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1386" r:id="rId2"/>
    <p:sldId id="1388" r:id="rId3"/>
    <p:sldId id="1389" r:id="rId4"/>
    <p:sldId id="1403" r:id="rId5"/>
    <p:sldId id="1392" r:id="rId6"/>
    <p:sldId id="1393" r:id="rId7"/>
    <p:sldId id="1394" r:id="rId8"/>
    <p:sldId id="1395" r:id="rId9"/>
    <p:sldId id="1396" r:id="rId10"/>
    <p:sldId id="1398" r:id="rId11"/>
    <p:sldId id="1399" r:id="rId12"/>
    <p:sldId id="1400" r:id="rId13"/>
    <p:sldId id="1401" r:id="rId14"/>
    <p:sldId id="1402" r:id="rId15"/>
    <p:sldId id="1404" r:id="rId16"/>
  </p:sldIdLst>
  <p:sldSz cx="9144000" cy="5143500" type="screen16x9"/>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56">
          <p15:clr>
            <a:srgbClr val="A4A3A4"/>
          </p15:clr>
        </p15:guide>
        <p15:guide id="2" orient="horz" pos="84">
          <p15:clr>
            <a:srgbClr val="A4A3A4"/>
          </p15:clr>
        </p15:guide>
        <p15:guide id="3" pos="96">
          <p15:clr>
            <a:srgbClr val="A4A3A4"/>
          </p15:clr>
        </p15:guide>
        <p15:guide id="4" pos="56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FF3300"/>
    <a:srgbClr val="FF5050"/>
    <a:srgbClr val="0000FF"/>
    <a:srgbClr val="66FFFF"/>
    <a:srgbClr val="FF00FF"/>
    <a:srgbClr val="CCFF33"/>
    <a:srgbClr val="FFFF99"/>
    <a:srgbClr val="99FFCC"/>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2" autoAdjust="0"/>
    <p:restoredTop sz="99756" autoAdjust="0"/>
  </p:normalViewPr>
  <p:slideViewPr>
    <p:cSldViewPr>
      <p:cViewPr varScale="1">
        <p:scale>
          <a:sx n="151" d="100"/>
          <a:sy n="151" d="100"/>
        </p:scale>
        <p:origin x="642" y="126"/>
      </p:cViewPr>
      <p:guideLst>
        <p:guide orient="horz" pos="3156"/>
        <p:guide orient="horz" pos="84"/>
        <p:guide pos="96"/>
        <p:guide pos="5664"/>
      </p:guideLst>
    </p:cSldViewPr>
  </p:slid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DD15C8-D4A1-4A74-921E-B35B0BF6FF35}" type="datetimeFigureOut">
              <a:rPr lang="en-US" smtClean="0"/>
              <a:t>4/25/2022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7F4D65-FC0D-4051-9488-354664E7D760}" type="slidenum">
              <a:rPr lang="en-US" smtClean="0"/>
              <a:t>‹#›</a:t>
            </a:fld>
            <a:endParaRPr lang="en-US"/>
          </a:p>
        </p:txBody>
      </p:sp>
    </p:spTree>
    <p:extLst>
      <p:ext uri="{BB962C8B-B14F-4D97-AF65-F5344CB8AC3E}">
        <p14:creationId xmlns:p14="http://schemas.microsoft.com/office/powerpoint/2010/main" val="1347675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9483533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945815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5" r:id="rId2"/>
    <p:sldLayoutId id="2147483656" r:id="rId3"/>
    <p:sldLayoutId id="2147483663"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18" Type="http://schemas.openxmlformats.org/officeDocument/2006/relationships/image" Target="../media/image34.png"/><Relationship Id="rId3" Type="http://schemas.microsoft.com/office/2007/relationships/hdphoto" Target="../media/hdphoto2.wdp"/><Relationship Id="rId7" Type="http://schemas.microsoft.com/office/2007/relationships/hdphoto" Target="../media/hdphoto5.wdp"/><Relationship Id="rId17" Type="http://schemas.openxmlformats.org/officeDocument/2006/relationships/image" Target="../media/image33.png"/><Relationship Id="rId2" Type="http://schemas.openxmlformats.org/officeDocument/2006/relationships/image" Target="../media/image5.png"/><Relationship Id="rId16" Type="http://schemas.openxmlformats.org/officeDocument/2006/relationships/image" Target="../media/image32.png"/><Relationship Id="rId1" Type="http://schemas.openxmlformats.org/officeDocument/2006/relationships/slideLayout" Target="../slideLayouts/slideLayout4.xml"/><Relationship Id="rId6" Type="http://schemas.openxmlformats.org/officeDocument/2006/relationships/image" Target="../media/image9.png"/><Relationship Id="rId11" Type="http://schemas.microsoft.com/office/2007/relationships/hdphoto" Target="../media/hdphoto3.wdp"/><Relationship Id="rId5" Type="http://schemas.microsoft.com/office/2007/relationships/hdphoto" Target="../media/hdphoto4.wdp"/><Relationship Id="rId15" Type="http://schemas.openxmlformats.org/officeDocument/2006/relationships/image" Target="../media/image970.png"/><Relationship Id="rId10" Type="http://schemas.openxmlformats.org/officeDocument/2006/relationships/image" Target="../media/image6.png"/><Relationship Id="rId4" Type="http://schemas.openxmlformats.org/officeDocument/2006/relationships/image" Target="../media/image7.png"/><Relationship Id="rId9" Type="http://schemas.microsoft.com/office/2007/relationships/hdphoto" Target="../media/hdphoto6.wdp"/><Relationship Id="rId14" Type="http://schemas.openxmlformats.org/officeDocument/2006/relationships/image" Target="../media/image960.pn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2.wdp"/><Relationship Id="rId7" Type="http://schemas.microsoft.com/office/2007/relationships/hdphoto" Target="../media/hdphoto4.wdp"/><Relationship Id="rId12" Type="http://schemas.microsoft.com/office/2007/relationships/hdphoto" Target="../media/hdphoto6.wdp"/><Relationship Id="rId2" Type="http://schemas.openxmlformats.org/officeDocument/2006/relationships/image" Target="../media/image5.png"/><Relationship Id="rId16" Type="http://schemas.openxmlformats.org/officeDocument/2006/relationships/image" Target="../media/image35.png"/><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10.png"/><Relationship Id="rId5" Type="http://schemas.microsoft.com/office/2007/relationships/hdphoto" Target="../media/hdphoto3.wdp"/><Relationship Id="rId15" Type="http://schemas.openxmlformats.org/officeDocument/2006/relationships/image" Target="../media/image1070.png"/><Relationship Id="rId10" Type="http://schemas.openxmlformats.org/officeDocument/2006/relationships/image" Target="../media/image1060.png"/><Relationship Id="rId4" Type="http://schemas.openxmlformats.org/officeDocument/2006/relationships/image" Target="../media/image6.png"/><Relationship Id="rId9" Type="http://schemas.microsoft.com/office/2007/relationships/hdphoto" Target="../media/hdphoto5.wdp"/></Relationships>
</file>

<file path=ppt/slides/_rels/slide12.xml.rels><?xml version="1.0" encoding="UTF-8" standalone="yes"?>
<Relationships xmlns="http://schemas.openxmlformats.org/package/2006/relationships"><Relationship Id="rId8" Type="http://schemas.openxmlformats.org/officeDocument/2006/relationships/image" Target="../media/image36.png"/><Relationship Id="rId13" Type="http://schemas.microsoft.com/office/2007/relationships/hdphoto" Target="../media/hdphoto6.wdp"/><Relationship Id="rId18" Type="http://schemas.microsoft.com/office/2007/relationships/hdphoto" Target="../media/hdphoto7.wdp"/><Relationship Id="rId3" Type="http://schemas.microsoft.com/office/2007/relationships/hdphoto" Target="../media/hdphoto2.wdp"/><Relationship Id="rId7" Type="http://schemas.microsoft.com/office/2007/relationships/hdphoto" Target="../media/hdphoto3.wdp"/><Relationship Id="rId12" Type="http://schemas.openxmlformats.org/officeDocument/2006/relationships/image" Target="../media/image10.png"/><Relationship Id="rId17" Type="http://schemas.openxmlformats.org/officeDocument/2006/relationships/image" Target="../media/image11.jpeg"/><Relationship Id="rId2" Type="http://schemas.openxmlformats.org/officeDocument/2006/relationships/image" Target="../media/image5.png"/><Relationship Id="rId16" Type="http://schemas.openxmlformats.org/officeDocument/2006/relationships/image" Target="../media/image40.png"/><Relationship Id="rId1" Type="http://schemas.openxmlformats.org/officeDocument/2006/relationships/slideLayout" Target="../slideLayouts/slideLayout4.xml"/><Relationship Id="rId6" Type="http://schemas.openxmlformats.org/officeDocument/2006/relationships/image" Target="../media/image6.png"/><Relationship Id="rId11" Type="http://schemas.openxmlformats.org/officeDocument/2006/relationships/image" Target="../media/image37.png"/><Relationship Id="rId5" Type="http://schemas.microsoft.com/office/2007/relationships/hdphoto" Target="../media/hdphoto5.wdp"/><Relationship Id="rId15" Type="http://schemas.openxmlformats.org/officeDocument/2006/relationships/image" Target="../media/image39.png"/><Relationship Id="rId10" Type="http://schemas.microsoft.com/office/2007/relationships/hdphoto" Target="../media/hdphoto4.wdp"/><Relationship Id="rId19" Type="http://schemas.openxmlformats.org/officeDocument/2006/relationships/image" Target="../media/image42.png"/><Relationship Id="rId4" Type="http://schemas.openxmlformats.org/officeDocument/2006/relationships/image" Target="../media/image9.png"/><Relationship Id="rId9" Type="http://schemas.openxmlformats.org/officeDocument/2006/relationships/image" Target="../media/image7.png"/><Relationship Id="rId14"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microsoft.com/office/2007/relationships/hdphoto" Target="../media/hdphoto4.wdp"/><Relationship Id="rId13" Type="http://schemas.microsoft.com/office/2007/relationships/hdphoto" Target="../media/hdphoto6.wdp"/><Relationship Id="rId3" Type="http://schemas.microsoft.com/office/2007/relationships/hdphoto" Target="../media/hdphoto2.wdp"/><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image" Target="../media/image5.png"/><Relationship Id="rId16"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image" Target="../media/image11.png"/><Relationship Id="rId5" Type="http://schemas.microsoft.com/office/2007/relationships/hdphoto" Target="../media/hdphoto3.wdp"/><Relationship Id="rId15" Type="http://schemas.openxmlformats.org/officeDocument/2006/relationships/image" Target="../media/image14.png"/><Relationship Id="rId10" Type="http://schemas.microsoft.com/office/2007/relationships/hdphoto" Target="../media/hdphoto5.wdp"/><Relationship Id="rId4" Type="http://schemas.openxmlformats.org/officeDocument/2006/relationships/image" Target="../media/image6.png"/><Relationship Id="rId9" Type="http://schemas.openxmlformats.org/officeDocument/2006/relationships/image" Target="../media/image9.png"/><Relationship Id="rId1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microsoft.com/office/2007/relationships/hdphoto" Target="../media/hdphoto4.wdp"/><Relationship Id="rId13" Type="http://schemas.microsoft.com/office/2007/relationships/hdphoto" Target="../media/hdphoto6.wdp"/><Relationship Id="rId3" Type="http://schemas.microsoft.com/office/2007/relationships/hdphoto" Target="../media/hdphoto2.wdp"/><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image" Target="../media/image5.png"/><Relationship Id="rId16" Type="http://schemas.openxmlformats.org/officeDocument/2006/relationships/image" Target="../media/image20.png"/><Relationship Id="rId1" Type="http://schemas.openxmlformats.org/officeDocument/2006/relationships/slideLayout" Target="../slideLayouts/slideLayout4.xml"/><Relationship Id="rId6" Type="http://schemas.openxmlformats.org/officeDocument/2006/relationships/image" Target="../media/image16.png"/><Relationship Id="rId11" Type="http://schemas.openxmlformats.org/officeDocument/2006/relationships/image" Target="../media/image17.png"/><Relationship Id="rId5" Type="http://schemas.microsoft.com/office/2007/relationships/hdphoto" Target="../media/hdphoto3.wdp"/><Relationship Id="rId15" Type="http://schemas.openxmlformats.org/officeDocument/2006/relationships/image" Target="../media/image19.png"/><Relationship Id="rId10" Type="http://schemas.microsoft.com/office/2007/relationships/hdphoto" Target="../media/hdphoto5.wdp"/><Relationship Id="rId4" Type="http://schemas.openxmlformats.org/officeDocument/2006/relationships/image" Target="../media/image6.png"/><Relationship Id="rId9" Type="http://schemas.openxmlformats.org/officeDocument/2006/relationships/image" Target="../media/image9.png"/><Relationship Id="rId14"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030.png"/><Relationship Id="rId3" Type="http://schemas.microsoft.com/office/2007/relationships/hdphoto" Target="../media/hdphoto2.wdp"/><Relationship Id="rId7" Type="http://schemas.microsoft.com/office/2007/relationships/hdphoto" Target="../media/hdphoto4.wdp"/><Relationship Id="rId12" Type="http://schemas.microsoft.com/office/2007/relationships/hdphoto" Target="../media/hdphoto6.wdp"/><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10.png"/><Relationship Id="rId5" Type="http://schemas.microsoft.com/office/2007/relationships/hdphoto" Target="../media/hdphoto3.wdp"/><Relationship Id="rId10" Type="http://schemas.openxmlformats.org/officeDocument/2006/relationships/image" Target="../media/image1020.png"/><Relationship Id="rId4" Type="http://schemas.openxmlformats.org/officeDocument/2006/relationships/image" Target="../media/image6.png"/><Relationship Id="rId9" Type="http://schemas.microsoft.com/office/2007/relationships/hdphoto" Target="../media/hdphoto5.wdp"/><Relationship Id="rId14"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microsoft.com/office/2007/relationships/hdphoto" Target="../media/hdphoto4.wdp"/><Relationship Id="rId13" Type="http://schemas.microsoft.com/office/2007/relationships/hdphoto" Target="../media/hdphoto6.wdp"/><Relationship Id="rId3" Type="http://schemas.microsoft.com/office/2007/relationships/hdphoto" Target="../media/hdphoto2.wdp"/><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image" Target="../media/image5.png"/><Relationship Id="rId16" Type="http://schemas.openxmlformats.org/officeDocument/2006/relationships/image" Target="../media/image26.png"/><Relationship Id="rId1" Type="http://schemas.openxmlformats.org/officeDocument/2006/relationships/slideLayout" Target="../slideLayouts/slideLayout4.xml"/><Relationship Id="rId6" Type="http://schemas.openxmlformats.org/officeDocument/2006/relationships/image" Target="../media/image22.png"/><Relationship Id="rId11" Type="http://schemas.openxmlformats.org/officeDocument/2006/relationships/image" Target="../media/image23.png"/><Relationship Id="rId5" Type="http://schemas.microsoft.com/office/2007/relationships/hdphoto" Target="../media/hdphoto3.wdp"/><Relationship Id="rId15" Type="http://schemas.openxmlformats.org/officeDocument/2006/relationships/image" Target="../media/image25.png"/><Relationship Id="rId10" Type="http://schemas.microsoft.com/office/2007/relationships/hdphoto" Target="../media/hdphoto5.wdp"/><Relationship Id="rId4" Type="http://schemas.openxmlformats.org/officeDocument/2006/relationships/image" Target="../media/image6.png"/><Relationship Id="rId9" Type="http://schemas.openxmlformats.org/officeDocument/2006/relationships/image" Target="../media/image9.png"/><Relationship Id="rId14" Type="http://schemas.openxmlformats.org/officeDocument/2006/relationships/image" Target="../media/image24.png"/></Relationships>
</file>

<file path=ppt/slides/_rels/slide9.xml.rels><?xml version="1.0" encoding="UTF-8" standalone="yes"?>
<Relationships xmlns="http://schemas.openxmlformats.org/package/2006/relationships"><Relationship Id="rId8" Type="http://schemas.microsoft.com/office/2007/relationships/hdphoto" Target="../media/hdphoto4.wdp"/><Relationship Id="rId13" Type="http://schemas.microsoft.com/office/2007/relationships/hdphoto" Target="../media/hdphoto6.wdp"/><Relationship Id="rId3" Type="http://schemas.microsoft.com/office/2007/relationships/hdphoto" Target="../media/hdphoto2.wdp"/><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image" Target="../media/image5.png"/><Relationship Id="rId16" Type="http://schemas.openxmlformats.org/officeDocument/2006/relationships/image" Target="../media/image31.png"/><Relationship Id="rId1" Type="http://schemas.openxmlformats.org/officeDocument/2006/relationships/slideLayout" Target="../slideLayouts/slideLayout4.xml"/><Relationship Id="rId6" Type="http://schemas.openxmlformats.org/officeDocument/2006/relationships/image" Target="../media/image27.png"/><Relationship Id="rId11" Type="http://schemas.openxmlformats.org/officeDocument/2006/relationships/image" Target="../media/image28.png"/><Relationship Id="rId5" Type="http://schemas.microsoft.com/office/2007/relationships/hdphoto" Target="../media/hdphoto3.wdp"/><Relationship Id="rId15" Type="http://schemas.openxmlformats.org/officeDocument/2006/relationships/image" Target="../media/image30.png"/><Relationship Id="rId10" Type="http://schemas.microsoft.com/office/2007/relationships/hdphoto" Target="../media/hdphoto5.wdp"/><Relationship Id="rId4" Type="http://schemas.openxmlformats.org/officeDocument/2006/relationships/image" Target="../media/image6.png"/><Relationship Id="rId9" Type="http://schemas.openxmlformats.org/officeDocument/2006/relationships/image" Target="../media/image9.png"/><Relationship Id="rId1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20928" y="2038350"/>
            <a:ext cx="2101857" cy="830997"/>
          </a:xfrm>
          <a:prstGeom prst="rect">
            <a:avLst/>
          </a:prstGeom>
          <a:noFill/>
        </p:spPr>
        <p:txBody>
          <a:bodyPr wrap="none" rtlCol="0">
            <a:spAutoFit/>
          </a:bodyPr>
          <a:lstStyle/>
          <a:p>
            <a:r>
              <a:rPr lang="en-US" sz="4800" dirty="0" err="1" smtClean="0"/>
              <a:t>Lec</a:t>
            </a:r>
            <a:r>
              <a:rPr lang="en-US" sz="4800" dirty="0" smtClean="0"/>
              <a:t> - 12</a:t>
            </a:r>
            <a:endParaRPr lang="en-US" sz="4800" dirty="0"/>
          </a:p>
        </p:txBody>
      </p:sp>
    </p:spTree>
    <p:extLst>
      <p:ext uri="{BB962C8B-B14F-4D97-AF65-F5344CB8AC3E}">
        <p14:creationId xmlns:p14="http://schemas.microsoft.com/office/powerpoint/2010/main" val="1507423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2" descr="D:\d drive\MJ WORK\Pooja mam (physics)\CBSE (X)\Light - Reflection and Refraction\900_Rizwana-Khan_Purple Gradient Background.jp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t="20000" b="20000"/>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grpSp>
        <p:nvGrpSpPr>
          <p:cNvPr id="50" name="Group 49"/>
          <p:cNvGrpSpPr/>
          <p:nvPr/>
        </p:nvGrpSpPr>
        <p:grpSpPr>
          <a:xfrm>
            <a:off x="190500" y="163830"/>
            <a:ext cx="762000" cy="762000"/>
            <a:chOff x="190500" y="163830"/>
            <a:chExt cx="762000" cy="762000"/>
          </a:xfrm>
        </p:grpSpPr>
        <p:sp>
          <p:nvSpPr>
            <p:cNvPr id="51" name="Oval 50"/>
            <p:cNvSpPr/>
            <p:nvPr/>
          </p:nvSpPr>
          <p:spPr>
            <a:xfrm>
              <a:off x="190500" y="163830"/>
              <a:ext cx="762000" cy="762000"/>
            </a:xfrm>
            <a:prstGeom prst="ellipse">
              <a:avLst/>
            </a:prstGeom>
            <a:solidFill>
              <a:srgbClr val="FFC000"/>
            </a:solidFill>
            <a:ln w="57150">
              <a:gradFill>
                <a:gsLst>
                  <a:gs pos="0">
                    <a:srgbClr val="FFFFFF"/>
                  </a:gs>
                  <a:gs pos="16000">
                    <a:srgbClr val="1F1F1F"/>
                  </a:gs>
                  <a:gs pos="17999">
                    <a:srgbClr val="FFFFFF"/>
                  </a:gs>
                  <a:gs pos="42000">
                    <a:srgbClr val="636363"/>
                  </a:gs>
                  <a:gs pos="53000">
                    <a:srgbClr val="CFCFCF"/>
                  </a:gs>
                  <a:gs pos="66000">
                    <a:srgbClr val="CFCFCF"/>
                  </a:gs>
                  <a:gs pos="75999">
                    <a:srgbClr val="1F1F1F"/>
                  </a:gs>
                  <a:gs pos="78999">
                    <a:srgbClr val="FFFFFF"/>
                  </a:gs>
                  <a:gs pos="100000">
                    <a:srgbClr val="7F7F7F"/>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402516" y="283220"/>
              <a:ext cx="349776" cy="523220"/>
            </a:xfrm>
            <a:prstGeom prst="rect">
              <a:avLst/>
            </a:prstGeom>
            <a:noFill/>
          </p:spPr>
          <p:txBody>
            <a:bodyPr wrap="none" rtlCol="0">
              <a:spAutoFit/>
            </a:bodyPr>
            <a:lstStyle/>
            <a:p>
              <a:r>
                <a:rPr lang="en-US" sz="2800" b="1" dirty="0">
                  <a:latin typeface="Agency FB" panose="020B0503020202020204" pitchFamily="34" charset="0"/>
                </a:rPr>
                <a:t>6</a:t>
              </a:r>
            </a:p>
          </p:txBody>
        </p:sp>
      </p:grpSp>
      <p:sp>
        <p:nvSpPr>
          <p:cNvPr id="4" name="Rectangle 3"/>
          <p:cNvSpPr/>
          <p:nvPr/>
        </p:nvSpPr>
        <p:spPr>
          <a:xfrm>
            <a:off x="981075" y="285750"/>
            <a:ext cx="6181725" cy="584775"/>
          </a:xfrm>
          <a:prstGeom prst="rect">
            <a:avLst/>
          </a:prstGeom>
        </p:spPr>
        <p:txBody>
          <a:bodyPr wrap="square">
            <a:spAutoFit/>
          </a:bodyPr>
          <a:lstStyle/>
          <a:p>
            <a:r>
              <a:rPr lang="en-US" sz="1600" b="1" dirty="0">
                <a:solidFill>
                  <a:schemeClr val="bg1"/>
                </a:solidFill>
                <a:effectLst>
                  <a:outerShdw blurRad="38100" dist="38100" dir="2700000" algn="tl">
                    <a:srgbClr val="000000">
                      <a:alpha val="43137"/>
                    </a:srgbClr>
                  </a:outerShdw>
                </a:effectLst>
                <a:latin typeface="Book Antiqua" pitchFamily="18" charset="0"/>
              </a:rPr>
              <a:t>The power of a lens is + 2.5 D. What kind of lens it is and what is its focal length?</a:t>
            </a:r>
          </a:p>
        </p:txBody>
      </p:sp>
      <p:grpSp>
        <p:nvGrpSpPr>
          <p:cNvPr id="8" name="Group 7"/>
          <p:cNvGrpSpPr/>
          <p:nvPr/>
        </p:nvGrpSpPr>
        <p:grpSpPr>
          <a:xfrm>
            <a:off x="91440" y="1472228"/>
            <a:ext cx="990600" cy="357044"/>
            <a:chOff x="457200" y="1943637"/>
            <a:chExt cx="990600" cy="357044"/>
          </a:xfrm>
        </p:grpSpPr>
        <p:pic>
          <p:nvPicPr>
            <p:cNvPr id="9" name="Picture 8"/>
            <p:cNvPicPr>
              <a:picLocks noChangeAspect="1"/>
            </p:cNvPicPr>
            <p:nvPr/>
          </p:nvPicPr>
          <p:blipFill rotWithShape="1">
            <a:blip r:embed="rId4" cstate="print">
              <a:clrChange>
                <a:clrFrom>
                  <a:srgbClr val="000000">
                    <a:alpha val="0"/>
                  </a:srgbClr>
                </a:clrFrom>
                <a:clrTo>
                  <a:srgbClr val="000000">
                    <a:alpha val="0"/>
                  </a:srgbClr>
                </a:clrTo>
              </a:clrChange>
              <a:extLst>
                <a:ext uri="{BEBA8EAE-BF5A-486C-A8C5-ECC9F3942E4B}">
                  <a14:imgProps xmlns:a14="http://schemas.microsoft.com/office/drawing/2010/main">
                    <a14:imgLayer r:embed="rId5">
                      <a14:imgEffect>
                        <a14:backgroundRemoval t="77462" b="87817" l="14114" r="84985"/>
                      </a14:imgEffect>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l="15332" t="77915" r="15332" b="12498"/>
            <a:stretch/>
          </p:blipFill>
          <p:spPr>
            <a:xfrm>
              <a:off x="486814" y="1943637"/>
              <a:ext cx="960986" cy="347662"/>
            </a:xfrm>
            <a:prstGeom prst="rect">
              <a:avLst/>
            </a:prstGeom>
          </p:spPr>
        </p:pic>
        <p:sp>
          <p:nvSpPr>
            <p:cNvPr id="10" name="Rectangle 9"/>
            <p:cNvSpPr>
              <a:spLocks noChangeArrowheads="1"/>
            </p:cNvSpPr>
            <p:nvPr/>
          </p:nvSpPr>
          <p:spPr bwMode="auto">
            <a:xfrm>
              <a:off x="457200" y="1962127"/>
              <a:ext cx="990600"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solidFill>
                    <a:prstClr val="black"/>
                  </a:solidFill>
                  <a:effectLst>
                    <a:glow rad="101600">
                      <a:prstClr val="white">
                        <a:alpha val="60000"/>
                      </a:prstClr>
                    </a:glow>
                  </a:effectLst>
                  <a:latin typeface="Book Antiqua" pitchFamily="18" charset="0"/>
                </a:rPr>
                <a:t>To find :</a:t>
              </a:r>
            </a:p>
          </p:txBody>
        </p:sp>
      </p:grpSp>
      <p:grpSp>
        <p:nvGrpSpPr>
          <p:cNvPr id="11" name="Group 10"/>
          <p:cNvGrpSpPr/>
          <p:nvPr/>
        </p:nvGrpSpPr>
        <p:grpSpPr>
          <a:xfrm>
            <a:off x="121919" y="1968199"/>
            <a:ext cx="1112521" cy="338554"/>
            <a:chOff x="668654" y="2261814"/>
            <a:chExt cx="1112521" cy="338554"/>
          </a:xfrm>
        </p:grpSpPr>
        <p:pic>
          <p:nvPicPr>
            <p:cNvPr id="12" name="Picture 11"/>
            <p:cNvPicPr>
              <a:picLocks noChangeAspect="1"/>
            </p:cNvPicPr>
            <p:nvPr/>
          </p:nvPicPr>
          <p:blipFill rotWithShape="1">
            <a:blip r:embed="rId6" cstate="print">
              <a:extLst>
                <a:ext uri="{BEBA8EAE-BF5A-486C-A8C5-ECC9F3942E4B}">
                  <a14:imgProps xmlns:a14="http://schemas.microsoft.com/office/drawing/2010/main">
                    <a14:imgLayer r:embed="rId7">
                      <a14:imgEffect>
                        <a14:backgroundRemoval t="56871" b="66901" l="11168" r="88579"/>
                      </a14:imgEffect>
                      <a14:imgEffect>
                        <a14:colorTemperature colorTemp="5300"/>
                      </a14:imgEffect>
                      <a14:imgEffect>
                        <a14:brightnessContrast bright="20000"/>
                      </a14:imgEffect>
                    </a14:imgLayer>
                  </a14:imgProps>
                </a:ext>
                <a:ext uri="{28A0092B-C50C-407E-A947-70E740481C1C}">
                  <a14:useLocalDpi xmlns:a14="http://schemas.microsoft.com/office/drawing/2010/main" val="0"/>
                </a:ext>
              </a:extLst>
            </a:blip>
            <a:srcRect l="15561" t="57499" r="14892" b="33779"/>
            <a:stretch/>
          </p:blipFill>
          <p:spPr>
            <a:xfrm>
              <a:off x="668654" y="2267785"/>
              <a:ext cx="1072040" cy="332583"/>
            </a:xfrm>
            <a:prstGeom prst="rect">
              <a:avLst/>
            </a:prstGeom>
          </p:spPr>
        </p:pic>
        <p:sp>
          <p:nvSpPr>
            <p:cNvPr id="13" name="Rectangle 12"/>
            <p:cNvSpPr>
              <a:spLocks noChangeArrowheads="1"/>
            </p:cNvSpPr>
            <p:nvPr/>
          </p:nvSpPr>
          <p:spPr bwMode="auto">
            <a:xfrm>
              <a:off x="676275" y="2261814"/>
              <a:ext cx="1104900"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solidFill>
                    <a:prstClr val="black"/>
                  </a:solidFill>
                  <a:effectLst>
                    <a:glow rad="101600">
                      <a:prstClr val="white">
                        <a:alpha val="60000"/>
                      </a:prstClr>
                    </a:glow>
                  </a:effectLst>
                  <a:latin typeface="Book Antiqua" pitchFamily="18" charset="0"/>
                </a:rPr>
                <a:t>Formula : </a:t>
              </a:r>
            </a:p>
          </p:txBody>
        </p:sp>
      </p:grpSp>
      <p:grpSp>
        <p:nvGrpSpPr>
          <p:cNvPr id="14" name="Group 13"/>
          <p:cNvGrpSpPr/>
          <p:nvPr/>
        </p:nvGrpSpPr>
        <p:grpSpPr>
          <a:xfrm>
            <a:off x="120015" y="2570099"/>
            <a:ext cx="1133476" cy="359963"/>
            <a:chOff x="666750" y="2711225"/>
            <a:chExt cx="1133476" cy="359963"/>
          </a:xfrm>
        </p:grpSpPr>
        <p:pic>
          <p:nvPicPr>
            <p:cNvPr id="15" name="Picture 14"/>
            <p:cNvPicPr>
              <a:picLocks noChangeAspect="1"/>
            </p:cNvPicPr>
            <p:nvPr/>
          </p:nvPicPr>
          <p:blipFill rotWithShape="1">
            <a:blip r:embed="rId8" cstate="print">
              <a:extLst>
                <a:ext uri="{BEBA8EAE-BF5A-486C-A8C5-ECC9F3942E4B}">
                  <a14:imgProps xmlns:a14="http://schemas.microsoft.com/office/drawing/2010/main">
                    <a14:imgLayer r:embed="rId9">
                      <a14:imgEffect>
                        <a14:backgroundRemoval t="36869" b="46447" l="12468" r="86494"/>
                      </a14:imgEffect>
                    </a14:imgLayer>
                  </a14:imgProps>
                </a:ext>
                <a:ext uri="{28A0092B-C50C-407E-A947-70E740481C1C}">
                  <a14:useLocalDpi xmlns:a14="http://schemas.microsoft.com/office/drawing/2010/main" val="0"/>
                </a:ext>
              </a:extLst>
            </a:blip>
            <a:srcRect l="15693" t="37327" r="14620" b="53752"/>
            <a:stretch/>
          </p:blipFill>
          <p:spPr>
            <a:xfrm>
              <a:off x="685800" y="2711225"/>
              <a:ext cx="1114426" cy="359963"/>
            </a:xfrm>
            <a:prstGeom prst="rect">
              <a:avLst/>
            </a:prstGeom>
          </p:spPr>
        </p:pic>
        <p:sp>
          <p:nvSpPr>
            <p:cNvPr id="16" name="Rectangle 15"/>
            <p:cNvSpPr>
              <a:spLocks noChangeArrowheads="1"/>
            </p:cNvSpPr>
            <p:nvPr/>
          </p:nvSpPr>
          <p:spPr bwMode="auto">
            <a:xfrm>
              <a:off x="666750" y="2721929"/>
              <a:ext cx="1114425"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solidFill>
                    <a:prstClr val="black"/>
                  </a:solidFill>
                  <a:effectLst>
                    <a:glow rad="101600">
                      <a:prstClr val="white">
                        <a:alpha val="60000"/>
                      </a:prstClr>
                    </a:glow>
                  </a:effectLst>
                  <a:latin typeface="Book Antiqua" pitchFamily="18" charset="0"/>
                </a:rPr>
                <a:t>Solution : </a:t>
              </a:r>
            </a:p>
          </p:txBody>
        </p:sp>
      </p:grpSp>
      <p:grpSp>
        <p:nvGrpSpPr>
          <p:cNvPr id="20" name="Group 19"/>
          <p:cNvGrpSpPr/>
          <p:nvPr/>
        </p:nvGrpSpPr>
        <p:grpSpPr>
          <a:xfrm>
            <a:off x="136294" y="1073551"/>
            <a:ext cx="900113" cy="338554"/>
            <a:chOff x="502054" y="1442669"/>
            <a:chExt cx="900113" cy="338554"/>
          </a:xfrm>
        </p:grpSpPr>
        <p:pic>
          <p:nvPicPr>
            <p:cNvPr id="21" name="Picture 20"/>
            <p:cNvPicPr>
              <a:picLocks noChangeAspect="1"/>
            </p:cNvPicPr>
            <p:nvPr/>
          </p:nvPicPr>
          <p:blipFill rotWithShape="1">
            <a:blip r:embed="rId10" cstate="print">
              <a:clrChange>
                <a:clrFrom>
                  <a:srgbClr val="FCFFFD"/>
                </a:clrFrom>
                <a:clrTo>
                  <a:srgbClr val="FCFFFD">
                    <a:alpha val="0"/>
                  </a:srgbClr>
                </a:clrTo>
              </a:clrChange>
              <a:extLst>
                <a:ext uri="{BEBA8EAE-BF5A-486C-A8C5-ECC9F3942E4B}">
                  <a14:imgProps xmlns:a14="http://schemas.microsoft.com/office/drawing/2010/main">
                    <a14:imgLayer r:embed="rId11">
                      <a14:imgEffect>
                        <a14:backgroundRemoval t="5900" b="15100" l="15044" r="84366"/>
                      </a14:imgEffect>
                    </a14:imgLayer>
                  </a14:imgProps>
                </a:ext>
                <a:ext uri="{28A0092B-C50C-407E-A947-70E740481C1C}">
                  <a14:useLocalDpi xmlns:a14="http://schemas.microsoft.com/office/drawing/2010/main" val="0"/>
                </a:ext>
              </a:extLst>
            </a:blip>
            <a:srcRect l="15904" t="6974" r="15904" b="84650"/>
            <a:stretch/>
          </p:blipFill>
          <p:spPr>
            <a:xfrm>
              <a:off x="515691" y="1453918"/>
              <a:ext cx="872838" cy="316056"/>
            </a:xfrm>
            <a:prstGeom prst="rect">
              <a:avLst/>
            </a:prstGeom>
          </p:spPr>
        </p:pic>
        <p:sp>
          <p:nvSpPr>
            <p:cNvPr id="22" name="Rectangle 21"/>
            <p:cNvSpPr>
              <a:spLocks noChangeArrowheads="1"/>
            </p:cNvSpPr>
            <p:nvPr/>
          </p:nvSpPr>
          <p:spPr bwMode="auto">
            <a:xfrm>
              <a:off x="502054" y="1442669"/>
              <a:ext cx="900113"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solidFill>
                    <a:prstClr val="black"/>
                  </a:solidFill>
                  <a:effectLst>
                    <a:glow rad="101600">
                      <a:prstClr val="white">
                        <a:alpha val="60000"/>
                      </a:prstClr>
                    </a:glow>
                  </a:effectLst>
                  <a:latin typeface="Book Antiqua" pitchFamily="18" charset="0"/>
                </a:rPr>
                <a:t>Given :</a:t>
              </a:r>
            </a:p>
          </p:txBody>
        </p:sp>
      </p:grpSp>
      <p:sp>
        <p:nvSpPr>
          <p:cNvPr id="23" name="Rectangle 22"/>
          <p:cNvSpPr>
            <a:spLocks noChangeArrowheads="1"/>
          </p:cNvSpPr>
          <p:nvPr/>
        </p:nvSpPr>
        <p:spPr bwMode="auto">
          <a:xfrm>
            <a:off x="1040242" y="1073551"/>
            <a:ext cx="1498675" cy="338554"/>
          </a:xfrm>
          <a:prstGeom prst="rect">
            <a:avLst/>
          </a:prstGeom>
          <a:noFill/>
          <a:ln w="9525">
            <a:noFill/>
            <a:miter lim="800000"/>
            <a:headEnd/>
            <a:tailEnd/>
          </a:ln>
        </p:spPr>
        <p:txBody>
          <a:bodyPr wrap="square">
            <a:spAutoFit/>
          </a:bodyPr>
          <a:lstStyle/>
          <a:p>
            <a:pPr algn="r"/>
            <a:r>
              <a:rPr lang="en-US" sz="1600" b="1" dirty="0">
                <a:solidFill>
                  <a:schemeClr val="bg1"/>
                </a:solidFill>
                <a:effectLst>
                  <a:outerShdw blurRad="38100" dist="38100" dir="2700000" algn="tl">
                    <a:srgbClr val="000000">
                      <a:alpha val="43137"/>
                    </a:srgbClr>
                  </a:outerShdw>
                </a:effectLst>
                <a:latin typeface="Book Antiqua" pitchFamily="18" charset="0"/>
              </a:rPr>
              <a:t>Power of lens</a:t>
            </a:r>
          </a:p>
        </p:txBody>
      </p:sp>
      <p:sp>
        <p:nvSpPr>
          <p:cNvPr id="24" name="Rectangle 23"/>
          <p:cNvSpPr>
            <a:spLocks noChangeArrowheads="1"/>
          </p:cNvSpPr>
          <p:nvPr/>
        </p:nvSpPr>
        <p:spPr bwMode="auto">
          <a:xfrm>
            <a:off x="2499309" y="1073551"/>
            <a:ext cx="891591" cy="338554"/>
          </a:xfrm>
          <a:prstGeom prst="rect">
            <a:avLst/>
          </a:prstGeom>
          <a:noFill/>
          <a:ln w="9525">
            <a:noFill/>
            <a:miter lim="800000"/>
            <a:headEnd/>
            <a:tailEnd/>
          </a:ln>
        </p:spPr>
        <p:txBody>
          <a:bodyPr wrap="none">
            <a:spAutoFit/>
          </a:bodyPr>
          <a:lstStyle/>
          <a:p>
            <a:r>
              <a:rPr lang="en-US" sz="1600" b="1" dirty="0">
                <a:solidFill>
                  <a:schemeClr val="bg1"/>
                </a:solidFill>
                <a:effectLst>
                  <a:outerShdw blurRad="38100" dist="38100" dir="2700000" algn="tl">
                    <a:srgbClr val="000000">
                      <a:alpha val="43137"/>
                    </a:srgbClr>
                  </a:outerShdw>
                </a:effectLst>
                <a:latin typeface="Book Antiqua" pitchFamily="18" charset="0"/>
              </a:rPr>
              <a:t>=  </a:t>
            </a:r>
            <a:r>
              <a:rPr lang="en-US" sz="1600" b="1" dirty="0" smtClean="0">
                <a:solidFill>
                  <a:schemeClr val="bg1"/>
                </a:solidFill>
                <a:effectLst>
                  <a:outerShdw blurRad="38100" dist="38100" dir="2700000" algn="tl">
                    <a:srgbClr val="000000">
                      <a:alpha val="43137"/>
                    </a:srgbClr>
                  </a:outerShdw>
                </a:effectLst>
                <a:latin typeface="Book Antiqua" pitchFamily="18" charset="0"/>
              </a:rPr>
              <a:t>2.5 </a:t>
            </a:r>
            <a:r>
              <a:rPr lang="en-US" sz="1600" b="1" dirty="0">
                <a:solidFill>
                  <a:schemeClr val="bg1"/>
                </a:solidFill>
                <a:effectLst>
                  <a:outerShdw blurRad="38100" dist="38100" dir="2700000" algn="tl">
                    <a:srgbClr val="000000">
                      <a:alpha val="43137"/>
                    </a:srgbClr>
                  </a:outerShdw>
                </a:effectLst>
                <a:latin typeface="Book Antiqua" pitchFamily="18" charset="0"/>
              </a:rPr>
              <a:t>D</a:t>
            </a:r>
          </a:p>
        </p:txBody>
      </p:sp>
      <p:sp>
        <p:nvSpPr>
          <p:cNvPr id="25" name="Rectangle 24"/>
          <p:cNvSpPr>
            <a:spLocks noChangeArrowheads="1"/>
          </p:cNvSpPr>
          <p:nvPr/>
        </p:nvSpPr>
        <p:spPr bwMode="auto">
          <a:xfrm>
            <a:off x="1075765" y="1481473"/>
            <a:ext cx="1592692" cy="338554"/>
          </a:xfrm>
          <a:prstGeom prst="rect">
            <a:avLst/>
          </a:prstGeom>
          <a:noFill/>
          <a:ln w="9525">
            <a:noFill/>
            <a:miter lim="800000"/>
            <a:headEnd/>
            <a:tailEnd/>
          </a:ln>
        </p:spPr>
        <p:txBody>
          <a:bodyPr wrap="square">
            <a:spAutoFit/>
          </a:bodyPr>
          <a:lstStyle/>
          <a:p>
            <a:pPr algn="r"/>
            <a:r>
              <a:rPr lang="en-US" sz="1600" b="1" dirty="0">
                <a:solidFill>
                  <a:schemeClr val="bg1"/>
                </a:solidFill>
                <a:effectLst>
                  <a:outerShdw blurRad="38100" dist="38100" dir="2700000" algn="tl">
                    <a:srgbClr val="000000">
                      <a:alpha val="43137"/>
                    </a:srgbClr>
                  </a:outerShdw>
                </a:effectLst>
                <a:latin typeface="Book Antiqua" pitchFamily="18" charset="0"/>
              </a:rPr>
              <a:t>Focal length (f)</a:t>
            </a:r>
          </a:p>
        </p:txBody>
      </p:sp>
      <p:sp>
        <p:nvSpPr>
          <p:cNvPr id="26" name="Rectangle 25"/>
          <p:cNvSpPr>
            <a:spLocks noChangeArrowheads="1"/>
          </p:cNvSpPr>
          <p:nvPr/>
        </p:nvSpPr>
        <p:spPr bwMode="auto">
          <a:xfrm>
            <a:off x="2628849" y="1481473"/>
            <a:ext cx="503664" cy="338554"/>
          </a:xfrm>
          <a:prstGeom prst="rect">
            <a:avLst/>
          </a:prstGeom>
          <a:noFill/>
          <a:ln w="9525">
            <a:noFill/>
            <a:miter lim="800000"/>
            <a:headEnd/>
            <a:tailEnd/>
          </a:ln>
        </p:spPr>
        <p:txBody>
          <a:bodyPr wrap="none">
            <a:spAutoFit/>
          </a:bodyPr>
          <a:lstStyle/>
          <a:p>
            <a:r>
              <a:rPr lang="en-US" sz="1600" b="1" dirty="0">
                <a:solidFill>
                  <a:schemeClr val="bg1"/>
                </a:solidFill>
                <a:effectLst>
                  <a:outerShdw blurRad="38100" dist="38100" dir="2700000" algn="tl">
                    <a:srgbClr val="000000">
                      <a:alpha val="43137"/>
                    </a:srgbClr>
                  </a:outerShdw>
                </a:effectLst>
                <a:latin typeface="Book Antiqua" pitchFamily="18" charset="0"/>
              </a:rPr>
              <a:t>=  </a:t>
            </a:r>
            <a:r>
              <a:rPr lang="en-US" sz="1600" b="1" dirty="0" smtClean="0">
                <a:solidFill>
                  <a:schemeClr val="bg1"/>
                </a:solidFill>
                <a:effectLst>
                  <a:outerShdw blurRad="38100" dist="38100" dir="2700000" algn="tl">
                    <a:srgbClr val="000000">
                      <a:alpha val="43137"/>
                    </a:srgbClr>
                  </a:outerShdw>
                </a:effectLst>
                <a:latin typeface="Book Antiqua" pitchFamily="18" charset="0"/>
              </a:rPr>
              <a:t>?</a:t>
            </a:r>
            <a:endParaRPr lang="en-US" sz="1600" b="1" dirty="0">
              <a:solidFill>
                <a:schemeClr val="bg1"/>
              </a:solidFill>
              <a:effectLst>
                <a:outerShdw blurRad="38100" dist="38100" dir="2700000" algn="tl">
                  <a:srgbClr val="000000">
                    <a:alpha val="43137"/>
                  </a:srgbClr>
                </a:outerShdw>
              </a:effectLst>
              <a:latin typeface="Book Antiqua" pitchFamily="18" charset="0"/>
            </a:endParaRPr>
          </a:p>
        </p:txBody>
      </p:sp>
      <p:grpSp>
        <p:nvGrpSpPr>
          <p:cNvPr id="46" name="Group 45"/>
          <p:cNvGrpSpPr/>
          <p:nvPr/>
        </p:nvGrpSpPr>
        <p:grpSpPr>
          <a:xfrm>
            <a:off x="1122232" y="1831174"/>
            <a:ext cx="2245808" cy="612604"/>
            <a:chOff x="1487992" y="1959146"/>
            <a:chExt cx="2245808" cy="612604"/>
          </a:xfrm>
        </p:grpSpPr>
        <p:sp>
          <p:nvSpPr>
            <p:cNvPr id="27" name="TextBox 26"/>
            <p:cNvSpPr txBox="1"/>
            <p:nvPr/>
          </p:nvSpPr>
          <p:spPr>
            <a:xfrm>
              <a:off x="1487992" y="2096171"/>
              <a:ext cx="685800" cy="338554"/>
            </a:xfrm>
            <a:prstGeom prst="rect">
              <a:avLst/>
            </a:prstGeom>
            <a:noFill/>
          </p:spPr>
          <p:txBody>
            <a:bodyPr wrap="square" rtlCol="0">
              <a:spAutoFit/>
            </a:bodyPr>
            <a:lstStyle/>
            <a:p>
              <a:pPr algn="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P   =</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p:sp>
          <p:nvSpPr>
            <p:cNvPr id="28" name="TextBox 27"/>
            <p:cNvSpPr txBox="1"/>
            <p:nvPr/>
          </p:nvSpPr>
          <p:spPr>
            <a:xfrm>
              <a:off x="2590800" y="2096171"/>
              <a:ext cx="1143000" cy="338554"/>
            </a:xfrm>
            <a:prstGeom prst="rect">
              <a:avLst/>
            </a:prstGeom>
            <a:noFill/>
          </p:spPr>
          <p:txBody>
            <a:bodyPr wrap="square" rtlCol="0">
              <a:spAutoFit/>
            </a:bodyPr>
            <a:lstStyle/>
            <a:p>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dioptre</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29" name="TextBox 28"/>
                <p:cNvSpPr txBox="1"/>
                <p:nvPr/>
              </p:nvSpPr>
              <p:spPr>
                <a:xfrm>
                  <a:off x="2117688" y="1959146"/>
                  <a:ext cx="546279" cy="612604"/>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i="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f</m:t>
                            </m:r>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m:t>
                            </m:r>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m</m:t>
                            </m:r>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2117688" y="1959146"/>
                  <a:ext cx="546279" cy="612604"/>
                </a:xfrm>
                <a:prstGeom prst="rect">
                  <a:avLst/>
                </a:prstGeom>
                <a:blipFill rotWithShape="1">
                  <a:blip r:embed="rId14"/>
                  <a:stretch>
                    <a:fillRect/>
                  </a:stretch>
                </a:blipFill>
              </p:spPr>
              <p:txBody>
                <a:bodyPr/>
                <a:lstStyle/>
                <a:p>
                  <a:r>
                    <a:rPr lang="en-US">
                      <a:noFill/>
                    </a:rPr>
                    <a:t> </a:t>
                  </a:r>
                </a:p>
              </p:txBody>
            </p:sp>
          </mc:Fallback>
        </mc:AlternateContent>
      </p:grpSp>
      <p:grpSp>
        <p:nvGrpSpPr>
          <p:cNvPr id="48" name="Group 47"/>
          <p:cNvGrpSpPr/>
          <p:nvPr/>
        </p:nvGrpSpPr>
        <p:grpSpPr>
          <a:xfrm>
            <a:off x="1158240" y="2443778"/>
            <a:ext cx="1028281" cy="612604"/>
            <a:chOff x="1524000" y="2571750"/>
            <a:chExt cx="1028281" cy="612604"/>
          </a:xfrm>
        </p:grpSpPr>
        <p:sp>
          <p:nvSpPr>
            <p:cNvPr id="30" name="TextBox 29"/>
            <p:cNvSpPr txBox="1"/>
            <p:nvPr/>
          </p:nvSpPr>
          <p:spPr>
            <a:xfrm>
              <a:off x="1524000" y="2708775"/>
              <a:ext cx="685800" cy="338554"/>
            </a:xfrm>
            <a:prstGeom prst="rect">
              <a:avLst/>
            </a:prstGeom>
            <a:noFill/>
          </p:spPr>
          <p:txBody>
            <a:bodyPr wrap="square" rtlCol="0">
              <a:spAutoFit/>
            </a:bodyPr>
            <a:lstStyle/>
            <a:p>
              <a:pPr algn="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P   =</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31" name="TextBox 30"/>
                <p:cNvSpPr txBox="1"/>
                <p:nvPr/>
              </p:nvSpPr>
              <p:spPr>
                <a:xfrm>
                  <a:off x="2182795" y="2571750"/>
                  <a:ext cx="369486" cy="612604"/>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i="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f</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2182795" y="2571750"/>
                  <a:ext cx="369486" cy="612604"/>
                </a:xfrm>
                <a:prstGeom prst="rect">
                  <a:avLst/>
                </a:prstGeom>
                <a:blipFill rotWithShape="1">
                  <a:blip r:embed="rId15"/>
                  <a:stretch>
                    <a:fillRect/>
                  </a:stretch>
                </a:blipFill>
              </p:spPr>
              <p:txBody>
                <a:bodyPr/>
                <a:lstStyle/>
                <a:p>
                  <a:r>
                    <a:rPr lang="en-US">
                      <a:noFill/>
                    </a:rPr>
                    <a:t> </a:t>
                  </a:r>
                </a:p>
              </p:txBody>
            </p:sp>
          </mc:Fallback>
        </mc:AlternateContent>
      </p:grpSp>
      <p:sp>
        <p:nvSpPr>
          <p:cNvPr id="32" name="TextBox 31"/>
          <p:cNvSpPr txBox="1"/>
          <p:nvPr/>
        </p:nvSpPr>
        <p:spPr>
          <a:xfrm>
            <a:off x="701040" y="3124250"/>
            <a:ext cx="381000"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sym typeface="Symbol"/>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p:sp>
        <p:nvSpPr>
          <p:cNvPr id="33" name="TextBox 32"/>
          <p:cNvSpPr txBox="1"/>
          <p:nvPr/>
        </p:nvSpPr>
        <p:spPr>
          <a:xfrm>
            <a:off x="1158240" y="3124250"/>
            <a:ext cx="685800" cy="338554"/>
          </a:xfrm>
          <a:prstGeom prst="rect">
            <a:avLst/>
          </a:prstGeom>
          <a:noFill/>
        </p:spPr>
        <p:txBody>
          <a:bodyPr wrap="square" rtlCol="0">
            <a:spAutoFit/>
          </a:bodyPr>
          <a:lstStyle/>
          <a:p>
            <a:pPr algn="r"/>
            <a:r>
              <a:rPr lang="en-US" sz="1600" b="1" i="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f</a:t>
            </a: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   =</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p:sp>
        <p:nvSpPr>
          <p:cNvPr id="34" name="TextBox 33"/>
          <p:cNvSpPr txBox="1"/>
          <p:nvPr/>
        </p:nvSpPr>
        <p:spPr>
          <a:xfrm>
            <a:off x="701040" y="3648125"/>
            <a:ext cx="381000"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sym typeface="Symbol"/>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p:sp>
        <p:nvSpPr>
          <p:cNvPr id="35" name="TextBox 34"/>
          <p:cNvSpPr txBox="1"/>
          <p:nvPr/>
        </p:nvSpPr>
        <p:spPr>
          <a:xfrm>
            <a:off x="1158240" y="3648125"/>
            <a:ext cx="685800" cy="338554"/>
          </a:xfrm>
          <a:prstGeom prst="rect">
            <a:avLst/>
          </a:prstGeom>
          <a:noFill/>
        </p:spPr>
        <p:txBody>
          <a:bodyPr wrap="square" rtlCol="0">
            <a:spAutoFit/>
          </a:bodyPr>
          <a:lstStyle/>
          <a:p>
            <a:pPr algn="r"/>
            <a:r>
              <a:rPr lang="en-US" sz="1600" b="1" i="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f</a:t>
            </a: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   =</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39" name="TextBox 38"/>
              <p:cNvSpPr txBox="1"/>
              <p:nvPr/>
            </p:nvSpPr>
            <p:spPr>
              <a:xfrm>
                <a:off x="1803846" y="3015278"/>
                <a:ext cx="344994" cy="556499"/>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P</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1803846" y="3015278"/>
                <a:ext cx="344994" cy="556499"/>
              </a:xfrm>
              <a:prstGeom prst="rect">
                <a:avLst/>
              </a:prstGeom>
              <a:blipFill rotWithShape="1">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1813894" y="3539153"/>
                <a:ext cx="344994" cy="556499"/>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2.5</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1813894" y="3539153"/>
                <a:ext cx="344994" cy="556499"/>
              </a:xfrm>
              <a:prstGeom prst="rect">
                <a:avLst/>
              </a:prstGeom>
              <a:blipFill rotWithShape="1">
                <a:blip r:embed="rId17"/>
                <a:stretch>
                  <a:fillRect/>
                </a:stretch>
              </a:blipFill>
            </p:spPr>
            <p:txBody>
              <a:bodyPr/>
              <a:lstStyle/>
              <a:p>
                <a:r>
                  <a:rPr lang="en-US">
                    <a:noFill/>
                  </a:rPr>
                  <a:t> </a:t>
                </a:r>
              </a:p>
            </p:txBody>
          </p:sp>
        </mc:Fallback>
      </mc:AlternateContent>
      <p:sp>
        <p:nvSpPr>
          <p:cNvPr id="42" name="TextBox 41"/>
          <p:cNvSpPr txBox="1"/>
          <p:nvPr/>
        </p:nvSpPr>
        <p:spPr>
          <a:xfrm>
            <a:off x="701040" y="4257823"/>
            <a:ext cx="381000"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sym typeface="Symbol"/>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p:sp>
        <p:nvSpPr>
          <p:cNvPr id="43" name="TextBox 42"/>
          <p:cNvSpPr txBox="1"/>
          <p:nvPr/>
        </p:nvSpPr>
        <p:spPr>
          <a:xfrm>
            <a:off x="1158240" y="4257823"/>
            <a:ext cx="685800" cy="338554"/>
          </a:xfrm>
          <a:prstGeom prst="rect">
            <a:avLst/>
          </a:prstGeom>
          <a:noFill/>
        </p:spPr>
        <p:txBody>
          <a:bodyPr wrap="square" rtlCol="0">
            <a:spAutoFit/>
          </a:bodyPr>
          <a:lstStyle/>
          <a:p>
            <a:pPr algn="r"/>
            <a:r>
              <a:rPr lang="en-US" sz="1600" b="1" i="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f</a:t>
            </a: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   =</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44" name="TextBox 43"/>
              <p:cNvSpPr txBox="1"/>
              <p:nvPr/>
            </p:nvSpPr>
            <p:spPr>
              <a:xfrm>
                <a:off x="1813893" y="4148851"/>
                <a:ext cx="814956" cy="556499"/>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 </m:t>
                          </m:r>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m:t>
                          </m:r>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 10</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25</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1813893" y="4148851"/>
                <a:ext cx="814956" cy="556499"/>
              </a:xfrm>
              <a:prstGeom prst="rect">
                <a:avLst/>
              </a:prstGeom>
              <a:blipFill rotWithShape="1">
                <a:blip r:embed="rId18"/>
                <a:stretch>
                  <a:fillRect/>
                </a:stretch>
              </a:blipFill>
            </p:spPr>
            <p:txBody>
              <a:bodyPr/>
              <a:lstStyle/>
              <a:p>
                <a:r>
                  <a:rPr lang="en-US">
                    <a:noFill/>
                  </a:rPr>
                  <a:t> </a:t>
                </a:r>
              </a:p>
            </p:txBody>
          </p:sp>
        </mc:Fallback>
      </mc:AlternateContent>
      <p:sp>
        <p:nvSpPr>
          <p:cNvPr id="53" name="Rectangle 52"/>
          <p:cNvSpPr/>
          <p:nvPr/>
        </p:nvSpPr>
        <p:spPr>
          <a:xfrm>
            <a:off x="4283881" y="4432478"/>
            <a:ext cx="3484824" cy="369332"/>
          </a:xfrm>
          <a:prstGeom prst="rect">
            <a:avLst/>
          </a:prstGeom>
          <a:solidFill>
            <a:srgbClr val="002060"/>
          </a:solidFill>
          <a:ln w="19050">
            <a:solidFill>
              <a:schemeClr val="bg1"/>
            </a:solidFill>
          </a:ln>
        </p:spPr>
        <p:txBody>
          <a:bodyPr wrap="square">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rPr>
              <a:t>The focal length of the lens is 0.4 m.</a:t>
            </a:r>
          </a:p>
        </p:txBody>
      </p:sp>
      <p:sp>
        <p:nvSpPr>
          <p:cNvPr id="54" name="TextBox 53"/>
          <p:cNvSpPr txBox="1"/>
          <p:nvPr/>
        </p:nvSpPr>
        <p:spPr>
          <a:xfrm>
            <a:off x="2737103" y="3879762"/>
            <a:ext cx="1438021" cy="346247"/>
          </a:xfrm>
          <a:prstGeom prst="rect">
            <a:avLst/>
          </a:prstGeom>
          <a:noFill/>
          <a:ln w="9525">
            <a:noFill/>
            <a:miter lim="800000"/>
            <a:headEnd/>
            <a:tailEnd/>
          </a:ln>
        </p:spPr>
        <p:txBody>
          <a:bodyPr wrap="square" lIns="68550" tIns="34289" rIns="68550" bIns="34289">
            <a:spAutoFit/>
          </a:bodyPr>
          <a:lstStyle>
            <a:defPPr>
              <a:defRPr lang="en-US"/>
            </a:defPPr>
            <a:lvl1pPr>
              <a:defRPr sz="1600" b="1">
                <a:solidFill>
                  <a:srgbClr val="0000CC"/>
                </a:solidFill>
                <a:latin typeface="Book Antiqua" pitchFamily="18" charset="0"/>
              </a:defRPr>
            </a:lvl1pPr>
          </a:lstStyle>
          <a:p>
            <a:r>
              <a:rPr lang="en-US" sz="1800" dirty="0" smtClean="0">
                <a:solidFill>
                  <a:schemeClr val="bg1"/>
                </a:solidFill>
                <a:sym typeface="Symbol"/>
              </a:rPr>
              <a:t> </a:t>
            </a:r>
            <a:r>
              <a:rPr lang="en-US" sz="1800" dirty="0" smtClean="0">
                <a:solidFill>
                  <a:schemeClr val="bg1"/>
                </a:solidFill>
                <a:cs typeface="Times New Roman" pitchFamily="18" charset="0"/>
              </a:rPr>
              <a:t>f </a:t>
            </a:r>
            <a:r>
              <a:rPr lang="en-US" sz="1800" dirty="0" smtClean="0">
                <a:solidFill>
                  <a:schemeClr val="bg1"/>
                </a:solidFill>
              </a:rPr>
              <a:t>= 0.4 cm</a:t>
            </a:r>
            <a:endParaRPr lang="en-US" sz="1800" baseline="-25000" dirty="0">
              <a:solidFill>
                <a:schemeClr val="bg1"/>
              </a:solidFill>
              <a:cs typeface="Times New Roman" pitchFamily="18" charset="0"/>
            </a:endParaRPr>
          </a:p>
        </p:txBody>
      </p:sp>
      <p:sp>
        <p:nvSpPr>
          <p:cNvPr id="55" name="Rectangle 54"/>
          <p:cNvSpPr/>
          <p:nvPr/>
        </p:nvSpPr>
        <p:spPr>
          <a:xfrm>
            <a:off x="2737100" y="3867238"/>
            <a:ext cx="1438024" cy="371294"/>
          </a:xfrm>
          <a:prstGeom prst="rect">
            <a:avLst/>
          </a:prstGeom>
          <a:ln w="12700">
            <a:solidFill>
              <a:srgbClr val="FFFF00"/>
            </a:solidFill>
            <a:headEnd type="triangle" w="med" len="med"/>
            <a:tailEnd type="none" w="med" len="med"/>
          </a:ln>
          <a:effectLst>
            <a:glow rad="50800">
              <a:srgbClr val="FF0000">
                <a:alpha val="70000"/>
              </a:srgb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latin typeface="Tw Cen MT" panose="020B0602020104020603" pitchFamily="34" charset="0"/>
            </a:endParaRPr>
          </a:p>
        </p:txBody>
      </p:sp>
      <p:sp>
        <p:nvSpPr>
          <p:cNvPr id="56" name="Rectangle 55"/>
          <p:cNvSpPr/>
          <p:nvPr/>
        </p:nvSpPr>
        <p:spPr>
          <a:xfrm>
            <a:off x="4227996" y="3765550"/>
            <a:ext cx="4572000" cy="646331"/>
          </a:xfrm>
          <a:prstGeom prst="rect">
            <a:avLst/>
          </a:prstGeom>
        </p:spPr>
        <p:txBody>
          <a:bodyPr>
            <a:spAutoFit/>
          </a:bodyPr>
          <a:lstStyle/>
          <a:p>
            <a:r>
              <a:rPr lang="en-US" dirty="0">
                <a:solidFill>
                  <a:schemeClr val="bg1"/>
                </a:solidFill>
                <a:latin typeface="Book Antiqua" panose="02040602050305030304" pitchFamily="18" charset="0"/>
              </a:rPr>
              <a:t>The power of this lens has positive sign, so it is a convex lens.</a:t>
            </a:r>
          </a:p>
        </p:txBody>
      </p:sp>
    </p:spTree>
    <p:extLst>
      <p:ext uri="{BB962C8B-B14F-4D97-AF65-F5344CB8AC3E}">
        <p14:creationId xmlns:p14="http://schemas.microsoft.com/office/powerpoint/2010/main" val="1420341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0-#ppt_h/2"/>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left)">
                                      <p:cBhvr>
                                        <p:cTn id="21" dur="500"/>
                                        <p:tgtEl>
                                          <p:spTgt spid="2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left)">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left)">
                                      <p:cBhvr>
                                        <p:cTn id="36" dur="500"/>
                                        <p:tgtEl>
                                          <p:spTgt spid="2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wipe(left)">
                                      <p:cBhvr>
                                        <p:cTn id="41" dur="500"/>
                                        <p:tgtEl>
                                          <p:spTgt spid="2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left)">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wipe(left)">
                                      <p:cBhvr>
                                        <p:cTn id="51" dur="500"/>
                                        <p:tgtEl>
                                          <p:spTgt spid="4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wipe(left)">
                                      <p:cBhvr>
                                        <p:cTn id="56" dur="500"/>
                                        <p:tgtEl>
                                          <p:spTgt spid="14"/>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wipe(left)">
                                      <p:cBhvr>
                                        <p:cTn id="61" dur="500"/>
                                        <p:tgtEl>
                                          <p:spTgt spid="4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wipe(left)">
                                      <p:cBhvr>
                                        <p:cTn id="66" dur="500"/>
                                        <p:tgtEl>
                                          <p:spTgt spid="3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wipe(left)">
                                      <p:cBhvr>
                                        <p:cTn id="71" dur="500"/>
                                        <p:tgtEl>
                                          <p:spTgt spid="33"/>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39"/>
                                        </p:tgtEl>
                                        <p:attrNameLst>
                                          <p:attrName>style.visibility</p:attrName>
                                        </p:attrNameLst>
                                      </p:cBhvr>
                                      <p:to>
                                        <p:strVal val="visible"/>
                                      </p:to>
                                    </p:set>
                                    <p:animEffect transition="in" filter="wipe(left)">
                                      <p:cBhvr>
                                        <p:cTn id="76" dur="500"/>
                                        <p:tgtEl>
                                          <p:spTgt spid="39"/>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wipe(left)">
                                      <p:cBhvr>
                                        <p:cTn id="81" dur="500"/>
                                        <p:tgtEl>
                                          <p:spTgt spid="34"/>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35"/>
                                        </p:tgtEl>
                                        <p:attrNameLst>
                                          <p:attrName>style.visibility</p:attrName>
                                        </p:attrNameLst>
                                      </p:cBhvr>
                                      <p:to>
                                        <p:strVal val="visible"/>
                                      </p:to>
                                    </p:set>
                                    <p:animEffect transition="in" filter="wipe(left)">
                                      <p:cBhvr>
                                        <p:cTn id="86" dur="500"/>
                                        <p:tgtEl>
                                          <p:spTgt spid="35"/>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40"/>
                                        </p:tgtEl>
                                        <p:attrNameLst>
                                          <p:attrName>style.visibility</p:attrName>
                                        </p:attrNameLst>
                                      </p:cBhvr>
                                      <p:to>
                                        <p:strVal val="visible"/>
                                      </p:to>
                                    </p:set>
                                    <p:animEffect transition="in" filter="wipe(left)">
                                      <p:cBhvr>
                                        <p:cTn id="91" dur="500"/>
                                        <p:tgtEl>
                                          <p:spTgt spid="40"/>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42"/>
                                        </p:tgtEl>
                                        <p:attrNameLst>
                                          <p:attrName>style.visibility</p:attrName>
                                        </p:attrNameLst>
                                      </p:cBhvr>
                                      <p:to>
                                        <p:strVal val="visible"/>
                                      </p:to>
                                    </p:set>
                                    <p:animEffect transition="in" filter="wipe(left)">
                                      <p:cBhvr>
                                        <p:cTn id="96" dur="500"/>
                                        <p:tgtEl>
                                          <p:spTgt spid="42"/>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43"/>
                                        </p:tgtEl>
                                        <p:attrNameLst>
                                          <p:attrName>style.visibility</p:attrName>
                                        </p:attrNameLst>
                                      </p:cBhvr>
                                      <p:to>
                                        <p:strVal val="visible"/>
                                      </p:to>
                                    </p:set>
                                    <p:animEffect transition="in" filter="wipe(left)">
                                      <p:cBhvr>
                                        <p:cTn id="101" dur="500"/>
                                        <p:tgtEl>
                                          <p:spTgt spid="43"/>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44"/>
                                        </p:tgtEl>
                                        <p:attrNameLst>
                                          <p:attrName>style.visibility</p:attrName>
                                        </p:attrNameLst>
                                      </p:cBhvr>
                                      <p:to>
                                        <p:strVal val="visible"/>
                                      </p:to>
                                    </p:set>
                                    <p:animEffect transition="in" filter="wipe(left)">
                                      <p:cBhvr>
                                        <p:cTn id="106" dur="500"/>
                                        <p:tgtEl>
                                          <p:spTgt spid="44"/>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54"/>
                                        </p:tgtEl>
                                        <p:attrNameLst>
                                          <p:attrName>style.visibility</p:attrName>
                                        </p:attrNameLst>
                                      </p:cBhvr>
                                      <p:to>
                                        <p:strVal val="visible"/>
                                      </p:to>
                                    </p:set>
                                    <p:animEffect transition="in" filter="wipe(left)">
                                      <p:cBhvr>
                                        <p:cTn id="111" dur="500"/>
                                        <p:tgtEl>
                                          <p:spTgt spid="54"/>
                                        </p:tgtEl>
                                      </p:cBhvr>
                                    </p:animEffect>
                                  </p:childTnLst>
                                </p:cTn>
                              </p:par>
                            </p:childTnLst>
                          </p:cTn>
                        </p:par>
                        <p:par>
                          <p:cTn id="112" fill="hold">
                            <p:stCondLst>
                              <p:cond delay="500"/>
                            </p:stCondLst>
                            <p:childTnLst>
                              <p:par>
                                <p:cTn id="113" presetID="16" presetClass="entr" presetSubtype="21" fill="hold" grpId="0" nodeType="afterEffect">
                                  <p:stCondLst>
                                    <p:cond delay="0"/>
                                  </p:stCondLst>
                                  <p:childTnLst>
                                    <p:set>
                                      <p:cBhvr>
                                        <p:cTn id="114" dur="1" fill="hold">
                                          <p:stCondLst>
                                            <p:cond delay="0"/>
                                          </p:stCondLst>
                                        </p:cTn>
                                        <p:tgtEl>
                                          <p:spTgt spid="55"/>
                                        </p:tgtEl>
                                        <p:attrNameLst>
                                          <p:attrName>style.visibility</p:attrName>
                                        </p:attrNameLst>
                                      </p:cBhvr>
                                      <p:to>
                                        <p:strVal val="visible"/>
                                      </p:to>
                                    </p:set>
                                    <p:animEffect transition="in" filter="barn(inVertical)">
                                      <p:cBhvr>
                                        <p:cTn id="115" dur="500"/>
                                        <p:tgtEl>
                                          <p:spTgt spid="55"/>
                                        </p:tgtEl>
                                      </p:cBhvr>
                                    </p:animEffect>
                                  </p:childTnLst>
                                </p:cTn>
                              </p:par>
                            </p:childTnLst>
                          </p:cTn>
                        </p:par>
                      </p:childTnLst>
                    </p:cTn>
                  </p:par>
                  <p:par>
                    <p:cTn id="116" fill="hold">
                      <p:stCondLst>
                        <p:cond delay="indefinite"/>
                      </p:stCondLst>
                      <p:childTnLst>
                        <p:par>
                          <p:cTn id="117" fill="hold">
                            <p:stCondLst>
                              <p:cond delay="0"/>
                            </p:stCondLst>
                            <p:childTnLst>
                              <p:par>
                                <p:cTn id="118" presetID="16" presetClass="entr" presetSubtype="21" fill="hold" grpId="0" nodeType="click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barn(inVertical)">
                                      <p:cBhvr>
                                        <p:cTn id="120" dur="500"/>
                                        <p:tgtEl>
                                          <p:spTgt spid="56"/>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53"/>
                                        </p:tgtEl>
                                        <p:attrNameLst>
                                          <p:attrName>style.visibility</p:attrName>
                                        </p:attrNameLst>
                                      </p:cBhvr>
                                      <p:to>
                                        <p:strVal val="visible"/>
                                      </p:to>
                                    </p:set>
                                    <p:animEffect transition="in" filter="wipe(left)">
                                      <p:cBhvr>
                                        <p:cTn id="125"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3" grpId="0"/>
      <p:bldP spid="24" grpId="0"/>
      <p:bldP spid="25" grpId="0"/>
      <p:bldP spid="26" grpId="0"/>
      <p:bldP spid="32" grpId="0"/>
      <p:bldP spid="33" grpId="0"/>
      <p:bldP spid="34" grpId="0"/>
      <p:bldP spid="35" grpId="0"/>
      <p:bldP spid="39" grpId="0"/>
      <p:bldP spid="40" grpId="0"/>
      <p:bldP spid="42" grpId="0"/>
      <p:bldP spid="43" grpId="0"/>
      <p:bldP spid="44" grpId="0"/>
      <p:bldP spid="53" grpId="0" animBg="1"/>
      <p:bldP spid="54" grpId="0"/>
      <p:bldP spid="55" grpId="0" animBg="1"/>
      <p:bldP spid="5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2" descr="D:\d drive\MJ WORK\Pooja mam (physics)\CBSE (X)\Light - Reflection and Refraction\900_Rizwana-Khan_Purple Gradient Background.jp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t="20000" b="20000"/>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grpSp>
        <p:nvGrpSpPr>
          <p:cNvPr id="54" name="Group 53"/>
          <p:cNvGrpSpPr/>
          <p:nvPr/>
        </p:nvGrpSpPr>
        <p:grpSpPr>
          <a:xfrm>
            <a:off x="190500" y="163830"/>
            <a:ext cx="762000" cy="762000"/>
            <a:chOff x="190500" y="163830"/>
            <a:chExt cx="762000" cy="762000"/>
          </a:xfrm>
        </p:grpSpPr>
        <p:sp>
          <p:nvSpPr>
            <p:cNvPr id="55" name="Oval 54"/>
            <p:cNvSpPr/>
            <p:nvPr/>
          </p:nvSpPr>
          <p:spPr>
            <a:xfrm>
              <a:off x="190500" y="163830"/>
              <a:ext cx="762000" cy="762000"/>
            </a:xfrm>
            <a:prstGeom prst="ellipse">
              <a:avLst/>
            </a:prstGeom>
            <a:solidFill>
              <a:srgbClr val="FFC000"/>
            </a:solidFill>
            <a:ln w="57150">
              <a:gradFill>
                <a:gsLst>
                  <a:gs pos="0">
                    <a:srgbClr val="FFFFFF"/>
                  </a:gs>
                  <a:gs pos="16000">
                    <a:srgbClr val="1F1F1F"/>
                  </a:gs>
                  <a:gs pos="17999">
                    <a:srgbClr val="FFFFFF"/>
                  </a:gs>
                  <a:gs pos="42000">
                    <a:srgbClr val="636363"/>
                  </a:gs>
                  <a:gs pos="53000">
                    <a:srgbClr val="CFCFCF"/>
                  </a:gs>
                  <a:gs pos="66000">
                    <a:srgbClr val="CFCFCF"/>
                  </a:gs>
                  <a:gs pos="75999">
                    <a:srgbClr val="1F1F1F"/>
                  </a:gs>
                  <a:gs pos="78999">
                    <a:srgbClr val="FFFFFF"/>
                  </a:gs>
                  <a:gs pos="100000">
                    <a:srgbClr val="7F7F7F"/>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402516" y="283220"/>
              <a:ext cx="340158" cy="523220"/>
            </a:xfrm>
            <a:prstGeom prst="rect">
              <a:avLst/>
            </a:prstGeom>
            <a:noFill/>
          </p:spPr>
          <p:txBody>
            <a:bodyPr wrap="none" rtlCol="0">
              <a:spAutoFit/>
            </a:bodyPr>
            <a:lstStyle/>
            <a:p>
              <a:r>
                <a:rPr lang="en-US" sz="2800" b="1" dirty="0">
                  <a:latin typeface="Agency FB" panose="020B0503020202020204" pitchFamily="34" charset="0"/>
                </a:rPr>
                <a:t>7</a:t>
              </a:r>
            </a:p>
          </p:txBody>
        </p:sp>
      </p:grpSp>
      <p:sp>
        <p:nvSpPr>
          <p:cNvPr id="4" name="Rectangle 3"/>
          <p:cNvSpPr/>
          <p:nvPr/>
        </p:nvSpPr>
        <p:spPr>
          <a:xfrm>
            <a:off x="996950" y="258346"/>
            <a:ext cx="6230778" cy="584775"/>
          </a:xfrm>
          <a:prstGeom prst="rect">
            <a:avLst/>
          </a:prstGeom>
        </p:spPr>
        <p:txBody>
          <a:bodyPr wrap="square">
            <a:spAutoFit/>
          </a:bodyPr>
          <a:lstStyle/>
          <a:p>
            <a:r>
              <a:rPr lang="en-US" sz="1600" b="1" dirty="0" smtClean="0">
                <a:solidFill>
                  <a:schemeClr val="bg1"/>
                </a:solidFill>
                <a:effectLst>
                  <a:outerShdw blurRad="38100" dist="38100" dir="2700000" algn="tl">
                    <a:srgbClr val="000000">
                      <a:alpha val="43137"/>
                    </a:srgbClr>
                  </a:outerShdw>
                </a:effectLst>
                <a:latin typeface="Book Antiqua" pitchFamily="18" charset="0"/>
              </a:rPr>
              <a:t>Two thin lenses of power, + 3.5 D and,  -2.5 D placed in contact. Find the power and focal length of the lens combination</a:t>
            </a:r>
            <a:endParaRPr lang="en-US" sz="1600" b="1" dirty="0">
              <a:solidFill>
                <a:schemeClr val="bg1"/>
              </a:solidFill>
              <a:effectLst>
                <a:outerShdw blurRad="38100" dist="38100" dir="2700000" algn="tl">
                  <a:srgbClr val="000000">
                    <a:alpha val="43137"/>
                  </a:srgbClr>
                </a:outerShdw>
              </a:effectLst>
              <a:latin typeface="Book Antiqua" pitchFamily="18" charset="0"/>
            </a:endParaRPr>
          </a:p>
        </p:txBody>
      </p:sp>
      <p:grpSp>
        <p:nvGrpSpPr>
          <p:cNvPr id="7" name="Group 6"/>
          <p:cNvGrpSpPr/>
          <p:nvPr/>
        </p:nvGrpSpPr>
        <p:grpSpPr>
          <a:xfrm>
            <a:off x="121054" y="1047750"/>
            <a:ext cx="900113" cy="338554"/>
            <a:chOff x="502054" y="1442669"/>
            <a:chExt cx="900113" cy="338554"/>
          </a:xfrm>
        </p:grpSpPr>
        <p:pic>
          <p:nvPicPr>
            <p:cNvPr id="8" name="Picture 7"/>
            <p:cNvPicPr>
              <a:picLocks noChangeAspect="1"/>
            </p:cNvPicPr>
            <p:nvPr/>
          </p:nvPicPr>
          <p:blipFill rotWithShape="1">
            <a:blip r:embed="rId4" cstate="print">
              <a:clrChange>
                <a:clrFrom>
                  <a:srgbClr val="FCFFFD"/>
                </a:clrFrom>
                <a:clrTo>
                  <a:srgbClr val="FCFFFD">
                    <a:alpha val="0"/>
                  </a:srgbClr>
                </a:clrTo>
              </a:clrChange>
              <a:extLst>
                <a:ext uri="{BEBA8EAE-BF5A-486C-A8C5-ECC9F3942E4B}">
                  <a14:imgProps xmlns:a14="http://schemas.microsoft.com/office/drawing/2010/main">
                    <a14:imgLayer r:embed="rId5">
                      <a14:imgEffect>
                        <a14:backgroundRemoval t="5900" b="15100" l="15044" r="84366"/>
                      </a14:imgEffect>
                    </a14:imgLayer>
                  </a14:imgProps>
                </a:ext>
                <a:ext uri="{28A0092B-C50C-407E-A947-70E740481C1C}">
                  <a14:useLocalDpi xmlns:a14="http://schemas.microsoft.com/office/drawing/2010/main" val="0"/>
                </a:ext>
              </a:extLst>
            </a:blip>
            <a:srcRect l="15904" t="6974" r="15904" b="84650"/>
            <a:stretch/>
          </p:blipFill>
          <p:spPr>
            <a:xfrm>
              <a:off x="515691" y="1453918"/>
              <a:ext cx="872838" cy="316056"/>
            </a:xfrm>
            <a:prstGeom prst="rect">
              <a:avLst/>
            </a:prstGeom>
          </p:spPr>
        </p:pic>
        <p:sp>
          <p:nvSpPr>
            <p:cNvPr id="9" name="Rectangle 8"/>
            <p:cNvSpPr>
              <a:spLocks noChangeArrowheads="1"/>
            </p:cNvSpPr>
            <p:nvPr/>
          </p:nvSpPr>
          <p:spPr bwMode="auto">
            <a:xfrm>
              <a:off x="502054" y="1442669"/>
              <a:ext cx="900113"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solidFill>
                    <a:prstClr val="black"/>
                  </a:solidFill>
                  <a:effectLst>
                    <a:glow rad="101600">
                      <a:prstClr val="white">
                        <a:alpha val="60000"/>
                      </a:prstClr>
                    </a:glow>
                  </a:effectLst>
                  <a:latin typeface="Book Antiqua" pitchFamily="18" charset="0"/>
                </a:rPr>
                <a:t>Given :</a:t>
              </a:r>
            </a:p>
          </p:txBody>
        </p:sp>
      </p:grpSp>
      <p:sp>
        <p:nvSpPr>
          <p:cNvPr id="10" name="Rectangle 9"/>
          <p:cNvSpPr>
            <a:spLocks noChangeArrowheads="1"/>
          </p:cNvSpPr>
          <p:nvPr/>
        </p:nvSpPr>
        <p:spPr bwMode="auto">
          <a:xfrm>
            <a:off x="1143000" y="1047750"/>
            <a:ext cx="573606" cy="338554"/>
          </a:xfrm>
          <a:prstGeom prst="rect">
            <a:avLst/>
          </a:prstGeom>
          <a:noFill/>
          <a:ln w="9525">
            <a:noFill/>
            <a:miter lim="800000"/>
            <a:headEnd/>
            <a:tailEnd/>
          </a:ln>
        </p:spPr>
        <p:txBody>
          <a:bodyPr wrap="square">
            <a:spAutoFit/>
          </a:bodyPr>
          <a:lstStyle/>
          <a:p>
            <a:r>
              <a:rPr lang="en-US" sz="1600" b="1" dirty="0" smtClean="0">
                <a:solidFill>
                  <a:schemeClr val="bg1"/>
                </a:solidFill>
                <a:effectLst>
                  <a:outerShdw blurRad="38100" dist="38100" dir="2700000" algn="tl">
                    <a:srgbClr val="000000">
                      <a:alpha val="43137"/>
                    </a:srgbClr>
                  </a:outerShdw>
                </a:effectLst>
                <a:latin typeface="Book Antiqua" pitchFamily="18" charset="0"/>
              </a:rPr>
              <a:t>p</a:t>
            </a:r>
            <a:r>
              <a:rPr lang="en-US" sz="1600" b="1" baseline="-25000" dirty="0" smtClean="0">
                <a:solidFill>
                  <a:schemeClr val="bg1"/>
                </a:solidFill>
                <a:effectLst>
                  <a:outerShdw blurRad="38100" dist="38100" dir="2700000" algn="tl">
                    <a:srgbClr val="000000">
                      <a:alpha val="43137"/>
                    </a:srgbClr>
                  </a:outerShdw>
                </a:effectLst>
                <a:latin typeface="Book Antiqua" pitchFamily="18" charset="0"/>
              </a:rPr>
              <a:t>1</a:t>
            </a:r>
            <a:endParaRPr lang="en-US" sz="1600" b="1" baseline="-25000" dirty="0">
              <a:solidFill>
                <a:schemeClr val="bg1"/>
              </a:solidFill>
              <a:effectLst>
                <a:outerShdw blurRad="38100" dist="38100" dir="2700000" algn="tl">
                  <a:srgbClr val="000000">
                    <a:alpha val="43137"/>
                  </a:srgbClr>
                </a:outerShdw>
              </a:effectLst>
              <a:latin typeface="Book Antiqua" pitchFamily="18" charset="0"/>
            </a:endParaRPr>
          </a:p>
        </p:txBody>
      </p:sp>
      <p:sp>
        <p:nvSpPr>
          <p:cNvPr id="11" name="Rectangle 10"/>
          <p:cNvSpPr>
            <a:spLocks noChangeArrowheads="1"/>
          </p:cNvSpPr>
          <p:nvPr/>
        </p:nvSpPr>
        <p:spPr bwMode="auto">
          <a:xfrm>
            <a:off x="1611919" y="1047750"/>
            <a:ext cx="1067921" cy="338554"/>
          </a:xfrm>
          <a:prstGeom prst="rect">
            <a:avLst/>
          </a:prstGeom>
          <a:noFill/>
          <a:ln w="9525">
            <a:noFill/>
            <a:miter lim="800000"/>
            <a:headEnd/>
            <a:tailEnd/>
          </a:ln>
        </p:spPr>
        <p:txBody>
          <a:bodyPr wrap="none">
            <a:spAutoFit/>
          </a:bodyPr>
          <a:lstStyle/>
          <a:p>
            <a:r>
              <a:rPr lang="en-US" sz="1600" b="1" dirty="0">
                <a:solidFill>
                  <a:schemeClr val="bg1"/>
                </a:solidFill>
                <a:effectLst>
                  <a:outerShdw blurRad="38100" dist="38100" dir="2700000" algn="tl">
                    <a:srgbClr val="000000">
                      <a:alpha val="43137"/>
                    </a:srgbClr>
                  </a:outerShdw>
                </a:effectLst>
                <a:latin typeface="Book Antiqua" pitchFamily="18" charset="0"/>
              </a:rPr>
              <a:t>=  </a:t>
            </a:r>
            <a:r>
              <a:rPr lang="en-US" sz="1600" b="1" dirty="0" smtClean="0">
                <a:solidFill>
                  <a:schemeClr val="bg1"/>
                </a:solidFill>
                <a:effectLst>
                  <a:outerShdw blurRad="38100" dist="38100" dir="2700000" algn="tl">
                    <a:srgbClr val="000000">
                      <a:alpha val="43137"/>
                    </a:srgbClr>
                  </a:outerShdw>
                </a:effectLst>
                <a:latin typeface="Book Antiqua" pitchFamily="18" charset="0"/>
              </a:rPr>
              <a:t>+ 3.5 D</a:t>
            </a:r>
            <a:endParaRPr lang="en-US" sz="1600" b="1" dirty="0">
              <a:solidFill>
                <a:schemeClr val="bg1"/>
              </a:solidFill>
              <a:effectLst>
                <a:outerShdw blurRad="38100" dist="38100" dir="2700000" algn="tl">
                  <a:srgbClr val="000000">
                    <a:alpha val="43137"/>
                  </a:srgbClr>
                </a:outerShdw>
              </a:effectLst>
              <a:latin typeface="Book Antiqua" pitchFamily="18" charset="0"/>
            </a:endParaRPr>
          </a:p>
        </p:txBody>
      </p:sp>
      <p:grpSp>
        <p:nvGrpSpPr>
          <p:cNvPr id="12" name="Group 11"/>
          <p:cNvGrpSpPr/>
          <p:nvPr/>
        </p:nvGrpSpPr>
        <p:grpSpPr>
          <a:xfrm>
            <a:off x="76200" y="1772746"/>
            <a:ext cx="990600" cy="357044"/>
            <a:chOff x="457200" y="1943637"/>
            <a:chExt cx="990600" cy="357044"/>
          </a:xfrm>
        </p:grpSpPr>
        <p:pic>
          <p:nvPicPr>
            <p:cNvPr id="13" name="Picture 12"/>
            <p:cNvPicPr>
              <a:picLocks noChangeAspect="1"/>
            </p:cNvPicPr>
            <p:nvPr/>
          </p:nvPicPr>
          <p:blipFill rotWithShape="1">
            <a:blip r:embed="rId6" cstate="print">
              <a:clrChange>
                <a:clrFrom>
                  <a:srgbClr val="000000">
                    <a:alpha val="0"/>
                  </a:srgbClr>
                </a:clrFrom>
                <a:clrTo>
                  <a:srgbClr val="000000">
                    <a:alpha val="0"/>
                  </a:srgbClr>
                </a:clrTo>
              </a:clrChange>
              <a:extLst>
                <a:ext uri="{BEBA8EAE-BF5A-486C-A8C5-ECC9F3942E4B}">
                  <a14:imgProps xmlns:a14="http://schemas.microsoft.com/office/drawing/2010/main">
                    <a14:imgLayer r:embed="rId7">
                      <a14:imgEffect>
                        <a14:backgroundRemoval t="77462" b="87817" l="14114" r="84985"/>
                      </a14:imgEffect>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l="15332" t="77915" r="15332" b="12498"/>
            <a:stretch/>
          </p:blipFill>
          <p:spPr>
            <a:xfrm>
              <a:off x="486814" y="1943637"/>
              <a:ext cx="960986" cy="347662"/>
            </a:xfrm>
            <a:prstGeom prst="rect">
              <a:avLst/>
            </a:prstGeom>
          </p:spPr>
        </p:pic>
        <p:sp>
          <p:nvSpPr>
            <p:cNvPr id="14" name="Rectangle 13"/>
            <p:cNvSpPr>
              <a:spLocks noChangeArrowheads="1"/>
            </p:cNvSpPr>
            <p:nvPr/>
          </p:nvSpPr>
          <p:spPr bwMode="auto">
            <a:xfrm>
              <a:off x="457200" y="1962127"/>
              <a:ext cx="990600"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solidFill>
                    <a:prstClr val="black"/>
                  </a:solidFill>
                  <a:effectLst>
                    <a:glow rad="101600">
                      <a:prstClr val="white">
                        <a:alpha val="60000"/>
                      </a:prstClr>
                    </a:glow>
                  </a:effectLst>
                  <a:latin typeface="Book Antiqua" pitchFamily="18" charset="0"/>
                </a:rPr>
                <a:t>To find :</a:t>
              </a:r>
            </a:p>
          </p:txBody>
        </p:sp>
      </p:grpSp>
      <p:sp>
        <p:nvSpPr>
          <p:cNvPr id="15" name="Rectangle 14"/>
          <p:cNvSpPr>
            <a:spLocks noChangeArrowheads="1"/>
          </p:cNvSpPr>
          <p:nvPr/>
        </p:nvSpPr>
        <p:spPr bwMode="auto">
          <a:xfrm>
            <a:off x="1029508" y="1781991"/>
            <a:ext cx="3292332" cy="338554"/>
          </a:xfrm>
          <a:prstGeom prst="rect">
            <a:avLst/>
          </a:prstGeom>
          <a:noFill/>
          <a:ln w="9525">
            <a:noFill/>
            <a:miter lim="800000"/>
            <a:headEnd/>
            <a:tailEnd/>
          </a:ln>
        </p:spPr>
        <p:txBody>
          <a:bodyPr wrap="square">
            <a:spAutoFit/>
          </a:bodyPr>
          <a:lstStyle/>
          <a:p>
            <a:r>
              <a:rPr lang="en-US" sz="1600" b="1" dirty="0">
                <a:solidFill>
                  <a:schemeClr val="bg1"/>
                </a:solidFill>
                <a:effectLst>
                  <a:outerShdw blurRad="38100" dist="38100" dir="2700000" algn="tl">
                    <a:srgbClr val="000000">
                      <a:alpha val="43137"/>
                    </a:srgbClr>
                  </a:outerShdw>
                </a:effectLst>
                <a:latin typeface="Book Antiqua" pitchFamily="18" charset="0"/>
              </a:rPr>
              <a:t>Power of </a:t>
            </a:r>
            <a:r>
              <a:rPr lang="en-US" sz="1600" b="1" dirty="0" smtClean="0">
                <a:solidFill>
                  <a:schemeClr val="bg1"/>
                </a:solidFill>
                <a:effectLst>
                  <a:outerShdw blurRad="38100" dist="38100" dir="2700000" algn="tl">
                    <a:srgbClr val="000000">
                      <a:alpha val="43137"/>
                    </a:srgbClr>
                  </a:outerShdw>
                </a:effectLst>
                <a:latin typeface="Book Antiqua" pitchFamily="18" charset="0"/>
              </a:rPr>
              <a:t>combination of lens (P)</a:t>
            </a:r>
            <a:endParaRPr lang="en-US" sz="1600" b="1" dirty="0">
              <a:solidFill>
                <a:schemeClr val="bg1"/>
              </a:solidFill>
              <a:effectLst>
                <a:outerShdw blurRad="38100" dist="38100" dir="2700000" algn="tl">
                  <a:srgbClr val="000000">
                    <a:alpha val="43137"/>
                  </a:srgbClr>
                </a:outerShdw>
              </a:effectLst>
              <a:latin typeface="Book Antiqua" pitchFamily="18" charset="0"/>
            </a:endParaRPr>
          </a:p>
        </p:txBody>
      </p:sp>
      <p:sp>
        <p:nvSpPr>
          <p:cNvPr id="16" name="Rectangle 15"/>
          <p:cNvSpPr>
            <a:spLocks noChangeArrowheads="1"/>
          </p:cNvSpPr>
          <p:nvPr/>
        </p:nvSpPr>
        <p:spPr bwMode="auto">
          <a:xfrm>
            <a:off x="4191000" y="1781991"/>
            <a:ext cx="554960" cy="338554"/>
          </a:xfrm>
          <a:prstGeom prst="rect">
            <a:avLst/>
          </a:prstGeom>
          <a:noFill/>
          <a:ln w="9525">
            <a:noFill/>
            <a:miter lim="800000"/>
            <a:headEnd/>
            <a:tailEnd/>
          </a:ln>
        </p:spPr>
        <p:txBody>
          <a:bodyPr wrap="none">
            <a:spAutoFit/>
          </a:bodyPr>
          <a:lstStyle/>
          <a:p>
            <a:r>
              <a:rPr lang="en-US" sz="1600" b="1" dirty="0">
                <a:solidFill>
                  <a:schemeClr val="bg1"/>
                </a:solidFill>
                <a:effectLst>
                  <a:outerShdw blurRad="38100" dist="38100" dir="2700000" algn="tl">
                    <a:srgbClr val="000000">
                      <a:alpha val="43137"/>
                    </a:srgbClr>
                  </a:outerShdw>
                </a:effectLst>
                <a:latin typeface="Book Antiqua" pitchFamily="18" charset="0"/>
              </a:rPr>
              <a:t>=  </a:t>
            </a:r>
            <a:r>
              <a:rPr lang="en-US" sz="1600" b="1" dirty="0" smtClean="0">
                <a:solidFill>
                  <a:schemeClr val="bg1"/>
                </a:solidFill>
                <a:effectLst>
                  <a:outerShdw blurRad="38100" dist="38100" dir="2700000" algn="tl">
                    <a:srgbClr val="000000">
                      <a:alpha val="43137"/>
                    </a:srgbClr>
                  </a:outerShdw>
                </a:effectLst>
                <a:latin typeface="Book Antiqua" pitchFamily="18" charset="0"/>
              </a:rPr>
              <a:t> ?</a:t>
            </a:r>
            <a:endParaRPr lang="en-US" sz="1600" b="1" dirty="0">
              <a:solidFill>
                <a:schemeClr val="bg1"/>
              </a:solidFill>
              <a:effectLst>
                <a:outerShdw blurRad="38100" dist="38100" dir="2700000" algn="tl">
                  <a:srgbClr val="000000">
                    <a:alpha val="43137"/>
                  </a:srgbClr>
                </a:outerShdw>
              </a:effectLst>
              <a:latin typeface="Book Antiqua" pitchFamily="18" charset="0"/>
            </a:endParaRPr>
          </a:p>
        </p:txBody>
      </p:sp>
      <p:grpSp>
        <p:nvGrpSpPr>
          <p:cNvPr id="17" name="Group 16"/>
          <p:cNvGrpSpPr/>
          <p:nvPr/>
        </p:nvGrpSpPr>
        <p:grpSpPr>
          <a:xfrm>
            <a:off x="106679" y="2598485"/>
            <a:ext cx="1112521" cy="338554"/>
            <a:chOff x="668654" y="2261814"/>
            <a:chExt cx="1112521" cy="338554"/>
          </a:xfrm>
        </p:grpSpPr>
        <p:pic>
          <p:nvPicPr>
            <p:cNvPr id="18" name="Picture 17"/>
            <p:cNvPicPr>
              <a:picLocks noChangeAspect="1"/>
            </p:cNvPicPr>
            <p:nvPr/>
          </p:nvPicPr>
          <p:blipFill rotWithShape="1">
            <a:blip r:embed="rId8" cstate="print">
              <a:extLst>
                <a:ext uri="{BEBA8EAE-BF5A-486C-A8C5-ECC9F3942E4B}">
                  <a14:imgProps xmlns:a14="http://schemas.microsoft.com/office/drawing/2010/main">
                    <a14:imgLayer r:embed="rId9">
                      <a14:imgEffect>
                        <a14:backgroundRemoval t="56871" b="66901" l="11168" r="88579"/>
                      </a14:imgEffect>
                      <a14:imgEffect>
                        <a14:colorTemperature colorTemp="5300"/>
                      </a14:imgEffect>
                      <a14:imgEffect>
                        <a14:brightnessContrast bright="20000"/>
                      </a14:imgEffect>
                    </a14:imgLayer>
                  </a14:imgProps>
                </a:ext>
                <a:ext uri="{28A0092B-C50C-407E-A947-70E740481C1C}">
                  <a14:useLocalDpi xmlns:a14="http://schemas.microsoft.com/office/drawing/2010/main" val="0"/>
                </a:ext>
              </a:extLst>
            </a:blip>
            <a:srcRect l="15561" t="57499" r="14892" b="33779"/>
            <a:stretch/>
          </p:blipFill>
          <p:spPr>
            <a:xfrm>
              <a:off x="668654" y="2267785"/>
              <a:ext cx="1072040" cy="332583"/>
            </a:xfrm>
            <a:prstGeom prst="rect">
              <a:avLst/>
            </a:prstGeom>
          </p:spPr>
        </p:pic>
        <p:sp>
          <p:nvSpPr>
            <p:cNvPr id="19" name="Rectangle 18"/>
            <p:cNvSpPr>
              <a:spLocks noChangeArrowheads="1"/>
            </p:cNvSpPr>
            <p:nvPr/>
          </p:nvSpPr>
          <p:spPr bwMode="auto">
            <a:xfrm>
              <a:off x="676275" y="2261814"/>
              <a:ext cx="1104900"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solidFill>
                    <a:prstClr val="black"/>
                  </a:solidFill>
                  <a:effectLst>
                    <a:glow rad="101600">
                      <a:prstClr val="white">
                        <a:alpha val="60000"/>
                      </a:prstClr>
                    </a:glow>
                  </a:effectLst>
                  <a:latin typeface="Book Antiqua" pitchFamily="18" charset="0"/>
                </a:rPr>
                <a:t>Formula : </a:t>
              </a:r>
            </a:p>
          </p:txBody>
        </p:sp>
      </p:grpSp>
      <p:grpSp>
        <p:nvGrpSpPr>
          <p:cNvPr id="38" name="Group 37"/>
          <p:cNvGrpSpPr/>
          <p:nvPr/>
        </p:nvGrpSpPr>
        <p:grpSpPr>
          <a:xfrm>
            <a:off x="2630992" y="2538266"/>
            <a:ext cx="2245808" cy="612604"/>
            <a:chOff x="1487992" y="1808739"/>
            <a:chExt cx="2245808" cy="612604"/>
          </a:xfrm>
        </p:grpSpPr>
        <p:sp>
          <p:nvSpPr>
            <p:cNvPr id="20" name="TextBox 19"/>
            <p:cNvSpPr txBox="1"/>
            <p:nvPr/>
          </p:nvSpPr>
          <p:spPr>
            <a:xfrm>
              <a:off x="1487992" y="1945764"/>
              <a:ext cx="685800" cy="338554"/>
            </a:xfrm>
            <a:prstGeom prst="rect">
              <a:avLst/>
            </a:prstGeom>
            <a:noFill/>
          </p:spPr>
          <p:txBody>
            <a:bodyPr wrap="square" rtlCol="0">
              <a:spAutoFit/>
            </a:bodyPr>
            <a:lstStyle/>
            <a:p>
              <a:pPr algn="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P   =</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p:sp>
          <p:nvSpPr>
            <p:cNvPr id="21" name="TextBox 20"/>
            <p:cNvSpPr txBox="1"/>
            <p:nvPr/>
          </p:nvSpPr>
          <p:spPr>
            <a:xfrm>
              <a:off x="2590800" y="1945764"/>
              <a:ext cx="1143000" cy="338554"/>
            </a:xfrm>
            <a:prstGeom prst="rect">
              <a:avLst/>
            </a:prstGeom>
            <a:noFill/>
          </p:spPr>
          <p:txBody>
            <a:bodyPr wrap="square" rtlCol="0">
              <a:spAutoFit/>
            </a:bodyPr>
            <a:lstStyle/>
            <a:p>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dioptre</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22" name="TextBox 21"/>
                <p:cNvSpPr txBox="1"/>
                <p:nvPr/>
              </p:nvSpPr>
              <p:spPr>
                <a:xfrm>
                  <a:off x="2117688" y="1808739"/>
                  <a:ext cx="546279" cy="612604"/>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i="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f</m:t>
                            </m:r>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m:t>
                            </m:r>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m</m:t>
                            </m:r>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2117688" y="1808739"/>
                  <a:ext cx="546279" cy="612604"/>
                </a:xfrm>
                <a:prstGeom prst="rect">
                  <a:avLst/>
                </a:prstGeom>
                <a:blipFill rotWithShape="1">
                  <a:blip r:embed="rId10"/>
                  <a:stretch>
                    <a:fillRect/>
                  </a:stretch>
                </a:blipFill>
              </p:spPr>
              <p:txBody>
                <a:bodyPr/>
                <a:lstStyle/>
                <a:p>
                  <a:r>
                    <a:rPr lang="en-US">
                      <a:noFill/>
                    </a:rPr>
                    <a:t> </a:t>
                  </a:r>
                </a:p>
              </p:txBody>
            </p:sp>
          </mc:Fallback>
        </mc:AlternateContent>
      </p:grpSp>
      <p:grpSp>
        <p:nvGrpSpPr>
          <p:cNvPr id="23" name="Group 22"/>
          <p:cNvGrpSpPr/>
          <p:nvPr/>
        </p:nvGrpSpPr>
        <p:grpSpPr>
          <a:xfrm>
            <a:off x="89535" y="3139306"/>
            <a:ext cx="1133476" cy="359963"/>
            <a:chOff x="666750" y="2711225"/>
            <a:chExt cx="1133476" cy="359963"/>
          </a:xfrm>
        </p:grpSpPr>
        <p:pic>
          <p:nvPicPr>
            <p:cNvPr id="24" name="Picture 23"/>
            <p:cNvPicPr>
              <a:picLocks noChangeAspect="1"/>
            </p:cNvPicPr>
            <p:nvPr/>
          </p:nvPicPr>
          <p:blipFill rotWithShape="1">
            <a:blip r:embed="rId11" cstate="print">
              <a:extLst>
                <a:ext uri="{BEBA8EAE-BF5A-486C-A8C5-ECC9F3942E4B}">
                  <a14:imgProps xmlns:a14="http://schemas.microsoft.com/office/drawing/2010/main">
                    <a14:imgLayer r:embed="rId12">
                      <a14:imgEffect>
                        <a14:backgroundRemoval t="36869" b="46447" l="12468" r="86494"/>
                      </a14:imgEffect>
                    </a14:imgLayer>
                  </a14:imgProps>
                </a:ext>
                <a:ext uri="{28A0092B-C50C-407E-A947-70E740481C1C}">
                  <a14:useLocalDpi xmlns:a14="http://schemas.microsoft.com/office/drawing/2010/main" val="0"/>
                </a:ext>
              </a:extLst>
            </a:blip>
            <a:srcRect l="15693" t="37327" r="14620" b="53752"/>
            <a:stretch/>
          </p:blipFill>
          <p:spPr>
            <a:xfrm>
              <a:off x="685800" y="2711225"/>
              <a:ext cx="1114426" cy="359963"/>
            </a:xfrm>
            <a:prstGeom prst="rect">
              <a:avLst/>
            </a:prstGeom>
          </p:spPr>
        </p:pic>
        <p:sp>
          <p:nvSpPr>
            <p:cNvPr id="25" name="Rectangle 24"/>
            <p:cNvSpPr>
              <a:spLocks noChangeArrowheads="1"/>
            </p:cNvSpPr>
            <p:nvPr/>
          </p:nvSpPr>
          <p:spPr bwMode="auto">
            <a:xfrm>
              <a:off x="666750" y="2721929"/>
              <a:ext cx="1114425"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solidFill>
                    <a:prstClr val="black"/>
                  </a:solidFill>
                  <a:effectLst>
                    <a:glow rad="101600">
                      <a:prstClr val="white">
                        <a:alpha val="60000"/>
                      </a:prstClr>
                    </a:glow>
                  </a:effectLst>
                  <a:latin typeface="Book Antiqua" pitchFamily="18" charset="0"/>
                </a:rPr>
                <a:t>Solution : </a:t>
              </a:r>
            </a:p>
          </p:txBody>
        </p:sp>
      </p:grpSp>
      <p:sp>
        <p:nvSpPr>
          <p:cNvPr id="40" name="Rectangle 39"/>
          <p:cNvSpPr>
            <a:spLocks noChangeArrowheads="1"/>
          </p:cNvSpPr>
          <p:nvPr/>
        </p:nvSpPr>
        <p:spPr bwMode="auto">
          <a:xfrm>
            <a:off x="1143000" y="1420396"/>
            <a:ext cx="573606" cy="338554"/>
          </a:xfrm>
          <a:prstGeom prst="rect">
            <a:avLst/>
          </a:prstGeom>
          <a:noFill/>
          <a:ln w="9525">
            <a:noFill/>
            <a:miter lim="800000"/>
            <a:headEnd/>
            <a:tailEnd/>
          </a:ln>
        </p:spPr>
        <p:txBody>
          <a:bodyPr wrap="square">
            <a:spAutoFit/>
          </a:bodyPr>
          <a:lstStyle/>
          <a:p>
            <a:r>
              <a:rPr lang="en-US" sz="1600" b="1" dirty="0" smtClean="0">
                <a:solidFill>
                  <a:schemeClr val="bg1"/>
                </a:solidFill>
                <a:effectLst>
                  <a:outerShdw blurRad="38100" dist="38100" dir="2700000" algn="tl">
                    <a:srgbClr val="000000">
                      <a:alpha val="43137"/>
                    </a:srgbClr>
                  </a:outerShdw>
                </a:effectLst>
                <a:latin typeface="Book Antiqua" pitchFamily="18" charset="0"/>
              </a:rPr>
              <a:t>p</a:t>
            </a:r>
            <a:r>
              <a:rPr lang="en-US" sz="1600" b="1" baseline="-25000" dirty="0" smtClean="0">
                <a:solidFill>
                  <a:schemeClr val="bg1"/>
                </a:solidFill>
                <a:effectLst>
                  <a:outerShdw blurRad="38100" dist="38100" dir="2700000" algn="tl">
                    <a:srgbClr val="000000">
                      <a:alpha val="43137"/>
                    </a:srgbClr>
                  </a:outerShdw>
                </a:effectLst>
                <a:latin typeface="Book Antiqua" pitchFamily="18" charset="0"/>
              </a:rPr>
              <a:t>2</a:t>
            </a:r>
            <a:endParaRPr lang="en-US" sz="1600" b="1" baseline="-25000" dirty="0">
              <a:solidFill>
                <a:schemeClr val="bg1"/>
              </a:solidFill>
              <a:effectLst>
                <a:outerShdw blurRad="38100" dist="38100" dir="2700000" algn="tl">
                  <a:srgbClr val="000000">
                    <a:alpha val="43137"/>
                  </a:srgbClr>
                </a:outerShdw>
              </a:effectLst>
              <a:latin typeface="Book Antiqua" pitchFamily="18" charset="0"/>
            </a:endParaRPr>
          </a:p>
        </p:txBody>
      </p:sp>
      <p:sp>
        <p:nvSpPr>
          <p:cNvPr id="41" name="Rectangle 40"/>
          <p:cNvSpPr>
            <a:spLocks noChangeArrowheads="1"/>
          </p:cNvSpPr>
          <p:nvPr/>
        </p:nvSpPr>
        <p:spPr bwMode="auto">
          <a:xfrm>
            <a:off x="1611919" y="1420396"/>
            <a:ext cx="1011815" cy="338554"/>
          </a:xfrm>
          <a:prstGeom prst="rect">
            <a:avLst/>
          </a:prstGeom>
          <a:noFill/>
          <a:ln w="9525">
            <a:noFill/>
            <a:miter lim="800000"/>
            <a:headEnd/>
            <a:tailEnd/>
          </a:ln>
        </p:spPr>
        <p:txBody>
          <a:bodyPr wrap="none">
            <a:spAutoFit/>
          </a:bodyPr>
          <a:lstStyle/>
          <a:p>
            <a:r>
              <a:rPr lang="en-US" sz="1600" b="1" dirty="0">
                <a:solidFill>
                  <a:schemeClr val="bg1"/>
                </a:solidFill>
                <a:effectLst>
                  <a:outerShdw blurRad="38100" dist="38100" dir="2700000" algn="tl">
                    <a:srgbClr val="000000">
                      <a:alpha val="43137"/>
                    </a:srgbClr>
                  </a:outerShdw>
                </a:effectLst>
                <a:latin typeface="Book Antiqua" pitchFamily="18" charset="0"/>
              </a:rPr>
              <a:t>=  </a:t>
            </a:r>
            <a:r>
              <a:rPr lang="en-US" sz="1600" b="1" dirty="0" smtClean="0">
                <a:solidFill>
                  <a:schemeClr val="bg1"/>
                </a:solidFill>
                <a:effectLst>
                  <a:outerShdw blurRad="38100" dist="38100" dir="2700000" algn="tl">
                    <a:srgbClr val="000000">
                      <a:alpha val="43137"/>
                    </a:srgbClr>
                  </a:outerShdw>
                </a:effectLst>
                <a:latin typeface="Book Antiqua" pitchFamily="18" charset="0"/>
              </a:rPr>
              <a:t>- 2.5 D</a:t>
            </a:r>
            <a:endParaRPr lang="en-US" sz="1600" b="1" dirty="0">
              <a:solidFill>
                <a:schemeClr val="bg1"/>
              </a:solidFill>
              <a:effectLst>
                <a:outerShdw blurRad="38100" dist="38100" dir="2700000" algn="tl">
                  <a:srgbClr val="000000">
                    <a:alpha val="43137"/>
                  </a:srgbClr>
                </a:outerShdw>
              </a:effectLst>
              <a:latin typeface="Book Antiqua" pitchFamily="18" charset="0"/>
            </a:endParaRPr>
          </a:p>
        </p:txBody>
      </p:sp>
      <p:sp>
        <p:nvSpPr>
          <p:cNvPr id="42" name="Rectangle 41"/>
          <p:cNvSpPr>
            <a:spLocks noChangeArrowheads="1"/>
          </p:cNvSpPr>
          <p:nvPr/>
        </p:nvSpPr>
        <p:spPr bwMode="auto">
          <a:xfrm>
            <a:off x="1028700" y="2146836"/>
            <a:ext cx="3924300" cy="338554"/>
          </a:xfrm>
          <a:prstGeom prst="rect">
            <a:avLst/>
          </a:prstGeom>
          <a:noFill/>
          <a:ln w="9525">
            <a:noFill/>
            <a:miter lim="800000"/>
            <a:headEnd/>
            <a:tailEnd/>
          </a:ln>
        </p:spPr>
        <p:txBody>
          <a:bodyPr wrap="square">
            <a:spAutoFit/>
          </a:bodyPr>
          <a:lstStyle/>
          <a:p>
            <a:r>
              <a:rPr lang="en-US" sz="1600" b="1" dirty="0" smtClean="0">
                <a:solidFill>
                  <a:schemeClr val="bg1"/>
                </a:solidFill>
                <a:effectLst>
                  <a:outerShdw blurRad="38100" dist="38100" dir="2700000" algn="tl">
                    <a:srgbClr val="000000">
                      <a:alpha val="43137"/>
                    </a:srgbClr>
                  </a:outerShdw>
                </a:effectLst>
                <a:latin typeface="Book Antiqua" pitchFamily="18" charset="0"/>
              </a:rPr>
              <a:t>Focal length </a:t>
            </a:r>
            <a:r>
              <a:rPr lang="en-US" sz="1600" b="1" dirty="0">
                <a:solidFill>
                  <a:schemeClr val="bg1"/>
                </a:solidFill>
                <a:effectLst>
                  <a:outerShdw blurRad="38100" dist="38100" dir="2700000" algn="tl">
                    <a:srgbClr val="000000">
                      <a:alpha val="43137"/>
                    </a:srgbClr>
                  </a:outerShdw>
                </a:effectLst>
                <a:latin typeface="Book Antiqua" pitchFamily="18" charset="0"/>
              </a:rPr>
              <a:t>of </a:t>
            </a:r>
            <a:r>
              <a:rPr lang="en-US" sz="1600" b="1" dirty="0" smtClean="0">
                <a:solidFill>
                  <a:schemeClr val="bg1"/>
                </a:solidFill>
                <a:effectLst>
                  <a:outerShdw blurRad="38100" dist="38100" dir="2700000" algn="tl">
                    <a:srgbClr val="000000">
                      <a:alpha val="43137"/>
                    </a:srgbClr>
                  </a:outerShdw>
                </a:effectLst>
                <a:latin typeface="Book Antiqua" pitchFamily="18" charset="0"/>
              </a:rPr>
              <a:t>combination of lens (f)</a:t>
            </a:r>
            <a:endParaRPr lang="en-US" sz="1600" b="1" dirty="0">
              <a:solidFill>
                <a:schemeClr val="bg1"/>
              </a:solidFill>
              <a:effectLst>
                <a:outerShdw blurRad="38100" dist="38100" dir="2700000" algn="tl">
                  <a:srgbClr val="000000">
                    <a:alpha val="43137"/>
                  </a:srgbClr>
                </a:outerShdw>
              </a:effectLst>
              <a:latin typeface="Book Antiqua" pitchFamily="18" charset="0"/>
            </a:endParaRPr>
          </a:p>
        </p:txBody>
      </p:sp>
      <p:sp>
        <p:nvSpPr>
          <p:cNvPr id="43" name="Rectangle 42"/>
          <p:cNvSpPr>
            <a:spLocks noChangeArrowheads="1"/>
          </p:cNvSpPr>
          <p:nvPr/>
        </p:nvSpPr>
        <p:spPr bwMode="auto">
          <a:xfrm>
            <a:off x="4735498" y="2146836"/>
            <a:ext cx="554960" cy="338554"/>
          </a:xfrm>
          <a:prstGeom prst="rect">
            <a:avLst/>
          </a:prstGeom>
          <a:noFill/>
          <a:ln w="9525">
            <a:noFill/>
            <a:miter lim="800000"/>
            <a:headEnd/>
            <a:tailEnd/>
          </a:ln>
        </p:spPr>
        <p:txBody>
          <a:bodyPr wrap="none">
            <a:spAutoFit/>
          </a:bodyPr>
          <a:lstStyle/>
          <a:p>
            <a:r>
              <a:rPr lang="en-US" sz="1600" b="1" dirty="0">
                <a:solidFill>
                  <a:schemeClr val="bg1"/>
                </a:solidFill>
                <a:effectLst>
                  <a:outerShdw blurRad="38100" dist="38100" dir="2700000" algn="tl">
                    <a:srgbClr val="000000">
                      <a:alpha val="43137"/>
                    </a:srgbClr>
                  </a:outerShdw>
                </a:effectLst>
                <a:latin typeface="Book Antiqua" pitchFamily="18" charset="0"/>
              </a:rPr>
              <a:t>=  </a:t>
            </a:r>
            <a:r>
              <a:rPr lang="en-US" sz="1600" b="1" dirty="0" smtClean="0">
                <a:solidFill>
                  <a:schemeClr val="bg1"/>
                </a:solidFill>
                <a:effectLst>
                  <a:outerShdw blurRad="38100" dist="38100" dir="2700000" algn="tl">
                    <a:srgbClr val="000000">
                      <a:alpha val="43137"/>
                    </a:srgbClr>
                  </a:outerShdw>
                </a:effectLst>
                <a:latin typeface="Book Antiqua" pitchFamily="18" charset="0"/>
              </a:rPr>
              <a:t> ?</a:t>
            </a:r>
            <a:endParaRPr lang="en-US" sz="1600" b="1" dirty="0">
              <a:solidFill>
                <a:schemeClr val="bg1"/>
              </a:solidFill>
              <a:effectLst>
                <a:outerShdw blurRad="38100" dist="38100" dir="2700000" algn="tl">
                  <a:srgbClr val="000000">
                    <a:alpha val="43137"/>
                  </a:srgbClr>
                </a:outerShdw>
              </a:effectLst>
              <a:latin typeface="Book Antiqua" pitchFamily="18" charset="0"/>
            </a:endParaRPr>
          </a:p>
        </p:txBody>
      </p:sp>
      <p:sp>
        <p:nvSpPr>
          <p:cNvPr id="45" name="TextBox 44"/>
          <p:cNvSpPr txBox="1"/>
          <p:nvPr/>
        </p:nvSpPr>
        <p:spPr>
          <a:xfrm>
            <a:off x="1255134" y="2604456"/>
            <a:ext cx="1518834" cy="338554"/>
          </a:xfrm>
          <a:prstGeom prst="rect">
            <a:avLst/>
          </a:prstGeom>
          <a:noFill/>
        </p:spPr>
        <p:txBody>
          <a:bodyPr wrap="square" rtlCol="0">
            <a:spAutoFit/>
          </a:bodyPr>
          <a:lstStyle/>
          <a:p>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P   = p</a:t>
            </a:r>
            <a:r>
              <a:rPr lang="en-US" sz="1600" b="1" baseline="-25000"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1</a:t>
            </a: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 + p</a:t>
            </a:r>
            <a:r>
              <a:rPr lang="en-US" sz="1600" b="1" baseline="-25000"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2</a:t>
            </a:r>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p:sp>
        <p:nvSpPr>
          <p:cNvPr id="48" name="Rectangle 47"/>
          <p:cNvSpPr/>
          <p:nvPr/>
        </p:nvSpPr>
        <p:spPr>
          <a:xfrm>
            <a:off x="1261110" y="3059430"/>
            <a:ext cx="1697542" cy="369332"/>
          </a:xfrm>
          <a:prstGeom prst="rect">
            <a:avLst/>
          </a:prstGeom>
        </p:spPr>
        <p:txBody>
          <a:bodyPr wrap="square">
            <a:spAutoFit/>
          </a:bodyPr>
          <a:lstStyle/>
          <a:p>
            <a:r>
              <a:rPr lang="en-US" kern="0" dirty="0" smtClean="0">
                <a:solidFill>
                  <a:schemeClr val="bg1"/>
                </a:solidFill>
                <a:effectLst>
                  <a:outerShdw blurRad="38100" dist="38100" dir="2700000" algn="tl">
                    <a:srgbClr val="000000">
                      <a:alpha val="43137"/>
                    </a:srgbClr>
                  </a:outerShdw>
                </a:effectLst>
                <a:latin typeface="Book Antiqua" panose="02040602050305030304" pitchFamily="18" charset="0"/>
              </a:rPr>
              <a:t>P = p</a:t>
            </a:r>
            <a:r>
              <a:rPr lang="en-US" kern="0" baseline="-25000" dirty="0" smtClean="0">
                <a:solidFill>
                  <a:schemeClr val="bg1"/>
                </a:solidFill>
                <a:effectLst>
                  <a:outerShdw blurRad="38100" dist="38100" dir="2700000" algn="tl">
                    <a:srgbClr val="000000">
                      <a:alpha val="43137"/>
                    </a:srgbClr>
                  </a:outerShdw>
                </a:effectLst>
                <a:latin typeface="Book Antiqua" panose="02040602050305030304" pitchFamily="18" charset="0"/>
              </a:rPr>
              <a:t>1</a:t>
            </a:r>
            <a:r>
              <a:rPr lang="en-US" kern="0" dirty="0" smtClean="0">
                <a:solidFill>
                  <a:schemeClr val="bg1"/>
                </a:solidFill>
                <a:effectLst>
                  <a:outerShdw blurRad="38100" dist="38100" dir="2700000" algn="tl">
                    <a:srgbClr val="000000">
                      <a:alpha val="43137"/>
                    </a:srgbClr>
                  </a:outerShdw>
                </a:effectLst>
                <a:latin typeface="Book Antiqua" panose="02040602050305030304" pitchFamily="18" charset="0"/>
              </a:rPr>
              <a:t> + p</a:t>
            </a:r>
            <a:r>
              <a:rPr lang="en-US" kern="0" baseline="-25000" dirty="0" smtClean="0">
                <a:solidFill>
                  <a:schemeClr val="bg1"/>
                </a:solidFill>
                <a:effectLst>
                  <a:outerShdw blurRad="38100" dist="38100" dir="2700000" algn="tl">
                    <a:srgbClr val="000000">
                      <a:alpha val="43137"/>
                    </a:srgbClr>
                  </a:outerShdw>
                </a:effectLst>
                <a:latin typeface="Book Antiqua" panose="02040602050305030304" pitchFamily="18" charset="0"/>
              </a:rPr>
              <a:t>2</a:t>
            </a:r>
            <a:endParaRPr lang="en-US" baseline="-25000" dirty="0">
              <a:solidFill>
                <a:schemeClr val="bg1"/>
              </a:solidFill>
              <a:effectLst>
                <a:outerShdw blurRad="38100" dist="38100" dir="2700000" algn="tl">
                  <a:srgbClr val="000000">
                    <a:alpha val="43137"/>
                  </a:srgbClr>
                </a:outerShdw>
              </a:effectLst>
              <a:latin typeface="Book Antiqua" panose="02040602050305030304" pitchFamily="18" charset="0"/>
            </a:endParaRPr>
          </a:p>
        </p:txBody>
      </p:sp>
      <p:sp>
        <p:nvSpPr>
          <p:cNvPr id="49" name="Rectangle 48"/>
          <p:cNvSpPr/>
          <p:nvPr/>
        </p:nvSpPr>
        <p:spPr>
          <a:xfrm>
            <a:off x="1261110" y="3386257"/>
            <a:ext cx="2055682" cy="369332"/>
          </a:xfrm>
          <a:prstGeom prst="rect">
            <a:avLst/>
          </a:prstGeom>
        </p:spPr>
        <p:txBody>
          <a:bodyPr wrap="square">
            <a:spAutoFit/>
          </a:bodyPr>
          <a:lstStyle/>
          <a:p>
            <a:r>
              <a:rPr lang="en-US" kern="0" dirty="0" smtClean="0">
                <a:solidFill>
                  <a:schemeClr val="bg1"/>
                </a:solidFill>
                <a:effectLst>
                  <a:outerShdw blurRad="38100" dist="38100" dir="2700000" algn="tl">
                    <a:srgbClr val="000000">
                      <a:alpha val="43137"/>
                    </a:srgbClr>
                  </a:outerShdw>
                </a:effectLst>
                <a:latin typeface="Book Antiqua" panose="02040602050305030304" pitchFamily="18" charset="0"/>
              </a:rPr>
              <a:t>P = +3.5 + (-2.5)</a:t>
            </a:r>
            <a:endParaRPr lang="en-US" baseline="-25000" dirty="0">
              <a:solidFill>
                <a:schemeClr val="bg1"/>
              </a:solidFill>
              <a:effectLst>
                <a:outerShdw blurRad="38100" dist="38100" dir="2700000" algn="tl">
                  <a:srgbClr val="000000">
                    <a:alpha val="43137"/>
                  </a:srgbClr>
                </a:outerShdw>
              </a:effectLst>
              <a:latin typeface="Book Antiqua" panose="02040602050305030304" pitchFamily="18" charset="0"/>
            </a:endParaRPr>
          </a:p>
        </p:txBody>
      </p:sp>
      <p:sp>
        <p:nvSpPr>
          <p:cNvPr id="50" name="Rectangle 49"/>
          <p:cNvSpPr/>
          <p:nvPr/>
        </p:nvSpPr>
        <p:spPr>
          <a:xfrm>
            <a:off x="1261110" y="3727450"/>
            <a:ext cx="1714500" cy="369332"/>
          </a:xfrm>
          <a:prstGeom prst="rect">
            <a:avLst/>
          </a:prstGeom>
        </p:spPr>
        <p:txBody>
          <a:bodyPr wrap="square">
            <a:spAutoFit/>
          </a:bodyPr>
          <a:lstStyle/>
          <a:p>
            <a:r>
              <a:rPr lang="en-US" kern="0" dirty="0" smtClean="0">
                <a:solidFill>
                  <a:schemeClr val="bg1"/>
                </a:solidFill>
                <a:effectLst>
                  <a:outerShdw blurRad="38100" dist="38100" dir="2700000" algn="tl">
                    <a:srgbClr val="000000">
                      <a:alpha val="43137"/>
                    </a:srgbClr>
                  </a:outerShdw>
                </a:effectLst>
                <a:latin typeface="Book Antiqua" panose="02040602050305030304" pitchFamily="18" charset="0"/>
              </a:rPr>
              <a:t>P = +3.5 – 2.5</a:t>
            </a:r>
            <a:endParaRPr lang="en-US" baseline="-25000" dirty="0">
              <a:solidFill>
                <a:schemeClr val="bg1"/>
              </a:solidFill>
              <a:effectLst>
                <a:outerShdw blurRad="38100" dist="38100" dir="2700000" algn="tl">
                  <a:srgbClr val="000000">
                    <a:alpha val="43137"/>
                  </a:srgbClr>
                </a:outerShdw>
              </a:effectLst>
              <a:latin typeface="Book Antiqua" panose="02040602050305030304" pitchFamily="18" charset="0"/>
            </a:endParaRPr>
          </a:p>
        </p:txBody>
      </p:sp>
      <p:cxnSp>
        <p:nvCxnSpPr>
          <p:cNvPr id="52" name="Straight Connector 51"/>
          <p:cNvCxnSpPr/>
          <p:nvPr/>
        </p:nvCxnSpPr>
        <p:spPr>
          <a:xfrm>
            <a:off x="5343072" y="1014571"/>
            <a:ext cx="0" cy="2712879"/>
          </a:xfrm>
          <a:prstGeom prst="line">
            <a:avLst/>
          </a:prstGeom>
          <a:ln w="19050">
            <a:solidFill>
              <a:schemeClr val="bg1"/>
            </a:solidFill>
          </a:ln>
        </p:spPr>
        <p:style>
          <a:lnRef idx="3">
            <a:schemeClr val="dk1"/>
          </a:lnRef>
          <a:fillRef idx="0">
            <a:schemeClr val="dk1"/>
          </a:fillRef>
          <a:effectRef idx="2">
            <a:schemeClr val="dk1"/>
          </a:effectRef>
          <a:fontRef idx="minor">
            <a:schemeClr val="tx1"/>
          </a:fontRef>
        </p:style>
      </p:cxnSp>
      <p:grpSp>
        <p:nvGrpSpPr>
          <p:cNvPr id="57" name="Group 56"/>
          <p:cNvGrpSpPr/>
          <p:nvPr/>
        </p:nvGrpSpPr>
        <p:grpSpPr>
          <a:xfrm>
            <a:off x="5917095" y="1050963"/>
            <a:ext cx="1066800" cy="612604"/>
            <a:chOff x="1572312" y="2418339"/>
            <a:chExt cx="1066800" cy="612604"/>
          </a:xfrm>
        </p:grpSpPr>
        <p:sp>
          <p:nvSpPr>
            <p:cNvPr id="58" name="TextBox 57"/>
            <p:cNvSpPr txBox="1"/>
            <p:nvPr/>
          </p:nvSpPr>
          <p:spPr>
            <a:xfrm>
              <a:off x="1572312" y="2555364"/>
              <a:ext cx="685800" cy="338554"/>
            </a:xfrm>
            <a:prstGeom prst="rect">
              <a:avLst/>
            </a:prstGeom>
            <a:noFill/>
          </p:spPr>
          <p:txBody>
            <a:bodyPr wrap="square" rtlCol="0">
              <a:spAutoFit/>
            </a:bodyPr>
            <a:lstStyle/>
            <a:p>
              <a:pPr algn="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P   =</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59" name="TextBox 58"/>
                <p:cNvSpPr txBox="1"/>
                <p:nvPr/>
              </p:nvSpPr>
              <p:spPr>
                <a:xfrm>
                  <a:off x="2269626" y="2418339"/>
                  <a:ext cx="369486" cy="612604"/>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i="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f</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2269626" y="2418339"/>
                  <a:ext cx="369486" cy="612604"/>
                </a:xfrm>
                <a:prstGeom prst="rect">
                  <a:avLst/>
                </a:prstGeom>
                <a:blipFill rotWithShape="1">
                  <a:blip r:embed="rId15"/>
                  <a:stretch>
                    <a:fillRect/>
                  </a:stretch>
                </a:blipFill>
              </p:spPr>
              <p:txBody>
                <a:bodyPr/>
                <a:lstStyle/>
                <a:p>
                  <a:r>
                    <a:rPr lang="en-US">
                      <a:noFill/>
                    </a:rPr>
                    <a:t> </a:t>
                  </a:r>
                </a:p>
              </p:txBody>
            </p:sp>
          </mc:Fallback>
        </mc:AlternateContent>
      </p:grpSp>
      <p:sp>
        <p:nvSpPr>
          <p:cNvPr id="60" name="TextBox 59"/>
          <p:cNvSpPr txBox="1"/>
          <p:nvPr/>
        </p:nvSpPr>
        <p:spPr>
          <a:xfrm>
            <a:off x="6024439" y="1843016"/>
            <a:ext cx="685800" cy="338554"/>
          </a:xfrm>
          <a:prstGeom prst="rect">
            <a:avLst/>
          </a:prstGeom>
          <a:noFill/>
        </p:spPr>
        <p:txBody>
          <a:bodyPr wrap="square" rtlCol="0">
            <a:spAutoFit/>
          </a:bodyPr>
          <a:lstStyle/>
          <a:p>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+1 =</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63" name="TextBox 62"/>
              <p:cNvSpPr txBox="1"/>
              <p:nvPr/>
            </p:nvSpPr>
            <p:spPr>
              <a:xfrm>
                <a:off x="6577938" y="1734044"/>
                <a:ext cx="344994" cy="556499"/>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i="0"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f</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63" name="TextBox 62"/>
              <p:cNvSpPr txBox="1">
                <a:spLocks noRot="1" noChangeAspect="1" noMove="1" noResize="1" noEditPoints="1" noAdjustHandles="1" noChangeArrowheads="1" noChangeShapeType="1" noTextEdit="1"/>
              </p:cNvSpPr>
              <p:nvPr/>
            </p:nvSpPr>
            <p:spPr>
              <a:xfrm>
                <a:off x="6577938" y="1734044"/>
                <a:ext cx="344994" cy="556499"/>
              </a:xfrm>
              <a:prstGeom prst="rect">
                <a:avLst/>
              </a:prstGeom>
              <a:blipFill rotWithShape="1">
                <a:blip r:embed="rId16"/>
                <a:stretch>
                  <a:fillRect/>
                </a:stretch>
              </a:blipFill>
            </p:spPr>
            <p:txBody>
              <a:bodyPr/>
              <a:lstStyle/>
              <a:p>
                <a:r>
                  <a:rPr lang="en-US">
                    <a:noFill/>
                  </a:rPr>
                  <a:t> </a:t>
                </a:r>
              </a:p>
            </p:txBody>
          </p:sp>
        </mc:Fallback>
      </mc:AlternateContent>
      <p:sp>
        <p:nvSpPr>
          <p:cNvPr id="64" name="Rectangle 63"/>
          <p:cNvSpPr/>
          <p:nvPr/>
        </p:nvSpPr>
        <p:spPr>
          <a:xfrm>
            <a:off x="2623978" y="4096782"/>
            <a:ext cx="3126401" cy="646331"/>
          </a:xfrm>
          <a:prstGeom prst="rect">
            <a:avLst/>
          </a:prstGeom>
          <a:solidFill>
            <a:srgbClr val="002060"/>
          </a:solidFill>
          <a:ln w="19050">
            <a:solidFill>
              <a:schemeClr val="bg1"/>
            </a:solidFill>
          </a:ln>
        </p:spPr>
        <p:txBody>
          <a:bodyPr wrap="square">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rPr>
              <a:t>The power of this combination of lenses is, +1.0 </a:t>
            </a:r>
            <a:r>
              <a:rPr lang="en-US" dirty="0" err="1">
                <a:solidFill>
                  <a:schemeClr val="bg1"/>
                </a:solidFill>
                <a:effectLst>
                  <a:outerShdw blurRad="38100" dist="38100" dir="2700000" algn="tl">
                    <a:srgbClr val="000000">
                      <a:alpha val="43137"/>
                    </a:srgbClr>
                  </a:outerShdw>
                </a:effectLst>
                <a:latin typeface="Tw Cen MT" panose="020B0602020104020603" pitchFamily="34" charset="0"/>
              </a:rPr>
              <a:t>dioptre</a:t>
            </a:r>
            <a:r>
              <a:rPr lang="en-US" dirty="0">
                <a:solidFill>
                  <a:schemeClr val="bg1"/>
                </a:solidFill>
                <a:effectLst>
                  <a:outerShdw blurRad="38100" dist="38100" dir="2700000" algn="tl">
                    <a:srgbClr val="000000">
                      <a:alpha val="43137"/>
                    </a:srgbClr>
                  </a:outerShdw>
                </a:effectLst>
                <a:latin typeface="Tw Cen MT" panose="020B0602020104020603" pitchFamily="34" charset="0"/>
              </a:rPr>
              <a:t>.</a:t>
            </a:r>
          </a:p>
        </p:txBody>
      </p:sp>
      <p:sp>
        <p:nvSpPr>
          <p:cNvPr id="69" name="TextBox 68"/>
          <p:cNvSpPr txBox="1"/>
          <p:nvPr/>
        </p:nvSpPr>
        <p:spPr>
          <a:xfrm>
            <a:off x="1019178" y="4123665"/>
            <a:ext cx="1490381" cy="346247"/>
          </a:xfrm>
          <a:prstGeom prst="rect">
            <a:avLst/>
          </a:prstGeom>
          <a:noFill/>
          <a:ln w="9525">
            <a:noFill/>
            <a:miter lim="800000"/>
            <a:headEnd/>
            <a:tailEnd/>
          </a:ln>
        </p:spPr>
        <p:txBody>
          <a:bodyPr wrap="square" lIns="68550" tIns="34289" rIns="68550" bIns="34289">
            <a:spAutoFit/>
          </a:bodyPr>
          <a:lstStyle>
            <a:defPPr>
              <a:defRPr lang="en-US"/>
            </a:defPPr>
            <a:lvl1pPr>
              <a:defRPr sz="1600" b="1">
                <a:solidFill>
                  <a:srgbClr val="0000CC"/>
                </a:solidFill>
                <a:latin typeface="Book Antiqua" pitchFamily="18" charset="0"/>
              </a:defRPr>
            </a:lvl1pPr>
          </a:lstStyle>
          <a:p>
            <a:r>
              <a:rPr lang="en-US" sz="1800" dirty="0" smtClean="0">
                <a:solidFill>
                  <a:schemeClr val="bg1"/>
                </a:solidFill>
                <a:sym typeface="Symbol"/>
              </a:rPr>
              <a:t> </a:t>
            </a:r>
            <a:r>
              <a:rPr lang="en-US" sz="1800" dirty="0" smtClean="0">
                <a:solidFill>
                  <a:schemeClr val="bg1"/>
                </a:solidFill>
                <a:cs typeface="Times New Roman" pitchFamily="18" charset="0"/>
              </a:rPr>
              <a:t>P </a:t>
            </a:r>
            <a:r>
              <a:rPr lang="en-US" sz="1800" dirty="0" smtClean="0">
                <a:solidFill>
                  <a:schemeClr val="bg1"/>
                </a:solidFill>
              </a:rPr>
              <a:t>= </a:t>
            </a:r>
            <a:r>
              <a:rPr lang="en-US" sz="1800" kern="0" dirty="0">
                <a:solidFill>
                  <a:schemeClr val="bg1"/>
                </a:solidFill>
                <a:effectLst>
                  <a:outerShdw blurRad="38100" dist="38100" dir="2700000" algn="tl">
                    <a:srgbClr val="000000">
                      <a:alpha val="43137"/>
                    </a:srgbClr>
                  </a:outerShdw>
                </a:effectLst>
              </a:rPr>
              <a:t>+1.0 D</a:t>
            </a:r>
            <a:endParaRPr lang="en-US" sz="1800" baseline="-25000" dirty="0">
              <a:solidFill>
                <a:schemeClr val="bg1"/>
              </a:solidFill>
              <a:effectLst>
                <a:outerShdw blurRad="38100" dist="38100" dir="2700000" algn="tl">
                  <a:srgbClr val="000000">
                    <a:alpha val="43137"/>
                  </a:srgbClr>
                </a:outerShdw>
              </a:effectLst>
            </a:endParaRPr>
          </a:p>
        </p:txBody>
      </p:sp>
      <p:sp>
        <p:nvSpPr>
          <p:cNvPr id="70" name="Rectangle 69"/>
          <p:cNvSpPr/>
          <p:nvPr/>
        </p:nvSpPr>
        <p:spPr>
          <a:xfrm>
            <a:off x="1019175" y="4095750"/>
            <a:ext cx="1490384" cy="371294"/>
          </a:xfrm>
          <a:prstGeom prst="rect">
            <a:avLst/>
          </a:prstGeom>
          <a:ln w="12700">
            <a:solidFill>
              <a:srgbClr val="FFFF00"/>
            </a:solidFill>
            <a:headEnd type="triangle" w="med" len="med"/>
            <a:tailEnd type="none" w="med" len="med"/>
          </a:ln>
          <a:effectLst>
            <a:glow rad="50800">
              <a:srgbClr val="FF0000">
                <a:alpha val="70000"/>
              </a:srgb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latin typeface="Tw Cen MT" panose="020B0602020104020603" pitchFamily="34" charset="0"/>
            </a:endParaRPr>
          </a:p>
        </p:txBody>
      </p:sp>
      <p:sp>
        <p:nvSpPr>
          <p:cNvPr id="71" name="Rectangle 70"/>
          <p:cNvSpPr/>
          <p:nvPr/>
        </p:nvSpPr>
        <p:spPr>
          <a:xfrm>
            <a:off x="5560399" y="2928402"/>
            <a:ext cx="3126401" cy="646331"/>
          </a:xfrm>
          <a:prstGeom prst="rect">
            <a:avLst/>
          </a:prstGeom>
          <a:solidFill>
            <a:srgbClr val="002060"/>
          </a:solidFill>
          <a:ln w="19050">
            <a:solidFill>
              <a:schemeClr val="bg1"/>
            </a:solidFill>
          </a:ln>
        </p:spPr>
        <p:txBody>
          <a:bodyPr wrap="square">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rPr>
              <a:t>Focal length of this combination of lenses is, +1 </a:t>
            </a:r>
            <a:r>
              <a:rPr lang="en-US" dirty="0" err="1">
                <a:solidFill>
                  <a:schemeClr val="bg1"/>
                </a:solidFill>
                <a:effectLst>
                  <a:outerShdw blurRad="38100" dist="38100" dir="2700000" algn="tl">
                    <a:srgbClr val="000000">
                      <a:alpha val="43137"/>
                    </a:srgbClr>
                  </a:outerShdw>
                </a:effectLst>
                <a:latin typeface="Tw Cen MT" panose="020B0602020104020603" pitchFamily="34" charset="0"/>
              </a:rPr>
              <a:t>metre</a:t>
            </a:r>
            <a:endParaRPr lang="en-US" dirty="0">
              <a:solidFill>
                <a:schemeClr val="bg1"/>
              </a:solidFill>
              <a:effectLst>
                <a:outerShdw blurRad="38100" dist="38100" dir="2700000" algn="tl">
                  <a:srgbClr val="000000">
                    <a:alpha val="43137"/>
                  </a:srgbClr>
                </a:outerShdw>
              </a:effectLst>
              <a:latin typeface="Tw Cen MT" panose="020B0602020104020603" pitchFamily="34" charset="0"/>
            </a:endParaRPr>
          </a:p>
        </p:txBody>
      </p:sp>
      <p:sp>
        <p:nvSpPr>
          <p:cNvPr id="72" name="TextBox 71"/>
          <p:cNvSpPr txBox="1"/>
          <p:nvPr/>
        </p:nvSpPr>
        <p:spPr>
          <a:xfrm>
            <a:off x="5901019" y="2394823"/>
            <a:ext cx="1490381" cy="346247"/>
          </a:xfrm>
          <a:prstGeom prst="rect">
            <a:avLst/>
          </a:prstGeom>
          <a:noFill/>
          <a:ln w="9525">
            <a:noFill/>
            <a:miter lim="800000"/>
            <a:headEnd/>
            <a:tailEnd/>
          </a:ln>
        </p:spPr>
        <p:txBody>
          <a:bodyPr wrap="square" lIns="68550" tIns="34289" rIns="68550" bIns="34289">
            <a:spAutoFit/>
          </a:bodyPr>
          <a:lstStyle>
            <a:defPPr>
              <a:defRPr lang="en-US"/>
            </a:defPPr>
            <a:lvl1pPr>
              <a:defRPr sz="1600" b="1">
                <a:solidFill>
                  <a:srgbClr val="0000CC"/>
                </a:solidFill>
                <a:latin typeface="Book Antiqua" pitchFamily="18" charset="0"/>
              </a:defRPr>
            </a:lvl1pPr>
          </a:lstStyle>
          <a:p>
            <a:r>
              <a:rPr lang="en-US" sz="1800" dirty="0" smtClean="0">
                <a:solidFill>
                  <a:schemeClr val="bg1"/>
                </a:solidFill>
                <a:sym typeface="Symbol"/>
              </a:rPr>
              <a:t> </a:t>
            </a:r>
            <a:r>
              <a:rPr lang="en-US" sz="1800" dirty="0" smtClean="0">
                <a:solidFill>
                  <a:schemeClr val="bg1"/>
                </a:solidFill>
                <a:cs typeface="Times New Roman" pitchFamily="18" charset="0"/>
              </a:rPr>
              <a:t>f </a:t>
            </a:r>
            <a:r>
              <a:rPr lang="en-US" sz="1800" dirty="0" smtClean="0">
                <a:solidFill>
                  <a:schemeClr val="bg1"/>
                </a:solidFill>
              </a:rPr>
              <a:t>= </a:t>
            </a:r>
            <a:r>
              <a:rPr lang="en-US" sz="1800" kern="0" dirty="0">
                <a:solidFill>
                  <a:schemeClr val="bg1"/>
                </a:solidFill>
                <a:effectLst>
                  <a:outerShdw blurRad="38100" dist="38100" dir="2700000" algn="tl">
                    <a:srgbClr val="000000">
                      <a:alpha val="43137"/>
                    </a:srgbClr>
                  </a:outerShdw>
                </a:effectLst>
              </a:rPr>
              <a:t>+</a:t>
            </a:r>
            <a:r>
              <a:rPr lang="en-US" sz="1800" kern="0" dirty="0" smtClean="0">
                <a:solidFill>
                  <a:schemeClr val="bg1"/>
                </a:solidFill>
                <a:effectLst>
                  <a:outerShdw blurRad="38100" dist="38100" dir="2700000" algn="tl">
                    <a:srgbClr val="000000">
                      <a:alpha val="43137"/>
                    </a:srgbClr>
                  </a:outerShdw>
                </a:effectLst>
              </a:rPr>
              <a:t>1 m</a:t>
            </a:r>
            <a:endParaRPr lang="en-US" sz="1800" baseline="-25000" dirty="0">
              <a:solidFill>
                <a:schemeClr val="bg1"/>
              </a:solidFill>
              <a:effectLst>
                <a:outerShdw blurRad="38100" dist="38100" dir="2700000" algn="tl">
                  <a:srgbClr val="000000">
                    <a:alpha val="43137"/>
                  </a:srgbClr>
                </a:outerShdw>
              </a:effectLst>
            </a:endParaRPr>
          </a:p>
        </p:txBody>
      </p:sp>
      <p:sp>
        <p:nvSpPr>
          <p:cNvPr id="73" name="Rectangle 72"/>
          <p:cNvSpPr/>
          <p:nvPr/>
        </p:nvSpPr>
        <p:spPr>
          <a:xfrm>
            <a:off x="5901016" y="2366908"/>
            <a:ext cx="1490384" cy="371294"/>
          </a:xfrm>
          <a:prstGeom prst="rect">
            <a:avLst/>
          </a:prstGeom>
          <a:ln w="12700">
            <a:solidFill>
              <a:srgbClr val="FFFF00"/>
            </a:solidFill>
            <a:headEnd type="triangle" w="med" len="med"/>
            <a:tailEnd type="none" w="med" len="med"/>
          </a:ln>
          <a:effectLst>
            <a:glow rad="50800">
              <a:srgbClr val="FF0000">
                <a:alpha val="70000"/>
              </a:srgb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latin typeface="Tw Cen MT" panose="020B0602020104020603" pitchFamily="34" charset="0"/>
            </a:endParaRPr>
          </a:p>
        </p:txBody>
      </p:sp>
    </p:spTree>
    <p:extLst>
      <p:ext uri="{BB962C8B-B14F-4D97-AF65-F5344CB8AC3E}">
        <p14:creationId xmlns:p14="http://schemas.microsoft.com/office/powerpoint/2010/main" val="3856137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ppt_x"/>
                                          </p:val>
                                        </p:tav>
                                        <p:tav tm="100000">
                                          <p:val>
                                            <p:strVal val="#ppt_x"/>
                                          </p:val>
                                        </p:tav>
                                      </p:tavLst>
                                    </p:anim>
                                    <p:anim calcmode="lin" valueType="num">
                                      <p:cBhvr additive="base">
                                        <p:cTn id="8" dur="500" fill="hold"/>
                                        <p:tgtEl>
                                          <p:spTgt spid="54"/>
                                        </p:tgtEl>
                                        <p:attrNameLst>
                                          <p:attrName>ppt_y</p:attrName>
                                        </p:attrNameLst>
                                      </p:cBhvr>
                                      <p:tavLst>
                                        <p:tav tm="0">
                                          <p:val>
                                            <p:strVal val="0-#ppt_h/2"/>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left)">
                                      <p:cBhvr>
                                        <p:cTn id="31" dur="500"/>
                                        <p:tgtEl>
                                          <p:spTgt spid="4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wipe(left)">
                                      <p:cBhvr>
                                        <p:cTn id="36" dur="500"/>
                                        <p:tgtEl>
                                          <p:spTgt spid="4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left)">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left)">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wipe(left)">
                                      <p:cBhvr>
                                        <p:cTn id="56" dur="500"/>
                                        <p:tgtEl>
                                          <p:spTgt spid="4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wipe(left)">
                                      <p:cBhvr>
                                        <p:cTn id="61" dur="500"/>
                                        <p:tgtEl>
                                          <p:spTgt spid="4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wipe(left)">
                                      <p:cBhvr>
                                        <p:cTn id="66" dur="500"/>
                                        <p:tgtEl>
                                          <p:spTgt spid="17"/>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45"/>
                                        </p:tgtEl>
                                        <p:attrNameLst>
                                          <p:attrName>style.visibility</p:attrName>
                                        </p:attrNameLst>
                                      </p:cBhvr>
                                      <p:to>
                                        <p:strVal val="visible"/>
                                      </p:to>
                                    </p:set>
                                    <p:animEffect transition="in" filter="wipe(left)">
                                      <p:cBhvr>
                                        <p:cTn id="71" dur="500"/>
                                        <p:tgtEl>
                                          <p:spTgt spid="45"/>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wipe(left)">
                                      <p:cBhvr>
                                        <p:cTn id="76" dur="500"/>
                                        <p:tgtEl>
                                          <p:spTgt spid="38"/>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wipe(left)">
                                      <p:cBhvr>
                                        <p:cTn id="81" dur="500"/>
                                        <p:tgtEl>
                                          <p:spTgt spid="23"/>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48"/>
                                        </p:tgtEl>
                                        <p:attrNameLst>
                                          <p:attrName>style.visibility</p:attrName>
                                        </p:attrNameLst>
                                      </p:cBhvr>
                                      <p:to>
                                        <p:strVal val="visible"/>
                                      </p:to>
                                    </p:set>
                                    <p:animEffect transition="in" filter="wipe(left)">
                                      <p:cBhvr>
                                        <p:cTn id="86" dur="500"/>
                                        <p:tgtEl>
                                          <p:spTgt spid="48"/>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49"/>
                                        </p:tgtEl>
                                        <p:attrNameLst>
                                          <p:attrName>style.visibility</p:attrName>
                                        </p:attrNameLst>
                                      </p:cBhvr>
                                      <p:to>
                                        <p:strVal val="visible"/>
                                      </p:to>
                                    </p:set>
                                    <p:animEffect transition="in" filter="wipe(left)">
                                      <p:cBhvr>
                                        <p:cTn id="91" dur="500"/>
                                        <p:tgtEl>
                                          <p:spTgt spid="49"/>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50"/>
                                        </p:tgtEl>
                                        <p:attrNameLst>
                                          <p:attrName>style.visibility</p:attrName>
                                        </p:attrNameLst>
                                      </p:cBhvr>
                                      <p:to>
                                        <p:strVal val="visible"/>
                                      </p:to>
                                    </p:set>
                                    <p:animEffect transition="in" filter="wipe(left)">
                                      <p:cBhvr>
                                        <p:cTn id="96" dur="500"/>
                                        <p:tgtEl>
                                          <p:spTgt spid="50"/>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69"/>
                                        </p:tgtEl>
                                        <p:attrNameLst>
                                          <p:attrName>style.visibility</p:attrName>
                                        </p:attrNameLst>
                                      </p:cBhvr>
                                      <p:to>
                                        <p:strVal val="visible"/>
                                      </p:to>
                                    </p:set>
                                    <p:animEffect transition="in" filter="wipe(left)">
                                      <p:cBhvr>
                                        <p:cTn id="101" dur="500"/>
                                        <p:tgtEl>
                                          <p:spTgt spid="69"/>
                                        </p:tgtEl>
                                      </p:cBhvr>
                                    </p:animEffect>
                                  </p:childTnLst>
                                </p:cTn>
                              </p:par>
                            </p:childTnLst>
                          </p:cTn>
                        </p:par>
                        <p:par>
                          <p:cTn id="102" fill="hold">
                            <p:stCondLst>
                              <p:cond delay="500"/>
                            </p:stCondLst>
                            <p:childTnLst>
                              <p:par>
                                <p:cTn id="103" presetID="16" presetClass="entr" presetSubtype="21" fill="hold" grpId="0" nodeType="afterEffect">
                                  <p:stCondLst>
                                    <p:cond delay="0"/>
                                  </p:stCondLst>
                                  <p:childTnLst>
                                    <p:set>
                                      <p:cBhvr>
                                        <p:cTn id="104" dur="1" fill="hold">
                                          <p:stCondLst>
                                            <p:cond delay="0"/>
                                          </p:stCondLst>
                                        </p:cTn>
                                        <p:tgtEl>
                                          <p:spTgt spid="70"/>
                                        </p:tgtEl>
                                        <p:attrNameLst>
                                          <p:attrName>style.visibility</p:attrName>
                                        </p:attrNameLst>
                                      </p:cBhvr>
                                      <p:to>
                                        <p:strVal val="visible"/>
                                      </p:to>
                                    </p:set>
                                    <p:animEffect transition="in" filter="barn(inVertical)">
                                      <p:cBhvr>
                                        <p:cTn id="105" dur="500"/>
                                        <p:tgtEl>
                                          <p:spTgt spid="70"/>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64"/>
                                        </p:tgtEl>
                                        <p:attrNameLst>
                                          <p:attrName>style.visibility</p:attrName>
                                        </p:attrNameLst>
                                      </p:cBhvr>
                                      <p:to>
                                        <p:strVal val="visible"/>
                                      </p:to>
                                    </p:set>
                                    <p:animEffect transition="in" filter="wipe(left)">
                                      <p:cBhvr>
                                        <p:cTn id="110" dur="500"/>
                                        <p:tgtEl>
                                          <p:spTgt spid="64"/>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nodeType="clickEffect">
                                  <p:stCondLst>
                                    <p:cond delay="0"/>
                                  </p:stCondLst>
                                  <p:childTnLst>
                                    <p:set>
                                      <p:cBhvr>
                                        <p:cTn id="114" dur="1" fill="hold">
                                          <p:stCondLst>
                                            <p:cond delay="0"/>
                                          </p:stCondLst>
                                        </p:cTn>
                                        <p:tgtEl>
                                          <p:spTgt spid="52"/>
                                        </p:tgtEl>
                                        <p:attrNameLst>
                                          <p:attrName>style.visibility</p:attrName>
                                        </p:attrNameLst>
                                      </p:cBhvr>
                                      <p:to>
                                        <p:strVal val="visible"/>
                                      </p:to>
                                    </p:set>
                                    <p:animEffect transition="in" filter="wipe(up)">
                                      <p:cBhvr>
                                        <p:cTn id="115" dur="500"/>
                                        <p:tgtEl>
                                          <p:spTgt spid="52"/>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nodeType="clickEffect">
                                  <p:stCondLst>
                                    <p:cond delay="0"/>
                                  </p:stCondLst>
                                  <p:childTnLst>
                                    <p:set>
                                      <p:cBhvr>
                                        <p:cTn id="119" dur="1" fill="hold">
                                          <p:stCondLst>
                                            <p:cond delay="0"/>
                                          </p:stCondLst>
                                        </p:cTn>
                                        <p:tgtEl>
                                          <p:spTgt spid="57"/>
                                        </p:tgtEl>
                                        <p:attrNameLst>
                                          <p:attrName>style.visibility</p:attrName>
                                        </p:attrNameLst>
                                      </p:cBhvr>
                                      <p:to>
                                        <p:strVal val="visible"/>
                                      </p:to>
                                    </p:set>
                                    <p:animEffect transition="in" filter="wipe(left)">
                                      <p:cBhvr>
                                        <p:cTn id="120" dur="500"/>
                                        <p:tgtEl>
                                          <p:spTgt spid="57"/>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60"/>
                                        </p:tgtEl>
                                        <p:attrNameLst>
                                          <p:attrName>style.visibility</p:attrName>
                                        </p:attrNameLst>
                                      </p:cBhvr>
                                      <p:to>
                                        <p:strVal val="visible"/>
                                      </p:to>
                                    </p:set>
                                    <p:animEffect transition="in" filter="wipe(left)">
                                      <p:cBhvr>
                                        <p:cTn id="125" dur="500"/>
                                        <p:tgtEl>
                                          <p:spTgt spid="60"/>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0" nodeType="clickEffect">
                                  <p:stCondLst>
                                    <p:cond delay="0"/>
                                  </p:stCondLst>
                                  <p:childTnLst>
                                    <p:set>
                                      <p:cBhvr>
                                        <p:cTn id="129" dur="1" fill="hold">
                                          <p:stCondLst>
                                            <p:cond delay="0"/>
                                          </p:stCondLst>
                                        </p:cTn>
                                        <p:tgtEl>
                                          <p:spTgt spid="63"/>
                                        </p:tgtEl>
                                        <p:attrNameLst>
                                          <p:attrName>style.visibility</p:attrName>
                                        </p:attrNameLst>
                                      </p:cBhvr>
                                      <p:to>
                                        <p:strVal val="visible"/>
                                      </p:to>
                                    </p:set>
                                    <p:animEffect transition="in" filter="wipe(left)">
                                      <p:cBhvr>
                                        <p:cTn id="130" dur="500"/>
                                        <p:tgtEl>
                                          <p:spTgt spid="63"/>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72"/>
                                        </p:tgtEl>
                                        <p:attrNameLst>
                                          <p:attrName>style.visibility</p:attrName>
                                        </p:attrNameLst>
                                      </p:cBhvr>
                                      <p:to>
                                        <p:strVal val="visible"/>
                                      </p:to>
                                    </p:set>
                                    <p:animEffect transition="in" filter="wipe(left)">
                                      <p:cBhvr>
                                        <p:cTn id="135" dur="500"/>
                                        <p:tgtEl>
                                          <p:spTgt spid="72"/>
                                        </p:tgtEl>
                                      </p:cBhvr>
                                    </p:animEffect>
                                  </p:childTnLst>
                                </p:cTn>
                              </p:par>
                            </p:childTnLst>
                          </p:cTn>
                        </p:par>
                        <p:par>
                          <p:cTn id="136" fill="hold">
                            <p:stCondLst>
                              <p:cond delay="500"/>
                            </p:stCondLst>
                            <p:childTnLst>
                              <p:par>
                                <p:cTn id="137" presetID="16" presetClass="entr" presetSubtype="21" fill="hold" grpId="0" nodeType="afterEffect">
                                  <p:stCondLst>
                                    <p:cond delay="0"/>
                                  </p:stCondLst>
                                  <p:childTnLst>
                                    <p:set>
                                      <p:cBhvr>
                                        <p:cTn id="138" dur="1" fill="hold">
                                          <p:stCondLst>
                                            <p:cond delay="0"/>
                                          </p:stCondLst>
                                        </p:cTn>
                                        <p:tgtEl>
                                          <p:spTgt spid="73"/>
                                        </p:tgtEl>
                                        <p:attrNameLst>
                                          <p:attrName>style.visibility</p:attrName>
                                        </p:attrNameLst>
                                      </p:cBhvr>
                                      <p:to>
                                        <p:strVal val="visible"/>
                                      </p:to>
                                    </p:set>
                                    <p:animEffect transition="in" filter="barn(inVertical)">
                                      <p:cBhvr>
                                        <p:cTn id="139" dur="500"/>
                                        <p:tgtEl>
                                          <p:spTgt spid="73"/>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71"/>
                                        </p:tgtEl>
                                        <p:attrNameLst>
                                          <p:attrName>style.visibility</p:attrName>
                                        </p:attrNameLst>
                                      </p:cBhvr>
                                      <p:to>
                                        <p:strVal val="visible"/>
                                      </p:to>
                                    </p:set>
                                    <p:animEffect transition="in" filter="wipe(left)">
                                      <p:cBhvr>
                                        <p:cTn id="144"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P spid="15" grpId="0"/>
      <p:bldP spid="16" grpId="0"/>
      <p:bldP spid="40" grpId="0"/>
      <p:bldP spid="41" grpId="0"/>
      <p:bldP spid="42" grpId="0"/>
      <p:bldP spid="43" grpId="0"/>
      <p:bldP spid="45" grpId="0"/>
      <p:bldP spid="48" grpId="0"/>
      <p:bldP spid="49" grpId="0"/>
      <p:bldP spid="50" grpId="0"/>
      <p:bldP spid="60" grpId="0"/>
      <p:bldP spid="63" grpId="0"/>
      <p:bldP spid="64" grpId="0" animBg="1"/>
      <p:bldP spid="69" grpId="0"/>
      <p:bldP spid="70" grpId="0" animBg="1"/>
      <p:bldP spid="71" grpId="0" animBg="1"/>
      <p:bldP spid="72" grpId="0"/>
      <p:bldP spid="7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Picture 2" descr="D:\d drive\MJ WORK\Pooja mam (physics)\CBSE (X)\Light - Reflection and Refraction\900_Rizwana-Khan_Purple Gradient Background.jp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t="20000" b="20000"/>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grpSp>
        <p:nvGrpSpPr>
          <p:cNvPr id="90" name="Group 89"/>
          <p:cNvGrpSpPr/>
          <p:nvPr/>
        </p:nvGrpSpPr>
        <p:grpSpPr>
          <a:xfrm>
            <a:off x="190500" y="163830"/>
            <a:ext cx="762000" cy="762000"/>
            <a:chOff x="190500" y="163830"/>
            <a:chExt cx="762000" cy="762000"/>
          </a:xfrm>
        </p:grpSpPr>
        <p:sp>
          <p:nvSpPr>
            <p:cNvPr id="91" name="Oval 90"/>
            <p:cNvSpPr/>
            <p:nvPr/>
          </p:nvSpPr>
          <p:spPr>
            <a:xfrm>
              <a:off x="190500" y="163830"/>
              <a:ext cx="762000" cy="762000"/>
            </a:xfrm>
            <a:prstGeom prst="ellipse">
              <a:avLst/>
            </a:prstGeom>
            <a:solidFill>
              <a:srgbClr val="FFC000"/>
            </a:solidFill>
            <a:ln w="57150">
              <a:gradFill>
                <a:gsLst>
                  <a:gs pos="0">
                    <a:srgbClr val="FFFFFF"/>
                  </a:gs>
                  <a:gs pos="16000">
                    <a:srgbClr val="1F1F1F"/>
                  </a:gs>
                  <a:gs pos="17999">
                    <a:srgbClr val="FFFFFF"/>
                  </a:gs>
                  <a:gs pos="42000">
                    <a:srgbClr val="636363"/>
                  </a:gs>
                  <a:gs pos="53000">
                    <a:srgbClr val="CFCFCF"/>
                  </a:gs>
                  <a:gs pos="66000">
                    <a:srgbClr val="CFCFCF"/>
                  </a:gs>
                  <a:gs pos="75999">
                    <a:srgbClr val="1F1F1F"/>
                  </a:gs>
                  <a:gs pos="78999">
                    <a:srgbClr val="FFFFFF"/>
                  </a:gs>
                  <a:gs pos="100000">
                    <a:srgbClr val="7F7F7F"/>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402516" y="283220"/>
              <a:ext cx="352982" cy="523220"/>
            </a:xfrm>
            <a:prstGeom prst="rect">
              <a:avLst/>
            </a:prstGeom>
            <a:noFill/>
          </p:spPr>
          <p:txBody>
            <a:bodyPr wrap="none" rtlCol="0">
              <a:spAutoFit/>
            </a:bodyPr>
            <a:lstStyle/>
            <a:p>
              <a:r>
                <a:rPr lang="en-US" sz="2800" b="1" dirty="0">
                  <a:latin typeface="Agency FB" panose="020B0503020202020204" pitchFamily="34" charset="0"/>
                </a:rPr>
                <a:t>8</a:t>
              </a:r>
            </a:p>
          </p:txBody>
        </p:sp>
      </p:grpSp>
      <p:grpSp>
        <p:nvGrpSpPr>
          <p:cNvPr id="268" name="Group 267"/>
          <p:cNvGrpSpPr/>
          <p:nvPr/>
        </p:nvGrpSpPr>
        <p:grpSpPr>
          <a:xfrm>
            <a:off x="106679" y="2091874"/>
            <a:ext cx="1273965" cy="338554"/>
            <a:chOff x="668654" y="2261814"/>
            <a:chExt cx="1112521" cy="338554"/>
          </a:xfrm>
        </p:grpSpPr>
        <p:pic>
          <p:nvPicPr>
            <p:cNvPr id="269" name="Picture 268"/>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56871" b="66901" l="11168" r="88579"/>
                      </a14:imgEffect>
                      <a14:imgEffect>
                        <a14:colorTemperature colorTemp="5300"/>
                      </a14:imgEffect>
                      <a14:imgEffect>
                        <a14:brightnessContrast bright="20000"/>
                      </a14:imgEffect>
                    </a14:imgLayer>
                  </a14:imgProps>
                </a:ext>
                <a:ext uri="{28A0092B-C50C-407E-A947-70E740481C1C}">
                  <a14:useLocalDpi xmlns:a14="http://schemas.microsoft.com/office/drawing/2010/main" val="0"/>
                </a:ext>
              </a:extLst>
            </a:blip>
            <a:srcRect l="15561" t="57499" r="14892" b="33779"/>
            <a:stretch/>
          </p:blipFill>
          <p:spPr>
            <a:xfrm>
              <a:off x="668654" y="2267785"/>
              <a:ext cx="1010353" cy="332583"/>
            </a:xfrm>
            <a:prstGeom prst="rect">
              <a:avLst/>
            </a:prstGeom>
          </p:spPr>
        </p:pic>
        <p:sp>
          <p:nvSpPr>
            <p:cNvPr id="270" name="Rectangle 269"/>
            <p:cNvSpPr>
              <a:spLocks noChangeArrowheads="1"/>
            </p:cNvSpPr>
            <p:nvPr/>
          </p:nvSpPr>
          <p:spPr bwMode="auto">
            <a:xfrm>
              <a:off x="676275" y="2261814"/>
              <a:ext cx="1104900" cy="338554"/>
            </a:xfrm>
            <a:prstGeom prst="rect">
              <a:avLst/>
            </a:prstGeom>
            <a:noFill/>
            <a:ln w="9525" cap="flat" cmpd="sng" algn="ctr">
              <a:noFill/>
              <a:prstDash val="solid"/>
            </a:ln>
            <a:effectLst/>
          </p:spPr>
          <p:txBody>
            <a:bodyPr wrap="square" rtlCol="0" anchor="ctr">
              <a:spAutoFit/>
            </a:bodyPr>
            <a:lstStyle/>
            <a:p>
              <a:pPr marL="457200" indent="-457200">
                <a:defRPr/>
              </a:pPr>
              <a:r>
                <a:rPr lang="en-US" sz="1600" b="1" kern="0" dirty="0" smtClean="0">
                  <a:solidFill>
                    <a:sysClr val="windowText" lastClr="000000"/>
                  </a:solidFill>
                  <a:effectLst>
                    <a:glow rad="101600">
                      <a:sysClr val="window" lastClr="FFFFFF">
                        <a:alpha val="60000"/>
                      </a:sysClr>
                    </a:glow>
                  </a:effectLst>
                  <a:latin typeface="Book Antiqua" pitchFamily="18" charset="0"/>
                </a:rPr>
                <a:t>Formula </a:t>
              </a:r>
              <a:r>
                <a:rPr lang="en-US" sz="1600" b="1" kern="0" dirty="0">
                  <a:solidFill>
                    <a:sysClr val="windowText" lastClr="000000"/>
                  </a:solidFill>
                  <a:effectLst>
                    <a:glow rad="101600">
                      <a:sysClr val="window" lastClr="FFFFFF">
                        <a:alpha val="60000"/>
                      </a:sysClr>
                    </a:glow>
                  </a:effectLst>
                  <a:latin typeface="Book Antiqua" pitchFamily="18" charset="0"/>
                </a:rPr>
                <a:t>: </a:t>
              </a:r>
            </a:p>
          </p:txBody>
        </p:sp>
      </p:grpSp>
      <p:sp>
        <p:nvSpPr>
          <p:cNvPr id="4" name="Rectangle 3"/>
          <p:cNvSpPr/>
          <p:nvPr/>
        </p:nvSpPr>
        <p:spPr>
          <a:xfrm>
            <a:off x="990600" y="133350"/>
            <a:ext cx="6305550" cy="1077218"/>
          </a:xfrm>
          <a:prstGeom prst="rect">
            <a:avLst/>
          </a:prstGeom>
        </p:spPr>
        <p:txBody>
          <a:bodyPr wrap="square">
            <a:spAutoFit/>
          </a:bodyPr>
          <a:lstStyle/>
          <a:p>
            <a:r>
              <a:rPr lang="en-US" sz="1600" b="1" dirty="0">
                <a:solidFill>
                  <a:schemeClr val="bg1"/>
                </a:solidFill>
                <a:effectLst>
                  <a:outerShdw blurRad="38100" dist="38100" dir="2700000" algn="tl">
                    <a:srgbClr val="000000">
                      <a:alpha val="43137"/>
                    </a:srgbClr>
                  </a:outerShdw>
                </a:effectLst>
                <a:latin typeface="Book Antiqua" pitchFamily="18" charset="0"/>
              </a:rPr>
              <a:t>A convex lens forms a real and inverted image of a needle at a distance of 50 cm from the lens. If the image is of the same size as the needle, where is the needle placed in front of the lens? Also, find the power of the lens.</a:t>
            </a:r>
          </a:p>
        </p:txBody>
      </p:sp>
      <p:grpSp>
        <p:nvGrpSpPr>
          <p:cNvPr id="216" name="Group 271"/>
          <p:cNvGrpSpPr/>
          <p:nvPr/>
        </p:nvGrpSpPr>
        <p:grpSpPr>
          <a:xfrm>
            <a:off x="5334000" y="1153304"/>
            <a:ext cx="3229681" cy="1418446"/>
            <a:chOff x="4430908" y="1447801"/>
            <a:chExt cx="3229681" cy="1891261"/>
          </a:xfrm>
        </p:grpSpPr>
        <p:cxnSp>
          <p:nvCxnSpPr>
            <p:cNvPr id="217" name="Straight Connector 216"/>
            <p:cNvCxnSpPr/>
            <p:nvPr/>
          </p:nvCxnSpPr>
          <p:spPr>
            <a:xfrm rot="5400000">
              <a:off x="5139723" y="2404650"/>
              <a:ext cx="1828800" cy="1588"/>
            </a:xfrm>
            <a:prstGeom prst="line">
              <a:avLst/>
            </a:prstGeom>
            <a:noFill/>
            <a:ln w="28575" cap="flat" cmpd="sng" algn="ctr">
              <a:solidFill>
                <a:srgbClr val="FF6600"/>
              </a:solidFill>
              <a:prstDash val="sysDash"/>
            </a:ln>
            <a:effectLst/>
          </p:spPr>
        </p:cxnSp>
        <p:grpSp>
          <p:nvGrpSpPr>
            <p:cNvPr id="218" name="Group 65"/>
            <p:cNvGrpSpPr/>
            <p:nvPr/>
          </p:nvGrpSpPr>
          <p:grpSpPr>
            <a:xfrm>
              <a:off x="4430908" y="1447801"/>
              <a:ext cx="3229681" cy="1891261"/>
              <a:chOff x="2847340" y="1219200"/>
              <a:chExt cx="4424285" cy="2590801"/>
            </a:xfrm>
          </p:grpSpPr>
          <p:sp>
            <p:nvSpPr>
              <p:cNvPr id="219" name="TextBox 218"/>
              <p:cNvSpPr txBox="1"/>
              <p:nvPr/>
            </p:nvSpPr>
            <p:spPr>
              <a:xfrm>
                <a:off x="2847340" y="2526124"/>
                <a:ext cx="736917" cy="505941"/>
              </a:xfrm>
              <a:prstGeom prst="rect">
                <a:avLst/>
              </a:prstGeom>
              <a:noFill/>
            </p:spPr>
            <p:txBody>
              <a:bodyPr wrap="square" rtlCol="0">
                <a:spAutoFit/>
              </a:bodyPr>
              <a:lstStyle/>
              <a:p>
                <a:pPr algn="ctr">
                  <a:defRPr/>
                </a:pPr>
                <a:r>
                  <a:rPr lang="en-US" sz="1200" b="1" kern="0" dirty="0" smtClean="0">
                    <a:solidFill>
                      <a:schemeClr val="bg1"/>
                    </a:solidFill>
                  </a:rPr>
                  <a:t>2F</a:t>
                </a:r>
                <a:r>
                  <a:rPr lang="en-US" sz="1200" b="1" kern="0" baseline="-25000" dirty="0" smtClean="0">
                    <a:solidFill>
                      <a:schemeClr val="bg1"/>
                    </a:solidFill>
                  </a:rPr>
                  <a:t>1</a:t>
                </a:r>
                <a:endParaRPr lang="en-US" sz="1200" b="1" kern="0" baseline="-25000" dirty="0">
                  <a:solidFill>
                    <a:schemeClr val="bg1"/>
                  </a:solidFill>
                </a:endParaRPr>
              </a:p>
            </p:txBody>
          </p:sp>
          <p:sp>
            <p:nvSpPr>
              <p:cNvPr id="220" name="TextBox 219"/>
              <p:cNvSpPr txBox="1"/>
              <p:nvPr/>
            </p:nvSpPr>
            <p:spPr>
              <a:xfrm>
                <a:off x="6422529" y="2508169"/>
                <a:ext cx="849096" cy="505941"/>
              </a:xfrm>
              <a:prstGeom prst="rect">
                <a:avLst/>
              </a:prstGeom>
              <a:noFill/>
            </p:spPr>
            <p:txBody>
              <a:bodyPr wrap="square" rtlCol="0">
                <a:spAutoFit/>
              </a:bodyPr>
              <a:lstStyle/>
              <a:p>
                <a:pPr algn="ctr">
                  <a:defRPr/>
                </a:pPr>
                <a:r>
                  <a:rPr lang="en-US" sz="1200" b="1" kern="0" dirty="0" smtClean="0">
                    <a:solidFill>
                      <a:schemeClr val="bg1"/>
                    </a:solidFill>
                  </a:rPr>
                  <a:t>2F</a:t>
                </a:r>
                <a:r>
                  <a:rPr lang="en-US" sz="1200" b="1" kern="0" baseline="-25000" dirty="0" smtClean="0">
                    <a:solidFill>
                      <a:schemeClr val="bg1"/>
                    </a:solidFill>
                  </a:rPr>
                  <a:t>2</a:t>
                </a:r>
                <a:endParaRPr lang="en-US" sz="1200" b="1" kern="0" baseline="-25000" dirty="0">
                  <a:solidFill>
                    <a:schemeClr val="bg1"/>
                  </a:solidFill>
                </a:endParaRPr>
              </a:p>
            </p:txBody>
          </p:sp>
          <p:sp>
            <p:nvSpPr>
              <p:cNvPr id="221" name="TextBox 220"/>
              <p:cNvSpPr txBox="1"/>
              <p:nvPr/>
            </p:nvSpPr>
            <p:spPr>
              <a:xfrm>
                <a:off x="4998204" y="2048503"/>
                <a:ext cx="419861" cy="562157"/>
              </a:xfrm>
              <a:prstGeom prst="rect">
                <a:avLst/>
              </a:prstGeom>
              <a:noFill/>
            </p:spPr>
            <p:txBody>
              <a:bodyPr wrap="none" rtlCol="0">
                <a:spAutoFit/>
              </a:bodyPr>
              <a:lstStyle/>
              <a:p>
                <a:pPr>
                  <a:defRPr/>
                </a:pPr>
                <a:r>
                  <a:rPr lang="en-US" sz="1400" b="1" kern="0" dirty="0" smtClean="0">
                    <a:solidFill>
                      <a:schemeClr val="bg1"/>
                    </a:solidFill>
                  </a:rPr>
                  <a:t>O</a:t>
                </a:r>
                <a:endParaRPr lang="en-US" sz="1400" b="1" kern="0" dirty="0">
                  <a:solidFill>
                    <a:schemeClr val="bg1"/>
                  </a:solidFill>
                </a:endParaRPr>
              </a:p>
            </p:txBody>
          </p:sp>
          <p:sp>
            <p:nvSpPr>
              <p:cNvPr id="222" name="TextBox 221"/>
              <p:cNvSpPr txBox="1"/>
              <p:nvPr/>
            </p:nvSpPr>
            <p:spPr>
              <a:xfrm>
                <a:off x="5770122" y="2496500"/>
                <a:ext cx="696943" cy="505941"/>
              </a:xfrm>
              <a:prstGeom prst="rect">
                <a:avLst/>
              </a:prstGeom>
              <a:noFill/>
            </p:spPr>
            <p:txBody>
              <a:bodyPr wrap="square" rtlCol="0">
                <a:spAutoFit/>
              </a:bodyPr>
              <a:lstStyle/>
              <a:p>
                <a:pPr algn="ctr">
                  <a:defRPr/>
                </a:pPr>
                <a:r>
                  <a:rPr lang="en-US" sz="1200" b="1" kern="0" dirty="0" smtClean="0">
                    <a:solidFill>
                      <a:schemeClr val="bg1"/>
                    </a:solidFill>
                  </a:rPr>
                  <a:t>F</a:t>
                </a:r>
                <a:r>
                  <a:rPr lang="en-US" sz="1200" b="1" kern="0" baseline="-25000" dirty="0" smtClean="0">
                    <a:solidFill>
                      <a:schemeClr val="bg1"/>
                    </a:solidFill>
                  </a:rPr>
                  <a:t>2</a:t>
                </a:r>
                <a:endParaRPr lang="en-US" sz="1200" b="1" kern="0" baseline="-25000" dirty="0">
                  <a:solidFill>
                    <a:schemeClr val="bg1"/>
                  </a:solidFill>
                </a:endParaRPr>
              </a:p>
            </p:txBody>
          </p:sp>
          <p:cxnSp>
            <p:nvCxnSpPr>
              <p:cNvPr id="223" name="Straight Arrow Connector 222"/>
              <p:cNvCxnSpPr/>
              <p:nvPr/>
            </p:nvCxnSpPr>
            <p:spPr>
              <a:xfrm>
                <a:off x="2878986" y="2514600"/>
                <a:ext cx="4383840" cy="0"/>
              </a:xfrm>
              <a:prstGeom prst="straightConnector1">
                <a:avLst/>
              </a:prstGeom>
              <a:noFill/>
              <a:ln w="28575" cap="flat" cmpd="sng" algn="ctr">
                <a:solidFill>
                  <a:srgbClr val="FF6600"/>
                </a:solidFill>
                <a:prstDash val="solid"/>
                <a:headEnd type="none" w="lg" len="lg"/>
                <a:tailEnd type="none" w="lg" len="lg"/>
              </a:ln>
              <a:effectLst/>
            </p:spPr>
          </p:cxnSp>
          <p:sp>
            <p:nvSpPr>
              <p:cNvPr id="224" name="TextBox 223"/>
              <p:cNvSpPr txBox="1"/>
              <p:nvPr/>
            </p:nvSpPr>
            <p:spPr>
              <a:xfrm>
                <a:off x="3891954" y="2501475"/>
                <a:ext cx="573355" cy="505941"/>
              </a:xfrm>
              <a:prstGeom prst="rect">
                <a:avLst/>
              </a:prstGeom>
              <a:noFill/>
            </p:spPr>
            <p:txBody>
              <a:bodyPr wrap="square" rtlCol="0">
                <a:spAutoFit/>
              </a:bodyPr>
              <a:lstStyle/>
              <a:p>
                <a:pPr algn="ctr">
                  <a:defRPr/>
                </a:pPr>
                <a:r>
                  <a:rPr lang="en-US" sz="1200" b="1" kern="0" dirty="0" smtClean="0">
                    <a:solidFill>
                      <a:schemeClr val="bg1"/>
                    </a:solidFill>
                  </a:rPr>
                  <a:t>F</a:t>
                </a:r>
                <a:r>
                  <a:rPr lang="en-US" sz="1200" b="1" kern="0" baseline="-25000" dirty="0" smtClean="0">
                    <a:solidFill>
                      <a:schemeClr val="bg1"/>
                    </a:solidFill>
                  </a:rPr>
                  <a:t>1</a:t>
                </a:r>
                <a:endParaRPr lang="en-US" sz="1200" b="1" kern="0" baseline="-25000" dirty="0">
                  <a:solidFill>
                    <a:schemeClr val="bg1"/>
                  </a:solidFill>
                </a:endParaRPr>
              </a:p>
            </p:txBody>
          </p:sp>
          <p:sp>
            <p:nvSpPr>
              <p:cNvPr id="225" name="Flowchart: Connector 224"/>
              <p:cNvSpPr/>
              <p:nvPr/>
            </p:nvSpPr>
            <p:spPr>
              <a:xfrm>
                <a:off x="4128526" y="2450236"/>
                <a:ext cx="100210" cy="133613"/>
              </a:xfrm>
              <a:prstGeom prst="flowChartConnector">
                <a:avLst/>
              </a:prstGeom>
              <a:solidFill>
                <a:srgbClr val="00FFFF"/>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defRPr/>
                </a:pPr>
                <a:endParaRPr lang="en-US" b="1" kern="0">
                  <a:solidFill>
                    <a:sysClr val="windowText" lastClr="000000"/>
                  </a:solidFill>
                </a:endParaRPr>
              </a:p>
            </p:txBody>
          </p:sp>
          <p:sp>
            <p:nvSpPr>
              <p:cNvPr id="226" name="Flowchart: Connector 225"/>
              <p:cNvSpPr/>
              <p:nvPr/>
            </p:nvSpPr>
            <p:spPr>
              <a:xfrm>
                <a:off x="3020612" y="2450236"/>
                <a:ext cx="100210" cy="133613"/>
              </a:xfrm>
              <a:prstGeom prst="flowChartConnector">
                <a:avLst/>
              </a:prstGeom>
              <a:solidFill>
                <a:srgbClr val="00FFFF"/>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defRPr/>
                </a:pPr>
                <a:endParaRPr lang="en-US" b="1" kern="0" dirty="0">
                  <a:solidFill>
                    <a:sysClr val="windowText" lastClr="000000"/>
                  </a:solidFill>
                </a:endParaRPr>
              </a:p>
            </p:txBody>
          </p:sp>
          <p:sp>
            <p:nvSpPr>
              <p:cNvPr id="227" name="Flowchart: Connector 226"/>
              <p:cNvSpPr/>
              <p:nvPr/>
            </p:nvSpPr>
            <p:spPr>
              <a:xfrm>
                <a:off x="5014631" y="2450236"/>
                <a:ext cx="100210" cy="133613"/>
              </a:xfrm>
              <a:prstGeom prst="flowChartConnector">
                <a:avLst/>
              </a:prstGeom>
              <a:solidFill>
                <a:srgbClr val="00FFFF"/>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defRPr/>
                </a:pPr>
                <a:endParaRPr lang="en-US" b="1" kern="0">
                  <a:solidFill>
                    <a:sysClr val="windowText" lastClr="000000"/>
                  </a:solidFill>
                </a:endParaRPr>
              </a:p>
            </p:txBody>
          </p:sp>
          <p:sp>
            <p:nvSpPr>
              <p:cNvPr id="228" name="Flowchart: Connector 227"/>
              <p:cNvSpPr/>
              <p:nvPr/>
            </p:nvSpPr>
            <p:spPr>
              <a:xfrm>
                <a:off x="6034133" y="2450236"/>
                <a:ext cx="100210" cy="133613"/>
              </a:xfrm>
              <a:prstGeom prst="flowChartConnector">
                <a:avLst/>
              </a:prstGeom>
              <a:solidFill>
                <a:srgbClr val="00FFFF"/>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defRPr/>
                </a:pPr>
                <a:endParaRPr lang="en-US" b="1" kern="0">
                  <a:solidFill>
                    <a:sysClr val="windowText" lastClr="000000"/>
                  </a:solidFill>
                </a:endParaRPr>
              </a:p>
            </p:txBody>
          </p:sp>
          <p:sp>
            <p:nvSpPr>
              <p:cNvPr id="229" name="Flowchart: Connector 228"/>
              <p:cNvSpPr/>
              <p:nvPr/>
            </p:nvSpPr>
            <p:spPr>
              <a:xfrm>
                <a:off x="7008652" y="2450236"/>
                <a:ext cx="100210" cy="133613"/>
              </a:xfrm>
              <a:prstGeom prst="flowChartConnector">
                <a:avLst/>
              </a:prstGeom>
              <a:solidFill>
                <a:srgbClr val="00FFFF"/>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defRPr/>
                </a:pPr>
                <a:endParaRPr lang="en-US" b="1" kern="0">
                  <a:solidFill>
                    <a:sysClr val="windowText" lastClr="000000"/>
                  </a:solidFill>
                </a:endParaRPr>
              </a:p>
            </p:txBody>
          </p:sp>
          <p:sp>
            <p:nvSpPr>
              <p:cNvPr id="230" name="Freeform 229"/>
              <p:cNvSpPr/>
              <p:nvPr/>
            </p:nvSpPr>
            <p:spPr>
              <a:xfrm>
                <a:off x="4657726" y="1219200"/>
                <a:ext cx="834113" cy="2590801"/>
              </a:xfrm>
              <a:custGeom>
                <a:avLst/>
                <a:gdLst>
                  <a:gd name="connsiteX0" fmla="*/ 0 w 533400"/>
                  <a:gd name="connsiteY0" fmla="*/ 1295400 h 2590800"/>
                  <a:gd name="connsiteX1" fmla="*/ 5479 w 533400"/>
                  <a:gd name="connsiteY1" fmla="*/ 1034178 h 2590800"/>
                  <a:gd name="connsiteX2" fmla="*/ 266702 w 533400"/>
                  <a:gd name="connsiteY2" fmla="*/ 0 h 2590800"/>
                  <a:gd name="connsiteX3" fmla="*/ 527922 w 533400"/>
                  <a:gd name="connsiteY3" fmla="*/ 1034180 h 2590800"/>
                  <a:gd name="connsiteX4" fmla="*/ 533401 w 533400"/>
                  <a:gd name="connsiteY4" fmla="*/ 1295401 h 2590800"/>
                  <a:gd name="connsiteX5" fmla="*/ 527922 w 533400"/>
                  <a:gd name="connsiteY5" fmla="*/ 1556622 h 2590800"/>
                  <a:gd name="connsiteX6" fmla="*/ 266700 w 533400"/>
                  <a:gd name="connsiteY6" fmla="*/ 2590801 h 2590800"/>
                  <a:gd name="connsiteX7" fmla="*/ 5480 w 533400"/>
                  <a:gd name="connsiteY7" fmla="*/ 1556622 h 2590800"/>
                  <a:gd name="connsiteX8" fmla="*/ 1 w 533400"/>
                  <a:gd name="connsiteY8" fmla="*/ 1295401 h 2590800"/>
                  <a:gd name="connsiteX9" fmla="*/ 0 w 533400"/>
                  <a:gd name="connsiteY9" fmla="*/ 1295400 h 2590800"/>
                  <a:gd name="connsiteX0" fmla="*/ 0 w 576938"/>
                  <a:gd name="connsiteY0" fmla="*/ 1295405 h 2590806"/>
                  <a:gd name="connsiteX1" fmla="*/ 5479 w 576938"/>
                  <a:gd name="connsiteY1" fmla="*/ 1034183 h 2590806"/>
                  <a:gd name="connsiteX2" fmla="*/ 266702 w 576938"/>
                  <a:gd name="connsiteY2" fmla="*/ 5 h 2590806"/>
                  <a:gd name="connsiteX3" fmla="*/ 527922 w 576938"/>
                  <a:gd name="connsiteY3" fmla="*/ 1034185 h 2590806"/>
                  <a:gd name="connsiteX4" fmla="*/ 533401 w 576938"/>
                  <a:gd name="connsiteY4" fmla="*/ 1295406 h 2590806"/>
                  <a:gd name="connsiteX5" fmla="*/ 266700 w 576938"/>
                  <a:gd name="connsiteY5" fmla="*/ 2590806 h 2590806"/>
                  <a:gd name="connsiteX6" fmla="*/ 5480 w 576938"/>
                  <a:gd name="connsiteY6" fmla="*/ 1556627 h 2590806"/>
                  <a:gd name="connsiteX7" fmla="*/ 1 w 576938"/>
                  <a:gd name="connsiteY7" fmla="*/ 1295406 h 2590806"/>
                  <a:gd name="connsiteX8" fmla="*/ 0 w 576938"/>
                  <a:gd name="connsiteY8" fmla="*/ 1295405 h 2590806"/>
                  <a:gd name="connsiteX0" fmla="*/ 0 w 527922"/>
                  <a:gd name="connsiteY0" fmla="*/ 1295405 h 2590806"/>
                  <a:gd name="connsiteX1" fmla="*/ 5479 w 527922"/>
                  <a:gd name="connsiteY1" fmla="*/ 1034183 h 2590806"/>
                  <a:gd name="connsiteX2" fmla="*/ 266702 w 527922"/>
                  <a:gd name="connsiteY2" fmla="*/ 5 h 2590806"/>
                  <a:gd name="connsiteX3" fmla="*/ 527922 w 527922"/>
                  <a:gd name="connsiteY3" fmla="*/ 1034185 h 2590806"/>
                  <a:gd name="connsiteX4" fmla="*/ 266700 w 527922"/>
                  <a:gd name="connsiteY4" fmla="*/ 2590806 h 2590806"/>
                  <a:gd name="connsiteX5" fmla="*/ 5480 w 527922"/>
                  <a:gd name="connsiteY5" fmla="*/ 1556627 h 2590806"/>
                  <a:gd name="connsiteX6" fmla="*/ 1 w 527922"/>
                  <a:gd name="connsiteY6" fmla="*/ 1295406 h 2590806"/>
                  <a:gd name="connsiteX7" fmla="*/ 0 w 527922"/>
                  <a:gd name="connsiteY7" fmla="*/ 1295405 h 2590806"/>
                  <a:gd name="connsiteX0" fmla="*/ 0 w 310239"/>
                  <a:gd name="connsiteY0" fmla="*/ 1554837 h 2850238"/>
                  <a:gd name="connsiteX1" fmla="*/ 5479 w 310239"/>
                  <a:gd name="connsiteY1" fmla="*/ 1293615 h 2850238"/>
                  <a:gd name="connsiteX2" fmla="*/ 266702 w 310239"/>
                  <a:gd name="connsiteY2" fmla="*/ 259437 h 2850238"/>
                  <a:gd name="connsiteX3" fmla="*/ 266700 w 310239"/>
                  <a:gd name="connsiteY3" fmla="*/ 2850238 h 2850238"/>
                  <a:gd name="connsiteX4" fmla="*/ 5480 w 310239"/>
                  <a:gd name="connsiteY4" fmla="*/ 1816059 h 2850238"/>
                  <a:gd name="connsiteX5" fmla="*/ 1 w 310239"/>
                  <a:gd name="connsiteY5" fmla="*/ 1554838 h 2850238"/>
                  <a:gd name="connsiteX6" fmla="*/ 0 w 310239"/>
                  <a:gd name="connsiteY6" fmla="*/ 1554837 h 2850238"/>
                  <a:gd name="connsiteX0" fmla="*/ 0 w 310239"/>
                  <a:gd name="connsiteY0" fmla="*/ 1554837 h 2850238"/>
                  <a:gd name="connsiteX1" fmla="*/ 5479 w 310239"/>
                  <a:gd name="connsiteY1" fmla="*/ 1293615 h 2850238"/>
                  <a:gd name="connsiteX2" fmla="*/ 266702 w 310239"/>
                  <a:gd name="connsiteY2" fmla="*/ 259437 h 2850238"/>
                  <a:gd name="connsiteX3" fmla="*/ 266700 w 310239"/>
                  <a:gd name="connsiteY3" fmla="*/ 2850238 h 2850238"/>
                  <a:gd name="connsiteX4" fmla="*/ 1 w 310239"/>
                  <a:gd name="connsiteY4" fmla="*/ 1554838 h 2850238"/>
                  <a:gd name="connsiteX5" fmla="*/ 0 w 310239"/>
                  <a:gd name="connsiteY5" fmla="*/ 1554837 h 2850238"/>
                  <a:gd name="connsiteX0" fmla="*/ 0 w 310238"/>
                  <a:gd name="connsiteY0" fmla="*/ 1554838 h 2850238"/>
                  <a:gd name="connsiteX1" fmla="*/ 5478 w 310238"/>
                  <a:gd name="connsiteY1" fmla="*/ 1293615 h 2850238"/>
                  <a:gd name="connsiteX2" fmla="*/ 266701 w 310238"/>
                  <a:gd name="connsiteY2" fmla="*/ 259437 h 2850238"/>
                  <a:gd name="connsiteX3" fmla="*/ 266699 w 310238"/>
                  <a:gd name="connsiteY3" fmla="*/ 2850238 h 2850238"/>
                  <a:gd name="connsiteX4" fmla="*/ 0 w 310238"/>
                  <a:gd name="connsiteY4" fmla="*/ 1554838 h 2850238"/>
                  <a:gd name="connsiteX0" fmla="*/ 0 w 310238"/>
                  <a:gd name="connsiteY0" fmla="*/ 1295401 h 2590801"/>
                  <a:gd name="connsiteX1" fmla="*/ 266701 w 310238"/>
                  <a:gd name="connsiteY1" fmla="*/ 0 h 2590801"/>
                  <a:gd name="connsiteX2" fmla="*/ 266699 w 310238"/>
                  <a:gd name="connsiteY2" fmla="*/ 2590801 h 2590801"/>
                  <a:gd name="connsiteX3" fmla="*/ 0 w 310238"/>
                  <a:gd name="connsiteY3" fmla="*/ 1295401 h 2590801"/>
                  <a:gd name="connsiteX0" fmla="*/ 0 w 43539"/>
                  <a:gd name="connsiteY0" fmla="*/ 2590801 h 2590801"/>
                  <a:gd name="connsiteX1" fmla="*/ 2 w 43539"/>
                  <a:gd name="connsiteY1" fmla="*/ 0 h 2590801"/>
                  <a:gd name="connsiteX2" fmla="*/ 0 w 43539"/>
                  <a:gd name="connsiteY2" fmla="*/ 2590801 h 2590801"/>
                  <a:gd name="connsiteX0" fmla="*/ 0 w 357864"/>
                  <a:gd name="connsiteY0" fmla="*/ 2590801 h 2590801"/>
                  <a:gd name="connsiteX1" fmla="*/ 2 w 357864"/>
                  <a:gd name="connsiteY1" fmla="*/ 0 h 2590801"/>
                  <a:gd name="connsiteX2" fmla="*/ 0 w 357864"/>
                  <a:gd name="connsiteY2" fmla="*/ 2590801 h 2590801"/>
                  <a:gd name="connsiteX0" fmla="*/ 200024 w 557888"/>
                  <a:gd name="connsiteY0" fmla="*/ 2590801 h 2590801"/>
                  <a:gd name="connsiteX1" fmla="*/ 200026 w 557888"/>
                  <a:gd name="connsiteY1" fmla="*/ 0 h 2590801"/>
                  <a:gd name="connsiteX2" fmla="*/ 200024 w 557888"/>
                  <a:gd name="connsiteY2" fmla="*/ 2590801 h 2590801"/>
                  <a:gd name="connsiteX0" fmla="*/ 200024 w 557888"/>
                  <a:gd name="connsiteY0" fmla="*/ 2590801 h 2590801"/>
                  <a:gd name="connsiteX1" fmla="*/ 200026 w 557888"/>
                  <a:gd name="connsiteY1" fmla="*/ 0 h 2590801"/>
                  <a:gd name="connsiteX2" fmla="*/ 200024 w 557888"/>
                  <a:gd name="connsiteY2" fmla="*/ 2590801 h 2590801"/>
                  <a:gd name="connsiteX0" fmla="*/ 209549 w 567413"/>
                  <a:gd name="connsiteY0" fmla="*/ 2590801 h 2590801"/>
                  <a:gd name="connsiteX1" fmla="*/ 209551 w 567413"/>
                  <a:gd name="connsiteY1" fmla="*/ 0 h 2590801"/>
                  <a:gd name="connsiteX2" fmla="*/ 209549 w 567413"/>
                  <a:gd name="connsiteY2" fmla="*/ 2590801 h 2590801"/>
                  <a:gd name="connsiteX0" fmla="*/ 342899 w 700763"/>
                  <a:gd name="connsiteY0" fmla="*/ 2590801 h 2590801"/>
                  <a:gd name="connsiteX1" fmla="*/ 342901 w 700763"/>
                  <a:gd name="connsiteY1" fmla="*/ 0 h 2590801"/>
                  <a:gd name="connsiteX2" fmla="*/ 342899 w 700763"/>
                  <a:gd name="connsiteY2" fmla="*/ 2590801 h 2590801"/>
                  <a:gd name="connsiteX0" fmla="*/ 342899 w 653138"/>
                  <a:gd name="connsiteY0" fmla="*/ 2590801 h 2590801"/>
                  <a:gd name="connsiteX1" fmla="*/ 342901 w 653138"/>
                  <a:gd name="connsiteY1" fmla="*/ 0 h 2590801"/>
                  <a:gd name="connsiteX2" fmla="*/ 342899 w 653138"/>
                  <a:gd name="connsiteY2" fmla="*/ 2590801 h 2590801"/>
                  <a:gd name="connsiteX0" fmla="*/ 276224 w 586463"/>
                  <a:gd name="connsiteY0" fmla="*/ 2590801 h 2590801"/>
                  <a:gd name="connsiteX1" fmla="*/ 276226 w 586463"/>
                  <a:gd name="connsiteY1" fmla="*/ 0 h 2590801"/>
                  <a:gd name="connsiteX2" fmla="*/ 276224 w 586463"/>
                  <a:gd name="connsiteY2" fmla="*/ 2590801 h 2590801"/>
                  <a:gd name="connsiteX0" fmla="*/ 409574 w 719813"/>
                  <a:gd name="connsiteY0" fmla="*/ 2590801 h 2590801"/>
                  <a:gd name="connsiteX1" fmla="*/ 409576 w 719813"/>
                  <a:gd name="connsiteY1" fmla="*/ 0 h 2590801"/>
                  <a:gd name="connsiteX2" fmla="*/ 409574 w 719813"/>
                  <a:gd name="connsiteY2" fmla="*/ 2590801 h 2590801"/>
                  <a:gd name="connsiteX0" fmla="*/ 409574 w 834113"/>
                  <a:gd name="connsiteY0" fmla="*/ 2590801 h 2590801"/>
                  <a:gd name="connsiteX1" fmla="*/ 409576 w 834113"/>
                  <a:gd name="connsiteY1" fmla="*/ 0 h 2590801"/>
                  <a:gd name="connsiteX2" fmla="*/ 409574 w 834113"/>
                  <a:gd name="connsiteY2" fmla="*/ 2590801 h 2590801"/>
                  <a:gd name="connsiteX0" fmla="*/ 409574 w 834113"/>
                  <a:gd name="connsiteY0" fmla="*/ 2590801 h 2590801"/>
                  <a:gd name="connsiteX1" fmla="*/ 409576 w 834113"/>
                  <a:gd name="connsiteY1" fmla="*/ 0 h 2590801"/>
                  <a:gd name="connsiteX2" fmla="*/ 409574 w 834113"/>
                  <a:gd name="connsiteY2" fmla="*/ 2590801 h 2590801"/>
                  <a:gd name="connsiteX0" fmla="*/ 409574 w 834113"/>
                  <a:gd name="connsiteY0" fmla="*/ 2590801 h 2590801"/>
                  <a:gd name="connsiteX1" fmla="*/ 409576 w 834113"/>
                  <a:gd name="connsiteY1" fmla="*/ 0 h 2590801"/>
                  <a:gd name="connsiteX2" fmla="*/ 409574 w 834113"/>
                  <a:gd name="connsiteY2" fmla="*/ 2590801 h 2590801"/>
                  <a:gd name="connsiteX0" fmla="*/ 409574 w 834113"/>
                  <a:gd name="connsiteY0" fmla="*/ 2590801 h 2590801"/>
                  <a:gd name="connsiteX1" fmla="*/ 409576 w 834113"/>
                  <a:gd name="connsiteY1" fmla="*/ 0 h 2590801"/>
                  <a:gd name="connsiteX2" fmla="*/ 409574 w 834113"/>
                  <a:gd name="connsiteY2" fmla="*/ 2590801 h 2590801"/>
                </a:gdLst>
                <a:ahLst/>
                <a:cxnLst>
                  <a:cxn ang="0">
                    <a:pos x="connsiteX0" y="connsiteY0"/>
                  </a:cxn>
                  <a:cxn ang="0">
                    <a:pos x="connsiteX1" y="connsiteY1"/>
                  </a:cxn>
                  <a:cxn ang="0">
                    <a:pos x="connsiteX2" y="connsiteY2"/>
                  </a:cxn>
                </a:cxnLst>
                <a:rect l="l" t="t" r="r" b="b"/>
                <a:pathLst>
                  <a:path w="834113" h="2590801">
                    <a:moveTo>
                      <a:pt x="409574" y="2590801"/>
                    </a:moveTo>
                    <a:cubicBezTo>
                      <a:pt x="154305" y="2012951"/>
                      <a:pt x="0" y="987425"/>
                      <a:pt x="409576" y="0"/>
                    </a:cubicBezTo>
                    <a:cubicBezTo>
                      <a:pt x="834113" y="888087"/>
                      <a:pt x="637896" y="1999894"/>
                      <a:pt x="409574" y="2590801"/>
                    </a:cubicBezTo>
                    <a:close/>
                  </a:path>
                </a:pathLst>
              </a:custGeom>
              <a:noFill/>
              <a:ln w="28575" cap="flat" cmpd="sng" algn="ctr">
                <a:solidFill>
                  <a:srgbClr val="FF6600"/>
                </a:solidFill>
                <a:prstDash val="solid"/>
              </a:ln>
              <a:effectLst/>
            </p:spPr>
            <p:txBody>
              <a:bodyPr rtlCol="0" anchor="ctr"/>
              <a:lstStyle/>
              <a:p>
                <a:pPr algn="ctr">
                  <a:defRPr/>
                </a:pPr>
                <a:endParaRPr lang="en-US" b="1" kern="0">
                  <a:solidFill>
                    <a:sysClr val="windowText" lastClr="000000"/>
                  </a:solidFill>
                </a:endParaRPr>
              </a:p>
            </p:txBody>
          </p:sp>
        </p:grpSp>
      </p:grpSp>
      <p:sp>
        <p:nvSpPr>
          <p:cNvPr id="231" name="TextBox 230"/>
          <p:cNvSpPr txBox="1"/>
          <p:nvPr/>
        </p:nvSpPr>
        <p:spPr>
          <a:xfrm>
            <a:off x="5321300" y="1862771"/>
            <a:ext cx="271228" cy="276999"/>
          </a:xfrm>
          <a:prstGeom prst="rect">
            <a:avLst/>
          </a:prstGeom>
          <a:noFill/>
        </p:spPr>
        <p:txBody>
          <a:bodyPr wrap="none" rtlCol="0">
            <a:spAutoFit/>
          </a:bodyPr>
          <a:lstStyle/>
          <a:p>
            <a:pPr>
              <a:defRPr/>
            </a:pPr>
            <a:r>
              <a:rPr lang="en-US" sz="1200" b="1" kern="0" dirty="0" smtClean="0">
                <a:solidFill>
                  <a:schemeClr val="bg1"/>
                </a:solidFill>
              </a:rPr>
              <a:t>B</a:t>
            </a:r>
            <a:endParaRPr lang="en-US" sz="1200" b="1" kern="0" dirty="0">
              <a:solidFill>
                <a:schemeClr val="bg1"/>
              </a:solidFill>
            </a:endParaRPr>
          </a:p>
        </p:txBody>
      </p:sp>
      <p:grpSp>
        <p:nvGrpSpPr>
          <p:cNvPr id="232" name="Group 249"/>
          <p:cNvGrpSpPr/>
          <p:nvPr/>
        </p:nvGrpSpPr>
        <p:grpSpPr>
          <a:xfrm>
            <a:off x="6943848" y="2270809"/>
            <a:ext cx="1463040" cy="279535"/>
            <a:chOff x="3371888" y="4525512"/>
            <a:chExt cx="1463040" cy="372711"/>
          </a:xfrm>
        </p:grpSpPr>
        <p:cxnSp>
          <p:nvCxnSpPr>
            <p:cNvPr id="233" name="Straight Arrow Connector 232"/>
            <p:cNvCxnSpPr/>
            <p:nvPr/>
          </p:nvCxnSpPr>
          <p:spPr>
            <a:xfrm flipH="1">
              <a:off x="3371888" y="4525512"/>
              <a:ext cx="1463040" cy="0"/>
            </a:xfrm>
            <a:prstGeom prst="straightConnector1">
              <a:avLst/>
            </a:prstGeom>
            <a:noFill/>
            <a:ln w="19050" cap="flat" cmpd="sng" algn="ctr">
              <a:solidFill>
                <a:srgbClr val="FFC000"/>
              </a:solidFill>
              <a:prstDash val="sysDash"/>
              <a:headEnd type="arrow" w="med" len="med"/>
              <a:tailEnd type="arrow" w="med" len="med"/>
            </a:ln>
            <a:effectLst/>
          </p:spPr>
        </p:cxnSp>
        <p:sp>
          <p:nvSpPr>
            <p:cNvPr id="234" name="TextBox 233"/>
            <p:cNvSpPr txBox="1"/>
            <p:nvPr/>
          </p:nvSpPr>
          <p:spPr>
            <a:xfrm>
              <a:off x="3514640" y="4528891"/>
              <a:ext cx="609600" cy="369332"/>
            </a:xfrm>
            <a:prstGeom prst="rect">
              <a:avLst/>
            </a:prstGeom>
            <a:noFill/>
          </p:spPr>
          <p:txBody>
            <a:bodyPr wrap="square" rtlCol="0">
              <a:spAutoFit/>
            </a:bodyPr>
            <a:lstStyle/>
            <a:p>
              <a:pPr algn="ctr">
                <a:defRPr/>
              </a:pPr>
              <a:r>
                <a:rPr lang="en-US" sz="1200" b="1" kern="0" dirty="0" smtClean="0">
                  <a:solidFill>
                    <a:schemeClr val="bg1"/>
                  </a:solidFill>
                </a:rPr>
                <a:t>50 cm</a:t>
              </a:r>
              <a:endParaRPr lang="en-US" sz="1200" b="1" kern="0" dirty="0">
                <a:solidFill>
                  <a:schemeClr val="bg1"/>
                </a:solidFill>
              </a:endParaRPr>
            </a:p>
          </p:txBody>
        </p:sp>
      </p:grpSp>
      <p:sp>
        <p:nvSpPr>
          <p:cNvPr id="235" name="TextBox 234"/>
          <p:cNvSpPr txBox="1"/>
          <p:nvPr/>
        </p:nvSpPr>
        <p:spPr>
          <a:xfrm>
            <a:off x="5372038" y="1227951"/>
            <a:ext cx="277640" cy="276999"/>
          </a:xfrm>
          <a:prstGeom prst="rect">
            <a:avLst/>
          </a:prstGeom>
          <a:noFill/>
        </p:spPr>
        <p:txBody>
          <a:bodyPr wrap="none" rtlCol="0">
            <a:spAutoFit/>
          </a:bodyPr>
          <a:lstStyle/>
          <a:p>
            <a:pPr>
              <a:defRPr/>
            </a:pPr>
            <a:r>
              <a:rPr lang="en-US" sz="1200" b="1" kern="0" dirty="0" smtClean="0">
                <a:solidFill>
                  <a:schemeClr val="bg1"/>
                </a:solidFill>
              </a:rPr>
              <a:t>A</a:t>
            </a:r>
            <a:endParaRPr lang="en-US" sz="1200" b="1" kern="0" dirty="0">
              <a:solidFill>
                <a:schemeClr val="bg1"/>
              </a:solidFill>
            </a:endParaRPr>
          </a:p>
        </p:txBody>
      </p:sp>
      <p:cxnSp>
        <p:nvCxnSpPr>
          <p:cNvPr id="236" name="Straight Arrow Connector 235"/>
          <p:cNvCxnSpPr/>
          <p:nvPr/>
        </p:nvCxnSpPr>
        <p:spPr>
          <a:xfrm rot="5400000" flipH="1" flipV="1">
            <a:off x="5298216" y="1659835"/>
            <a:ext cx="411480" cy="1588"/>
          </a:xfrm>
          <a:prstGeom prst="straightConnector1">
            <a:avLst/>
          </a:prstGeom>
          <a:noFill/>
          <a:ln w="28575" cap="flat" cmpd="sng" algn="ctr">
            <a:solidFill>
              <a:schemeClr val="bg1"/>
            </a:solidFill>
            <a:prstDash val="solid"/>
            <a:headEnd type="none" w="med" len="med"/>
            <a:tailEnd type="arrow" w="med" len="med"/>
          </a:ln>
          <a:effectLst/>
        </p:spPr>
      </p:cxnSp>
      <p:sp>
        <p:nvSpPr>
          <p:cNvPr id="237" name="TextBox 236"/>
          <p:cNvSpPr txBox="1"/>
          <p:nvPr/>
        </p:nvSpPr>
        <p:spPr>
          <a:xfrm>
            <a:off x="8241559" y="2232686"/>
            <a:ext cx="301685" cy="276999"/>
          </a:xfrm>
          <a:prstGeom prst="rect">
            <a:avLst/>
          </a:prstGeom>
          <a:noFill/>
        </p:spPr>
        <p:txBody>
          <a:bodyPr wrap="none" rtlCol="0">
            <a:spAutoFit/>
          </a:bodyPr>
          <a:lstStyle/>
          <a:p>
            <a:pPr algn="ctr"/>
            <a:r>
              <a:rPr lang="en-US" sz="1200" b="1" dirty="0" smtClean="0">
                <a:solidFill>
                  <a:schemeClr val="bg1"/>
                </a:solidFill>
                <a:cs typeface="Times New Roman" pitchFamily="18" charset="0"/>
              </a:rPr>
              <a:t>A</a:t>
            </a:r>
            <a:r>
              <a:rPr lang="en-US" sz="1200" b="1" baseline="30000" dirty="0" smtClean="0">
                <a:solidFill>
                  <a:schemeClr val="bg1"/>
                </a:solidFill>
                <a:cs typeface="Times New Roman" pitchFamily="18" charset="0"/>
              </a:rPr>
              <a:t>'</a:t>
            </a:r>
            <a:endParaRPr lang="en-US" sz="1200" b="1" baseline="30000" dirty="0">
              <a:solidFill>
                <a:schemeClr val="bg1"/>
              </a:solidFill>
              <a:cs typeface="Times New Roman" pitchFamily="18" charset="0"/>
            </a:endParaRPr>
          </a:p>
        </p:txBody>
      </p:sp>
      <p:sp>
        <p:nvSpPr>
          <p:cNvPr id="238" name="TextBox 237"/>
          <p:cNvSpPr txBox="1"/>
          <p:nvPr/>
        </p:nvSpPr>
        <p:spPr>
          <a:xfrm>
            <a:off x="8267670" y="1581150"/>
            <a:ext cx="298480" cy="276999"/>
          </a:xfrm>
          <a:prstGeom prst="rect">
            <a:avLst/>
          </a:prstGeom>
          <a:noFill/>
        </p:spPr>
        <p:txBody>
          <a:bodyPr wrap="none" rtlCol="0">
            <a:spAutoFit/>
          </a:bodyPr>
          <a:lstStyle/>
          <a:p>
            <a:r>
              <a:rPr lang="en-US" sz="1200" b="1" dirty="0" smtClean="0">
                <a:solidFill>
                  <a:schemeClr val="bg1"/>
                </a:solidFill>
                <a:cs typeface="Times New Roman" pitchFamily="18" charset="0"/>
              </a:rPr>
              <a:t>B</a:t>
            </a:r>
            <a:r>
              <a:rPr lang="en-US" sz="1200" b="1" baseline="30000" dirty="0" smtClean="0">
                <a:solidFill>
                  <a:schemeClr val="bg1"/>
                </a:solidFill>
                <a:cs typeface="Times New Roman" pitchFamily="18" charset="0"/>
              </a:rPr>
              <a:t>'</a:t>
            </a:r>
            <a:endParaRPr lang="en-US" sz="1200" b="1" baseline="30000" dirty="0">
              <a:solidFill>
                <a:schemeClr val="bg1"/>
              </a:solidFill>
              <a:cs typeface="Times New Roman" pitchFamily="18" charset="0"/>
            </a:endParaRPr>
          </a:p>
        </p:txBody>
      </p:sp>
      <p:grpSp>
        <p:nvGrpSpPr>
          <p:cNvPr id="239" name="Group 249"/>
          <p:cNvGrpSpPr/>
          <p:nvPr/>
        </p:nvGrpSpPr>
        <p:grpSpPr>
          <a:xfrm>
            <a:off x="5473700" y="2255225"/>
            <a:ext cx="1463040" cy="276999"/>
            <a:chOff x="2317275" y="4564627"/>
            <a:chExt cx="1463040" cy="369331"/>
          </a:xfrm>
        </p:grpSpPr>
        <p:cxnSp>
          <p:nvCxnSpPr>
            <p:cNvPr id="240" name="Straight Arrow Connector 239"/>
            <p:cNvCxnSpPr/>
            <p:nvPr/>
          </p:nvCxnSpPr>
          <p:spPr>
            <a:xfrm flipH="1" flipV="1">
              <a:off x="2317275" y="4594060"/>
              <a:ext cx="1463040" cy="0"/>
            </a:xfrm>
            <a:prstGeom prst="straightConnector1">
              <a:avLst/>
            </a:prstGeom>
            <a:noFill/>
            <a:ln w="19050" cap="flat" cmpd="sng" algn="ctr">
              <a:solidFill>
                <a:srgbClr val="FFC000"/>
              </a:solidFill>
              <a:prstDash val="sysDash"/>
              <a:headEnd type="arrow" w="med" len="med"/>
              <a:tailEnd type="arrow" w="med" len="med"/>
            </a:ln>
            <a:effectLst/>
          </p:spPr>
        </p:cxnSp>
        <p:sp>
          <p:nvSpPr>
            <p:cNvPr id="241" name="TextBox 240"/>
            <p:cNvSpPr txBox="1"/>
            <p:nvPr/>
          </p:nvSpPr>
          <p:spPr>
            <a:xfrm>
              <a:off x="3011965" y="4564627"/>
              <a:ext cx="670560" cy="369331"/>
            </a:xfrm>
            <a:prstGeom prst="rect">
              <a:avLst/>
            </a:prstGeom>
            <a:noFill/>
          </p:spPr>
          <p:txBody>
            <a:bodyPr wrap="square" rtlCol="0">
              <a:spAutoFit/>
            </a:bodyPr>
            <a:lstStyle/>
            <a:p>
              <a:pPr>
                <a:defRPr/>
              </a:pPr>
              <a:r>
                <a:rPr lang="en-US" sz="1200" b="1" kern="0" dirty="0" smtClean="0">
                  <a:solidFill>
                    <a:schemeClr val="bg1"/>
                  </a:solidFill>
                </a:rPr>
                <a:t>50 cm</a:t>
              </a:r>
              <a:endParaRPr lang="en-US" sz="1200" b="1" kern="0" dirty="0">
                <a:solidFill>
                  <a:schemeClr val="bg1"/>
                </a:solidFill>
              </a:endParaRPr>
            </a:p>
          </p:txBody>
        </p:sp>
      </p:grpSp>
      <p:cxnSp>
        <p:nvCxnSpPr>
          <p:cNvPr id="242" name="Straight Arrow Connector 241"/>
          <p:cNvCxnSpPr/>
          <p:nvPr/>
        </p:nvCxnSpPr>
        <p:spPr>
          <a:xfrm rot="5400000" flipH="1" flipV="1">
            <a:off x="8204833" y="2073782"/>
            <a:ext cx="411480" cy="1588"/>
          </a:xfrm>
          <a:prstGeom prst="straightConnector1">
            <a:avLst/>
          </a:prstGeom>
          <a:noFill/>
          <a:ln w="28575" cap="flat" cmpd="sng" algn="ctr">
            <a:solidFill>
              <a:schemeClr val="bg1"/>
            </a:solidFill>
            <a:prstDash val="solid"/>
            <a:headEnd type="arrow" w="med" len="med"/>
            <a:tailEnd type="none" w="med" len="med"/>
          </a:ln>
          <a:effectLst>
            <a:outerShdw blurRad="44450" dist="27940" dir="5400000" algn="ctr">
              <a:srgbClr val="000000">
                <a:alpha val="32000"/>
              </a:srgbClr>
            </a:outerShdw>
          </a:effectLst>
        </p:spPr>
      </p:cxnSp>
      <p:grpSp>
        <p:nvGrpSpPr>
          <p:cNvPr id="243" name="Group 242"/>
          <p:cNvGrpSpPr/>
          <p:nvPr/>
        </p:nvGrpSpPr>
        <p:grpSpPr>
          <a:xfrm>
            <a:off x="121054" y="1273944"/>
            <a:ext cx="900113" cy="338554"/>
            <a:chOff x="502054" y="1442669"/>
            <a:chExt cx="900113" cy="338554"/>
          </a:xfrm>
        </p:grpSpPr>
        <p:pic>
          <p:nvPicPr>
            <p:cNvPr id="244" name="Picture 243"/>
            <p:cNvPicPr>
              <a:picLocks noChangeAspect="1"/>
            </p:cNvPicPr>
            <p:nvPr/>
          </p:nvPicPr>
          <p:blipFill rotWithShape="1">
            <a:blip r:embed="rId6" cstate="print">
              <a:clrChange>
                <a:clrFrom>
                  <a:srgbClr val="FCFFFD"/>
                </a:clrFrom>
                <a:clrTo>
                  <a:srgbClr val="FCFFFD">
                    <a:alpha val="0"/>
                  </a:srgbClr>
                </a:clrTo>
              </a:clrChange>
              <a:extLst>
                <a:ext uri="{BEBA8EAE-BF5A-486C-A8C5-ECC9F3942E4B}">
                  <a14:imgProps xmlns:a14="http://schemas.microsoft.com/office/drawing/2010/main">
                    <a14:imgLayer r:embed="rId7">
                      <a14:imgEffect>
                        <a14:backgroundRemoval t="5900" b="15100" l="15044" r="84366"/>
                      </a14:imgEffect>
                    </a14:imgLayer>
                  </a14:imgProps>
                </a:ext>
                <a:ext uri="{28A0092B-C50C-407E-A947-70E740481C1C}">
                  <a14:useLocalDpi xmlns:a14="http://schemas.microsoft.com/office/drawing/2010/main" val="0"/>
                </a:ext>
              </a:extLst>
            </a:blip>
            <a:srcRect l="15904" t="6974" r="15904" b="84650"/>
            <a:stretch/>
          </p:blipFill>
          <p:spPr>
            <a:xfrm>
              <a:off x="515691" y="1453918"/>
              <a:ext cx="872838" cy="316056"/>
            </a:xfrm>
            <a:prstGeom prst="rect">
              <a:avLst/>
            </a:prstGeom>
          </p:spPr>
        </p:pic>
        <p:sp>
          <p:nvSpPr>
            <p:cNvPr id="245" name="Rectangle 244"/>
            <p:cNvSpPr>
              <a:spLocks noChangeArrowheads="1"/>
            </p:cNvSpPr>
            <p:nvPr/>
          </p:nvSpPr>
          <p:spPr bwMode="auto">
            <a:xfrm>
              <a:off x="502054" y="1442669"/>
              <a:ext cx="900113" cy="338554"/>
            </a:xfrm>
            <a:prstGeom prst="rect">
              <a:avLst/>
            </a:prstGeom>
            <a:noFill/>
            <a:ln w="9525" cap="flat" cmpd="sng" algn="ctr">
              <a:noFill/>
              <a:prstDash val="solid"/>
            </a:ln>
            <a:effectLst/>
          </p:spPr>
          <p:txBody>
            <a:bodyPr wrap="square" rtlCol="0" anchor="ctr">
              <a:spAutoFit/>
            </a:bodyPr>
            <a:lstStyle/>
            <a:p>
              <a:pPr marL="457200" indent="-457200">
                <a:defRPr/>
              </a:pPr>
              <a:r>
                <a:rPr lang="en-US" sz="1600" b="1" kern="0" dirty="0">
                  <a:solidFill>
                    <a:sysClr val="windowText" lastClr="000000"/>
                  </a:solidFill>
                  <a:effectLst>
                    <a:glow rad="101600">
                      <a:sysClr val="window" lastClr="FFFFFF">
                        <a:alpha val="60000"/>
                      </a:sysClr>
                    </a:glow>
                  </a:effectLst>
                  <a:latin typeface="Book Antiqua" pitchFamily="18" charset="0"/>
                </a:rPr>
                <a:t>Given :</a:t>
              </a:r>
            </a:p>
          </p:txBody>
        </p:sp>
      </p:grpSp>
      <p:sp>
        <p:nvSpPr>
          <p:cNvPr id="246" name="Rectangle 245"/>
          <p:cNvSpPr>
            <a:spLocks noChangeArrowheads="1"/>
          </p:cNvSpPr>
          <p:nvPr/>
        </p:nvSpPr>
        <p:spPr bwMode="auto">
          <a:xfrm>
            <a:off x="1009650" y="1299746"/>
            <a:ext cx="1587500" cy="338554"/>
          </a:xfrm>
          <a:prstGeom prst="rect">
            <a:avLst/>
          </a:prstGeom>
          <a:noFill/>
          <a:ln w="9525">
            <a:noFill/>
            <a:miter lim="800000"/>
            <a:headEnd/>
            <a:tailEnd/>
          </a:ln>
        </p:spPr>
        <p:txBody>
          <a:bodyPr wrap="square">
            <a:spAutoFit/>
          </a:bodyPr>
          <a:lstStyle/>
          <a:p>
            <a:pPr algn="r"/>
            <a:r>
              <a:rPr lang="en-US" sz="1600" b="1" dirty="0">
                <a:solidFill>
                  <a:schemeClr val="bg1"/>
                </a:solidFill>
                <a:effectLst>
                  <a:outerShdw blurRad="38100" dist="38100" dir="2700000" algn="tl">
                    <a:srgbClr val="000000">
                      <a:alpha val="43137"/>
                    </a:srgbClr>
                  </a:outerShdw>
                </a:effectLst>
                <a:latin typeface="Book Antiqua" pitchFamily="18" charset="0"/>
              </a:rPr>
              <a:t>Focal length (</a:t>
            </a:r>
            <a:r>
              <a:rPr lang="en-US" sz="1600" b="1" i="1" dirty="0">
                <a:solidFill>
                  <a:schemeClr val="bg1"/>
                </a:solidFill>
                <a:effectLst>
                  <a:outerShdw blurRad="38100" dist="38100" dir="2700000" algn="tl">
                    <a:srgbClr val="000000">
                      <a:alpha val="43137"/>
                    </a:srgbClr>
                  </a:outerShdw>
                </a:effectLst>
                <a:latin typeface="Book Antiqua" pitchFamily="18" charset="0"/>
              </a:rPr>
              <a:t>f</a:t>
            </a:r>
            <a:r>
              <a:rPr lang="en-US" sz="1600" b="1" dirty="0">
                <a:solidFill>
                  <a:schemeClr val="bg1"/>
                </a:solidFill>
                <a:effectLst>
                  <a:outerShdw blurRad="38100" dist="38100" dir="2700000" algn="tl">
                    <a:srgbClr val="000000">
                      <a:alpha val="43137"/>
                    </a:srgbClr>
                  </a:outerShdw>
                </a:effectLst>
                <a:latin typeface="Book Antiqua" pitchFamily="18" charset="0"/>
              </a:rPr>
              <a:t>)</a:t>
            </a:r>
          </a:p>
        </p:txBody>
      </p:sp>
      <p:sp>
        <p:nvSpPr>
          <p:cNvPr id="247" name="Rectangle 246"/>
          <p:cNvSpPr>
            <a:spLocks noChangeArrowheads="1"/>
          </p:cNvSpPr>
          <p:nvPr/>
        </p:nvSpPr>
        <p:spPr bwMode="auto">
          <a:xfrm>
            <a:off x="2581788" y="1299746"/>
            <a:ext cx="994183" cy="338554"/>
          </a:xfrm>
          <a:prstGeom prst="rect">
            <a:avLst/>
          </a:prstGeom>
          <a:noFill/>
          <a:ln w="9525">
            <a:noFill/>
            <a:miter lim="800000"/>
            <a:headEnd/>
            <a:tailEnd/>
          </a:ln>
        </p:spPr>
        <p:txBody>
          <a:bodyPr wrap="none">
            <a:spAutoFit/>
          </a:bodyPr>
          <a:lstStyle/>
          <a:p>
            <a:r>
              <a:rPr lang="en-US" sz="1600" b="1" dirty="0">
                <a:solidFill>
                  <a:schemeClr val="bg1"/>
                </a:solidFill>
                <a:effectLst>
                  <a:outerShdw blurRad="38100" dist="38100" dir="2700000" algn="tl">
                    <a:srgbClr val="000000">
                      <a:alpha val="43137"/>
                    </a:srgbClr>
                  </a:outerShdw>
                </a:effectLst>
                <a:latin typeface="Book Antiqua" pitchFamily="18" charset="0"/>
              </a:rPr>
              <a:t>= </a:t>
            </a:r>
            <a:r>
              <a:rPr lang="en-US" sz="1600" b="1" dirty="0" smtClean="0">
                <a:solidFill>
                  <a:schemeClr val="bg1"/>
                </a:solidFill>
                <a:effectLst>
                  <a:outerShdw blurRad="38100" dist="38100" dir="2700000" algn="tl">
                    <a:srgbClr val="000000">
                      <a:alpha val="43137"/>
                    </a:srgbClr>
                  </a:outerShdw>
                </a:effectLst>
                <a:latin typeface="Book Antiqua" pitchFamily="18" charset="0"/>
              </a:rPr>
              <a:t>  25 </a:t>
            </a:r>
            <a:r>
              <a:rPr lang="en-US" sz="1600" b="1" dirty="0">
                <a:solidFill>
                  <a:schemeClr val="bg1"/>
                </a:solidFill>
                <a:effectLst>
                  <a:outerShdw blurRad="38100" dist="38100" dir="2700000" algn="tl">
                    <a:srgbClr val="000000">
                      <a:alpha val="43137"/>
                    </a:srgbClr>
                  </a:outerShdw>
                </a:effectLst>
                <a:latin typeface="Book Antiqua" pitchFamily="18" charset="0"/>
              </a:rPr>
              <a:t>cm</a:t>
            </a:r>
          </a:p>
        </p:txBody>
      </p:sp>
      <p:sp>
        <p:nvSpPr>
          <p:cNvPr id="260" name="TextBox 259"/>
          <p:cNvSpPr txBox="1"/>
          <p:nvPr/>
        </p:nvSpPr>
        <p:spPr>
          <a:xfrm>
            <a:off x="3505200" y="1309635"/>
            <a:ext cx="305318" cy="338554"/>
          </a:xfrm>
          <a:prstGeom prst="rect">
            <a:avLst/>
          </a:prstGeom>
          <a:noFill/>
        </p:spPr>
        <p:txBody>
          <a:bodyPr wrap="square" rtlCol="0">
            <a:spAutoFit/>
          </a:bodyPr>
          <a:lstStyle/>
          <a:p>
            <a:pPr algn="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261" name="TextBox 260"/>
              <p:cNvSpPr txBox="1"/>
              <p:nvPr/>
            </p:nvSpPr>
            <p:spPr>
              <a:xfrm>
                <a:off x="3746046" y="1200150"/>
                <a:ext cx="546279" cy="557525"/>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smtClean="0">
                              <a:solidFill>
                                <a:schemeClr val="bg1"/>
                              </a:solidFill>
                              <a:effectLst>
                                <a:outerShdw blurRad="38100" dist="38100" dir="2700000" algn="tl">
                                  <a:srgbClr val="000000">
                                    <a:alpha val="43137"/>
                                  </a:srgbClr>
                                </a:outerShdw>
                              </a:effectLst>
                              <a:latin typeface="Cambria Math"/>
                              <a:cs typeface="Times New Roman" pitchFamily="18" charset="0"/>
                            </a:rPr>
                            <m:t> </m:t>
                          </m:r>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25</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100</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261" name="TextBox 260"/>
              <p:cNvSpPr txBox="1">
                <a:spLocks noRot="1" noChangeAspect="1" noMove="1" noResize="1" noEditPoints="1" noAdjustHandles="1" noChangeArrowheads="1" noChangeShapeType="1" noTextEdit="1"/>
              </p:cNvSpPr>
              <p:nvPr/>
            </p:nvSpPr>
            <p:spPr>
              <a:xfrm>
                <a:off x="3746046" y="1200150"/>
                <a:ext cx="546279" cy="557525"/>
              </a:xfrm>
              <a:prstGeom prst="rect">
                <a:avLst/>
              </a:prstGeom>
              <a:blipFill rotWithShape="1">
                <a:blip r:embed="rId8"/>
                <a:stretch>
                  <a:fillRect/>
                </a:stretch>
              </a:blipFill>
            </p:spPr>
            <p:txBody>
              <a:bodyPr/>
              <a:lstStyle/>
              <a:p>
                <a:r>
                  <a:rPr lang="en-US">
                    <a:noFill/>
                  </a:rPr>
                  <a:t> </a:t>
                </a:r>
              </a:p>
            </p:txBody>
          </p:sp>
        </mc:Fallback>
      </mc:AlternateContent>
      <p:sp>
        <p:nvSpPr>
          <p:cNvPr id="262" name="Rectangle 261"/>
          <p:cNvSpPr>
            <a:spLocks noChangeArrowheads="1"/>
          </p:cNvSpPr>
          <p:nvPr/>
        </p:nvSpPr>
        <p:spPr bwMode="auto">
          <a:xfrm>
            <a:off x="4313841" y="1309635"/>
            <a:ext cx="1005403" cy="338554"/>
          </a:xfrm>
          <a:prstGeom prst="rect">
            <a:avLst/>
          </a:prstGeom>
          <a:noFill/>
          <a:ln w="9525">
            <a:noFill/>
            <a:miter lim="800000"/>
            <a:headEnd/>
            <a:tailEnd/>
          </a:ln>
        </p:spPr>
        <p:txBody>
          <a:bodyPr wrap="none">
            <a:spAutoFit/>
          </a:bodyPr>
          <a:lstStyle/>
          <a:p>
            <a:r>
              <a:rPr lang="en-US" sz="1600" b="1" dirty="0">
                <a:solidFill>
                  <a:schemeClr val="bg1"/>
                </a:solidFill>
                <a:effectLst>
                  <a:outerShdw blurRad="38100" dist="38100" dir="2700000" algn="tl">
                    <a:srgbClr val="000000">
                      <a:alpha val="43137"/>
                    </a:srgbClr>
                  </a:outerShdw>
                </a:effectLst>
                <a:latin typeface="Book Antiqua" pitchFamily="18" charset="0"/>
              </a:rPr>
              <a:t>=  </a:t>
            </a:r>
            <a:r>
              <a:rPr lang="en-US" sz="1600" b="1" dirty="0" smtClean="0">
                <a:solidFill>
                  <a:schemeClr val="bg1"/>
                </a:solidFill>
                <a:effectLst>
                  <a:outerShdw blurRad="38100" dist="38100" dir="2700000" algn="tl">
                    <a:srgbClr val="000000">
                      <a:alpha val="43137"/>
                    </a:srgbClr>
                  </a:outerShdw>
                </a:effectLst>
                <a:latin typeface="Book Antiqua" pitchFamily="18" charset="0"/>
              </a:rPr>
              <a:t>0.25 m</a:t>
            </a:r>
            <a:endParaRPr lang="en-US" sz="1600" b="1" dirty="0">
              <a:solidFill>
                <a:schemeClr val="bg1"/>
              </a:solidFill>
              <a:effectLst>
                <a:outerShdw blurRad="38100" dist="38100" dir="2700000" algn="tl">
                  <a:srgbClr val="000000">
                    <a:alpha val="43137"/>
                  </a:srgbClr>
                </a:outerShdw>
              </a:effectLst>
              <a:latin typeface="Book Antiqua" pitchFamily="18" charset="0"/>
            </a:endParaRPr>
          </a:p>
        </p:txBody>
      </p:sp>
      <p:grpSp>
        <p:nvGrpSpPr>
          <p:cNvPr id="263" name="Group 262"/>
          <p:cNvGrpSpPr/>
          <p:nvPr/>
        </p:nvGrpSpPr>
        <p:grpSpPr>
          <a:xfrm>
            <a:off x="76200" y="1640877"/>
            <a:ext cx="990600" cy="357044"/>
            <a:chOff x="457200" y="1943637"/>
            <a:chExt cx="990600" cy="357044"/>
          </a:xfrm>
        </p:grpSpPr>
        <p:pic>
          <p:nvPicPr>
            <p:cNvPr id="264" name="Picture 263"/>
            <p:cNvPicPr>
              <a:picLocks noChangeAspect="1"/>
            </p:cNvPicPr>
            <p:nvPr/>
          </p:nvPicPr>
          <p:blipFill rotWithShape="1">
            <a:blip r:embed="rId9" cstate="print">
              <a:clrChange>
                <a:clrFrom>
                  <a:srgbClr val="000000">
                    <a:alpha val="0"/>
                  </a:srgbClr>
                </a:clrFrom>
                <a:clrTo>
                  <a:srgbClr val="000000">
                    <a:alpha val="0"/>
                  </a:srgbClr>
                </a:clrTo>
              </a:clrChange>
              <a:extLst>
                <a:ext uri="{BEBA8EAE-BF5A-486C-A8C5-ECC9F3942E4B}">
                  <a14:imgProps xmlns:a14="http://schemas.microsoft.com/office/drawing/2010/main">
                    <a14:imgLayer r:embed="rId10">
                      <a14:imgEffect>
                        <a14:backgroundRemoval t="77462" b="87817" l="14114" r="84985"/>
                      </a14:imgEffect>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l="15332" t="77915" r="15332" b="12498"/>
            <a:stretch/>
          </p:blipFill>
          <p:spPr>
            <a:xfrm>
              <a:off x="486814" y="1943637"/>
              <a:ext cx="960986" cy="347662"/>
            </a:xfrm>
            <a:prstGeom prst="rect">
              <a:avLst/>
            </a:prstGeom>
          </p:spPr>
        </p:pic>
        <p:sp>
          <p:nvSpPr>
            <p:cNvPr id="265" name="Rectangle 264"/>
            <p:cNvSpPr>
              <a:spLocks noChangeArrowheads="1"/>
            </p:cNvSpPr>
            <p:nvPr/>
          </p:nvSpPr>
          <p:spPr bwMode="auto">
            <a:xfrm>
              <a:off x="457200" y="1962127"/>
              <a:ext cx="990600" cy="338554"/>
            </a:xfrm>
            <a:prstGeom prst="rect">
              <a:avLst/>
            </a:prstGeom>
            <a:noFill/>
            <a:ln w="9525" cap="flat" cmpd="sng" algn="ctr">
              <a:noFill/>
              <a:prstDash val="solid"/>
            </a:ln>
            <a:effectLst/>
          </p:spPr>
          <p:txBody>
            <a:bodyPr wrap="square" rtlCol="0" anchor="ctr">
              <a:spAutoFit/>
            </a:bodyPr>
            <a:lstStyle/>
            <a:p>
              <a:pPr marL="457200" indent="-457200">
                <a:defRPr/>
              </a:pPr>
              <a:r>
                <a:rPr lang="en-US" sz="1600" b="1" kern="0" dirty="0">
                  <a:solidFill>
                    <a:sysClr val="windowText" lastClr="000000"/>
                  </a:solidFill>
                  <a:effectLst>
                    <a:glow rad="101600">
                      <a:sysClr val="window" lastClr="FFFFFF">
                        <a:alpha val="60000"/>
                      </a:sysClr>
                    </a:glow>
                  </a:effectLst>
                  <a:latin typeface="Book Antiqua" pitchFamily="18" charset="0"/>
                </a:rPr>
                <a:t>To find :</a:t>
              </a:r>
            </a:p>
          </p:txBody>
        </p:sp>
      </p:grpSp>
      <p:sp>
        <p:nvSpPr>
          <p:cNvPr id="266" name="Rectangle 265"/>
          <p:cNvSpPr>
            <a:spLocks noChangeArrowheads="1"/>
          </p:cNvSpPr>
          <p:nvPr/>
        </p:nvSpPr>
        <p:spPr bwMode="auto">
          <a:xfrm>
            <a:off x="1029508" y="1650122"/>
            <a:ext cx="1802466" cy="338554"/>
          </a:xfrm>
          <a:prstGeom prst="rect">
            <a:avLst/>
          </a:prstGeom>
          <a:noFill/>
          <a:ln w="9525">
            <a:noFill/>
            <a:miter lim="800000"/>
            <a:headEnd/>
            <a:tailEnd/>
          </a:ln>
        </p:spPr>
        <p:txBody>
          <a:bodyPr wrap="square">
            <a:spAutoFit/>
          </a:bodyPr>
          <a:lstStyle/>
          <a:p>
            <a:pPr algn="r"/>
            <a:r>
              <a:rPr lang="en-US" sz="1600" b="1" dirty="0">
                <a:solidFill>
                  <a:schemeClr val="bg1"/>
                </a:solidFill>
                <a:effectLst>
                  <a:outerShdw blurRad="38100" dist="38100" dir="2700000" algn="tl">
                    <a:srgbClr val="000000">
                      <a:alpha val="43137"/>
                    </a:srgbClr>
                  </a:outerShdw>
                </a:effectLst>
                <a:latin typeface="Book Antiqua" pitchFamily="18" charset="0"/>
              </a:rPr>
              <a:t>Power of lens (P)</a:t>
            </a:r>
          </a:p>
        </p:txBody>
      </p:sp>
      <p:sp>
        <p:nvSpPr>
          <p:cNvPr id="267" name="Rectangle 266"/>
          <p:cNvSpPr>
            <a:spLocks noChangeArrowheads="1"/>
          </p:cNvSpPr>
          <p:nvPr/>
        </p:nvSpPr>
        <p:spPr bwMode="auto">
          <a:xfrm>
            <a:off x="2784798" y="1650122"/>
            <a:ext cx="554960" cy="338554"/>
          </a:xfrm>
          <a:prstGeom prst="rect">
            <a:avLst/>
          </a:prstGeom>
          <a:noFill/>
          <a:ln w="9525">
            <a:noFill/>
            <a:miter lim="800000"/>
            <a:headEnd/>
            <a:tailEnd/>
          </a:ln>
        </p:spPr>
        <p:txBody>
          <a:bodyPr wrap="none">
            <a:spAutoFit/>
          </a:bodyPr>
          <a:lstStyle/>
          <a:p>
            <a:r>
              <a:rPr lang="en-US" sz="1600" b="1" dirty="0">
                <a:solidFill>
                  <a:schemeClr val="bg1"/>
                </a:solidFill>
                <a:effectLst>
                  <a:outerShdw blurRad="38100" dist="38100" dir="2700000" algn="tl">
                    <a:srgbClr val="000000">
                      <a:alpha val="43137"/>
                    </a:srgbClr>
                  </a:outerShdw>
                </a:effectLst>
                <a:latin typeface="Book Antiqua" pitchFamily="18" charset="0"/>
              </a:rPr>
              <a:t>=  </a:t>
            </a:r>
            <a:r>
              <a:rPr lang="en-US" sz="1600" b="1" dirty="0" smtClean="0">
                <a:solidFill>
                  <a:schemeClr val="bg1"/>
                </a:solidFill>
                <a:effectLst>
                  <a:outerShdw blurRad="38100" dist="38100" dir="2700000" algn="tl">
                    <a:srgbClr val="000000">
                      <a:alpha val="43137"/>
                    </a:srgbClr>
                  </a:outerShdw>
                </a:effectLst>
                <a:latin typeface="Book Antiqua" pitchFamily="18" charset="0"/>
              </a:rPr>
              <a:t> ?</a:t>
            </a:r>
            <a:endParaRPr lang="en-US" sz="1600" b="1" dirty="0">
              <a:solidFill>
                <a:schemeClr val="bg1"/>
              </a:solidFill>
              <a:effectLst>
                <a:outerShdw blurRad="38100" dist="38100" dir="2700000" algn="tl">
                  <a:srgbClr val="000000">
                    <a:alpha val="43137"/>
                  </a:srgbClr>
                </a:outerShdw>
              </a:effectLst>
              <a:latin typeface="Book Antiqua" pitchFamily="18" charset="0"/>
            </a:endParaRPr>
          </a:p>
        </p:txBody>
      </p:sp>
      <p:grpSp>
        <p:nvGrpSpPr>
          <p:cNvPr id="17" name="Group 16"/>
          <p:cNvGrpSpPr/>
          <p:nvPr/>
        </p:nvGrpSpPr>
        <p:grpSpPr>
          <a:xfrm>
            <a:off x="1176842" y="1954849"/>
            <a:ext cx="2175958" cy="612604"/>
            <a:chOff x="1557842" y="2126299"/>
            <a:chExt cx="2175958" cy="612604"/>
          </a:xfrm>
        </p:grpSpPr>
        <p:sp>
          <p:nvSpPr>
            <p:cNvPr id="271" name="TextBox 270"/>
            <p:cNvSpPr txBox="1"/>
            <p:nvPr/>
          </p:nvSpPr>
          <p:spPr>
            <a:xfrm>
              <a:off x="1557842" y="2263324"/>
              <a:ext cx="685800" cy="338554"/>
            </a:xfrm>
            <a:prstGeom prst="rect">
              <a:avLst/>
            </a:prstGeom>
            <a:noFill/>
          </p:spPr>
          <p:txBody>
            <a:bodyPr wrap="square" rtlCol="0">
              <a:spAutoFit/>
            </a:bodyPr>
            <a:lstStyle/>
            <a:p>
              <a:pPr algn="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P   =</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p:sp>
          <p:nvSpPr>
            <p:cNvPr id="272" name="TextBox 271"/>
            <p:cNvSpPr txBox="1"/>
            <p:nvPr/>
          </p:nvSpPr>
          <p:spPr>
            <a:xfrm>
              <a:off x="2590800" y="2263324"/>
              <a:ext cx="1143000" cy="338554"/>
            </a:xfrm>
            <a:prstGeom prst="rect">
              <a:avLst/>
            </a:prstGeom>
            <a:noFill/>
          </p:spPr>
          <p:txBody>
            <a:bodyPr wrap="square" rtlCol="0">
              <a:spAutoFit/>
            </a:bodyPr>
            <a:lstStyle/>
            <a:p>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dioptre</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273" name="TextBox 272"/>
                <p:cNvSpPr txBox="1"/>
                <p:nvPr/>
              </p:nvSpPr>
              <p:spPr>
                <a:xfrm>
                  <a:off x="2117688" y="2126299"/>
                  <a:ext cx="546279" cy="612604"/>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i="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f</m:t>
                            </m:r>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m:t>
                            </m:r>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m</m:t>
                            </m:r>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273" name="TextBox 272"/>
                <p:cNvSpPr txBox="1">
                  <a:spLocks noRot="1" noChangeAspect="1" noMove="1" noResize="1" noEditPoints="1" noAdjustHandles="1" noChangeArrowheads="1" noChangeShapeType="1" noTextEdit="1"/>
                </p:cNvSpPr>
                <p:nvPr/>
              </p:nvSpPr>
              <p:spPr>
                <a:xfrm>
                  <a:off x="2117688" y="2126299"/>
                  <a:ext cx="546279" cy="612604"/>
                </a:xfrm>
                <a:prstGeom prst="rect">
                  <a:avLst/>
                </a:prstGeom>
                <a:blipFill rotWithShape="1">
                  <a:blip r:embed="rId11"/>
                  <a:stretch>
                    <a:fillRect/>
                  </a:stretch>
                </a:blipFill>
              </p:spPr>
              <p:txBody>
                <a:bodyPr/>
                <a:lstStyle/>
                <a:p>
                  <a:r>
                    <a:rPr lang="en-US">
                      <a:noFill/>
                    </a:rPr>
                    <a:t> </a:t>
                  </a:r>
                </a:p>
              </p:txBody>
            </p:sp>
          </mc:Fallback>
        </mc:AlternateContent>
      </p:grpSp>
      <p:grpSp>
        <p:nvGrpSpPr>
          <p:cNvPr id="274" name="Group 273"/>
          <p:cNvGrpSpPr/>
          <p:nvPr/>
        </p:nvGrpSpPr>
        <p:grpSpPr>
          <a:xfrm>
            <a:off x="104775" y="2649937"/>
            <a:ext cx="1133476" cy="359963"/>
            <a:chOff x="666750" y="2711225"/>
            <a:chExt cx="1133476" cy="359963"/>
          </a:xfrm>
        </p:grpSpPr>
        <p:pic>
          <p:nvPicPr>
            <p:cNvPr id="275" name="Picture 274"/>
            <p:cNvPicPr>
              <a:picLocks noChangeAspect="1"/>
            </p:cNvPicPr>
            <p:nvPr/>
          </p:nvPicPr>
          <p:blipFill rotWithShape="1">
            <a:blip r:embed="rId12" cstate="print">
              <a:extLst>
                <a:ext uri="{BEBA8EAE-BF5A-486C-A8C5-ECC9F3942E4B}">
                  <a14:imgProps xmlns:a14="http://schemas.microsoft.com/office/drawing/2010/main">
                    <a14:imgLayer r:embed="rId13">
                      <a14:imgEffect>
                        <a14:backgroundRemoval t="36869" b="46447" l="12468" r="86494"/>
                      </a14:imgEffect>
                    </a14:imgLayer>
                  </a14:imgProps>
                </a:ext>
                <a:ext uri="{28A0092B-C50C-407E-A947-70E740481C1C}">
                  <a14:useLocalDpi xmlns:a14="http://schemas.microsoft.com/office/drawing/2010/main" val="0"/>
                </a:ext>
              </a:extLst>
            </a:blip>
            <a:srcRect l="15693" t="37327" r="14620" b="53752"/>
            <a:stretch/>
          </p:blipFill>
          <p:spPr>
            <a:xfrm>
              <a:off x="685800" y="2711225"/>
              <a:ext cx="1114426" cy="359963"/>
            </a:xfrm>
            <a:prstGeom prst="rect">
              <a:avLst/>
            </a:prstGeom>
          </p:spPr>
        </p:pic>
        <p:sp>
          <p:nvSpPr>
            <p:cNvPr id="276" name="Rectangle 275"/>
            <p:cNvSpPr>
              <a:spLocks noChangeArrowheads="1"/>
            </p:cNvSpPr>
            <p:nvPr/>
          </p:nvSpPr>
          <p:spPr bwMode="auto">
            <a:xfrm>
              <a:off x="666750" y="2721929"/>
              <a:ext cx="1114425" cy="338554"/>
            </a:xfrm>
            <a:prstGeom prst="rect">
              <a:avLst/>
            </a:prstGeom>
            <a:noFill/>
            <a:ln w="9525" cap="flat" cmpd="sng" algn="ctr">
              <a:noFill/>
              <a:prstDash val="solid"/>
            </a:ln>
            <a:effectLst/>
          </p:spPr>
          <p:txBody>
            <a:bodyPr wrap="square" rtlCol="0" anchor="ctr">
              <a:spAutoFit/>
            </a:bodyPr>
            <a:lstStyle/>
            <a:p>
              <a:pPr marL="457200" indent="-457200">
                <a:defRPr/>
              </a:pPr>
              <a:r>
                <a:rPr lang="en-US" sz="1600" b="1" kern="0" dirty="0">
                  <a:solidFill>
                    <a:sysClr val="windowText" lastClr="000000"/>
                  </a:solidFill>
                  <a:effectLst>
                    <a:glow rad="101600">
                      <a:sysClr val="window" lastClr="FFFFFF">
                        <a:alpha val="60000"/>
                      </a:sysClr>
                    </a:glow>
                  </a:effectLst>
                  <a:latin typeface="Book Antiqua" pitchFamily="18" charset="0"/>
                </a:rPr>
                <a:t>Solution : </a:t>
              </a:r>
            </a:p>
          </p:txBody>
        </p:sp>
      </p:grpSp>
      <p:sp>
        <p:nvSpPr>
          <p:cNvPr id="277" name="TextBox 276"/>
          <p:cNvSpPr txBox="1"/>
          <p:nvPr/>
        </p:nvSpPr>
        <p:spPr>
          <a:xfrm>
            <a:off x="1085850" y="2689725"/>
            <a:ext cx="685800" cy="338554"/>
          </a:xfrm>
          <a:prstGeom prst="rect">
            <a:avLst/>
          </a:prstGeom>
          <a:noFill/>
        </p:spPr>
        <p:txBody>
          <a:bodyPr wrap="square" rtlCol="0">
            <a:spAutoFit/>
          </a:bodyPr>
          <a:lstStyle/>
          <a:p>
            <a:pPr algn="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P   =</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278" name="TextBox 277"/>
              <p:cNvSpPr txBox="1"/>
              <p:nvPr/>
            </p:nvSpPr>
            <p:spPr>
              <a:xfrm>
                <a:off x="1783164" y="2552700"/>
                <a:ext cx="369486" cy="612604"/>
              </a:xfrm>
              <a:prstGeom prst="rect">
                <a:avLst/>
              </a:prstGeom>
              <a:noFill/>
            </p:spPr>
            <p:txBody>
              <a:bodyPr wrap="square" rtlCol="0">
                <a:spAutoFit/>
              </a:bodyPr>
              <a:lstStyle/>
              <a:p>
                <a:pPr algn="ctr">
                  <a:defRPr/>
                </a:pPr>
                <a14:m>
                  <m:oMathPara xmlns:m="http://schemas.openxmlformats.org/officeDocument/2006/math">
                    <m:oMathParaPr>
                      <m:jc m:val="left"/>
                    </m:oMathParaPr>
                    <m:oMath xmlns:m="http://schemas.openxmlformats.org/officeDocument/2006/math">
                      <m:f>
                        <m:fPr>
                          <m:ctrlPr>
                            <a:rPr lang="en-US" sz="1600" b="1" i="1" kern="0"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kern="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i="1" kern="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f</m:t>
                          </m:r>
                        </m:den>
                      </m:f>
                    </m:oMath>
                  </m:oMathPara>
                </a14:m>
                <a:endParaRPr lang="en-US" sz="1600" b="1" kern="0"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278" name="TextBox 277"/>
              <p:cNvSpPr txBox="1">
                <a:spLocks noRot="1" noChangeAspect="1" noMove="1" noResize="1" noEditPoints="1" noAdjustHandles="1" noChangeArrowheads="1" noChangeShapeType="1" noTextEdit="1"/>
              </p:cNvSpPr>
              <p:nvPr/>
            </p:nvSpPr>
            <p:spPr>
              <a:xfrm>
                <a:off x="1783164" y="2552700"/>
                <a:ext cx="369486" cy="612604"/>
              </a:xfrm>
              <a:prstGeom prst="rect">
                <a:avLst/>
              </a:prstGeom>
              <a:blipFill rotWithShape="1">
                <a:blip r:embed="rId14"/>
                <a:stretch>
                  <a:fillRect/>
                </a:stretch>
              </a:blipFill>
            </p:spPr>
            <p:txBody>
              <a:bodyPr/>
              <a:lstStyle/>
              <a:p>
                <a:r>
                  <a:rPr lang="en-US">
                    <a:noFill/>
                  </a:rPr>
                  <a:t> </a:t>
                </a:r>
              </a:p>
            </p:txBody>
          </p:sp>
        </mc:Fallback>
      </mc:AlternateContent>
      <p:sp>
        <p:nvSpPr>
          <p:cNvPr id="279" name="TextBox 278"/>
          <p:cNvSpPr txBox="1"/>
          <p:nvPr/>
        </p:nvSpPr>
        <p:spPr>
          <a:xfrm>
            <a:off x="762000" y="3214122"/>
            <a:ext cx="381000"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sym typeface="Symbol"/>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p:sp>
        <p:nvSpPr>
          <p:cNvPr id="280" name="TextBox 279"/>
          <p:cNvSpPr txBox="1"/>
          <p:nvPr/>
        </p:nvSpPr>
        <p:spPr>
          <a:xfrm>
            <a:off x="1085850" y="3214122"/>
            <a:ext cx="685800" cy="338554"/>
          </a:xfrm>
          <a:prstGeom prst="rect">
            <a:avLst/>
          </a:prstGeom>
          <a:noFill/>
        </p:spPr>
        <p:txBody>
          <a:bodyPr wrap="square" rtlCol="0">
            <a:spAutoFit/>
          </a:bodyPr>
          <a:lstStyle/>
          <a:p>
            <a:pPr algn="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P   =</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p:sp>
        <p:nvSpPr>
          <p:cNvPr id="281" name="TextBox 280"/>
          <p:cNvSpPr txBox="1"/>
          <p:nvPr/>
        </p:nvSpPr>
        <p:spPr>
          <a:xfrm>
            <a:off x="762000" y="3793578"/>
            <a:ext cx="381000"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sym typeface="Symbol"/>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p:sp>
        <p:nvSpPr>
          <p:cNvPr id="282" name="TextBox 281"/>
          <p:cNvSpPr txBox="1"/>
          <p:nvPr/>
        </p:nvSpPr>
        <p:spPr>
          <a:xfrm>
            <a:off x="1085850" y="3793578"/>
            <a:ext cx="685800" cy="338554"/>
          </a:xfrm>
          <a:prstGeom prst="rect">
            <a:avLst/>
          </a:prstGeom>
          <a:noFill/>
        </p:spPr>
        <p:txBody>
          <a:bodyPr wrap="square" rtlCol="0">
            <a:spAutoFit/>
          </a:bodyPr>
          <a:lstStyle/>
          <a:p>
            <a:pPr algn="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P  =</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286" name="TextBox 285"/>
              <p:cNvSpPr txBox="1"/>
              <p:nvPr/>
            </p:nvSpPr>
            <p:spPr>
              <a:xfrm>
                <a:off x="1731458" y="3105150"/>
                <a:ext cx="555616" cy="556499"/>
              </a:xfrm>
              <a:prstGeom prst="rect">
                <a:avLst/>
              </a:prstGeom>
              <a:noFill/>
            </p:spPr>
            <p:txBody>
              <a:bodyPr wrap="square" rtlCol="0">
                <a:spAutoFit/>
              </a:bodyPr>
              <a:lstStyle/>
              <a:p>
                <a:pPr algn="ctr">
                  <a:defRPr/>
                </a:pPr>
                <a14:m>
                  <m:oMathPara xmlns:m="http://schemas.openxmlformats.org/officeDocument/2006/math">
                    <m:oMathParaPr>
                      <m:jc m:val="center"/>
                    </m:oMathParaPr>
                    <m:oMath xmlns:m="http://schemas.openxmlformats.org/officeDocument/2006/math">
                      <m:f>
                        <m:fPr>
                          <m:ctrlPr>
                            <a:rPr lang="en-US" sz="1600" b="1" i="1" kern="0"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kern="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kern="0"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0.25</m:t>
                          </m:r>
                        </m:den>
                      </m:f>
                    </m:oMath>
                  </m:oMathPara>
                </a14:m>
                <a:endParaRPr lang="en-US" sz="1600" b="1" kern="0"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286" name="TextBox 285"/>
              <p:cNvSpPr txBox="1">
                <a:spLocks noRot="1" noChangeAspect="1" noMove="1" noResize="1" noEditPoints="1" noAdjustHandles="1" noChangeArrowheads="1" noChangeShapeType="1" noTextEdit="1"/>
              </p:cNvSpPr>
              <p:nvPr/>
            </p:nvSpPr>
            <p:spPr>
              <a:xfrm>
                <a:off x="1731458" y="3105150"/>
                <a:ext cx="555616" cy="556499"/>
              </a:xfrm>
              <a:prstGeom prst="rect">
                <a:avLst/>
              </a:prstGeom>
              <a:blipFill rotWithShape="1">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7" name="TextBox 286"/>
              <p:cNvSpPr txBox="1"/>
              <p:nvPr/>
            </p:nvSpPr>
            <p:spPr>
              <a:xfrm>
                <a:off x="1961846" y="3684606"/>
                <a:ext cx="344994" cy="556499"/>
              </a:xfrm>
              <a:prstGeom prst="rect">
                <a:avLst/>
              </a:prstGeom>
              <a:noFill/>
            </p:spPr>
            <p:txBody>
              <a:bodyPr wrap="square" rtlCol="0">
                <a:spAutoFit/>
              </a:bodyPr>
              <a:lstStyle/>
              <a:p>
                <a:pPr algn="ctr">
                  <a:defRPr/>
                </a:pPr>
                <a14:m>
                  <m:oMathPara xmlns:m="http://schemas.openxmlformats.org/officeDocument/2006/math">
                    <m:oMathParaPr>
                      <m:jc m:val="center"/>
                    </m:oMathParaPr>
                    <m:oMath xmlns:m="http://schemas.openxmlformats.org/officeDocument/2006/math">
                      <m:f>
                        <m:fPr>
                          <m:ctrlPr>
                            <a:rPr lang="en-US" sz="1600" b="1" i="1" kern="0"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kern="0"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1 </m:t>
                          </m:r>
                          <m:r>
                            <m:rPr>
                              <m:nor/>
                            </m:rPr>
                            <a:rPr lang="en-US" sz="1600" b="1" kern="0"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m:t>
                          </m:r>
                          <m:r>
                            <m:rPr>
                              <m:nor/>
                            </m:rPr>
                            <a:rPr lang="en-US" sz="1600" b="1" kern="0"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 100</m:t>
                          </m:r>
                        </m:num>
                        <m:den>
                          <m:r>
                            <m:rPr>
                              <m:nor/>
                            </m:rPr>
                            <a:rPr lang="en-US" sz="1600" b="1" kern="0"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25</m:t>
                          </m:r>
                        </m:den>
                      </m:f>
                    </m:oMath>
                  </m:oMathPara>
                </a14:m>
                <a:endParaRPr lang="en-US" sz="1600" b="1" kern="0"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287" name="TextBox 286"/>
              <p:cNvSpPr txBox="1">
                <a:spLocks noRot="1" noChangeAspect="1" noMove="1" noResize="1" noEditPoints="1" noAdjustHandles="1" noChangeArrowheads="1" noChangeShapeType="1" noTextEdit="1"/>
              </p:cNvSpPr>
              <p:nvPr/>
            </p:nvSpPr>
            <p:spPr>
              <a:xfrm>
                <a:off x="1961846" y="3684606"/>
                <a:ext cx="344994" cy="556499"/>
              </a:xfrm>
              <a:prstGeom prst="rect">
                <a:avLst/>
              </a:prstGeom>
              <a:blipFill rotWithShape="1">
                <a:blip r:embed="rId16"/>
                <a:stretch>
                  <a:fillRect l="-48214" r="-50000"/>
                </a:stretch>
              </a:blipFill>
            </p:spPr>
            <p:txBody>
              <a:bodyPr/>
              <a:lstStyle/>
              <a:p>
                <a:r>
                  <a:rPr lang="en-US">
                    <a:noFill/>
                  </a:rPr>
                  <a:t> </a:t>
                </a:r>
              </a:p>
            </p:txBody>
          </p:sp>
        </mc:Fallback>
      </mc:AlternateContent>
      <p:cxnSp>
        <p:nvCxnSpPr>
          <p:cNvPr id="288" name="Straight Connector 287"/>
          <p:cNvCxnSpPr/>
          <p:nvPr/>
        </p:nvCxnSpPr>
        <p:spPr>
          <a:xfrm flipV="1">
            <a:off x="2145977" y="3710065"/>
            <a:ext cx="304800" cy="171450"/>
          </a:xfrm>
          <a:prstGeom prst="line">
            <a:avLst/>
          </a:prstGeom>
          <a:noFill/>
          <a:ln w="28575" cap="flat" cmpd="sng" algn="ctr">
            <a:solidFill>
              <a:srgbClr val="FFFF00"/>
            </a:solidFill>
            <a:prstDash val="solid"/>
          </a:ln>
          <a:effectLst/>
        </p:spPr>
      </p:cxnSp>
      <p:cxnSp>
        <p:nvCxnSpPr>
          <p:cNvPr id="289" name="Straight Connector 288"/>
          <p:cNvCxnSpPr/>
          <p:nvPr/>
        </p:nvCxnSpPr>
        <p:spPr>
          <a:xfrm flipV="1">
            <a:off x="1966001" y="4022382"/>
            <a:ext cx="304800" cy="171450"/>
          </a:xfrm>
          <a:prstGeom prst="line">
            <a:avLst/>
          </a:prstGeom>
          <a:noFill/>
          <a:ln w="28575" cap="flat" cmpd="sng" algn="ctr">
            <a:solidFill>
              <a:srgbClr val="FFFF00"/>
            </a:solidFill>
            <a:prstDash val="solid"/>
          </a:ln>
          <a:effectLst/>
        </p:spPr>
      </p:cxnSp>
      <p:sp>
        <p:nvSpPr>
          <p:cNvPr id="290" name="Rectangle 289"/>
          <p:cNvSpPr/>
          <p:nvPr/>
        </p:nvSpPr>
        <p:spPr>
          <a:xfrm>
            <a:off x="2419671" y="3567115"/>
            <a:ext cx="274434" cy="307777"/>
          </a:xfrm>
          <a:prstGeom prst="rect">
            <a:avLst/>
          </a:prstGeom>
        </p:spPr>
        <p:txBody>
          <a:bodyPr wrap="none">
            <a:spAutoFit/>
          </a:bodyPr>
          <a:lstStyle/>
          <a:p>
            <a:r>
              <a:rPr lang="en-US" sz="1400" b="1" dirty="0" smtClean="0">
                <a:solidFill>
                  <a:srgbClr val="FFFF00"/>
                </a:solidFill>
                <a:effectLst>
                  <a:outerShdw blurRad="38100" dist="38100" dir="2700000" algn="tl">
                    <a:srgbClr val="000000">
                      <a:alpha val="43137"/>
                    </a:srgbClr>
                  </a:outerShdw>
                </a:effectLst>
                <a:latin typeface="Book Antiqua" pitchFamily="18" charset="0"/>
              </a:rPr>
              <a:t>4</a:t>
            </a:r>
            <a:endParaRPr lang="en-US" sz="1400" b="1" dirty="0">
              <a:solidFill>
                <a:srgbClr val="FFFF00"/>
              </a:solidFill>
              <a:effectLst>
                <a:outerShdw blurRad="38100" dist="38100" dir="2700000" algn="tl">
                  <a:srgbClr val="000000">
                    <a:alpha val="43137"/>
                  </a:srgbClr>
                </a:outerShdw>
              </a:effectLst>
              <a:latin typeface="Book Antiqua" pitchFamily="18" charset="0"/>
            </a:endParaRPr>
          </a:p>
        </p:txBody>
      </p:sp>
      <p:sp>
        <p:nvSpPr>
          <p:cNvPr id="291" name="Rectangle 290"/>
          <p:cNvSpPr/>
          <p:nvPr/>
        </p:nvSpPr>
        <p:spPr>
          <a:xfrm>
            <a:off x="2242942" y="4019550"/>
            <a:ext cx="274434" cy="307777"/>
          </a:xfrm>
          <a:prstGeom prst="rect">
            <a:avLst/>
          </a:prstGeom>
        </p:spPr>
        <p:txBody>
          <a:bodyPr wrap="none">
            <a:spAutoFit/>
          </a:bodyPr>
          <a:lstStyle/>
          <a:p>
            <a:r>
              <a:rPr lang="en-US" sz="1400" b="1" dirty="0" smtClean="0">
                <a:solidFill>
                  <a:srgbClr val="FFFF00"/>
                </a:solidFill>
                <a:effectLst>
                  <a:outerShdw blurRad="38100" dist="38100" dir="2700000" algn="tl">
                    <a:srgbClr val="000000">
                      <a:alpha val="43137"/>
                    </a:srgbClr>
                  </a:outerShdw>
                </a:effectLst>
                <a:latin typeface="Book Antiqua" pitchFamily="18" charset="0"/>
              </a:rPr>
              <a:t>1</a:t>
            </a:r>
            <a:endParaRPr lang="en-US" sz="1400" b="1" dirty="0">
              <a:solidFill>
                <a:srgbClr val="FFFF00"/>
              </a:solidFill>
              <a:effectLst>
                <a:outerShdw blurRad="38100" dist="38100" dir="2700000" algn="tl">
                  <a:srgbClr val="000000">
                    <a:alpha val="43137"/>
                  </a:srgbClr>
                </a:outerShdw>
              </a:effectLst>
              <a:latin typeface="Book Antiqua" pitchFamily="18" charset="0"/>
            </a:endParaRPr>
          </a:p>
        </p:txBody>
      </p:sp>
      <p:pic>
        <p:nvPicPr>
          <p:cNvPr id="14" name="Picture 13"/>
          <p:cNvPicPr>
            <a:picLocks noChangeAspect="1"/>
          </p:cNvPicPr>
          <p:nvPr/>
        </p:nvPicPr>
        <p:blipFill rotWithShape="1">
          <a:blip r:embed="rId17" cstate="print">
            <a:extLst>
              <a:ext uri="{BEBA8EAE-BF5A-486C-A8C5-ECC9F3942E4B}">
                <a14:imgProps xmlns:a14="http://schemas.microsoft.com/office/drawing/2010/main">
                  <a14:imgLayer r:embed="rId18">
                    <a14:imgEffect>
                      <a14:brightnessContrast bright="-20000" contrast="20000"/>
                    </a14:imgEffect>
                  </a14:imgLayer>
                </a14:imgProps>
              </a:ext>
              <a:ext uri="{28A0092B-C50C-407E-A947-70E740481C1C}">
                <a14:useLocalDpi xmlns:a14="http://schemas.microsoft.com/office/drawing/2010/main" val="0"/>
              </a:ext>
            </a:extLst>
          </a:blip>
          <a:srcRect l="8064" t="11297" r="8064" b="13439"/>
          <a:stretch/>
        </p:blipFill>
        <p:spPr>
          <a:xfrm>
            <a:off x="978098" y="1962150"/>
            <a:ext cx="3670102" cy="2388870"/>
          </a:xfrm>
          <a:prstGeom prst="rect">
            <a:avLst/>
          </a:prstGeom>
        </p:spPr>
      </p:pic>
      <p:sp>
        <p:nvSpPr>
          <p:cNvPr id="248" name="TextBox 247"/>
          <p:cNvSpPr txBox="1"/>
          <p:nvPr/>
        </p:nvSpPr>
        <p:spPr>
          <a:xfrm>
            <a:off x="1285875" y="2129790"/>
            <a:ext cx="3114675" cy="913070"/>
          </a:xfrm>
          <a:prstGeom prst="rect">
            <a:avLst/>
          </a:prstGeom>
          <a:noFill/>
        </p:spPr>
        <p:txBody>
          <a:bodyPr wrap="square" rtlCol="0">
            <a:spAutoFit/>
          </a:bodyPr>
          <a:lstStyle/>
          <a:p>
            <a:pPr>
              <a:lnSpc>
                <a:spcPts val="1600"/>
              </a:lnSpc>
              <a:tabLst>
                <a:tab pos="344488" algn="l"/>
              </a:tabLst>
            </a:pPr>
            <a:r>
              <a:rPr lang="en-US" sz="1600" b="1" dirty="0" smtClean="0">
                <a:solidFill>
                  <a:schemeClr val="bg1"/>
                </a:solidFill>
                <a:effectLst>
                  <a:outerShdw blurRad="38100" dist="38100" dir="2700000" algn="tl">
                    <a:srgbClr val="000000">
                      <a:alpha val="43137"/>
                    </a:srgbClr>
                  </a:outerShdw>
                </a:effectLst>
                <a:latin typeface="Book Antiqua" pitchFamily="18" charset="0"/>
              </a:rPr>
              <a:t>When the image formed by a convex lens is of the same size as the needle. then the distance of needle from the lens is 2</a:t>
            </a:r>
            <a:r>
              <a:rPr lang="en-US" sz="1600" b="1" i="1" dirty="0" smtClean="0">
                <a:solidFill>
                  <a:schemeClr val="bg1"/>
                </a:solidFill>
                <a:effectLst>
                  <a:outerShdw blurRad="38100" dist="38100" dir="2700000" algn="tl">
                    <a:srgbClr val="000000">
                      <a:alpha val="43137"/>
                    </a:srgbClr>
                  </a:outerShdw>
                </a:effectLst>
                <a:latin typeface="Book Antiqua" pitchFamily="18" charset="0"/>
              </a:rPr>
              <a:t>f.</a:t>
            </a:r>
            <a:endParaRPr lang="en-US" sz="1600" b="1" dirty="0">
              <a:solidFill>
                <a:schemeClr val="bg1"/>
              </a:solidFill>
              <a:effectLst>
                <a:outerShdw blurRad="38100" dist="38100" dir="2700000" algn="tl">
                  <a:srgbClr val="000000">
                    <a:alpha val="43137"/>
                  </a:srgbClr>
                </a:outerShdw>
              </a:effectLst>
              <a:latin typeface="Book Antiqua" pitchFamily="18" charset="0"/>
            </a:endParaRPr>
          </a:p>
        </p:txBody>
      </p:sp>
      <p:sp>
        <p:nvSpPr>
          <p:cNvPr id="249" name="TextBox 248"/>
          <p:cNvSpPr txBox="1"/>
          <p:nvPr/>
        </p:nvSpPr>
        <p:spPr>
          <a:xfrm>
            <a:off x="2160674" y="3025706"/>
            <a:ext cx="367408" cy="323165"/>
          </a:xfrm>
          <a:prstGeom prst="rect">
            <a:avLst/>
          </a:prstGeom>
          <a:noFill/>
        </p:spPr>
        <p:txBody>
          <a:bodyPr wrap="none" rtlCol="0">
            <a:spAutoFit/>
          </a:bodyPr>
          <a:lstStyle/>
          <a:p>
            <a:pPr>
              <a:lnSpc>
                <a:spcPts val="1800"/>
              </a:lnSpc>
            </a:pPr>
            <a:r>
              <a:rPr lang="en-US" sz="1600" b="1" dirty="0" smtClean="0">
                <a:solidFill>
                  <a:schemeClr val="bg1"/>
                </a:solidFill>
                <a:effectLst>
                  <a:outerShdw blurRad="38100" dist="38100" dir="2700000" algn="tl">
                    <a:srgbClr val="000000">
                      <a:alpha val="43137"/>
                    </a:srgbClr>
                  </a:outerShdw>
                </a:effectLst>
                <a:latin typeface="Book Antiqua" pitchFamily="18" charset="0"/>
              </a:rPr>
              <a:t>2</a:t>
            </a:r>
            <a:r>
              <a:rPr lang="en-US" sz="1600" b="1" i="1" dirty="0" smtClean="0">
                <a:solidFill>
                  <a:schemeClr val="bg1"/>
                </a:solidFill>
                <a:effectLst>
                  <a:outerShdw blurRad="38100" dist="38100" dir="2700000" algn="tl">
                    <a:srgbClr val="000000">
                      <a:alpha val="43137"/>
                    </a:srgbClr>
                  </a:outerShdw>
                </a:effectLst>
                <a:latin typeface="Book Antiqua" pitchFamily="18" charset="0"/>
              </a:rPr>
              <a:t>f</a:t>
            </a:r>
            <a:endParaRPr lang="en-US" sz="1600" b="1" i="1" dirty="0">
              <a:solidFill>
                <a:schemeClr val="bg1"/>
              </a:solidFill>
              <a:effectLst>
                <a:outerShdw blurRad="38100" dist="38100" dir="2700000" algn="tl">
                  <a:srgbClr val="000000">
                    <a:alpha val="43137"/>
                  </a:srgbClr>
                </a:outerShdw>
              </a:effectLst>
              <a:latin typeface="Book Antiqua" pitchFamily="18" charset="0"/>
            </a:endParaRPr>
          </a:p>
        </p:txBody>
      </p:sp>
      <p:sp>
        <p:nvSpPr>
          <p:cNvPr id="250" name="TextBox 249"/>
          <p:cNvSpPr txBox="1"/>
          <p:nvPr/>
        </p:nvSpPr>
        <p:spPr>
          <a:xfrm>
            <a:off x="2435661" y="3025706"/>
            <a:ext cx="309700" cy="323165"/>
          </a:xfrm>
          <a:prstGeom prst="rect">
            <a:avLst/>
          </a:prstGeom>
          <a:noFill/>
        </p:spPr>
        <p:txBody>
          <a:bodyPr wrap="none" rtlCol="0">
            <a:spAutoFit/>
          </a:bodyPr>
          <a:lstStyle/>
          <a:p>
            <a:pPr>
              <a:lnSpc>
                <a:spcPts val="1800"/>
              </a:lnSpc>
            </a:pPr>
            <a:r>
              <a:rPr lang="en-US" sz="1600" b="1" dirty="0" smtClean="0">
                <a:solidFill>
                  <a:schemeClr val="bg1"/>
                </a:solidFill>
                <a:effectLst>
                  <a:outerShdw blurRad="38100" dist="38100" dir="2700000" algn="tl">
                    <a:srgbClr val="000000">
                      <a:alpha val="43137"/>
                    </a:srgbClr>
                  </a:outerShdw>
                </a:effectLst>
                <a:latin typeface="Book Antiqua" pitchFamily="18" charset="0"/>
              </a:rPr>
              <a:t>=</a:t>
            </a:r>
            <a:endParaRPr lang="en-US" sz="1600" b="1" i="1" dirty="0">
              <a:solidFill>
                <a:schemeClr val="bg1"/>
              </a:solidFill>
              <a:effectLst>
                <a:outerShdw blurRad="38100" dist="38100" dir="2700000" algn="tl">
                  <a:srgbClr val="000000">
                    <a:alpha val="43137"/>
                  </a:srgbClr>
                </a:outerShdw>
              </a:effectLst>
              <a:latin typeface="Book Antiqua" pitchFamily="18" charset="0"/>
            </a:endParaRPr>
          </a:p>
        </p:txBody>
      </p:sp>
      <p:sp>
        <p:nvSpPr>
          <p:cNvPr id="251" name="TextBox 250"/>
          <p:cNvSpPr txBox="1"/>
          <p:nvPr/>
        </p:nvSpPr>
        <p:spPr>
          <a:xfrm>
            <a:off x="2692160" y="3025706"/>
            <a:ext cx="715260" cy="323165"/>
          </a:xfrm>
          <a:prstGeom prst="rect">
            <a:avLst/>
          </a:prstGeom>
          <a:noFill/>
        </p:spPr>
        <p:txBody>
          <a:bodyPr wrap="none" rtlCol="0">
            <a:spAutoFit/>
          </a:bodyPr>
          <a:lstStyle/>
          <a:p>
            <a:pPr>
              <a:lnSpc>
                <a:spcPts val="1800"/>
              </a:lnSpc>
            </a:pPr>
            <a:r>
              <a:rPr lang="en-US" sz="1600" b="1" dirty="0" smtClean="0">
                <a:solidFill>
                  <a:schemeClr val="bg1"/>
                </a:solidFill>
                <a:effectLst>
                  <a:outerShdw blurRad="38100" dist="38100" dir="2700000" algn="tl">
                    <a:srgbClr val="000000">
                      <a:alpha val="43137"/>
                    </a:srgbClr>
                  </a:outerShdw>
                </a:effectLst>
                <a:latin typeface="Book Antiqua" pitchFamily="18" charset="0"/>
              </a:rPr>
              <a:t>50 cm</a:t>
            </a:r>
            <a:endParaRPr lang="en-US" sz="1600" b="1" i="1" dirty="0">
              <a:solidFill>
                <a:schemeClr val="bg1"/>
              </a:solidFill>
              <a:effectLst>
                <a:outerShdw blurRad="38100" dist="38100" dir="2700000" algn="tl">
                  <a:srgbClr val="000000">
                    <a:alpha val="43137"/>
                  </a:srgbClr>
                </a:outerShdw>
              </a:effectLst>
              <a:latin typeface="Book Antiqua" pitchFamily="18" charset="0"/>
            </a:endParaRPr>
          </a:p>
        </p:txBody>
      </p:sp>
      <p:sp>
        <p:nvSpPr>
          <p:cNvPr id="252" name="TextBox 251"/>
          <p:cNvSpPr txBox="1"/>
          <p:nvPr/>
        </p:nvSpPr>
        <p:spPr>
          <a:xfrm>
            <a:off x="2218768" y="3369969"/>
            <a:ext cx="253595" cy="323165"/>
          </a:xfrm>
          <a:prstGeom prst="rect">
            <a:avLst/>
          </a:prstGeom>
          <a:noFill/>
        </p:spPr>
        <p:txBody>
          <a:bodyPr wrap="none" rtlCol="0">
            <a:spAutoFit/>
          </a:bodyPr>
          <a:lstStyle/>
          <a:p>
            <a:pPr algn="r">
              <a:lnSpc>
                <a:spcPts val="1800"/>
              </a:lnSpc>
            </a:pPr>
            <a:r>
              <a:rPr lang="en-US" sz="1600" b="1" i="1" dirty="0" smtClean="0">
                <a:solidFill>
                  <a:schemeClr val="bg1"/>
                </a:solidFill>
                <a:effectLst>
                  <a:outerShdw blurRad="38100" dist="38100" dir="2700000" algn="tl">
                    <a:srgbClr val="000000">
                      <a:alpha val="43137"/>
                    </a:srgbClr>
                  </a:outerShdw>
                </a:effectLst>
                <a:latin typeface="Book Antiqua" pitchFamily="18" charset="0"/>
              </a:rPr>
              <a:t>f</a:t>
            </a:r>
            <a:endParaRPr lang="en-US" sz="1600" b="1" i="1" dirty="0">
              <a:solidFill>
                <a:schemeClr val="bg1"/>
              </a:solidFill>
              <a:effectLst>
                <a:outerShdw blurRad="38100" dist="38100" dir="2700000" algn="tl">
                  <a:srgbClr val="000000">
                    <a:alpha val="43137"/>
                  </a:srgbClr>
                </a:outerShdw>
              </a:effectLst>
              <a:latin typeface="Book Antiqua" pitchFamily="18" charset="0"/>
            </a:endParaRPr>
          </a:p>
        </p:txBody>
      </p:sp>
      <p:sp>
        <p:nvSpPr>
          <p:cNvPr id="253" name="TextBox 252"/>
          <p:cNvSpPr txBox="1"/>
          <p:nvPr/>
        </p:nvSpPr>
        <p:spPr>
          <a:xfrm>
            <a:off x="2435661" y="3369969"/>
            <a:ext cx="309700" cy="323165"/>
          </a:xfrm>
          <a:prstGeom prst="rect">
            <a:avLst/>
          </a:prstGeom>
          <a:noFill/>
        </p:spPr>
        <p:txBody>
          <a:bodyPr wrap="none" rtlCol="0">
            <a:spAutoFit/>
          </a:bodyPr>
          <a:lstStyle/>
          <a:p>
            <a:pPr algn="ctr">
              <a:lnSpc>
                <a:spcPts val="1800"/>
              </a:lnSpc>
            </a:pPr>
            <a:r>
              <a:rPr lang="en-US" sz="1600" b="1" dirty="0" smtClean="0">
                <a:solidFill>
                  <a:schemeClr val="bg1"/>
                </a:solidFill>
                <a:effectLst>
                  <a:outerShdw blurRad="38100" dist="38100" dir="2700000" algn="tl">
                    <a:srgbClr val="000000">
                      <a:alpha val="43137"/>
                    </a:srgbClr>
                  </a:outerShdw>
                </a:effectLst>
                <a:latin typeface="Book Antiqua" pitchFamily="18" charset="0"/>
              </a:rPr>
              <a:t>=</a:t>
            </a:r>
            <a:endParaRPr lang="en-US" sz="1600" b="1" dirty="0">
              <a:solidFill>
                <a:schemeClr val="bg1"/>
              </a:solidFill>
              <a:effectLst>
                <a:outerShdw blurRad="38100" dist="38100" dir="2700000" algn="tl">
                  <a:srgbClr val="000000">
                    <a:alpha val="43137"/>
                  </a:srgbClr>
                </a:outerShdw>
              </a:effectLst>
              <a:latin typeface="Book Antiqua" pitchFamily="18" charset="0"/>
            </a:endParaRPr>
          </a:p>
        </p:txBody>
      </p:sp>
      <mc:AlternateContent xmlns:mc="http://schemas.openxmlformats.org/markup-compatibility/2006" xmlns:a14="http://schemas.microsoft.com/office/drawing/2010/main">
        <mc:Choice Requires="a14">
          <p:sp>
            <p:nvSpPr>
              <p:cNvPr id="254" name="TextBox 253"/>
              <p:cNvSpPr txBox="1"/>
              <p:nvPr/>
            </p:nvSpPr>
            <p:spPr>
              <a:xfrm>
                <a:off x="2654086" y="3252661"/>
                <a:ext cx="441146" cy="557781"/>
              </a:xfrm>
              <a:prstGeom prst="rect">
                <a:avLst/>
              </a:prstGeom>
              <a:noFill/>
            </p:spPr>
            <p:txBody>
              <a:bodyPr wrap="none" rtlCol="0" anchor="ctr">
                <a:spAutoFit/>
              </a:bodyPr>
              <a:lstStyle/>
              <a:p>
                <a:pPr/>
                <a14:m>
                  <m:oMathPara xmlns:m="http://schemas.openxmlformats.org/officeDocument/2006/math">
                    <m:oMathParaPr>
                      <m:jc m:val="centerGroup"/>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rPr>
                          </m:ctrlPr>
                        </m:fPr>
                        <m:num>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rPr>
                            <m:t>50</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rPr>
                            <m:t>2</m:t>
                          </m:r>
                        </m:den>
                      </m:f>
                    </m:oMath>
                  </m:oMathPara>
                </a14:m>
                <a:endParaRPr lang="en-US" sz="1600" b="1" dirty="0">
                  <a:solidFill>
                    <a:schemeClr val="bg1"/>
                  </a:solidFill>
                  <a:effectLst>
                    <a:outerShdw blurRad="38100" dist="38100" dir="2700000" algn="tl">
                      <a:srgbClr val="000000">
                        <a:alpha val="43137"/>
                      </a:srgbClr>
                    </a:outerShdw>
                  </a:effectLst>
                  <a:latin typeface="Book Antiqua" pitchFamily="18" charset="0"/>
                </a:endParaRPr>
              </a:p>
            </p:txBody>
          </p:sp>
        </mc:Choice>
        <mc:Fallback xmlns="">
          <p:sp>
            <p:nvSpPr>
              <p:cNvPr id="254" name="TextBox 253"/>
              <p:cNvSpPr txBox="1">
                <a:spLocks noRot="1" noChangeAspect="1" noMove="1" noResize="1" noEditPoints="1" noAdjustHandles="1" noChangeArrowheads="1" noChangeShapeType="1" noTextEdit="1"/>
              </p:cNvSpPr>
              <p:nvPr/>
            </p:nvSpPr>
            <p:spPr>
              <a:xfrm>
                <a:off x="2654086" y="3252661"/>
                <a:ext cx="441146" cy="557781"/>
              </a:xfrm>
              <a:prstGeom prst="rect">
                <a:avLst/>
              </a:prstGeom>
              <a:blipFill rotWithShape="1">
                <a:blip r:embed="rId19"/>
                <a:stretch>
                  <a:fillRect/>
                </a:stretch>
              </a:blipFill>
            </p:spPr>
            <p:txBody>
              <a:bodyPr/>
              <a:lstStyle/>
              <a:p>
                <a:r>
                  <a:rPr lang="en-US">
                    <a:noFill/>
                  </a:rPr>
                  <a:t> </a:t>
                </a:r>
              </a:p>
            </p:txBody>
          </p:sp>
        </mc:Fallback>
      </mc:AlternateContent>
      <p:sp>
        <p:nvSpPr>
          <p:cNvPr id="255" name="TextBox 254"/>
          <p:cNvSpPr txBox="1"/>
          <p:nvPr/>
        </p:nvSpPr>
        <p:spPr>
          <a:xfrm>
            <a:off x="2970135" y="3369969"/>
            <a:ext cx="458780" cy="323165"/>
          </a:xfrm>
          <a:prstGeom prst="rect">
            <a:avLst/>
          </a:prstGeom>
          <a:noFill/>
        </p:spPr>
        <p:txBody>
          <a:bodyPr wrap="none" rtlCol="0">
            <a:spAutoFit/>
          </a:bodyPr>
          <a:lstStyle/>
          <a:p>
            <a:pPr algn="r">
              <a:lnSpc>
                <a:spcPts val="1800"/>
              </a:lnSpc>
            </a:pPr>
            <a:r>
              <a:rPr lang="en-US" sz="1600" b="1" dirty="0" smtClean="0">
                <a:solidFill>
                  <a:schemeClr val="bg1"/>
                </a:solidFill>
                <a:effectLst>
                  <a:outerShdw blurRad="38100" dist="38100" dir="2700000" algn="tl">
                    <a:srgbClr val="000000">
                      <a:alpha val="43137"/>
                    </a:srgbClr>
                  </a:outerShdw>
                </a:effectLst>
                <a:latin typeface="Book Antiqua" pitchFamily="18" charset="0"/>
              </a:rPr>
              <a:t>cm</a:t>
            </a:r>
            <a:endParaRPr lang="en-US" sz="1600" b="1" dirty="0">
              <a:solidFill>
                <a:schemeClr val="bg1"/>
              </a:solidFill>
              <a:effectLst>
                <a:outerShdw blurRad="38100" dist="38100" dir="2700000" algn="tl">
                  <a:srgbClr val="000000">
                    <a:alpha val="43137"/>
                  </a:srgbClr>
                </a:outerShdw>
              </a:effectLst>
              <a:latin typeface="Book Antiqua" pitchFamily="18" charset="0"/>
            </a:endParaRPr>
          </a:p>
        </p:txBody>
      </p:sp>
      <p:sp>
        <p:nvSpPr>
          <p:cNvPr id="256" name="TextBox 255"/>
          <p:cNvSpPr txBox="1"/>
          <p:nvPr/>
        </p:nvSpPr>
        <p:spPr>
          <a:xfrm>
            <a:off x="2160674" y="3758788"/>
            <a:ext cx="253596" cy="323165"/>
          </a:xfrm>
          <a:prstGeom prst="rect">
            <a:avLst/>
          </a:prstGeom>
          <a:noFill/>
        </p:spPr>
        <p:txBody>
          <a:bodyPr wrap="none" rtlCol="0">
            <a:spAutoFit/>
          </a:bodyPr>
          <a:lstStyle/>
          <a:p>
            <a:pPr>
              <a:lnSpc>
                <a:spcPts val="1800"/>
              </a:lnSpc>
            </a:pPr>
            <a:r>
              <a:rPr lang="en-US" sz="1600" b="1" i="1" dirty="0" smtClean="0">
                <a:solidFill>
                  <a:schemeClr val="bg1"/>
                </a:solidFill>
                <a:effectLst>
                  <a:outerShdw blurRad="38100" dist="38100" dir="2700000" algn="tl">
                    <a:srgbClr val="000000">
                      <a:alpha val="43137"/>
                    </a:srgbClr>
                  </a:outerShdw>
                </a:effectLst>
                <a:latin typeface="Book Antiqua" pitchFamily="18" charset="0"/>
              </a:rPr>
              <a:t>f</a:t>
            </a:r>
            <a:endParaRPr lang="en-US" sz="1600" b="1" i="1" dirty="0">
              <a:solidFill>
                <a:schemeClr val="bg1"/>
              </a:solidFill>
              <a:effectLst>
                <a:outerShdw blurRad="38100" dist="38100" dir="2700000" algn="tl">
                  <a:srgbClr val="000000">
                    <a:alpha val="43137"/>
                  </a:srgbClr>
                </a:outerShdw>
              </a:effectLst>
              <a:latin typeface="Book Antiqua" pitchFamily="18" charset="0"/>
            </a:endParaRPr>
          </a:p>
        </p:txBody>
      </p:sp>
      <p:sp>
        <p:nvSpPr>
          <p:cNvPr id="257" name="TextBox 256"/>
          <p:cNvSpPr txBox="1"/>
          <p:nvPr/>
        </p:nvSpPr>
        <p:spPr>
          <a:xfrm>
            <a:off x="2435661" y="3758788"/>
            <a:ext cx="309700" cy="323165"/>
          </a:xfrm>
          <a:prstGeom prst="rect">
            <a:avLst/>
          </a:prstGeom>
          <a:noFill/>
        </p:spPr>
        <p:txBody>
          <a:bodyPr wrap="none" rtlCol="0">
            <a:spAutoFit/>
          </a:bodyPr>
          <a:lstStyle/>
          <a:p>
            <a:pPr>
              <a:lnSpc>
                <a:spcPts val="1800"/>
              </a:lnSpc>
            </a:pPr>
            <a:r>
              <a:rPr lang="en-US" sz="1600" b="1" dirty="0" smtClean="0">
                <a:solidFill>
                  <a:schemeClr val="bg1"/>
                </a:solidFill>
                <a:effectLst>
                  <a:outerShdw blurRad="38100" dist="38100" dir="2700000" algn="tl">
                    <a:srgbClr val="000000">
                      <a:alpha val="43137"/>
                    </a:srgbClr>
                  </a:outerShdw>
                </a:effectLst>
                <a:latin typeface="Book Antiqua" pitchFamily="18" charset="0"/>
              </a:rPr>
              <a:t>=</a:t>
            </a:r>
            <a:endParaRPr lang="en-US" sz="1600" b="1" i="1" dirty="0">
              <a:solidFill>
                <a:schemeClr val="bg1"/>
              </a:solidFill>
              <a:effectLst>
                <a:outerShdw blurRad="38100" dist="38100" dir="2700000" algn="tl">
                  <a:srgbClr val="000000">
                    <a:alpha val="43137"/>
                  </a:srgbClr>
                </a:outerShdw>
              </a:effectLst>
              <a:latin typeface="Book Antiqua" pitchFamily="18" charset="0"/>
            </a:endParaRPr>
          </a:p>
        </p:txBody>
      </p:sp>
      <p:sp>
        <p:nvSpPr>
          <p:cNvPr id="258" name="TextBox 257"/>
          <p:cNvSpPr txBox="1"/>
          <p:nvPr/>
        </p:nvSpPr>
        <p:spPr>
          <a:xfrm>
            <a:off x="2692160" y="3758788"/>
            <a:ext cx="715260" cy="323165"/>
          </a:xfrm>
          <a:prstGeom prst="rect">
            <a:avLst/>
          </a:prstGeom>
          <a:noFill/>
        </p:spPr>
        <p:txBody>
          <a:bodyPr wrap="none" rtlCol="0">
            <a:spAutoFit/>
          </a:bodyPr>
          <a:lstStyle/>
          <a:p>
            <a:pPr>
              <a:lnSpc>
                <a:spcPts val="1800"/>
              </a:lnSpc>
            </a:pPr>
            <a:r>
              <a:rPr lang="en-US" sz="1600" b="1" dirty="0" smtClean="0">
                <a:solidFill>
                  <a:schemeClr val="bg1"/>
                </a:solidFill>
                <a:effectLst>
                  <a:outerShdw blurRad="38100" dist="38100" dir="2700000" algn="tl">
                    <a:srgbClr val="000000">
                      <a:alpha val="43137"/>
                    </a:srgbClr>
                  </a:outerShdw>
                </a:effectLst>
                <a:latin typeface="Book Antiqua" pitchFamily="18" charset="0"/>
              </a:rPr>
              <a:t>25 cm</a:t>
            </a:r>
            <a:endParaRPr lang="en-US" sz="1600" b="1" i="1" dirty="0">
              <a:solidFill>
                <a:schemeClr val="bg1"/>
              </a:solidFill>
              <a:effectLst>
                <a:outerShdw blurRad="38100" dist="38100" dir="2700000" algn="tl">
                  <a:srgbClr val="000000">
                    <a:alpha val="43137"/>
                  </a:srgbClr>
                </a:outerShdw>
              </a:effectLst>
              <a:latin typeface="Book Antiqua" pitchFamily="18" charset="0"/>
            </a:endParaRPr>
          </a:p>
        </p:txBody>
      </p:sp>
      <p:sp>
        <p:nvSpPr>
          <p:cNvPr id="259" name="TextBox 258"/>
          <p:cNvSpPr txBox="1"/>
          <p:nvPr/>
        </p:nvSpPr>
        <p:spPr>
          <a:xfrm>
            <a:off x="2150593" y="2724150"/>
            <a:ext cx="2954807" cy="1464231"/>
          </a:xfrm>
          <a:prstGeom prst="wedgeRoundRectCallout">
            <a:avLst>
              <a:gd name="adj1" fmla="val 58340"/>
              <a:gd name="adj2" fmla="val -90853"/>
              <a:gd name="adj3" fmla="val 16667"/>
            </a:avLst>
          </a:prstGeom>
          <a:gradFill>
            <a:gsLst>
              <a:gs pos="0">
                <a:srgbClr val="FFFF99"/>
              </a:gs>
              <a:gs pos="100000">
                <a:schemeClr val="bg1"/>
              </a:gs>
            </a:gsLst>
            <a:lin ang="16200000" scaled="1"/>
          </a:gradFill>
          <a:ln w="19050">
            <a:solidFill>
              <a:schemeClr val="tx1"/>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defTabSz="539750"/>
            <a:r>
              <a:rPr lang="en-US" sz="1600" b="1" dirty="0">
                <a:solidFill>
                  <a:schemeClr val="tx1"/>
                </a:solidFill>
                <a:latin typeface="Book Antiqua" pitchFamily="18" charset="0"/>
                <a:cs typeface="Arial" pitchFamily="34" charset="0"/>
              </a:rPr>
              <a:t>Since the image is real, inverted and of same </a:t>
            </a:r>
            <a:r>
              <a:rPr lang="en-US" sz="1600" b="1" dirty="0" smtClean="0">
                <a:solidFill>
                  <a:schemeClr val="tx1"/>
                </a:solidFill>
                <a:latin typeface="Book Antiqua" pitchFamily="18" charset="0"/>
                <a:cs typeface="Arial" pitchFamily="34" charset="0"/>
              </a:rPr>
              <a:t>size as </a:t>
            </a:r>
            <a:r>
              <a:rPr lang="en-US" sz="1600" b="1" dirty="0">
                <a:solidFill>
                  <a:schemeClr val="tx1"/>
                </a:solidFill>
                <a:latin typeface="Book Antiqua" pitchFamily="18" charset="0"/>
                <a:cs typeface="Arial" pitchFamily="34" charset="0"/>
              </a:rPr>
              <a:t>the </a:t>
            </a:r>
            <a:r>
              <a:rPr lang="en-US" sz="1600" b="1" dirty="0" smtClean="0">
                <a:solidFill>
                  <a:schemeClr val="tx1"/>
                </a:solidFill>
                <a:latin typeface="Book Antiqua" pitchFamily="18" charset="0"/>
                <a:cs typeface="Arial" pitchFamily="34" charset="0"/>
              </a:rPr>
              <a:t>needle. Thus</a:t>
            </a:r>
            <a:r>
              <a:rPr lang="en-US" sz="1600" b="1" dirty="0">
                <a:solidFill>
                  <a:schemeClr val="tx1"/>
                </a:solidFill>
                <a:latin typeface="Book Antiqua" pitchFamily="18" charset="0"/>
                <a:cs typeface="Arial" pitchFamily="34" charset="0"/>
              </a:rPr>
              <a:t>, the needle is placed at a </a:t>
            </a:r>
            <a:r>
              <a:rPr lang="en-US" sz="1600" b="1" dirty="0" smtClean="0">
                <a:solidFill>
                  <a:schemeClr val="tx1"/>
                </a:solidFill>
                <a:latin typeface="Book Antiqua" pitchFamily="18" charset="0"/>
                <a:cs typeface="Arial" pitchFamily="34" charset="0"/>
              </a:rPr>
              <a:t>distance </a:t>
            </a:r>
            <a:r>
              <a:rPr lang="en-US" sz="1600" b="1" dirty="0">
                <a:solidFill>
                  <a:schemeClr val="tx1"/>
                </a:solidFill>
                <a:latin typeface="Book Antiqua" pitchFamily="18" charset="0"/>
                <a:cs typeface="Arial" pitchFamily="34" charset="0"/>
              </a:rPr>
              <a:t>of 50 cm from lens in the front.</a:t>
            </a:r>
          </a:p>
        </p:txBody>
      </p:sp>
      <p:sp>
        <p:nvSpPr>
          <p:cNvPr id="93" name="Rectangle 92"/>
          <p:cNvSpPr/>
          <p:nvPr/>
        </p:nvSpPr>
        <p:spPr>
          <a:xfrm>
            <a:off x="2476177" y="4241105"/>
            <a:ext cx="2761930" cy="646331"/>
          </a:xfrm>
          <a:prstGeom prst="rect">
            <a:avLst/>
          </a:prstGeom>
          <a:solidFill>
            <a:srgbClr val="002060"/>
          </a:solidFill>
          <a:ln w="19050">
            <a:solidFill>
              <a:schemeClr val="bg1"/>
            </a:solidFill>
          </a:ln>
        </p:spPr>
        <p:txBody>
          <a:bodyPr wrap="square">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rPr>
              <a:t>The power of this convex lens is </a:t>
            </a:r>
            <a:r>
              <a:rPr lang="en-US" dirty="0" smtClean="0">
                <a:solidFill>
                  <a:schemeClr val="bg1"/>
                </a:solidFill>
                <a:effectLst>
                  <a:outerShdw blurRad="38100" dist="38100" dir="2700000" algn="tl">
                    <a:srgbClr val="000000">
                      <a:alpha val="43137"/>
                    </a:srgbClr>
                  </a:outerShdw>
                </a:effectLst>
                <a:latin typeface="Tw Cen MT" panose="020B0602020104020603" pitchFamily="34" charset="0"/>
              </a:rPr>
              <a:t>+ </a:t>
            </a:r>
            <a:r>
              <a:rPr lang="en-US" dirty="0">
                <a:solidFill>
                  <a:schemeClr val="bg1"/>
                </a:solidFill>
                <a:effectLst>
                  <a:outerShdw blurRad="38100" dist="38100" dir="2700000" algn="tl">
                    <a:srgbClr val="000000">
                      <a:alpha val="43137"/>
                    </a:srgbClr>
                  </a:outerShdw>
                </a:effectLst>
                <a:latin typeface="Tw Cen MT" panose="020B0602020104020603" pitchFamily="34" charset="0"/>
              </a:rPr>
              <a:t>4.0 </a:t>
            </a:r>
            <a:r>
              <a:rPr lang="en-US" dirty="0" err="1">
                <a:solidFill>
                  <a:schemeClr val="bg1"/>
                </a:solidFill>
                <a:effectLst>
                  <a:outerShdw blurRad="38100" dist="38100" dir="2700000" algn="tl">
                    <a:srgbClr val="000000">
                      <a:alpha val="43137"/>
                    </a:srgbClr>
                  </a:outerShdw>
                </a:effectLst>
                <a:latin typeface="Tw Cen MT" panose="020B0602020104020603" pitchFamily="34" charset="0"/>
              </a:rPr>
              <a:t>dioptres</a:t>
            </a:r>
            <a:r>
              <a:rPr lang="en-US" dirty="0">
                <a:solidFill>
                  <a:schemeClr val="bg1"/>
                </a:solidFill>
                <a:effectLst>
                  <a:outerShdw blurRad="38100" dist="38100" dir="2700000" algn="tl">
                    <a:srgbClr val="000000">
                      <a:alpha val="43137"/>
                    </a:srgbClr>
                  </a:outerShdw>
                </a:effectLst>
                <a:latin typeface="Tw Cen MT" panose="020B0602020104020603" pitchFamily="34" charset="0"/>
              </a:rPr>
              <a:t>.</a:t>
            </a:r>
          </a:p>
        </p:txBody>
      </p:sp>
      <p:sp>
        <p:nvSpPr>
          <p:cNvPr id="94" name="TextBox 93"/>
          <p:cNvSpPr txBox="1"/>
          <p:nvPr/>
        </p:nvSpPr>
        <p:spPr>
          <a:xfrm>
            <a:off x="762003" y="4428465"/>
            <a:ext cx="1688773" cy="346247"/>
          </a:xfrm>
          <a:prstGeom prst="rect">
            <a:avLst/>
          </a:prstGeom>
          <a:noFill/>
          <a:ln w="9525">
            <a:noFill/>
            <a:miter lim="800000"/>
            <a:headEnd/>
            <a:tailEnd/>
          </a:ln>
        </p:spPr>
        <p:txBody>
          <a:bodyPr wrap="square" lIns="68550" tIns="34289" rIns="68550" bIns="34289">
            <a:spAutoFit/>
          </a:bodyPr>
          <a:lstStyle>
            <a:defPPr>
              <a:defRPr lang="en-US"/>
            </a:defPPr>
            <a:lvl1pPr>
              <a:defRPr sz="1600" b="1">
                <a:solidFill>
                  <a:srgbClr val="0000CC"/>
                </a:solidFill>
                <a:latin typeface="Book Antiqua" pitchFamily="18" charset="0"/>
              </a:defRPr>
            </a:lvl1pPr>
          </a:lstStyle>
          <a:p>
            <a:r>
              <a:rPr lang="en-US" sz="1800" dirty="0" smtClean="0">
                <a:solidFill>
                  <a:schemeClr val="bg1"/>
                </a:solidFill>
                <a:sym typeface="Symbol"/>
              </a:rPr>
              <a:t>     </a:t>
            </a:r>
            <a:r>
              <a:rPr lang="en-US" sz="1800" dirty="0" smtClean="0">
                <a:solidFill>
                  <a:schemeClr val="bg1"/>
                </a:solidFill>
                <a:cs typeface="Times New Roman" pitchFamily="18" charset="0"/>
              </a:rPr>
              <a:t>P </a:t>
            </a:r>
            <a:r>
              <a:rPr lang="en-US" sz="1800" dirty="0" smtClean="0">
                <a:solidFill>
                  <a:schemeClr val="bg1"/>
                </a:solidFill>
              </a:rPr>
              <a:t>= </a:t>
            </a:r>
            <a:r>
              <a:rPr lang="en-US" sz="1800" kern="0" dirty="0" smtClean="0">
                <a:solidFill>
                  <a:schemeClr val="bg1"/>
                </a:solidFill>
                <a:effectLst>
                  <a:outerShdw blurRad="38100" dist="38100" dir="2700000" algn="tl">
                    <a:srgbClr val="000000">
                      <a:alpha val="43137"/>
                    </a:srgbClr>
                  </a:outerShdw>
                </a:effectLst>
              </a:rPr>
              <a:t>+</a:t>
            </a:r>
            <a:r>
              <a:rPr lang="en-US" sz="1800" kern="0" dirty="0">
                <a:solidFill>
                  <a:schemeClr val="bg1"/>
                </a:solidFill>
                <a:effectLst>
                  <a:outerShdw blurRad="38100" dist="38100" dir="2700000" algn="tl">
                    <a:srgbClr val="000000">
                      <a:alpha val="43137"/>
                    </a:srgbClr>
                  </a:outerShdw>
                </a:effectLst>
              </a:rPr>
              <a:t>4</a:t>
            </a:r>
            <a:r>
              <a:rPr lang="en-US" sz="1800" kern="0" dirty="0" smtClean="0">
                <a:solidFill>
                  <a:schemeClr val="bg1"/>
                </a:solidFill>
                <a:effectLst>
                  <a:outerShdw blurRad="38100" dist="38100" dir="2700000" algn="tl">
                    <a:srgbClr val="000000">
                      <a:alpha val="43137"/>
                    </a:srgbClr>
                  </a:outerShdw>
                </a:effectLst>
              </a:rPr>
              <a:t> </a:t>
            </a:r>
            <a:r>
              <a:rPr lang="en-US" sz="1800" kern="0" dirty="0">
                <a:solidFill>
                  <a:schemeClr val="bg1"/>
                </a:solidFill>
                <a:effectLst>
                  <a:outerShdw blurRad="38100" dist="38100" dir="2700000" algn="tl">
                    <a:srgbClr val="000000">
                      <a:alpha val="43137"/>
                    </a:srgbClr>
                  </a:outerShdw>
                </a:effectLst>
              </a:rPr>
              <a:t>D</a:t>
            </a:r>
            <a:endParaRPr lang="en-US" sz="1800" baseline="-25000" dirty="0">
              <a:solidFill>
                <a:schemeClr val="bg1"/>
              </a:solidFill>
              <a:effectLst>
                <a:outerShdw blurRad="38100" dist="38100" dir="2700000" algn="tl">
                  <a:srgbClr val="000000">
                    <a:alpha val="43137"/>
                  </a:srgbClr>
                </a:outerShdw>
              </a:effectLst>
            </a:endParaRPr>
          </a:p>
        </p:txBody>
      </p:sp>
      <p:sp>
        <p:nvSpPr>
          <p:cNvPr id="95" name="Rectangle 94"/>
          <p:cNvSpPr/>
          <p:nvPr/>
        </p:nvSpPr>
        <p:spPr>
          <a:xfrm>
            <a:off x="761999" y="4400550"/>
            <a:ext cx="1536377" cy="371294"/>
          </a:xfrm>
          <a:prstGeom prst="rect">
            <a:avLst/>
          </a:prstGeom>
          <a:ln w="12700">
            <a:solidFill>
              <a:srgbClr val="FFFF00"/>
            </a:solidFill>
            <a:headEnd type="triangle" w="med" len="med"/>
            <a:tailEnd type="none" w="med" len="med"/>
          </a:ln>
          <a:effectLst>
            <a:glow rad="50800">
              <a:srgbClr val="FF0000">
                <a:alpha val="70000"/>
              </a:srgb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latin typeface="Tw Cen MT" panose="020B0602020104020603" pitchFamily="34" charset="0"/>
            </a:endParaRPr>
          </a:p>
        </p:txBody>
      </p:sp>
    </p:spTree>
    <p:extLst>
      <p:ext uri="{BB962C8B-B14F-4D97-AF65-F5344CB8AC3E}">
        <p14:creationId xmlns:p14="http://schemas.microsoft.com/office/powerpoint/2010/main" val="409768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 calcmode="lin" valueType="num">
                                      <p:cBhvr additive="base">
                                        <p:cTn id="7" dur="500" fill="hold"/>
                                        <p:tgtEl>
                                          <p:spTgt spid="90"/>
                                        </p:tgtEl>
                                        <p:attrNameLst>
                                          <p:attrName>ppt_x</p:attrName>
                                        </p:attrNameLst>
                                      </p:cBhvr>
                                      <p:tavLst>
                                        <p:tav tm="0">
                                          <p:val>
                                            <p:strVal val="#ppt_x"/>
                                          </p:val>
                                        </p:tav>
                                        <p:tav tm="100000">
                                          <p:val>
                                            <p:strVal val="#ppt_x"/>
                                          </p:val>
                                        </p:tav>
                                      </p:tavLst>
                                    </p:anim>
                                    <p:anim calcmode="lin" valueType="num">
                                      <p:cBhvr additive="base">
                                        <p:cTn id="8" dur="500" fill="hold"/>
                                        <p:tgtEl>
                                          <p:spTgt spid="90"/>
                                        </p:tgtEl>
                                        <p:attrNameLst>
                                          <p:attrName>ppt_y</p:attrName>
                                        </p:attrNameLst>
                                      </p:cBhvr>
                                      <p:tavLst>
                                        <p:tav tm="0">
                                          <p:val>
                                            <p:strVal val="0-#ppt_h/2"/>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16"/>
                                        </p:tgtEl>
                                        <p:attrNameLst>
                                          <p:attrName>style.visibility</p:attrName>
                                        </p:attrNameLst>
                                      </p:cBhvr>
                                      <p:to>
                                        <p:strVal val="visible"/>
                                      </p:to>
                                    </p:set>
                                    <p:animEffect transition="in" filter="fade">
                                      <p:cBhvr>
                                        <p:cTn id="16" dur="500"/>
                                        <p:tgtEl>
                                          <p:spTgt spid="21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42"/>
                                        </p:tgtEl>
                                        <p:attrNameLst>
                                          <p:attrName>style.visibility</p:attrName>
                                        </p:attrNameLst>
                                      </p:cBhvr>
                                      <p:to>
                                        <p:strVal val="visible"/>
                                      </p:to>
                                    </p:set>
                                    <p:animEffect transition="in" filter="fade">
                                      <p:cBhvr>
                                        <p:cTn id="21" dur="500"/>
                                        <p:tgtEl>
                                          <p:spTgt spid="24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8"/>
                                        </p:tgtEl>
                                        <p:attrNameLst>
                                          <p:attrName>style.visibility</p:attrName>
                                        </p:attrNameLst>
                                      </p:cBhvr>
                                      <p:to>
                                        <p:strVal val="visible"/>
                                      </p:to>
                                    </p:set>
                                    <p:animEffect transition="in" filter="fade">
                                      <p:cBhvr>
                                        <p:cTn id="24" dur="500"/>
                                        <p:tgtEl>
                                          <p:spTgt spid="23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37"/>
                                        </p:tgtEl>
                                        <p:attrNameLst>
                                          <p:attrName>style.visibility</p:attrName>
                                        </p:attrNameLst>
                                      </p:cBhvr>
                                      <p:to>
                                        <p:strVal val="visible"/>
                                      </p:to>
                                    </p:set>
                                    <p:animEffect transition="in" filter="fade">
                                      <p:cBhvr>
                                        <p:cTn id="27" dur="500"/>
                                        <p:tgtEl>
                                          <p:spTgt spid="237"/>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232"/>
                                        </p:tgtEl>
                                        <p:attrNameLst>
                                          <p:attrName>style.visibility</p:attrName>
                                        </p:attrNameLst>
                                      </p:cBhvr>
                                      <p:to>
                                        <p:strVal val="visible"/>
                                      </p:to>
                                    </p:set>
                                    <p:animEffect transition="in" filter="fade">
                                      <p:cBhvr>
                                        <p:cTn id="31" dur="500"/>
                                        <p:tgtEl>
                                          <p:spTgt spid="23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36"/>
                                        </p:tgtEl>
                                        <p:attrNameLst>
                                          <p:attrName>style.visibility</p:attrName>
                                        </p:attrNameLst>
                                      </p:cBhvr>
                                      <p:to>
                                        <p:strVal val="visible"/>
                                      </p:to>
                                    </p:set>
                                    <p:animEffect transition="in" filter="fade">
                                      <p:cBhvr>
                                        <p:cTn id="36" dur="500"/>
                                        <p:tgtEl>
                                          <p:spTgt spid="23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35"/>
                                        </p:tgtEl>
                                        <p:attrNameLst>
                                          <p:attrName>style.visibility</p:attrName>
                                        </p:attrNameLst>
                                      </p:cBhvr>
                                      <p:to>
                                        <p:strVal val="visible"/>
                                      </p:to>
                                    </p:set>
                                    <p:animEffect transition="in" filter="fade">
                                      <p:cBhvr>
                                        <p:cTn id="39" dur="500"/>
                                        <p:tgtEl>
                                          <p:spTgt spid="23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31"/>
                                        </p:tgtEl>
                                        <p:attrNameLst>
                                          <p:attrName>style.visibility</p:attrName>
                                        </p:attrNameLst>
                                      </p:cBhvr>
                                      <p:to>
                                        <p:strVal val="visible"/>
                                      </p:to>
                                    </p:set>
                                    <p:animEffect transition="in" filter="fade">
                                      <p:cBhvr>
                                        <p:cTn id="42" dur="500"/>
                                        <p:tgtEl>
                                          <p:spTgt spid="23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59"/>
                                        </p:tgtEl>
                                        <p:attrNameLst>
                                          <p:attrName>style.visibility</p:attrName>
                                        </p:attrNameLst>
                                      </p:cBhvr>
                                      <p:to>
                                        <p:strVal val="visible"/>
                                      </p:to>
                                    </p:set>
                                    <p:animEffect transition="in" filter="fade">
                                      <p:cBhvr>
                                        <p:cTn id="47" dur="500"/>
                                        <p:tgtEl>
                                          <p:spTgt spid="259"/>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259"/>
                                        </p:tgtEl>
                                        <p:attrNameLst>
                                          <p:attrName>style.visibility</p:attrName>
                                        </p:attrNameLst>
                                      </p:cBhvr>
                                      <p:to>
                                        <p:strVal val="hidden"/>
                                      </p:to>
                                    </p:set>
                                  </p:childTnLst>
                                </p:cTn>
                              </p:par>
                            </p:childTnLst>
                          </p:cTn>
                        </p:par>
                        <p:par>
                          <p:cTn id="52" fill="hold">
                            <p:stCondLst>
                              <p:cond delay="0"/>
                            </p:stCondLst>
                            <p:childTnLst>
                              <p:par>
                                <p:cTn id="53" presetID="10" presetClass="entr" presetSubtype="0" fill="hold" nodeType="afterEffect">
                                  <p:stCondLst>
                                    <p:cond delay="0"/>
                                  </p:stCondLst>
                                  <p:childTnLst>
                                    <p:set>
                                      <p:cBhvr>
                                        <p:cTn id="54" dur="1" fill="hold">
                                          <p:stCondLst>
                                            <p:cond delay="0"/>
                                          </p:stCondLst>
                                        </p:cTn>
                                        <p:tgtEl>
                                          <p:spTgt spid="239"/>
                                        </p:tgtEl>
                                        <p:attrNameLst>
                                          <p:attrName>style.visibility</p:attrName>
                                        </p:attrNameLst>
                                      </p:cBhvr>
                                      <p:to>
                                        <p:strVal val="visible"/>
                                      </p:to>
                                    </p:set>
                                    <p:animEffect transition="in" filter="fade">
                                      <p:cBhvr>
                                        <p:cTn id="55" dur="500"/>
                                        <p:tgtEl>
                                          <p:spTgt spid="23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243"/>
                                        </p:tgtEl>
                                        <p:attrNameLst>
                                          <p:attrName>style.visibility</p:attrName>
                                        </p:attrNameLst>
                                      </p:cBhvr>
                                      <p:to>
                                        <p:strVal val="visible"/>
                                      </p:to>
                                    </p:set>
                                    <p:animEffect transition="in" filter="wipe(left)">
                                      <p:cBhvr>
                                        <p:cTn id="60" dur="500"/>
                                        <p:tgtEl>
                                          <p:spTgt spid="24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46"/>
                                        </p:tgtEl>
                                        <p:attrNameLst>
                                          <p:attrName>style.visibility</p:attrName>
                                        </p:attrNameLst>
                                      </p:cBhvr>
                                      <p:to>
                                        <p:strVal val="visible"/>
                                      </p:to>
                                    </p:set>
                                    <p:animEffect transition="in" filter="wipe(left)">
                                      <p:cBhvr>
                                        <p:cTn id="65" dur="500"/>
                                        <p:tgtEl>
                                          <p:spTgt spid="24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childTnLst>
                          </p:cTn>
                        </p:par>
                        <p:par>
                          <p:cTn id="71" fill="hold">
                            <p:stCondLst>
                              <p:cond delay="500"/>
                            </p:stCondLst>
                            <p:childTnLst>
                              <p:par>
                                <p:cTn id="72" presetID="22" presetClass="entr" presetSubtype="8" fill="hold" grpId="0" nodeType="afterEffect">
                                  <p:stCondLst>
                                    <p:cond delay="0"/>
                                  </p:stCondLst>
                                  <p:childTnLst>
                                    <p:set>
                                      <p:cBhvr>
                                        <p:cTn id="73" dur="1" fill="hold">
                                          <p:stCondLst>
                                            <p:cond delay="0"/>
                                          </p:stCondLst>
                                        </p:cTn>
                                        <p:tgtEl>
                                          <p:spTgt spid="248"/>
                                        </p:tgtEl>
                                        <p:attrNameLst>
                                          <p:attrName>style.visibility</p:attrName>
                                        </p:attrNameLst>
                                      </p:cBhvr>
                                      <p:to>
                                        <p:strVal val="visible"/>
                                      </p:to>
                                    </p:set>
                                    <p:animEffect transition="in" filter="wipe(left)">
                                      <p:cBhvr>
                                        <p:cTn id="74" dur="500"/>
                                        <p:tgtEl>
                                          <p:spTgt spid="248"/>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249"/>
                                        </p:tgtEl>
                                        <p:attrNameLst>
                                          <p:attrName>style.visibility</p:attrName>
                                        </p:attrNameLst>
                                      </p:cBhvr>
                                      <p:to>
                                        <p:strVal val="visible"/>
                                      </p:to>
                                    </p:set>
                                    <p:animEffect transition="in" filter="wipe(left)">
                                      <p:cBhvr>
                                        <p:cTn id="79" dur="500"/>
                                        <p:tgtEl>
                                          <p:spTgt spid="249"/>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250"/>
                                        </p:tgtEl>
                                        <p:attrNameLst>
                                          <p:attrName>style.visibility</p:attrName>
                                        </p:attrNameLst>
                                      </p:cBhvr>
                                      <p:to>
                                        <p:strVal val="visible"/>
                                      </p:to>
                                    </p:set>
                                    <p:animEffect transition="in" filter="wipe(left)">
                                      <p:cBhvr>
                                        <p:cTn id="84" dur="500"/>
                                        <p:tgtEl>
                                          <p:spTgt spid="250"/>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251"/>
                                        </p:tgtEl>
                                        <p:attrNameLst>
                                          <p:attrName>style.visibility</p:attrName>
                                        </p:attrNameLst>
                                      </p:cBhvr>
                                      <p:to>
                                        <p:strVal val="visible"/>
                                      </p:to>
                                    </p:set>
                                    <p:animEffect transition="in" filter="wipe(left)">
                                      <p:cBhvr>
                                        <p:cTn id="89" dur="500"/>
                                        <p:tgtEl>
                                          <p:spTgt spid="251"/>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252"/>
                                        </p:tgtEl>
                                        <p:attrNameLst>
                                          <p:attrName>style.visibility</p:attrName>
                                        </p:attrNameLst>
                                      </p:cBhvr>
                                      <p:to>
                                        <p:strVal val="visible"/>
                                      </p:to>
                                    </p:set>
                                    <p:animEffect transition="in" filter="wipe(left)">
                                      <p:cBhvr>
                                        <p:cTn id="94" dur="500"/>
                                        <p:tgtEl>
                                          <p:spTgt spid="252"/>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253"/>
                                        </p:tgtEl>
                                        <p:attrNameLst>
                                          <p:attrName>style.visibility</p:attrName>
                                        </p:attrNameLst>
                                      </p:cBhvr>
                                      <p:to>
                                        <p:strVal val="visible"/>
                                      </p:to>
                                    </p:set>
                                    <p:animEffect transition="in" filter="wipe(left)">
                                      <p:cBhvr>
                                        <p:cTn id="99" dur="500"/>
                                        <p:tgtEl>
                                          <p:spTgt spid="253"/>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254"/>
                                        </p:tgtEl>
                                        <p:attrNameLst>
                                          <p:attrName>style.visibility</p:attrName>
                                        </p:attrNameLst>
                                      </p:cBhvr>
                                      <p:to>
                                        <p:strVal val="visible"/>
                                      </p:to>
                                    </p:set>
                                    <p:animEffect transition="in" filter="wipe(left)">
                                      <p:cBhvr>
                                        <p:cTn id="104" dur="500"/>
                                        <p:tgtEl>
                                          <p:spTgt spid="254"/>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255"/>
                                        </p:tgtEl>
                                        <p:attrNameLst>
                                          <p:attrName>style.visibility</p:attrName>
                                        </p:attrNameLst>
                                      </p:cBhvr>
                                      <p:to>
                                        <p:strVal val="visible"/>
                                      </p:to>
                                    </p:set>
                                    <p:animEffect transition="in" filter="wipe(left)">
                                      <p:cBhvr>
                                        <p:cTn id="109" dur="500"/>
                                        <p:tgtEl>
                                          <p:spTgt spid="255"/>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256"/>
                                        </p:tgtEl>
                                        <p:attrNameLst>
                                          <p:attrName>style.visibility</p:attrName>
                                        </p:attrNameLst>
                                      </p:cBhvr>
                                      <p:to>
                                        <p:strVal val="visible"/>
                                      </p:to>
                                    </p:set>
                                    <p:animEffect transition="in" filter="wipe(left)">
                                      <p:cBhvr>
                                        <p:cTn id="114" dur="500"/>
                                        <p:tgtEl>
                                          <p:spTgt spid="256"/>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257"/>
                                        </p:tgtEl>
                                        <p:attrNameLst>
                                          <p:attrName>style.visibility</p:attrName>
                                        </p:attrNameLst>
                                      </p:cBhvr>
                                      <p:to>
                                        <p:strVal val="visible"/>
                                      </p:to>
                                    </p:set>
                                    <p:animEffect transition="in" filter="wipe(left)">
                                      <p:cBhvr>
                                        <p:cTn id="119" dur="500"/>
                                        <p:tgtEl>
                                          <p:spTgt spid="257"/>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258"/>
                                        </p:tgtEl>
                                        <p:attrNameLst>
                                          <p:attrName>style.visibility</p:attrName>
                                        </p:attrNameLst>
                                      </p:cBhvr>
                                      <p:to>
                                        <p:strVal val="visible"/>
                                      </p:to>
                                    </p:set>
                                    <p:animEffect transition="in" filter="wipe(left)">
                                      <p:cBhvr>
                                        <p:cTn id="124" dur="500"/>
                                        <p:tgtEl>
                                          <p:spTgt spid="258"/>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247"/>
                                        </p:tgtEl>
                                        <p:attrNameLst>
                                          <p:attrName>style.visibility</p:attrName>
                                        </p:attrNameLst>
                                      </p:cBhvr>
                                      <p:to>
                                        <p:strVal val="visible"/>
                                      </p:to>
                                    </p:set>
                                    <p:animEffect transition="in" filter="wipe(left)">
                                      <p:cBhvr>
                                        <p:cTn id="129" dur="500"/>
                                        <p:tgtEl>
                                          <p:spTgt spid="247"/>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260"/>
                                        </p:tgtEl>
                                        <p:attrNameLst>
                                          <p:attrName>style.visibility</p:attrName>
                                        </p:attrNameLst>
                                      </p:cBhvr>
                                      <p:to>
                                        <p:strVal val="visible"/>
                                      </p:to>
                                    </p:set>
                                    <p:animEffect transition="in" filter="wipe(left)">
                                      <p:cBhvr>
                                        <p:cTn id="134" dur="500"/>
                                        <p:tgtEl>
                                          <p:spTgt spid="260"/>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grpId="0" nodeType="clickEffect">
                                  <p:stCondLst>
                                    <p:cond delay="0"/>
                                  </p:stCondLst>
                                  <p:childTnLst>
                                    <p:set>
                                      <p:cBhvr>
                                        <p:cTn id="138" dur="1" fill="hold">
                                          <p:stCondLst>
                                            <p:cond delay="0"/>
                                          </p:stCondLst>
                                        </p:cTn>
                                        <p:tgtEl>
                                          <p:spTgt spid="261"/>
                                        </p:tgtEl>
                                        <p:attrNameLst>
                                          <p:attrName>style.visibility</p:attrName>
                                        </p:attrNameLst>
                                      </p:cBhvr>
                                      <p:to>
                                        <p:strVal val="visible"/>
                                      </p:to>
                                    </p:set>
                                    <p:animEffect transition="in" filter="wipe(left)">
                                      <p:cBhvr>
                                        <p:cTn id="139" dur="500"/>
                                        <p:tgtEl>
                                          <p:spTgt spid="261"/>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262"/>
                                        </p:tgtEl>
                                        <p:attrNameLst>
                                          <p:attrName>style.visibility</p:attrName>
                                        </p:attrNameLst>
                                      </p:cBhvr>
                                      <p:to>
                                        <p:strVal val="visible"/>
                                      </p:to>
                                    </p:set>
                                    <p:animEffect transition="in" filter="wipe(left)">
                                      <p:cBhvr>
                                        <p:cTn id="144" dur="500"/>
                                        <p:tgtEl>
                                          <p:spTgt spid="262"/>
                                        </p:tgtEl>
                                      </p:cBhvr>
                                    </p:animEffect>
                                  </p:childTnLst>
                                </p:cTn>
                              </p:par>
                            </p:childTnLst>
                          </p:cTn>
                        </p:par>
                      </p:childTnLst>
                    </p:cTn>
                  </p:par>
                  <p:par>
                    <p:cTn id="145" fill="hold">
                      <p:stCondLst>
                        <p:cond delay="indefinite"/>
                      </p:stCondLst>
                      <p:childTnLst>
                        <p:par>
                          <p:cTn id="146" fill="hold">
                            <p:stCondLst>
                              <p:cond delay="0"/>
                            </p:stCondLst>
                            <p:childTnLst>
                              <p:par>
                                <p:cTn id="147" presetID="1" presetClass="exit" presetSubtype="0" fill="hold" grpId="1" nodeType="clickEffect">
                                  <p:stCondLst>
                                    <p:cond delay="0"/>
                                  </p:stCondLst>
                                  <p:childTnLst>
                                    <p:set>
                                      <p:cBhvr>
                                        <p:cTn id="148" dur="1" fill="hold">
                                          <p:stCondLst>
                                            <p:cond delay="0"/>
                                          </p:stCondLst>
                                        </p:cTn>
                                        <p:tgtEl>
                                          <p:spTgt spid="248"/>
                                        </p:tgtEl>
                                        <p:attrNameLst>
                                          <p:attrName>style.visibility</p:attrName>
                                        </p:attrNameLst>
                                      </p:cBhvr>
                                      <p:to>
                                        <p:strVal val="hidden"/>
                                      </p:to>
                                    </p:set>
                                  </p:childTnLst>
                                </p:cTn>
                              </p:par>
                              <p:par>
                                <p:cTn id="149" presetID="1" presetClass="exit" presetSubtype="0" fill="hold" grpId="1" nodeType="withEffect">
                                  <p:stCondLst>
                                    <p:cond delay="0"/>
                                  </p:stCondLst>
                                  <p:childTnLst>
                                    <p:set>
                                      <p:cBhvr>
                                        <p:cTn id="150" dur="1" fill="hold">
                                          <p:stCondLst>
                                            <p:cond delay="0"/>
                                          </p:stCondLst>
                                        </p:cTn>
                                        <p:tgtEl>
                                          <p:spTgt spid="249"/>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250"/>
                                        </p:tgtEl>
                                        <p:attrNameLst>
                                          <p:attrName>style.visibility</p:attrName>
                                        </p:attrNameLst>
                                      </p:cBhvr>
                                      <p:to>
                                        <p:strVal val="hidden"/>
                                      </p:to>
                                    </p:set>
                                  </p:childTnLst>
                                </p:cTn>
                              </p:par>
                              <p:par>
                                <p:cTn id="153" presetID="1" presetClass="exit" presetSubtype="0" fill="hold" grpId="1" nodeType="withEffect">
                                  <p:stCondLst>
                                    <p:cond delay="0"/>
                                  </p:stCondLst>
                                  <p:childTnLst>
                                    <p:set>
                                      <p:cBhvr>
                                        <p:cTn id="154" dur="1" fill="hold">
                                          <p:stCondLst>
                                            <p:cond delay="0"/>
                                          </p:stCondLst>
                                        </p:cTn>
                                        <p:tgtEl>
                                          <p:spTgt spid="251"/>
                                        </p:tgtEl>
                                        <p:attrNameLst>
                                          <p:attrName>style.visibility</p:attrName>
                                        </p:attrNameLst>
                                      </p:cBhvr>
                                      <p:to>
                                        <p:strVal val="hidden"/>
                                      </p:to>
                                    </p:set>
                                  </p:childTnLst>
                                </p:cTn>
                              </p:par>
                              <p:par>
                                <p:cTn id="155" presetID="1" presetClass="exit" presetSubtype="0" fill="hold" grpId="1" nodeType="withEffect">
                                  <p:stCondLst>
                                    <p:cond delay="0"/>
                                  </p:stCondLst>
                                  <p:childTnLst>
                                    <p:set>
                                      <p:cBhvr>
                                        <p:cTn id="156" dur="1" fill="hold">
                                          <p:stCondLst>
                                            <p:cond delay="0"/>
                                          </p:stCondLst>
                                        </p:cTn>
                                        <p:tgtEl>
                                          <p:spTgt spid="252"/>
                                        </p:tgtEl>
                                        <p:attrNameLst>
                                          <p:attrName>style.visibility</p:attrName>
                                        </p:attrNameLst>
                                      </p:cBhvr>
                                      <p:to>
                                        <p:strVal val="hidden"/>
                                      </p:to>
                                    </p:set>
                                  </p:childTnLst>
                                </p:cTn>
                              </p:par>
                              <p:par>
                                <p:cTn id="157" presetID="1" presetClass="exit" presetSubtype="0" fill="hold" grpId="1" nodeType="withEffect">
                                  <p:stCondLst>
                                    <p:cond delay="0"/>
                                  </p:stCondLst>
                                  <p:childTnLst>
                                    <p:set>
                                      <p:cBhvr>
                                        <p:cTn id="158" dur="1" fill="hold">
                                          <p:stCondLst>
                                            <p:cond delay="0"/>
                                          </p:stCondLst>
                                        </p:cTn>
                                        <p:tgtEl>
                                          <p:spTgt spid="253"/>
                                        </p:tgtEl>
                                        <p:attrNameLst>
                                          <p:attrName>style.visibility</p:attrName>
                                        </p:attrNameLst>
                                      </p:cBhvr>
                                      <p:to>
                                        <p:strVal val="hidden"/>
                                      </p:to>
                                    </p:set>
                                  </p:childTnLst>
                                </p:cTn>
                              </p:par>
                              <p:par>
                                <p:cTn id="159" presetID="1" presetClass="exit" presetSubtype="0" fill="hold" grpId="1" nodeType="withEffect">
                                  <p:stCondLst>
                                    <p:cond delay="0"/>
                                  </p:stCondLst>
                                  <p:childTnLst>
                                    <p:set>
                                      <p:cBhvr>
                                        <p:cTn id="160" dur="1" fill="hold">
                                          <p:stCondLst>
                                            <p:cond delay="0"/>
                                          </p:stCondLst>
                                        </p:cTn>
                                        <p:tgtEl>
                                          <p:spTgt spid="254"/>
                                        </p:tgtEl>
                                        <p:attrNameLst>
                                          <p:attrName>style.visibility</p:attrName>
                                        </p:attrNameLst>
                                      </p:cBhvr>
                                      <p:to>
                                        <p:strVal val="hidden"/>
                                      </p:to>
                                    </p:set>
                                  </p:childTnLst>
                                </p:cTn>
                              </p:par>
                              <p:par>
                                <p:cTn id="161" presetID="1" presetClass="exit" presetSubtype="0" fill="hold" grpId="1" nodeType="withEffect">
                                  <p:stCondLst>
                                    <p:cond delay="0"/>
                                  </p:stCondLst>
                                  <p:childTnLst>
                                    <p:set>
                                      <p:cBhvr>
                                        <p:cTn id="162" dur="1" fill="hold">
                                          <p:stCondLst>
                                            <p:cond delay="0"/>
                                          </p:stCondLst>
                                        </p:cTn>
                                        <p:tgtEl>
                                          <p:spTgt spid="255"/>
                                        </p:tgtEl>
                                        <p:attrNameLst>
                                          <p:attrName>style.visibility</p:attrName>
                                        </p:attrNameLst>
                                      </p:cBhvr>
                                      <p:to>
                                        <p:strVal val="hidden"/>
                                      </p:to>
                                    </p:set>
                                  </p:childTnLst>
                                </p:cTn>
                              </p:par>
                              <p:par>
                                <p:cTn id="163" presetID="1" presetClass="exit" presetSubtype="0" fill="hold" grpId="1" nodeType="withEffect">
                                  <p:stCondLst>
                                    <p:cond delay="0"/>
                                  </p:stCondLst>
                                  <p:childTnLst>
                                    <p:set>
                                      <p:cBhvr>
                                        <p:cTn id="164" dur="1" fill="hold">
                                          <p:stCondLst>
                                            <p:cond delay="0"/>
                                          </p:stCondLst>
                                        </p:cTn>
                                        <p:tgtEl>
                                          <p:spTgt spid="256"/>
                                        </p:tgtEl>
                                        <p:attrNameLst>
                                          <p:attrName>style.visibility</p:attrName>
                                        </p:attrNameLst>
                                      </p:cBhvr>
                                      <p:to>
                                        <p:strVal val="hidden"/>
                                      </p:to>
                                    </p:set>
                                  </p:childTnLst>
                                </p:cTn>
                              </p:par>
                              <p:par>
                                <p:cTn id="165" presetID="1" presetClass="exit" presetSubtype="0" fill="hold" grpId="1" nodeType="withEffect">
                                  <p:stCondLst>
                                    <p:cond delay="0"/>
                                  </p:stCondLst>
                                  <p:childTnLst>
                                    <p:set>
                                      <p:cBhvr>
                                        <p:cTn id="166" dur="1" fill="hold">
                                          <p:stCondLst>
                                            <p:cond delay="0"/>
                                          </p:stCondLst>
                                        </p:cTn>
                                        <p:tgtEl>
                                          <p:spTgt spid="257"/>
                                        </p:tgtEl>
                                        <p:attrNameLst>
                                          <p:attrName>style.visibility</p:attrName>
                                        </p:attrNameLst>
                                      </p:cBhvr>
                                      <p:to>
                                        <p:strVal val="hidden"/>
                                      </p:to>
                                    </p:set>
                                  </p:childTnLst>
                                </p:cTn>
                              </p:par>
                              <p:par>
                                <p:cTn id="167" presetID="1" presetClass="exit" presetSubtype="0" fill="hold" grpId="1" nodeType="withEffect">
                                  <p:stCondLst>
                                    <p:cond delay="0"/>
                                  </p:stCondLst>
                                  <p:childTnLst>
                                    <p:set>
                                      <p:cBhvr>
                                        <p:cTn id="168" dur="1" fill="hold">
                                          <p:stCondLst>
                                            <p:cond delay="0"/>
                                          </p:stCondLst>
                                        </p:cTn>
                                        <p:tgtEl>
                                          <p:spTgt spid="258"/>
                                        </p:tgtEl>
                                        <p:attrNameLst>
                                          <p:attrName>style.visibility</p:attrName>
                                        </p:attrNameLst>
                                      </p:cBhvr>
                                      <p:to>
                                        <p:strVal val="hidden"/>
                                      </p:to>
                                    </p:set>
                                  </p:childTnLst>
                                </p:cTn>
                              </p:par>
                              <p:par>
                                <p:cTn id="169" presetID="1" presetClass="exit" presetSubtype="0" fill="hold" nodeType="withEffect">
                                  <p:stCondLst>
                                    <p:cond delay="0"/>
                                  </p:stCondLst>
                                  <p:childTnLst>
                                    <p:set>
                                      <p:cBhvr>
                                        <p:cTn id="170" dur="1" fill="hold">
                                          <p:stCondLst>
                                            <p:cond delay="0"/>
                                          </p:stCondLst>
                                        </p:cTn>
                                        <p:tgtEl>
                                          <p:spTgt spid="14"/>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22" presetClass="entr" presetSubtype="8" fill="hold" nodeType="clickEffect">
                                  <p:stCondLst>
                                    <p:cond delay="0"/>
                                  </p:stCondLst>
                                  <p:childTnLst>
                                    <p:set>
                                      <p:cBhvr>
                                        <p:cTn id="174" dur="1" fill="hold">
                                          <p:stCondLst>
                                            <p:cond delay="0"/>
                                          </p:stCondLst>
                                        </p:cTn>
                                        <p:tgtEl>
                                          <p:spTgt spid="263"/>
                                        </p:tgtEl>
                                        <p:attrNameLst>
                                          <p:attrName>style.visibility</p:attrName>
                                        </p:attrNameLst>
                                      </p:cBhvr>
                                      <p:to>
                                        <p:strVal val="visible"/>
                                      </p:to>
                                    </p:set>
                                    <p:animEffect transition="in" filter="wipe(left)">
                                      <p:cBhvr>
                                        <p:cTn id="175" dur="500"/>
                                        <p:tgtEl>
                                          <p:spTgt spid="263"/>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ntr" presetSubtype="8" fill="hold" grpId="0" nodeType="clickEffect">
                                  <p:stCondLst>
                                    <p:cond delay="0"/>
                                  </p:stCondLst>
                                  <p:childTnLst>
                                    <p:set>
                                      <p:cBhvr>
                                        <p:cTn id="179" dur="1" fill="hold">
                                          <p:stCondLst>
                                            <p:cond delay="0"/>
                                          </p:stCondLst>
                                        </p:cTn>
                                        <p:tgtEl>
                                          <p:spTgt spid="266"/>
                                        </p:tgtEl>
                                        <p:attrNameLst>
                                          <p:attrName>style.visibility</p:attrName>
                                        </p:attrNameLst>
                                      </p:cBhvr>
                                      <p:to>
                                        <p:strVal val="visible"/>
                                      </p:to>
                                    </p:set>
                                    <p:animEffect transition="in" filter="wipe(left)">
                                      <p:cBhvr>
                                        <p:cTn id="180" dur="500"/>
                                        <p:tgtEl>
                                          <p:spTgt spid="266"/>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8" fill="hold" grpId="0" nodeType="clickEffect">
                                  <p:stCondLst>
                                    <p:cond delay="0"/>
                                  </p:stCondLst>
                                  <p:childTnLst>
                                    <p:set>
                                      <p:cBhvr>
                                        <p:cTn id="184" dur="1" fill="hold">
                                          <p:stCondLst>
                                            <p:cond delay="0"/>
                                          </p:stCondLst>
                                        </p:cTn>
                                        <p:tgtEl>
                                          <p:spTgt spid="267"/>
                                        </p:tgtEl>
                                        <p:attrNameLst>
                                          <p:attrName>style.visibility</p:attrName>
                                        </p:attrNameLst>
                                      </p:cBhvr>
                                      <p:to>
                                        <p:strVal val="visible"/>
                                      </p:to>
                                    </p:set>
                                    <p:animEffect transition="in" filter="wipe(left)">
                                      <p:cBhvr>
                                        <p:cTn id="185" dur="500"/>
                                        <p:tgtEl>
                                          <p:spTgt spid="267"/>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8" fill="hold" nodeType="clickEffect">
                                  <p:stCondLst>
                                    <p:cond delay="0"/>
                                  </p:stCondLst>
                                  <p:childTnLst>
                                    <p:set>
                                      <p:cBhvr>
                                        <p:cTn id="189" dur="1" fill="hold">
                                          <p:stCondLst>
                                            <p:cond delay="0"/>
                                          </p:stCondLst>
                                        </p:cTn>
                                        <p:tgtEl>
                                          <p:spTgt spid="268"/>
                                        </p:tgtEl>
                                        <p:attrNameLst>
                                          <p:attrName>style.visibility</p:attrName>
                                        </p:attrNameLst>
                                      </p:cBhvr>
                                      <p:to>
                                        <p:strVal val="visible"/>
                                      </p:to>
                                    </p:set>
                                    <p:animEffect transition="in" filter="wipe(left)">
                                      <p:cBhvr>
                                        <p:cTn id="190" dur="500"/>
                                        <p:tgtEl>
                                          <p:spTgt spid="268"/>
                                        </p:tgtEl>
                                      </p:cBhvr>
                                    </p:animEffect>
                                  </p:childTnLst>
                                </p:cTn>
                              </p:par>
                            </p:childTnLst>
                          </p:cTn>
                        </p:par>
                      </p:childTnLst>
                    </p:cTn>
                  </p:par>
                  <p:par>
                    <p:cTn id="191" fill="hold">
                      <p:stCondLst>
                        <p:cond delay="indefinite"/>
                      </p:stCondLst>
                      <p:childTnLst>
                        <p:par>
                          <p:cTn id="192" fill="hold">
                            <p:stCondLst>
                              <p:cond delay="0"/>
                            </p:stCondLst>
                            <p:childTnLst>
                              <p:par>
                                <p:cTn id="193" presetID="22" presetClass="entr" presetSubtype="8" fill="hold" nodeType="clickEffect">
                                  <p:stCondLst>
                                    <p:cond delay="0"/>
                                  </p:stCondLst>
                                  <p:childTnLst>
                                    <p:set>
                                      <p:cBhvr>
                                        <p:cTn id="194" dur="1" fill="hold">
                                          <p:stCondLst>
                                            <p:cond delay="0"/>
                                          </p:stCondLst>
                                        </p:cTn>
                                        <p:tgtEl>
                                          <p:spTgt spid="17"/>
                                        </p:tgtEl>
                                        <p:attrNameLst>
                                          <p:attrName>style.visibility</p:attrName>
                                        </p:attrNameLst>
                                      </p:cBhvr>
                                      <p:to>
                                        <p:strVal val="visible"/>
                                      </p:to>
                                    </p:set>
                                    <p:animEffect transition="in" filter="wipe(left)">
                                      <p:cBhvr>
                                        <p:cTn id="195" dur="500"/>
                                        <p:tgtEl>
                                          <p:spTgt spid="17"/>
                                        </p:tgtEl>
                                      </p:cBhvr>
                                    </p:animEffect>
                                  </p:childTnLst>
                                </p:cTn>
                              </p:par>
                            </p:childTnLst>
                          </p:cTn>
                        </p:par>
                      </p:childTnLst>
                    </p:cTn>
                  </p:par>
                  <p:par>
                    <p:cTn id="196" fill="hold">
                      <p:stCondLst>
                        <p:cond delay="indefinite"/>
                      </p:stCondLst>
                      <p:childTnLst>
                        <p:par>
                          <p:cTn id="197" fill="hold">
                            <p:stCondLst>
                              <p:cond delay="0"/>
                            </p:stCondLst>
                            <p:childTnLst>
                              <p:par>
                                <p:cTn id="198" presetID="22" presetClass="entr" presetSubtype="8" fill="hold" nodeType="clickEffect">
                                  <p:stCondLst>
                                    <p:cond delay="0"/>
                                  </p:stCondLst>
                                  <p:childTnLst>
                                    <p:set>
                                      <p:cBhvr>
                                        <p:cTn id="199" dur="1" fill="hold">
                                          <p:stCondLst>
                                            <p:cond delay="0"/>
                                          </p:stCondLst>
                                        </p:cTn>
                                        <p:tgtEl>
                                          <p:spTgt spid="274"/>
                                        </p:tgtEl>
                                        <p:attrNameLst>
                                          <p:attrName>style.visibility</p:attrName>
                                        </p:attrNameLst>
                                      </p:cBhvr>
                                      <p:to>
                                        <p:strVal val="visible"/>
                                      </p:to>
                                    </p:set>
                                    <p:animEffect transition="in" filter="wipe(left)">
                                      <p:cBhvr>
                                        <p:cTn id="200" dur="500"/>
                                        <p:tgtEl>
                                          <p:spTgt spid="274"/>
                                        </p:tgtEl>
                                      </p:cBhvr>
                                    </p:animEffect>
                                  </p:childTnLst>
                                </p:cTn>
                              </p:par>
                            </p:childTnLst>
                          </p:cTn>
                        </p:par>
                      </p:childTnLst>
                    </p:cTn>
                  </p:par>
                  <p:par>
                    <p:cTn id="201" fill="hold">
                      <p:stCondLst>
                        <p:cond delay="indefinite"/>
                      </p:stCondLst>
                      <p:childTnLst>
                        <p:par>
                          <p:cTn id="202" fill="hold">
                            <p:stCondLst>
                              <p:cond delay="0"/>
                            </p:stCondLst>
                            <p:childTnLst>
                              <p:par>
                                <p:cTn id="203" presetID="22" presetClass="entr" presetSubtype="8" fill="hold" grpId="0" nodeType="clickEffect">
                                  <p:stCondLst>
                                    <p:cond delay="0"/>
                                  </p:stCondLst>
                                  <p:childTnLst>
                                    <p:set>
                                      <p:cBhvr>
                                        <p:cTn id="204" dur="1" fill="hold">
                                          <p:stCondLst>
                                            <p:cond delay="0"/>
                                          </p:stCondLst>
                                        </p:cTn>
                                        <p:tgtEl>
                                          <p:spTgt spid="277"/>
                                        </p:tgtEl>
                                        <p:attrNameLst>
                                          <p:attrName>style.visibility</p:attrName>
                                        </p:attrNameLst>
                                      </p:cBhvr>
                                      <p:to>
                                        <p:strVal val="visible"/>
                                      </p:to>
                                    </p:set>
                                    <p:animEffect transition="in" filter="wipe(left)">
                                      <p:cBhvr>
                                        <p:cTn id="205" dur="500"/>
                                        <p:tgtEl>
                                          <p:spTgt spid="277"/>
                                        </p:tgtEl>
                                      </p:cBhvr>
                                    </p:animEffect>
                                  </p:childTnLst>
                                </p:cTn>
                              </p:par>
                            </p:childTnLst>
                          </p:cTn>
                        </p:par>
                      </p:childTnLst>
                    </p:cTn>
                  </p:par>
                  <p:par>
                    <p:cTn id="206" fill="hold">
                      <p:stCondLst>
                        <p:cond delay="indefinite"/>
                      </p:stCondLst>
                      <p:childTnLst>
                        <p:par>
                          <p:cTn id="207" fill="hold">
                            <p:stCondLst>
                              <p:cond delay="0"/>
                            </p:stCondLst>
                            <p:childTnLst>
                              <p:par>
                                <p:cTn id="208" presetID="22" presetClass="entr" presetSubtype="8" fill="hold" grpId="0" nodeType="clickEffect">
                                  <p:stCondLst>
                                    <p:cond delay="0"/>
                                  </p:stCondLst>
                                  <p:childTnLst>
                                    <p:set>
                                      <p:cBhvr>
                                        <p:cTn id="209" dur="1" fill="hold">
                                          <p:stCondLst>
                                            <p:cond delay="0"/>
                                          </p:stCondLst>
                                        </p:cTn>
                                        <p:tgtEl>
                                          <p:spTgt spid="278"/>
                                        </p:tgtEl>
                                        <p:attrNameLst>
                                          <p:attrName>style.visibility</p:attrName>
                                        </p:attrNameLst>
                                      </p:cBhvr>
                                      <p:to>
                                        <p:strVal val="visible"/>
                                      </p:to>
                                    </p:set>
                                    <p:animEffect transition="in" filter="wipe(left)">
                                      <p:cBhvr>
                                        <p:cTn id="210" dur="500"/>
                                        <p:tgtEl>
                                          <p:spTgt spid="278"/>
                                        </p:tgtEl>
                                      </p:cBhvr>
                                    </p:animEffect>
                                  </p:childTnLst>
                                </p:cTn>
                              </p:par>
                            </p:childTnLst>
                          </p:cTn>
                        </p:par>
                      </p:childTnLst>
                    </p:cTn>
                  </p:par>
                  <p:par>
                    <p:cTn id="211" fill="hold">
                      <p:stCondLst>
                        <p:cond delay="indefinite"/>
                      </p:stCondLst>
                      <p:childTnLst>
                        <p:par>
                          <p:cTn id="212" fill="hold">
                            <p:stCondLst>
                              <p:cond delay="0"/>
                            </p:stCondLst>
                            <p:childTnLst>
                              <p:par>
                                <p:cTn id="213" presetID="22" presetClass="entr" presetSubtype="8" fill="hold" grpId="0" nodeType="clickEffect">
                                  <p:stCondLst>
                                    <p:cond delay="0"/>
                                  </p:stCondLst>
                                  <p:childTnLst>
                                    <p:set>
                                      <p:cBhvr>
                                        <p:cTn id="214" dur="1" fill="hold">
                                          <p:stCondLst>
                                            <p:cond delay="0"/>
                                          </p:stCondLst>
                                        </p:cTn>
                                        <p:tgtEl>
                                          <p:spTgt spid="279"/>
                                        </p:tgtEl>
                                        <p:attrNameLst>
                                          <p:attrName>style.visibility</p:attrName>
                                        </p:attrNameLst>
                                      </p:cBhvr>
                                      <p:to>
                                        <p:strVal val="visible"/>
                                      </p:to>
                                    </p:set>
                                    <p:animEffect transition="in" filter="wipe(left)">
                                      <p:cBhvr>
                                        <p:cTn id="215" dur="500"/>
                                        <p:tgtEl>
                                          <p:spTgt spid="279"/>
                                        </p:tgtEl>
                                      </p:cBhvr>
                                    </p:animEffect>
                                  </p:childTnLst>
                                </p:cTn>
                              </p:par>
                            </p:childTnLst>
                          </p:cTn>
                        </p:par>
                      </p:childTnLst>
                    </p:cTn>
                  </p:par>
                  <p:par>
                    <p:cTn id="216" fill="hold">
                      <p:stCondLst>
                        <p:cond delay="indefinite"/>
                      </p:stCondLst>
                      <p:childTnLst>
                        <p:par>
                          <p:cTn id="217" fill="hold">
                            <p:stCondLst>
                              <p:cond delay="0"/>
                            </p:stCondLst>
                            <p:childTnLst>
                              <p:par>
                                <p:cTn id="218" presetID="22" presetClass="entr" presetSubtype="8" fill="hold" grpId="0" nodeType="clickEffect">
                                  <p:stCondLst>
                                    <p:cond delay="0"/>
                                  </p:stCondLst>
                                  <p:childTnLst>
                                    <p:set>
                                      <p:cBhvr>
                                        <p:cTn id="219" dur="1" fill="hold">
                                          <p:stCondLst>
                                            <p:cond delay="0"/>
                                          </p:stCondLst>
                                        </p:cTn>
                                        <p:tgtEl>
                                          <p:spTgt spid="280"/>
                                        </p:tgtEl>
                                        <p:attrNameLst>
                                          <p:attrName>style.visibility</p:attrName>
                                        </p:attrNameLst>
                                      </p:cBhvr>
                                      <p:to>
                                        <p:strVal val="visible"/>
                                      </p:to>
                                    </p:set>
                                    <p:animEffect transition="in" filter="wipe(left)">
                                      <p:cBhvr>
                                        <p:cTn id="220" dur="500"/>
                                        <p:tgtEl>
                                          <p:spTgt spid="280"/>
                                        </p:tgtEl>
                                      </p:cBhvr>
                                    </p:animEffect>
                                  </p:childTnLst>
                                </p:cTn>
                              </p:par>
                            </p:childTnLst>
                          </p:cTn>
                        </p:par>
                      </p:childTnLst>
                    </p:cTn>
                  </p:par>
                  <p:par>
                    <p:cTn id="221" fill="hold">
                      <p:stCondLst>
                        <p:cond delay="indefinite"/>
                      </p:stCondLst>
                      <p:childTnLst>
                        <p:par>
                          <p:cTn id="222" fill="hold">
                            <p:stCondLst>
                              <p:cond delay="0"/>
                            </p:stCondLst>
                            <p:childTnLst>
                              <p:par>
                                <p:cTn id="223" presetID="22" presetClass="entr" presetSubtype="8" fill="hold" grpId="0" nodeType="clickEffect">
                                  <p:stCondLst>
                                    <p:cond delay="0"/>
                                  </p:stCondLst>
                                  <p:childTnLst>
                                    <p:set>
                                      <p:cBhvr>
                                        <p:cTn id="224" dur="1" fill="hold">
                                          <p:stCondLst>
                                            <p:cond delay="0"/>
                                          </p:stCondLst>
                                        </p:cTn>
                                        <p:tgtEl>
                                          <p:spTgt spid="286"/>
                                        </p:tgtEl>
                                        <p:attrNameLst>
                                          <p:attrName>style.visibility</p:attrName>
                                        </p:attrNameLst>
                                      </p:cBhvr>
                                      <p:to>
                                        <p:strVal val="visible"/>
                                      </p:to>
                                    </p:set>
                                    <p:animEffect transition="in" filter="wipe(left)">
                                      <p:cBhvr>
                                        <p:cTn id="225" dur="500"/>
                                        <p:tgtEl>
                                          <p:spTgt spid="286"/>
                                        </p:tgtEl>
                                      </p:cBhvr>
                                    </p:animEffect>
                                  </p:childTnLst>
                                </p:cTn>
                              </p:par>
                            </p:childTnLst>
                          </p:cTn>
                        </p:par>
                      </p:childTnLst>
                    </p:cTn>
                  </p:par>
                  <p:par>
                    <p:cTn id="226" fill="hold">
                      <p:stCondLst>
                        <p:cond delay="indefinite"/>
                      </p:stCondLst>
                      <p:childTnLst>
                        <p:par>
                          <p:cTn id="227" fill="hold">
                            <p:stCondLst>
                              <p:cond delay="0"/>
                            </p:stCondLst>
                            <p:childTnLst>
                              <p:par>
                                <p:cTn id="228" presetID="22" presetClass="entr" presetSubtype="8" fill="hold" grpId="0" nodeType="clickEffect">
                                  <p:stCondLst>
                                    <p:cond delay="0"/>
                                  </p:stCondLst>
                                  <p:childTnLst>
                                    <p:set>
                                      <p:cBhvr>
                                        <p:cTn id="229" dur="1" fill="hold">
                                          <p:stCondLst>
                                            <p:cond delay="0"/>
                                          </p:stCondLst>
                                        </p:cTn>
                                        <p:tgtEl>
                                          <p:spTgt spid="281"/>
                                        </p:tgtEl>
                                        <p:attrNameLst>
                                          <p:attrName>style.visibility</p:attrName>
                                        </p:attrNameLst>
                                      </p:cBhvr>
                                      <p:to>
                                        <p:strVal val="visible"/>
                                      </p:to>
                                    </p:set>
                                    <p:animEffect transition="in" filter="wipe(left)">
                                      <p:cBhvr>
                                        <p:cTn id="230" dur="500"/>
                                        <p:tgtEl>
                                          <p:spTgt spid="281"/>
                                        </p:tgtEl>
                                      </p:cBhvr>
                                    </p:animEffect>
                                  </p:childTnLst>
                                </p:cTn>
                              </p:par>
                            </p:childTnLst>
                          </p:cTn>
                        </p:par>
                      </p:childTnLst>
                    </p:cTn>
                  </p:par>
                  <p:par>
                    <p:cTn id="231" fill="hold">
                      <p:stCondLst>
                        <p:cond delay="indefinite"/>
                      </p:stCondLst>
                      <p:childTnLst>
                        <p:par>
                          <p:cTn id="232" fill="hold">
                            <p:stCondLst>
                              <p:cond delay="0"/>
                            </p:stCondLst>
                            <p:childTnLst>
                              <p:par>
                                <p:cTn id="233" presetID="22" presetClass="entr" presetSubtype="8" fill="hold" grpId="0" nodeType="clickEffect">
                                  <p:stCondLst>
                                    <p:cond delay="0"/>
                                  </p:stCondLst>
                                  <p:childTnLst>
                                    <p:set>
                                      <p:cBhvr>
                                        <p:cTn id="234" dur="1" fill="hold">
                                          <p:stCondLst>
                                            <p:cond delay="0"/>
                                          </p:stCondLst>
                                        </p:cTn>
                                        <p:tgtEl>
                                          <p:spTgt spid="282"/>
                                        </p:tgtEl>
                                        <p:attrNameLst>
                                          <p:attrName>style.visibility</p:attrName>
                                        </p:attrNameLst>
                                      </p:cBhvr>
                                      <p:to>
                                        <p:strVal val="visible"/>
                                      </p:to>
                                    </p:set>
                                    <p:animEffect transition="in" filter="wipe(left)">
                                      <p:cBhvr>
                                        <p:cTn id="235" dur="500"/>
                                        <p:tgtEl>
                                          <p:spTgt spid="282"/>
                                        </p:tgtEl>
                                      </p:cBhvr>
                                    </p:animEffect>
                                  </p:childTnLst>
                                </p:cTn>
                              </p:par>
                            </p:childTnLst>
                          </p:cTn>
                        </p:par>
                      </p:childTnLst>
                    </p:cTn>
                  </p:par>
                  <p:par>
                    <p:cTn id="236" fill="hold">
                      <p:stCondLst>
                        <p:cond delay="indefinite"/>
                      </p:stCondLst>
                      <p:childTnLst>
                        <p:par>
                          <p:cTn id="237" fill="hold">
                            <p:stCondLst>
                              <p:cond delay="0"/>
                            </p:stCondLst>
                            <p:childTnLst>
                              <p:par>
                                <p:cTn id="238" presetID="22" presetClass="entr" presetSubtype="8" fill="hold" grpId="0" nodeType="clickEffect">
                                  <p:stCondLst>
                                    <p:cond delay="0"/>
                                  </p:stCondLst>
                                  <p:childTnLst>
                                    <p:set>
                                      <p:cBhvr>
                                        <p:cTn id="239" dur="1" fill="hold">
                                          <p:stCondLst>
                                            <p:cond delay="0"/>
                                          </p:stCondLst>
                                        </p:cTn>
                                        <p:tgtEl>
                                          <p:spTgt spid="287"/>
                                        </p:tgtEl>
                                        <p:attrNameLst>
                                          <p:attrName>style.visibility</p:attrName>
                                        </p:attrNameLst>
                                      </p:cBhvr>
                                      <p:to>
                                        <p:strVal val="visible"/>
                                      </p:to>
                                    </p:set>
                                    <p:animEffect transition="in" filter="wipe(left)">
                                      <p:cBhvr>
                                        <p:cTn id="240" dur="500"/>
                                        <p:tgtEl>
                                          <p:spTgt spid="287"/>
                                        </p:tgtEl>
                                      </p:cBhvr>
                                    </p:animEffect>
                                  </p:childTnLst>
                                </p:cTn>
                              </p:par>
                            </p:childTnLst>
                          </p:cTn>
                        </p:par>
                      </p:childTnLst>
                    </p:cTn>
                  </p:par>
                  <p:par>
                    <p:cTn id="241" fill="hold">
                      <p:stCondLst>
                        <p:cond delay="indefinite"/>
                      </p:stCondLst>
                      <p:childTnLst>
                        <p:par>
                          <p:cTn id="242" fill="hold">
                            <p:stCondLst>
                              <p:cond delay="0"/>
                            </p:stCondLst>
                            <p:childTnLst>
                              <p:par>
                                <p:cTn id="243" presetID="22" presetClass="entr" presetSubtype="1" fill="hold" nodeType="clickEffect">
                                  <p:stCondLst>
                                    <p:cond delay="0"/>
                                  </p:stCondLst>
                                  <p:childTnLst>
                                    <p:set>
                                      <p:cBhvr>
                                        <p:cTn id="244" dur="1" fill="hold">
                                          <p:stCondLst>
                                            <p:cond delay="0"/>
                                          </p:stCondLst>
                                        </p:cTn>
                                        <p:tgtEl>
                                          <p:spTgt spid="288"/>
                                        </p:tgtEl>
                                        <p:attrNameLst>
                                          <p:attrName>style.visibility</p:attrName>
                                        </p:attrNameLst>
                                      </p:cBhvr>
                                      <p:to>
                                        <p:strVal val="visible"/>
                                      </p:to>
                                    </p:set>
                                    <p:animEffect transition="in" filter="wipe(up)">
                                      <p:cBhvr>
                                        <p:cTn id="245" dur="500"/>
                                        <p:tgtEl>
                                          <p:spTgt spid="288"/>
                                        </p:tgtEl>
                                      </p:cBhvr>
                                    </p:animEffect>
                                  </p:childTnLst>
                                </p:cTn>
                              </p:par>
                              <p:par>
                                <p:cTn id="246" presetID="22" presetClass="entr" presetSubtype="1" fill="hold" nodeType="withEffect">
                                  <p:stCondLst>
                                    <p:cond delay="0"/>
                                  </p:stCondLst>
                                  <p:childTnLst>
                                    <p:set>
                                      <p:cBhvr>
                                        <p:cTn id="247" dur="1" fill="hold">
                                          <p:stCondLst>
                                            <p:cond delay="0"/>
                                          </p:stCondLst>
                                        </p:cTn>
                                        <p:tgtEl>
                                          <p:spTgt spid="289"/>
                                        </p:tgtEl>
                                        <p:attrNameLst>
                                          <p:attrName>style.visibility</p:attrName>
                                        </p:attrNameLst>
                                      </p:cBhvr>
                                      <p:to>
                                        <p:strVal val="visible"/>
                                      </p:to>
                                    </p:set>
                                    <p:animEffect transition="in" filter="wipe(up)">
                                      <p:cBhvr>
                                        <p:cTn id="248" dur="500"/>
                                        <p:tgtEl>
                                          <p:spTgt spid="289"/>
                                        </p:tgtEl>
                                      </p:cBhvr>
                                    </p:animEffect>
                                  </p:childTnLst>
                                </p:cTn>
                              </p:par>
                            </p:childTnLst>
                          </p:cTn>
                        </p:par>
                        <p:par>
                          <p:cTn id="249" fill="hold">
                            <p:stCondLst>
                              <p:cond delay="500"/>
                            </p:stCondLst>
                            <p:childTnLst>
                              <p:par>
                                <p:cTn id="250" presetID="22" presetClass="entr" presetSubtype="8" fill="hold" grpId="0" nodeType="afterEffect">
                                  <p:stCondLst>
                                    <p:cond delay="0"/>
                                  </p:stCondLst>
                                  <p:childTnLst>
                                    <p:set>
                                      <p:cBhvr>
                                        <p:cTn id="251" dur="1" fill="hold">
                                          <p:stCondLst>
                                            <p:cond delay="0"/>
                                          </p:stCondLst>
                                        </p:cTn>
                                        <p:tgtEl>
                                          <p:spTgt spid="291"/>
                                        </p:tgtEl>
                                        <p:attrNameLst>
                                          <p:attrName>style.visibility</p:attrName>
                                        </p:attrNameLst>
                                      </p:cBhvr>
                                      <p:to>
                                        <p:strVal val="visible"/>
                                      </p:to>
                                    </p:set>
                                    <p:animEffect transition="in" filter="wipe(left)">
                                      <p:cBhvr>
                                        <p:cTn id="252" dur="500"/>
                                        <p:tgtEl>
                                          <p:spTgt spid="291"/>
                                        </p:tgtEl>
                                      </p:cBhvr>
                                    </p:animEffect>
                                  </p:childTnLst>
                                </p:cTn>
                              </p:par>
                              <p:par>
                                <p:cTn id="253" presetID="22" presetClass="entr" presetSubtype="8" fill="hold" grpId="0" nodeType="withEffect">
                                  <p:stCondLst>
                                    <p:cond delay="0"/>
                                  </p:stCondLst>
                                  <p:childTnLst>
                                    <p:set>
                                      <p:cBhvr>
                                        <p:cTn id="254" dur="1" fill="hold">
                                          <p:stCondLst>
                                            <p:cond delay="0"/>
                                          </p:stCondLst>
                                        </p:cTn>
                                        <p:tgtEl>
                                          <p:spTgt spid="290"/>
                                        </p:tgtEl>
                                        <p:attrNameLst>
                                          <p:attrName>style.visibility</p:attrName>
                                        </p:attrNameLst>
                                      </p:cBhvr>
                                      <p:to>
                                        <p:strVal val="visible"/>
                                      </p:to>
                                    </p:set>
                                    <p:animEffect transition="in" filter="wipe(left)">
                                      <p:cBhvr>
                                        <p:cTn id="255" dur="500"/>
                                        <p:tgtEl>
                                          <p:spTgt spid="290"/>
                                        </p:tgtEl>
                                      </p:cBhvr>
                                    </p:animEffect>
                                  </p:childTnLst>
                                </p:cTn>
                              </p:par>
                            </p:childTnLst>
                          </p:cTn>
                        </p:par>
                      </p:childTnLst>
                    </p:cTn>
                  </p:par>
                  <p:par>
                    <p:cTn id="256" fill="hold">
                      <p:stCondLst>
                        <p:cond delay="indefinite"/>
                      </p:stCondLst>
                      <p:childTnLst>
                        <p:par>
                          <p:cTn id="257" fill="hold">
                            <p:stCondLst>
                              <p:cond delay="0"/>
                            </p:stCondLst>
                            <p:childTnLst>
                              <p:par>
                                <p:cTn id="258" presetID="22" presetClass="entr" presetSubtype="8" fill="hold" grpId="0" nodeType="clickEffect">
                                  <p:stCondLst>
                                    <p:cond delay="0"/>
                                  </p:stCondLst>
                                  <p:childTnLst>
                                    <p:set>
                                      <p:cBhvr>
                                        <p:cTn id="259" dur="1" fill="hold">
                                          <p:stCondLst>
                                            <p:cond delay="0"/>
                                          </p:stCondLst>
                                        </p:cTn>
                                        <p:tgtEl>
                                          <p:spTgt spid="94"/>
                                        </p:tgtEl>
                                        <p:attrNameLst>
                                          <p:attrName>style.visibility</p:attrName>
                                        </p:attrNameLst>
                                      </p:cBhvr>
                                      <p:to>
                                        <p:strVal val="visible"/>
                                      </p:to>
                                    </p:set>
                                    <p:animEffect transition="in" filter="wipe(left)">
                                      <p:cBhvr>
                                        <p:cTn id="260" dur="500"/>
                                        <p:tgtEl>
                                          <p:spTgt spid="94"/>
                                        </p:tgtEl>
                                      </p:cBhvr>
                                    </p:animEffect>
                                  </p:childTnLst>
                                </p:cTn>
                              </p:par>
                            </p:childTnLst>
                          </p:cTn>
                        </p:par>
                        <p:par>
                          <p:cTn id="261" fill="hold">
                            <p:stCondLst>
                              <p:cond delay="500"/>
                            </p:stCondLst>
                            <p:childTnLst>
                              <p:par>
                                <p:cTn id="262" presetID="16" presetClass="entr" presetSubtype="21" fill="hold" grpId="0" nodeType="afterEffect">
                                  <p:stCondLst>
                                    <p:cond delay="0"/>
                                  </p:stCondLst>
                                  <p:childTnLst>
                                    <p:set>
                                      <p:cBhvr>
                                        <p:cTn id="263" dur="1" fill="hold">
                                          <p:stCondLst>
                                            <p:cond delay="0"/>
                                          </p:stCondLst>
                                        </p:cTn>
                                        <p:tgtEl>
                                          <p:spTgt spid="95"/>
                                        </p:tgtEl>
                                        <p:attrNameLst>
                                          <p:attrName>style.visibility</p:attrName>
                                        </p:attrNameLst>
                                      </p:cBhvr>
                                      <p:to>
                                        <p:strVal val="visible"/>
                                      </p:to>
                                    </p:set>
                                    <p:animEffect transition="in" filter="barn(inVertical)">
                                      <p:cBhvr>
                                        <p:cTn id="264" dur="500"/>
                                        <p:tgtEl>
                                          <p:spTgt spid="95"/>
                                        </p:tgtEl>
                                      </p:cBhvr>
                                    </p:animEffect>
                                  </p:childTnLst>
                                </p:cTn>
                              </p:par>
                            </p:childTnLst>
                          </p:cTn>
                        </p:par>
                      </p:childTnLst>
                    </p:cTn>
                  </p:par>
                  <p:par>
                    <p:cTn id="265" fill="hold">
                      <p:stCondLst>
                        <p:cond delay="indefinite"/>
                      </p:stCondLst>
                      <p:childTnLst>
                        <p:par>
                          <p:cTn id="266" fill="hold">
                            <p:stCondLst>
                              <p:cond delay="0"/>
                            </p:stCondLst>
                            <p:childTnLst>
                              <p:par>
                                <p:cTn id="267" presetID="22" presetClass="entr" presetSubtype="8" fill="hold" grpId="0" nodeType="clickEffect">
                                  <p:stCondLst>
                                    <p:cond delay="0"/>
                                  </p:stCondLst>
                                  <p:childTnLst>
                                    <p:set>
                                      <p:cBhvr>
                                        <p:cTn id="268" dur="1" fill="hold">
                                          <p:stCondLst>
                                            <p:cond delay="0"/>
                                          </p:stCondLst>
                                        </p:cTn>
                                        <p:tgtEl>
                                          <p:spTgt spid="93"/>
                                        </p:tgtEl>
                                        <p:attrNameLst>
                                          <p:attrName>style.visibility</p:attrName>
                                        </p:attrNameLst>
                                      </p:cBhvr>
                                      <p:to>
                                        <p:strVal val="visible"/>
                                      </p:to>
                                    </p:set>
                                    <p:animEffect transition="in" filter="wipe(left)">
                                      <p:cBhvr>
                                        <p:cTn id="269"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31" grpId="0"/>
      <p:bldP spid="235" grpId="0"/>
      <p:bldP spid="237" grpId="0"/>
      <p:bldP spid="238" grpId="0"/>
      <p:bldP spid="246" grpId="0"/>
      <p:bldP spid="247" grpId="0"/>
      <p:bldP spid="260" grpId="0"/>
      <p:bldP spid="261" grpId="0"/>
      <p:bldP spid="262" grpId="0"/>
      <p:bldP spid="266" grpId="0"/>
      <p:bldP spid="267" grpId="0"/>
      <p:bldP spid="277" grpId="0"/>
      <p:bldP spid="278" grpId="0"/>
      <p:bldP spid="279" grpId="0"/>
      <p:bldP spid="280" grpId="0"/>
      <p:bldP spid="281" grpId="0"/>
      <p:bldP spid="282" grpId="0"/>
      <p:bldP spid="286" grpId="0"/>
      <p:bldP spid="287" grpId="0"/>
      <p:bldP spid="290" grpId="0"/>
      <p:bldP spid="291" grpId="0"/>
      <p:bldP spid="248" grpId="0"/>
      <p:bldP spid="248" grpId="1"/>
      <p:bldP spid="249" grpId="0"/>
      <p:bldP spid="249" grpId="1"/>
      <p:bldP spid="250" grpId="0"/>
      <p:bldP spid="250" grpId="1"/>
      <p:bldP spid="251" grpId="0"/>
      <p:bldP spid="251" grpId="1"/>
      <p:bldP spid="252" grpId="0"/>
      <p:bldP spid="252" grpId="1"/>
      <p:bldP spid="253" grpId="0"/>
      <p:bldP spid="253" grpId="1"/>
      <p:bldP spid="254" grpId="0"/>
      <p:bldP spid="254" grpId="1"/>
      <p:bldP spid="255" grpId="0"/>
      <p:bldP spid="255" grpId="1"/>
      <p:bldP spid="256" grpId="0"/>
      <p:bldP spid="256" grpId="1"/>
      <p:bldP spid="257" grpId="0"/>
      <p:bldP spid="257" grpId="1"/>
      <p:bldP spid="258" grpId="0"/>
      <p:bldP spid="258" grpId="1"/>
      <p:bldP spid="259" grpId="0" animBg="1"/>
      <p:bldP spid="259" grpId="1" animBg="1"/>
      <p:bldP spid="93" grpId="0" animBg="1"/>
      <p:bldP spid="94" grpId="0"/>
      <p:bldP spid="9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D:\d drive\MJ WORK\Pooja mam (physics)\CBSE (X)\Light - Reflection and Refraction\900_Rizwana-Khan_Purple Gradient Background.jp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t="20000" b="20000"/>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181428" y="503466"/>
            <a:ext cx="8976159" cy="773190"/>
            <a:chOff x="415925" y="838538"/>
            <a:chExt cx="8976159" cy="773190"/>
          </a:xfrm>
        </p:grpSpPr>
        <p:sp>
          <p:nvSpPr>
            <p:cNvPr id="8" name="Rectangle 7"/>
            <p:cNvSpPr/>
            <p:nvPr/>
          </p:nvSpPr>
          <p:spPr>
            <a:xfrm>
              <a:off x="1162484" y="1533523"/>
              <a:ext cx="8229600" cy="78205"/>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9" name="Group 8"/>
            <p:cNvGrpSpPr/>
            <p:nvPr/>
          </p:nvGrpSpPr>
          <p:grpSpPr>
            <a:xfrm>
              <a:off x="415925" y="888423"/>
              <a:ext cx="755703" cy="692727"/>
              <a:chOff x="415925" y="285750"/>
              <a:chExt cx="755703" cy="692727"/>
            </a:xfrm>
          </p:grpSpPr>
          <p:sp>
            <p:nvSpPr>
              <p:cNvPr id="11" name="Rectangle 10"/>
              <p:cNvSpPr/>
              <p:nvPr/>
            </p:nvSpPr>
            <p:spPr>
              <a:xfrm>
                <a:off x="415925" y="285750"/>
                <a:ext cx="755703" cy="692727"/>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w="571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black"/>
                  </a:solidFill>
                  <a:latin typeface="Aharoni" pitchFamily="2" charset="-79"/>
                  <a:cs typeface="Aharoni" pitchFamily="2" charset="-79"/>
                </a:endParaRPr>
              </a:p>
            </p:txBody>
          </p:sp>
          <p:sp>
            <p:nvSpPr>
              <p:cNvPr id="12" name="Rectangle 11"/>
              <p:cNvSpPr/>
              <p:nvPr/>
            </p:nvSpPr>
            <p:spPr>
              <a:xfrm>
                <a:off x="468744" y="324422"/>
                <a:ext cx="665567" cy="646331"/>
              </a:xfrm>
              <a:prstGeom prst="rect">
                <a:avLst/>
              </a:prstGeom>
            </p:spPr>
            <p:txBody>
              <a:bodyPr wrap="none">
                <a:spAutoFit/>
              </a:bodyPr>
              <a:lstStyle/>
              <a:p>
                <a:pPr algn="ctr"/>
                <a:r>
                  <a:rPr lang="en-US" sz="3600" dirty="0">
                    <a:ln w="12700">
                      <a:solidFill>
                        <a:prstClr val="black"/>
                      </a:solidFill>
                    </a:ln>
                    <a:solidFill>
                      <a:prstClr val="white"/>
                    </a:solidFill>
                    <a:latin typeface="Aharoni" pitchFamily="2" charset="-79"/>
                    <a:cs typeface="Aharoni" pitchFamily="2" charset="-79"/>
                  </a:rPr>
                  <a:t>Q.</a:t>
                </a:r>
              </a:p>
            </p:txBody>
          </p:sp>
        </p:grpSp>
        <p:sp>
          <p:nvSpPr>
            <p:cNvPr id="10" name="Rectangle 9"/>
            <p:cNvSpPr/>
            <p:nvPr/>
          </p:nvSpPr>
          <p:spPr>
            <a:xfrm>
              <a:off x="1162484" y="838538"/>
              <a:ext cx="7575612" cy="707886"/>
            </a:xfrm>
            <a:prstGeom prst="rect">
              <a:avLst/>
            </a:prstGeom>
          </p:spPr>
          <p:txBody>
            <a:bodyPr wrap="square">
              <a:spAutoFit/>
            </a:bodyPr>
            <a:lstStyle/>
            <a:p>
              <a:pPr>
                <a:tabLst>
                  <a:tab pos="266700" algn="ctr"/>
                </a:tabLst>
              </a:pPr>
              <a:r>
                <a:rPr lang="en-US" sz="2000" dirty="0">
                  <a:solidFill>
                    <a:schemeClr val="bg1"/>
                  </a:solidFill>
                  <a:effectLst>
                    <a:outerShdw blurRad="38100" dist="38100" dir="2700000" algn="tl">
                      <a:srgbClr val="000000">
                        <a:alpha val="43137"/>
                      </a:srgbClr>
                    </a:outerShdw>
                  </a:effectLst>
                  <a:latin typeface="Tw Cen MT" panose="020B0602020104020603" pitchFamily="34" charset="0"/>
                </a:rPr>
                <a:t>Which one of the following materials cannot be used to make a lens</a:t>
              </a:r>
              <a:r>
                <a:rPr lang="en-US" sz="2000" b="1" dirty="0" smtClean="0">
                  <a:solidFill>
                    <a:schemeClr val="bg1"/>
                  </a:solidFill>
                  <a:effectLst>
                    <a:outerShdw blurRad="38100" dist="38100" dir="2700000" algn="tl">
                      <a:srgbClr val="000000">
                        <a:alpha val="43137"/>
                      </a:srgbClr>
                    </a:outerShdw>
                  </a:effectLst>
                  <a:latin typeface="Tw Cen MT" panose="020B0602020104020603" pitchFamily="34" charset="0"/>
                </a:rPr>
                <a:t>?</a:t>
              </a:r>
            </a:p>
            <a:p>
              <a:pPr>
                <a:tabLst>
                  <a:tab pos="266700" algn="ctr"/>
                </a:tabLst>
              </a:pPr>
              <a:r>
                <a:rPr lang="en-US" sz="2000" b="1" dirty="0">
                  <a:solidFill>
                    <a:schemeClr val="bg1"/>
                  </a:solidFill>
                  <a:effectLst>
                    <a:outerShdw blurRad="38100" dist="38100" dir="2700000" algn="tl">
                      <a:srgbClr val="000000">
                        <a:alpha val="43137"/>
                      </a:srgbClr>
                    </a:outerShdw>
                  </a:effectLst>
                  <a:latin typeface="Tw Cen MT" panose="020B0602020104020603" pitchFamily="34" charset="0"/>
                </a:rPr>
                <a:t>(a) Water </a:t>
              </a:r>
              <a:r>
                <a:rPr lang="en-US" sz="2000" b="1" dirty="0" smtClean="0">
                  <a:solidFill>
                    <a:schemeClr val="bg1"/>
                  </a:solidFill>
                  <a:effectLst>
                    <a:outerShdw blurRad="38100" dist="38100" dir="2700000" algn="tl">
                      <a:srgbClr val="000000">
                        <a:alpha val="43137"/>
                      </a:srgbClr>
                    </a:outerShdw>
                  </a:effectLst>
                  <a:latin typeface="Tw Cen MT" panose="020B0602020104020603" pitchFamily="34" charset="0"/>
                </a:rPr>
                <a:t>	(</a:t>
              </a:r>
              <a:r>
                <a:rPr lang="en-US" sz="2000" b="1" dirty="0">
                  <a:solidFill>
                    <a:schemeClr val="bg1"/>
                  </a:solidFill>
                  <a:effectLst>
                    <a:outerShdw blurRad="38100" dist="38100" dir="2700000" algn="tl">
                      <a:srgbClr val="000000">
                        <a:alpha val="43137"/>
                      </a:srgbClr>
                    </a:outerShdw>
                  </a:effectLst>
                  <a:latin typeface="Tw Cen MT" panose="020B0602020104020603" pitchFamily="34" charset="0"/>
                </a:rPr>
                <a:t>b) Glass </a:t>
              </a:r>
              <a:r>
                <a:rPr lang="en-US" sz="2000" b="1" dirty="0" smtClean="0">
                  <a:solidFill>
                    <a:schemeClr val="bg1"/>
                  </a:solidFill>
                  <a:effectLst>
                    <a:outerShdw blurRad="38100" dist="38100" dir="2700000" algn="tl">
                      <a:srgbClr val="000000">
                        <a:alpha val="43137"/>
                      </a:srgbClr>
                    </a:outerShdw>
                  </a:effectLst>
                  <a:latin typeface="Tw Cen MT" panose="020B0602020104020603" pitchFamily="34" charset="0"/>
                </a:rPr>
                <a:t>	(</a:t>
              </a:r>
              <a:r>
                <a:rPr lang="en-US" sz="2000" b="1" dirty="0">
                  <a:solidFill>
                    <a:schemeClr val="bg1"/>
                  </a:solidFill>
                  <a:effectLst>
                    <a:outerShdw blurRad="38100" dist="38100" dir="2700000" algn="tl">
                      <a:srgbClr val="000000">
                        <a:alpha val="43137"/>
                      </a:srgbClr>
                    </a:outerShdw>
                  </a:effectLst>
                  <a:latin typeface="Tw Cen MT" panose="020B0602020104020603" pitchFamily="34" charset="0"/>
                </a:rPr>
                <a:t>c) Plastic </a:t>
              </a:r>
              <a:r>
                <a:rPr lang="en-US" sz="2000" b="1" dirty="0" smtClean="0">
                  <a:solidFill>
                    <a:schemeClr val="bg1"/>
                  </a:solidFill>
                  <a:effectLst>
                    <a:outerShdw blurRad="38100" dist="38100" dir="2700000" algn="tl">
                      <a:srgbClr val="000000">
                        <a:alpha val="43137"/>
                      </a:srgbClr>
                    </a:outerShdw>
                  </a:effectLst>
                  <a:latin typeface="Tw Cen MT" panose="020B0602020104020603" pitchFamily="34" charset="0"/>
                </a:rPr>
                <a:t>	(</a:t>
              </a:r>
              <a:r>
                <a:rPr lang="en-US" sz="2000" b="1" dirty="0">
                  <a:solidFill>
                    <a:schemeClr val="bg1"/>
                  </a:solidFill>
                  <a:effectLst>
                    <a:outerShdw blurRad="38100" dist="38100" dir="2700000" algn="tl">
                      <a:srgbClr val="000000">
                        <a:alpha val="43137"/>
                      </a:srgbClr>
                    </a:outerShdw>
                  </a:effectLst>
                  <a:latin typeface="Tw Cen MT" panose="020B0602020104020603" pitchFamily="34" charset="0"/>
                </a:rPr>
                <a:t>d) Clay</a:t>
              </a:r>
            </a:p>
          </p:txBody>
        </p:sp>
      </p:grpSp>
      <p:sp>
        <p:nvSpPr>
          <p:cNvPr id="13" name="Rectangle 12"/>
          <p:cNvSpPr/>
          <p:nvPr/>
        </p:nvSpPr>
        <p:spPr>
          <a:xfrm>
            <a:off x="154258" y="1581150"/>
            <a:ext cx="689611" cy="400110"/>
          </a:xfrm>
          <a:prstGeom prst="rect">
            <a:avLst/>
          </a:prstGeom>
        </p:spPr>
        <p:txBody>
          <a:bodyPr wrap="none">
            <a:spAutoFit/>
          </a:bodyPr>
          <a:lstStyle/>
          <a:p>
            <a:pPr algn="ctr"/>
            <a:r>
              <a:rPr lang="en-US" sz="2000" dirty="0">
                <a:ln w="12700">
                  <a:solidFill>
                    <a:prstClr val="black"/>
                  </a:solidFill>
                </a:ln>
                <a:solidFill>
                  <a:schemeClr val="bg1"/>
                </a:solidFill>
                <a:latin typeface="Aharoni" pitchFamily="2" charset="-79"/>
                <a:cs typeface="Aharoni" pitchFamily="2" charset="-79"/>
              </a:rPr>
              <a:t>Ans.</a:t>
            </a:r>
          </a:p>
        </p:txBody>
      </p:sp>
      <p:sp>
        <p:nvSpPr>
          <p:cNvPr id="16" name="Rectangle 15"/>
          <p:cNvSpPr/>
          <p:nvPr/>
        </p:nvSpPr>
        <p:spPr>
          <a:xfrm>
            <a:off x="154258" y="1981260"/>
            <a:ext cx="7803200" cy="400110"/>
          </a:xfrm>
          <a:prstGeom prst="rect">
            <a:avLst/>
          </a:prstGeom>
        </p:spPr>
        <p:txBody>
          <a:bodyPr wrap="square">
            <a:spAutoFit/>
          </a:bodyPr>
          <a:lstStyle/>
          <a:p>
            <a:pPr>
              <a:tabLst>
                <a:tab pos="406400" algn="ctr"/>
              </a:tabLst>
            </a:pPr>
            <a:r>
              <a:rPr lang="en-US" sz="2000" dirty="0">
                <a:solidFill>
                  <a:schemeClr val="bg1"/>
                </a:solidFill>
                <a:latin typeface="Tw Cen MT" panose="020B0602020104020603" pitchFamily="34" charset="0"/>
                <a:cs typeface="Aharoni" pitchFamily="2" charset="-79"/>
              </a:rPr>
              <a:t>Clay. Because it is not transparent.</a:t>
            </a:r>
          </a:p>
        </p:txBody>
      </p:sp>
    </p:spTree>
    <p:extLst>
      <p:ext uri="{BB962C8B-B14F-4D97-AF65-F5344CB8AC3E}">
        <p14:creationId xmlns:p14="http://schemas.microsoft.com/office/powerpoint/2010/main" val="214769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4" name="Picture 2" descr="D:\d drive\MJ WORK\Pooja mam (physics)\CBSE (X)\Light - Reflection and Refraction\900_Rizwana-Khan_Purple Gradient Background.jp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t="20000" b="20000"/>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181428" y="57150"/>
            <a:ext cx="8976159" cy="1067106"/>
            <a:chOff x="415925" y="544622"/>
            <a:chExt cx="8976159" cy="1067106"/>
          </a:xfrm>
        </p:grpSpPr>
        <p:sp>
          <p:nvSpPr>
            <p:cNvPr id="8" name="Rectangle 7"/>
            <p:cNvSpPr/>
            <p:nvPr/>
          </p:nvSpPr>
          <p:spPr>
            <a:xfrm>
              <a:off x="1162484" y="1533523"/>
              <a:ext cx="8229600" cy="78205"/>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9" name="Group 8"/>
            <p:cNvGrpSpPr/>
            <p:nvPr/>
          </p:nvGrpSpPr>
          <p:grpSpPr>
            <a:xfrm>
              <a:off x="415925" y="888423"/>
              <a:ext cx="755703" cy="692727"/>
              <a:chOff x="415925" y="285750"/>
              <a:chExt cx="755703" cy="692727"/>
            </a:xfrm>
          </p:grpSpPr>
          <p:sp>
            <p:nvSpPr>
              <p:cNvPr id="11" name="Rectangle 10"/>
              <p:cNvSpPr/>
              <p:nvPr/>
            </p:nvSpPr>
            <p:spPr>
              <a:xfrm>
                <a:off x="415925" y="285750"/>
                <a:ext cx="755703" cy="692727"/>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w="571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black"/>
                  </a:solidFill>
                  <a:latin typeface="Aharoni" pitchFamily="2" charset="-79"/>
                  <a:cs typeface="Aharoni" pitchFamily="2" charset="-79"/>
                </a:endParaRPr>
              </a:p>
            </p:txBody>
          </p:sp>
          <p:sp>
            <p:nvSpPr>
              <p:cNvPr id="12" name="Rectangle 11"/>
              <p:cNvSpPr/>
              <p:nvPr/>
            </p:nvSpPr>
            <p:spPr>
              <a:xfrm>
                <a:off x="468744" y="324422"/>
                <a:ext cx="665567" cy="646331"/>
              </a:xfrm>
              <a:prstGeom prst="rect">
                <a:avLst/>
              </a:prstGeom>
            </p:spPr>
            <p:txBody>
              <a:bodyPr wrap="none">
                <a:spAutoFit/>
              </a:bodyPr>
              <a:lstStyle/>
              <a:p>
                <a:pPr algn="ctr"/>
                <a:r>
                  <a:rPr lang="en-US" sz="3600" dirty="0">
                    <a:ln w="12700">
                      <a:solidFill>
                        <a:prstClr val="black"/>
                      </a:solidFill>
                    </a:ln>
                    <a:solidFill>
                      <a:prstClr val="white"/>
                    </a:solidFill>
                    <a:latin typeface="Aharoni" pitchFamily="2" charset="-79"/>
                    <a:cs typeface="Aharoni" pitchFamily="2" charset="-79"/>
                  </a:rPr>
                  <a:t>Q.</a:t>
                </a:r>
              </a:p>
            </p:txBody>
          </p:sp>
        </p:grpSp>
        <p:sp>
          <p:nvSpPr>
            <p:cNvPr id="10" name="Rectangle 9"/>
            <p:cNvSpPr/>
            <p:nvPr/>
          </p:nvSpPr>
          <p:spPr>
            <a:xfrm>
              <a:off x="1162484" y="544622"/>
              <a:ext cx="7575612" cy="1015663"/>
            </a:xfrm>
            <a:prstGeom prst="rect">
              <a:avLst/>
            </a:prstGeom>
          </p:spPr>
          <p:txBody>
            <a:bodyPr wrap="square">
              <a:spAutoFit/>
            </a:bodyPr>
            <a:lstStyle/>
            <a:p>
              <a:pPr>
                <a:tabLst>
                  <a:tab pos="266700" algn="ctr"/>
                </a:tabLst>
              </a:pPr>
              <a:r>
                <a:rPr lang="en-US" sz="2000" dirty="0">
                  <a:solidFill>
                    <a:schemeClr val="bg1"/>
                  </a:solidFill>
                  <a:effectLst>
                    <a:outerShdw blurRad="38100" dist="38100" dir="2700000" algn="tl">
                      <a:srgbClr val="000000">
                        <a:alpha val="43137"/>
                      </a:srgbClr>
                    </a:outerShdw>
                  </a:effectLst>
                  <a:latin typeface="Tw Cen MT" panose="020B0602020104020603" pitchFamily="34" charset="0"/>
                </a:rPr>
                <a:t>An object 5 cm in length is held 25 cm away from a converging lens of focal </a:t>
              </a:r>
              <a:r>
                <a:rPr lang="en-US" sz="2000" dirty="0" smtClean="0">
                  <a:solidFill>
                    <a:schemeClr val="bg1"/>
                  </a:solidFill>
                  <a:effectLst>
                    <a:outerShdw blurRad="38100" dist="38100" dir="2700000" algn="tl">
                      <a:srgbClr val="000000">
                        <a:alpha val="43137"/>
                      </a:srgbClr>
                    </a:outerShdw>
                  </a:effectLst>
                  <a:latin typeface="Tw Cen MT" panose="020B0602020104020603" pitchFamily="34" charset="0"/>
                </a:rPr>
                <a:t>length10 </a:t>
              </a:r>
              <a:r>
                <a:rPr lang="en-US" sz="2000" dirty="0">
                  <a:solidFill>
                    <a:schemeClr val="bg1"/>
                  </a:solidFill>
                  <a:effectLst>
                    <a:outerShdw blurRad="38100" dist="38100" dir="2700000" algn="tl">
                      <a:srgbClr val="000000">
                        <a:alpha val="43137"/>
                      </a:srgbClr>
                    </a:outerShdw>
                  </a:effectLst>
                  <a:latin typeface="Tw Cen MT" panose="020B0602020104020603" pitchFamily="34" charset="0"/>
                </a:rPr>
                <a:t>cm. Draw the ray diagram and find the position, size and the nature of </a:t>
              </a:r>
              <a:r>
                <a:rPr lang="en-US" sz="2000" dirty="0" smtClean="0">
                  <a:solidFill>
                    <a:schemeClr val="bg1"/>
                  </a:solidFill>
                  <a:effectLst>
                    <a:outerShdw blurRad="38100" dist="38100" dir="2700000" algn="tl">
                      <a:srgbClr val="000000">
                        <a:alpha val="43137"/>
                      </a:srgbClr>
                    </a:outerShdw>
                  </a:effectLst>
                  <a:latin typeface="Tw Cen MT" panose="020B0602020104020603" pitchFamily="34" charset="0"/>
                </a:rPr>
                <a:t>the image </a:t>
              </a:r>
              <a:r>
                <a:rPr lang="en-US" sz="2000" dirty="0">
                  <a:solidFill>
                    <a:schemeClr val="bg1"/>
                  </a:solidFill>
                  <a:effectLst>
                    <a:outerShdw blurRad="38100" dist="38100" dir="2700000" algn="tl">
                      <a:srgbClr val="000000">
                        <a:alpha val="43137"/>
                      </a:srgbClr>
                    </a:outerShdw>
                  </a:effectLst>
                  <a:latin typeface="Tw Cen MT" panose="020B0602020104020603" pitchFamily="34" charset="0"/>
                </a:rPr>
                <a:t>formed.</a:t>
              </a:r>
              <a:endParaRPr lang="en-US" sz="2000" b="1" dirty="0">
                <a:solidFill>
                  <a:schemeClr val="bg1"/>
                </a:solidFill>
                <a:effectLst>
                  <a:outerShdw blurRad="38100" dist="38100" dir="2700000" algn="tl">
                    <a:srgbClr val="000000">
                      <a:alpha val="43137"/>
                    </a:srgbClr>
                  </a:outerShdw>
                </a:effectLst>
                <a:latin typeface="Tw Cen MT" panose="020B0602020104020603" pitchFamily="34" charset="0"/>
              </a:endParaRPr>
            </a:p>
          </p:txBody>
        </p:sp>
      </p:grpSp>
    </p:spTree>
    <p:extLst>
      <p:ext uri="{BB962C8B-B14F-4D97-AF65-F5344CB8AC3E}">
        <p14:creationId xmlns:p14="http://schemas.microsoft.com/office/powerpoint/2010/main" val="4080673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24100" y="2187029"/>
            <a:ext cx="4495800"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400" b="1" dirty="0" smtClean="0"/>
              <a:t>Thank You</a:t>
            </a:r>
            <a:endParaRPr lang="en-US" sz="4400" b="1" dirty="0"/>
          </a:p>
        </p:txBody>
      </p:sp>
    </p:spTree>
    <p:extLst>
      <p:ext uri="{BB962C8B-B14F-4D97-AF65-F5344CB8AC3E}">
        <p14:creationId xmlns:p14="http://schemas.microsoft.com/office/powerpoint/2010/main" val="824796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Picture 100"/>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 name="Rectangle 2"/>
          <p:cNvSpPr/>
          <p:nvPr/>
        </p:nvSpPr>
        <p:spPr>
          <a:xfrm>
            <a:off x="152400" y="895350"/>
            <a:ext cx="6785586" cy="646331"/>
          </a:xfrm>
          <a:prstGeom prst="rect">
            <a:avLst/>
          </a:prstGeom>
        </p:spPr>
        <p:txBody>
          <a:bodyPr wrap="square">
            <a:spAutoFit/>
          </a:bodyPr>
          <a:lstStyle/>
          <a:p>
            <a:r>
              <a:rPr lang="en-US" kern="0" dirty="0" smtClean="0">
                <a:solidFill>
                  <a:schemeClr val="bg1"/>
                </a:solidFill>
                <a:latin typeface="Tw Cen MT" panose="020B0602020104020603" pitchFamily="34" charset="0"/>
              </a:rPr>
              <a:t>The power of a lens is a measure of the degree of convergence or divergence of light rays falling on it.</a:t>
            </a:r>
            <a:endParaRPr lang="en-US" dirty="0">
              <a:solidFill>
                <a:schemeClr val="bg1"/>
              </a:solidFill>
              <a:latin typeface="Tw Cen MT" panose="020B0602020104020603" pitchFamily="34" charset="0"/>
            </a:endParaRPr>
          </a:p>
        </p:txBody>
      </p:sp>
      <p:sp>
        <p:nvSpPr>
          <p:cNvPr id="4" name="Rectangle 3"/>
          <p:cNvSpPr/>
          <p:nvPr/>
        </p:nvSpPr>
        <p:spPr>
          <a:xfrm>
            <a:off x="152400" y="1516618"/>
            <a:ext cx="7390944" cy="369332"/>
          </a:xfrm>
          <a:prstGeom prst="rect">
            <a:avLst/>
          </a:prstGeom>
          <a:noFill/>
          <a:ln w="19050">
            <a:noFill/>
          </a:ln>
        </p:spPr>
        <p:txBody>
          <a:bodyPr wrap="square">
            <a:spAutoFit/>
          </a:bodyPr>
          <a:lstStyle/>
          <a:p>
            <a:r>
              <a:rPr lang="en-US" kern="0" dirty="0" smtClean="0">
                <a:solidFill>
                  <a:schemeClr val="bg1"/>
                </a:solidFill>
                <a:effectLst>
                  <a:outerShdw blurRad="38100" dist="38100" dir="2700000" algn="tl">
                    <a:srgbClr val="000000">
                      <a:alpha val="43137"/>
                    </a:srgbClr>
                  </a:outerShdw>
                </a:effectLst>
                <a:latin typeface="Tw Cen MT" panose="020B0602020104020603" pitchFamily="34" charset="0"/>
              </a:rPr>
              <a:t>The power of a lens is defined as the reciprocal of its focal length in </a:t>
            </a:r>
            <a:r>
              <a:rPr lang="en-US" kern="0" dirty="0" err="1" smtClean="0">
                <a:solidFill>
                  <a:schemeClr val="bg1"/>
                </a:solidFill>
                <a:effectLst>
                  <a:outerShdw blurRad="38100" dist="38100" dir="2700000" algn="tl">
                    <a:srgbClr val="000000">
                      <a:alpha val="43137"/>
                    </a:srgbClr>
                  </a:outerShdw>
                </a:effectLst>
                <a:latin typeface="Tw Cen MT" panose="020B0602020104020603" pitchFamily="34" charset="0"/>
              </a:rPr>
              <a:t>metres</a:t>
            </a:r>
            <a:r>
              <a:rPr lang="en-US" kern="0" dirty="0">
                <a:solidFill>
                  <a:schemeClr val="bg1"/>
                </a:solidFill>
                <a:effectLst>
                  <a:outerShdw blurRad="38100" dist="38100" dir="2700000" algn="tl">
                    <a:srgbClr val="000000">
                      <a:alpha val="43137"/>
                    </a:srgbClr>
                  </a:outerShdw>
                </a:effectLst>
                <a:latin typeface="Tw Cen MT" panose="020B0602020104020603" pitchFamily="34" charset="0"/>
              </a:rPr>
              <a:t>.</a:t>
            </a:r>
            <a:endParaRPr lang="en-US" dirty="0">
              <a:solidFill>
                <a:schemeClr val="bg1"/>
              </a:solidFill>
              <a:effectLst>
                <a:outerShdw blurRad="38100" dist="38100" dir="2700000" algn="tl">
                  <a:srgbClr val="000000">
                    <a:alpha val="43137"/>
                  </a:srgbClr>
                </a:outerShdw>
              </a:effectLst>
              <a:latin typeface="Tw Cen MT" panose="020B0602020104020603" pitchFamily="34" charset="0"/>
            </a:endParaRPr>
          </a:p>
        </p:txBody>
      </p:sp>
      <p:sp>
        <p:nvSpPr>
          <p:cNvPr id="6" name="Rectangle 5"/>
          <p:cNvSpPr/>
          <p:nvPr/>
        </p:nvSpPr>
        <p:spPr>
          <a:xfrm>
            <a:off x="584200" y="3777785"/>
            <a:ext cx="1824538" cy="369332"/>
          </a:xfrm>
          <a:prstGeom prst="rect">
            <a:avLst/>
          </a:prstGeom>
        </p:spPr>
        <p:txBody>
          <a:bodyPr wrap="none">
            <a:spAutoFit/>
          </a:bodyPr>
          <a:lstStyle/>
          <a:p>
            <a:r>
              <a:rPr lang="en-US" b="1" kern="0" dirty="0">
                <a:solidFill>
                  <a:schemeClr val="bg1"/>
                </a:solidFill>
              </a:rPr>
              <a:t>Power of a lens =</a:t>
            </a:r>
            <a:endParaRPr lang="en-US" b="1" dirty="0">
              <a:solidFill>
                <a:schemeClr val="bg1"/>
              </a:solidFill>
            </a:endParaRPr>
          </a:p>
        </p:txBody>
      </p:sp>
      <p:sp>
        <p:nvSpPr>
          <p:cNvPr id="7" name="Rectangle 6"/>
          <p:cNvSpPr/>
          <p:nvPr/>
        </p:nvSpPr>
        <p:spPr>
          <a:xfrm>
            <a:off x="3889314" y="3630588"/>
            <a:ext cx="301686" cy="369332"/>
          </a:xfrm>
          <a:prstGeom prst="rect">
            <a:avLst/>
          </a:prstGeom>
        </p:spPr>
        <p:txBody>
          <a:bodyPr wrap="none">
            <a:spAutoFit/>
          </a:bodyPr>
          <a:lstStyle/>
          <a:p>
            <a:r>
              <a:rPr lang="en-US" b="1" kern="0" dirty="0" smtClean="0">
                <a:solidFill>
                  <a:schemeClr val="bg1"/>
                </a:solidFill>
              </a:rPr>
              <a:t>1</a:t>
            </a:r>
            <a:endParaRPr lang="en-US" b="1" dirty="0">
              <a:solidFill>
                <a:schemeClr val="bg1"/>
              </a:solidFill>
            </a:endParaRPr>
          </a:p>
        </p:txBody>
      </p:sp>
      <p:cxnSp>
        <p:nvCxnSpPr>
          <p:cNvPr id="9" name="Straight Connector 8"/>
          <p:cNvCxnSpPr/>
          <p:nvPr/>
        </p:nvCxnSpPr>
        <p:spPr>
          <a:xfrm>
            <a:off x="2443383" y="3962967"/>
            <a:ext cx="32918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336800" y="3982533"/>
            <a:ext cx="3453189" cy="369332"/>
          </a:xfrm>
          <a:prstGeom prst="rect">
            <a:avLst/>
          </a:prstGeom>
        </p:spPr>
        <p:txBody>
          <a:bodyPr wrap="none">
            <a:spAutoFit/>
          </a:bodyPr>
          <a:lstStyle/>
          <a:p>
            <a:r>
              <a:rPr lang="en-US" b="1" kern="0" dirty="0">
                <a:solidFill>
                  <a:schemeClr val="bg1"/>
                </a:solidFill>
              </a:rPr>
              <a:t>f</a:t>
            </a:r>
            <a:r>
              <a:rPr lang="en-US" b="1" kern="0" dirty="0" smtClean="0">
                <a:solidFill>
                  <a:schemeClr val="bg1"/>
                </a:solidFill>
              </a:rPr>
              <a:t>ocal length of the lens (in </a:t>
            </a:r>
            <a:r>
              <a:rPr lang="en-US" b="1" kern="0" dirty="0" err="1" smtClean="0">
                <a:solidFill>
                  <a:schemeClr val="bg1"/>
                </a:solidFill>
              </a:rPr>
              <a:t>metres</a:t>
            </a:r>
            <a:r>
              <a:rPr lang="en-US" b="1" kern="0" dirty="0" smtClean="0">
                <a:solidFill>
                  <a:schemeClr val="bg1"/>
                </a:solidFill>
              </a:rPr>
              <a:t>)</a:t>
            </a:r>
            <a:endParaRPr lang="en-US" b="1" dirty="0">
              <a:solidFill>
                <a:schemeClr val="bg1"/>
              </a:solidFill>
            </a:endParaRPr>
          </a:p>
        </p:txBody>
      </p:sp>
      <p:sp>
        <p:nvSpPr>
          <p:cNvPr id="16" name="Rounded Rectangle 15"/>
          <p:cNvSpPr/>
          <p:nvPr/>
        </p:nvSpPr>
        <p:spPr>
          <a:xfrm>
            <a:off x="4200089" y="3810231"/>
            <a:ext cx="2227388" cy="408623"/>
          </a:xfrm>
          <a:prstGeom prst="roundRect">
            <a:avLst/>
          </a:prstGeom>
          <a:solidFill>
            <a:srgbClr val="00FFFF"/>
          </a:solidFill>
          <a:ln w="19050">
            <a:solidFill>
              <a:schemeClr val="tx1"/>
            </a:solidFill>
          </a:ln>
        </p:spPr>
        <p:txBody>
          <a:bodyPr wrap="none">
            <a:spAutoFit/>
          </a:bodyPr>
          <a:lstStyle/>
          <a:p>
            <a:r>
              <a:rPr lang="en-US" b="1" kern="0" dirty="0" smtClean="0"/>
              <a:t>P = Power of the lens</a:t>
            </a:r>
            <a:endParaRPr lang="en-US" b="1" dirty="0"/>
          </a:p>
        </p:txBody>
      </p:sp>
      <p:sp>
        <p:nvSpPr>
          <p:cNvPr id="17" name="Rounded Rectangle 16"/>
          <p:cNvSpPr/>
          <p:nvPr/>
        </p:nvSpPr>
        <p:spPr>
          <a:xfrm>
            <a:off x="4198806" y="4290643"/>
            <a:ext cx="3802194" cy="408623"/>
          </a:xfrm>
          <a:prstGeom prst="roundRect">
            <a:avLst/>
          </a:prstGeom>
          <a:solidFill>
            <a:srgbClr val="00FFFF"/>
          </a:solidFill>
          <a:ln w="19050">
            <a:solidFill>
              <a:schemeClr val="tx1"/>
            </a:solidFill>
          </a:ln>
        </p:spPr>
        <p:txBody>
          <a:bodyPr wrap="none">
            <a:spAutoFit/>
          </a:bodyPr>
          <a:lstStyle/>
          <a:p>
            <a:r>
              <a:rPr lang="en-US" b="1" kern="0" dirty="0" smtClean="0"/>
              <a:t>f = </a:t>
            </a:r>
            <a:r>
              <a:rPr lang="en-US" b="1" kern="0" dirty="0"/>
              <a:t>focal length of the lens (in </a:t>
            </a:r>
            <a:r>
              <a:rPr lang="en-US" b="1" kern="0" dirty="0" err="1"/>
              <a:t>metres</a:t>
            </a:r>
            <a:r>
              <a:rPr lang="en-US" b="1" kern="0" dirty="0"/>
              <a:t>)</a:t>
            </a:r>
            <a:endParaRPr lang="en-US" b="1" dirty="0"/>
          </a:p>
        </p:txBody>
      </p:sp>
      <p:grpSp>
        <p:nvGrpSpPr>
          <p:cNvPr id="24" name="Group 62"/>
          <p:cNvGrpSpPr/>
          <p:nvPr/>
        </p:nvGrpSpPr>
        <p:grpSpPr>
          <a:xfrm>
            <a:off x="1924052" y="3643868"/>
            <a:ext cx="860486" cy="680482"/>
            <a:chOff x="5330702" y="1776879"/>
            <a:chExt cx="860486" cy="680482"/>
          </a:xfrm>
        </p:grpSpPr>
        <p:sp>
          <p:nvSpPr>
            <p:cNvPr id="25" name="TextBox 24"/>
            <p:cNvSpPr txBox="1"/>
            <p:nvPr/>
          </p:nvSpPr>
          <p:spPr>
            <a:xfrm>
              <a:off x="5330702" y="1905000"/>
              <a:ext cx="476412" cy="369332"/>
            </a:xfrm>
            <a:prstGeom prst="rect">
              <a:avLst/>
            </a:prstGeom>
            <a:noFill/>
          </p:spPr>
          <p:txBody>
            <a:bodyPr wrap="none" rtlCol="0">
              <a:spAutoFit/>
            </a:bodyPr>
            <a:lstStyle/>
            <a:p>
              <a:pPr>
                <a:defRPr/>
              </a:pPr>
              <a:r>
                <a:rPr lang="en-US" b="1" kern="0" dirty="0" smtClean="0">
                  <a:solidFill>
                    <a:schemeClr val="bg1"/>
                  </a:solidFill>
                  <a:latin typeface="+mj-lt"/>
                </a:rPr>
                <a:t>P =</a:t>
              </a:r>
              <a:endParaRPr lang="en-US" b="1" kern="0" dirty="0">
                <a:solidFill>
                  <a:schemeClr val="bg1"/>
                </a:solidFill>
                <a:latin typeface="+mj-lt"/>
              </a:endParaRPr>
            </a:p>
          </p:txBody>
        </p:sp>
        <p:sp>
          <p:nvSpPr>
            <p:cNvPr id="26" name="TextBox 25"/>
            <p:cNvSpPr txBox="1"/>
            <p:nvPr/>
          </p:nvSpPr>
          <p:spPr>
            <a:xfrm>
              <a:off x="5911143" y="2088029"/>
              <a:ext cx="258404" cy="369332"/>
            </a:xfrm>
            <a:prstGeom prst="rect">
              <a:avLst/>
            </a:prstGeom>
            <a:noFill/>
          </p:spPr>
          <p:txBody>
            <a:bodyPr wrap="none" rtlCol="0">
              <a:spAutoFit/>
            </a:bodyPr>
            <a:lstStyle/>
            <a:p>
              <a:pPr>
                <a:defRPr/>
              </a:pPr>
              <a:r>
                <a:rPr lang="en-US" b="1" kern="0" dirty="0" smtClean="0">
                  <a:solidFill>
                    <a:schemeClr val="bg1"/>
                  </a:solidFill>
                  <a:latin typeface="+mj-lt"/>
                </a:rPr>
                <a:t>f</a:t>
              </a:r>
              <a:endParaRPr lang="en-US" b="1" kern="0" dirty="0">
                <a:solidFill>
                  <a:schemeClr val="bg1"/>
                </a:solidFill>
                <a:latin typeface="+mj-lt"/>
              </a:endParaRPr>
            </a:p>
          </p:txBody>
        </p:sp>
        <p:sp>
          <p:nvSpPr>
            <p:cNvPr id="27" name="TextBox 26"/>
            <p:cNvSpPr txBox="1"/>
            <p:nvPr/>
          </p:nvSpPr>
          <p:spPr>
            <a:xfrm>
              <a:off x="5889502" y="1776879"/>
              <a:ext cx="301686" cy="369332"/>
            </a:xfrm>
            <a:prstGeom prst="rect">
              <a:avLst/>
            </a:prstGeom>
            <a:noFill/>
          </p:spPr>
          <p:txBody>
            <a:bodyPr wrap="none" rtlCol="0">
              <a:spAutoFit/>
            </a:bodyPr>
            <a:lstStyle/>
            <a:p>
              <a:pPr>
                <a:defRPr/>
              </a:pPr>
              <a:r>
                <a:rPr lang="en-US" b="1" kern="0" dirty="0" smtClean="0">
                  <a:solidFill>
                    <a:schemeClr val="bg1"/>
                  </a:solidFill>
                  <a:latin typeface="+mj-lt"/>
                </a:rPr>
                <a:t>1</a:t>
              </a:r>
              <a:endParaRPr lang="en-US" b="1" kern="0" dirty="0">
                <a:solidFill>
                  <a:schemeClr val="bg1"/>
                </a:solidFill>
                <a:latin typeface="+mj-lt"/>
              </a:endParaRPr>
            </a:p>
          </p:txBody>
        </p:sp>
        <p:cxnSp>
          <p:nvCxnSpPr>
            <p:cNvPr id="28" name="Straight Connector 27"/>
            <p:cNvCxnSpPr/>
            <p:nvPr/>
          </p:nvCxnSpPr>
          <p:spPr>
            <a:xfrm>
              <a:off x="5889502" y="2118781"/>
              <a:ext cx="274320" cy="0"/>
            </a:xfrm>
            <a:prstGeom prst="line">
              <a:avLst/>
            </a:prstGeom>
            <a:noFill/>
            <a:ln w="25400" cap="flat" cmpd="sng" algn="ctr">
              <a:solidFill>
                <a:schemeClr val="bg1"/>
              </a:solidFill>
              <a:prstDash val="solid"/>
            </a:ln>
            <a:effectLst>
              <a:outerShdw blurRad="40000" dist="20000" dir="5400000" rotWithShape="0">
                <a:srgbClr val="000000">
                  <a:alpha val="38000"/>
                </a:srgbClr>
              </a:outerShdw>
            </a:effectLst>
          </p:spPr>
        </p:cxnSp>
      </p:grpSp>
      <p:sp>
        <p:nvSpPr>
          <p:cNvPr id="29" name="TextBox 28"/>
          <p:cNvSpPr txBox="1"/>
          <p:nvPr/>
        </p:nvSpPr>
        <p:spPr>
          <a:xfrm>
            <a:off x="2657337" y="3951327"/>
            <a:ext cx="1228863" cy="369332"/>
          </a:xfrm>
          <a:prstGeom prst="rect">
            <a:avLst/>
          </a:prstGeom>
          <a:noFill/>
        </p:spPr>
        <p:txBody>
          <a:bodyPr wrap="none" rtlCol="0">
            <a:spAutoFit/>
          </a:bodyPr>
          <a:lstStyle/>
          <a:p>
            <a:r>
              <a:rPr lang="en-US" b="1" dirty="0" smtClean="0">
                <a:solidFill>
                  <a:schemeClr val="bg1"/>
                </a:solidFill>
                <a:latin typeface="+mj-lt"/>
              </a:rPr>
              <a:t>(in </a:t>
            </a:r>
            <a:r>
              <a:rPr lang="en-US" b="1" dirty="0" err="1" smtClean="0">
                <a:solidFill>
                  <a:schemeClr val="bg1"/>
                </a:solidFill>
                <a:latin typeface="+mj-lt"/>
              </a:rPr>
              <a:t>metres</a:t>
            </a:r>
            <a:r>
              <a:rPr lang="en-US" b="1" dirty="0" smtClean="0">
                <a:solidFill>
                  <a:schemeClr val="bg1"/>
                </a:solidFill>
                <a:latin typeface="+mj-lt"/>
              </a:rPr>
              <a:t>)</a:t>
            </a:r>
            <a:endParaRPr lang="en-US" b="1" dirty="0">
              <a:solidFill>
                <a:schemeClr val="bg1"/>
              </a:solidFill>
              <a:latin typeface="+mj-lt"/>
            </a:endParaRPr>
          </a:p>
        </p:txBody>
      </p:sp>
      <p:sp>
        <p:nvSpPr>
          <p:cNvPr id="30" name="TextBox 29"/>
          <p:cNvSpPr txBox="1"/>
          <p:nvPr/>
        </p:nvSpPr>
        <p:spPr>
          <a:xfrm>
            <a:off x="445306" y="4430554"/>
            <a:ext cx="2444786" cy="427196"/>
          </a:xfrm>
          <a:prstGeom prst="roundRect">
            <a:avLst>
              <a:gd name="adj" fmla="val 11189"/>
            </a:avLst>
          </a:prstGeom>
          <a:solidFill>
            <a:srgbClr val="99FF66"/>
          </a:solidFill>
          <a:ln>
            <a:solidFill>
              <a:schemeClr val="tx1"/>
            </a:solidFill>
          </a:ln>
          <a:effectLst>
            <a:outerShdw blurRad="44450" dist="27940" dir="5400000" algn="ctr">
              <a:srgbClr val="000000">
                <a:alpha val="32000"/>
              </a:srgbClr>
            </a:outerShdw>
          </a:effectLst>
        </p:spPr>
        <p:txBody>
          <a:bodyPr wrap="none" rtlCol="0">
            <a:spAutoFit/>
          </a:bodyPr>
          <a:lstStyle/>
          <a:p>
            <a:r>
              <a:rPr lang="en-US" sz="2000" b="1" dirty="0" smtClean="0">
                <a:latin typeface="+mj-lt"/>
              </a:rPr>
              <a:t>SI unit : “dioptre” (D)</a:t>
            </a:r>
            <a:endParaRPr lang="en-US" sz="2000" b="1" dirty="0">
              <a:latin typeface="+mj-lt"/>
            </a:endParaRPr>
          </a:p>
        </p:txBody>
      </p:sp>
      <p:grpSp>
        <p:nvGrpSpPr>
          <p:cNvPr id="32" name="Group 21"/>
          <p:cNvGrpSpPr/>
          <p:nvPr/>
        </p:nvGrpSpPr>
        <p:grpSpPr>
          <a:xfrm>
            <a:off x="2072640" y="2319675"/>
            <a:ext cx="2075688" cy="917676"/>
            <a:chOff x="1813560" y="1129030"/>
            <a:chExt cx="2075688" cy="917676"/>
          </a:xfrm>
        </p:grpSpPr>
        <p:cxnSp>
          <p:nvCxnSpPr>
            <p:cNvPr id="33" name="Straight Connector 32"/>
            <p:cNvCxnSpPr/>
            <p:nvPr/>
          </p:nvCxnSpPr>
          <p:spPr>
            <a:xfrm>
              <a:off x="1813560" y="1600200"/>
              <a:ext cx="2075688" cy="1588"/>
            </a:xfrm>
            <a:prstGeom prst="line">
              <a:avLst/>
            </a:prstGeom>
            <a:noFill/>
            <a:ln w="25400" cap="flat" cmpd="sng" algn="ctr">
              <a:solidFill>
                <a:srgbClr val="FFFF00"/>
              </a:solidFill>
              <a:prstDash val="solid"/>
            </a:ln>
            <a:effectLst/>
          </p:spPr>
        </p:cxnSp>
        <p:cxnSp>
          <p:nvCxnSpPr>
            <p:cNvPr id="34" name="Straight Connector 33"/>
            <p:cNvCxnSpPr/>
            <p:nvPr/>
          </p:nvCxnSpPr>
          <p:spPr>
            <a:xfrm>
              <a:off x="1815922" y="1129030"/>
              <a:ext cx="2070278" cy="471170"/>
            </a:xfrm>
            <a:prstGeom prst="line">
              <a:avLst/>
            </a:prstGeom>
            <a:noFill/>
            <a:ln w="25400" cap="flat" cmpd="sng" algn="ctr">
              <a:solidFill>
                <a:srgbClr val="FFFF00"/>
              </a:solidFill>
              <a:prstDash val="solid"/>
            </a:ln>
            <a:effectLst/>
          </p:spPr>
        </p:cxnSp>
        <p:cxnSp>
          <p:nvCxnSpPr>
            <p:cNvPr id="35" name="Straight Connector 34"/>
            <p:cNvCxnSpPr/>
            <p:nvPr/>
          </p:nvCxnSpPr>
          <p:spPr>
            <a:xfrm flipV="1">
              <a:off x="1818106" y="1605547"/>
              <a:ext cx="2068094" cy="441159"/>
            </a:xfrm>
            <a:prstGeom prst="line">
              <a:avLst/>
            </a:prstGeom>
            <a:noFill/>
            <a:ln w="25400" cap="flat" cmpd="sng" algn="ctr">
              <a:solidFill>
                <a:srgbClr val="FFFF00"/>
              </a:solidFill>
              <a:prstDash val="solid"/>
            </a:ln>
            <a:effectLst/>
          </p:spPr>
        </p:cxnSp>
      </p:grpSp>
      <p:grpSp>
        <p:nvGrpSpPr>
          <p:cNvPr id="36" name="Group 20"/>
          <p:cNvGrpSpPr/>
          <p:nvPr/>
        </p:nvGrpSpPr>
        <p:grpSpPr>
          <a:xfrm>
            <a:off x="533400" y="2318405"/>
            <a:ext cx="1554480" cy="914400"/>
            <a:chOff x="274320" y="1127760"/>
            <a:chExt cx="1554480" cy="914400"/>
          </a:xfrm>
        </p:grpSpPr>
        <p:cxnSp>
          <p:nvCxnSpPr>
            <p:cNvPr id="37" name="Straight Connector 36"/>
            <p:cNvCxnSpPr/>
            <p:nvPr/>
          </p:nvCxnSpPr>
          <p:spPr>
            <a:xfrm>
              <a:off x="274320" y="1600200"/>
              <a:ext cx="1554480" cy="1588"/>
            </a:xfrm>
            <a:prstGeom prst="line">
              <a:avLst/>
            </a:prstGeom>
            <a:noFill/>
            <a:ln w="25400" cap="flat" cmpd="sng" algn="ctr">
              <a:solidFill>
                <a:srgbClr val="FFFF00"/>
              </a:solidFill>
              <a:prstDash val="solid"/>
            </a:ln>
            <a:effectLst/>
          </p:spPr>
        </p:cxnSp>
        <p:cxnSp>
          <p:nvCxnSpPr>
            <p:cNvPr id="38" name="Straight Connector 37"/>
            <p:cNvCxnSpPr/>
            <p:nvPr/>
          </p:nvCxnSpPr>
          <p:spPr>
            <a:xfrm>
              <a:off x="274320" y="1127760"/>
              <a:ext cx="1554480" cy="1588"/>
            </a:xfrm>
            <a:prstGeom prst="line">
              <a:avLst/>
            </a:prstGeom>
            <a:noFill/>
            <a:ln w="25400" cap="flat" cmpd="sng" algn="ctr">
              <a:solidFill>
                <a:srgbClr val="FFFF00"/>
              </a:solidFill>
              <a:prstDash val="solid"/>
            </a:ln>
            <a:effectLst/>
          </p:spPr>
        </p:cxnSp>
        <p:cxnSp>
          <p:nvCxnSpPr>
            <p:cNvPr id="39" name="Straight Connector 38"/>
            <p:cNvCxnSpPr/>
            <p:nvPr/>
          </p:nvCxnSpPr>
          <p:spPr>
            <a:xfrm>
              <a:off x="274320" y="2040572"/>
              <a:ext cx="1554480" cy="1588"/>
            </a:xfrm>
            <a:prstGeom prst="line">
              <a:avLst/>
            </a:prstGeom>
            <a:noFill/>
            <a:ln w="25400" cap="flat" cmpd="sng" algn="ctr">
              <a:solidFill>
                <a:srgbClr val="FFFF00"/>
              </a:solidFill>
              <a:prstDash val="solid"/>
            </a:ln>
            <a:effectLst/>
          </p:spPr>
        </p:cxnSp>
        <p:cxnSp>
          <p:nvCxnSpPr>
            <p:cNvPr id="40" name="Straight Connector 39"/>
            <p:cNvCxnSpPr/>
            <p:nvPr/>
          </p:nvCxnSpPr>
          <p:spPr>
            <a:xfrm>
              <a:off x="952952" y="1602436"/>
              <a:ext cx="91440" cy="1588"/>
            </a:xfrm>
            <a:prstGeom prst="line">
              <a:avLst/>
            </a:prstGeom>
            <a:noFill/>
            <a:ln w="25400" cap="flat" cmpd="sng" algn="ctr">
              <a:solidFill>
                <a:srgbClr val="FFFF00"/>
              </a:solidFill>
              <a:prstDash val="solid"/>
              <a:tailEnd type="stealth" w="lg" len="lg"/>
            </a:ln>
            <a:effectLst/>
          </p:spPr>
        </p:cxnSp>
        <p:cxnSp>
          <p:nvCxnSpPr>
            <p:cNvPr id="41" name="Straight Connector 40"/>
            <p:cNvCxnSpPr/>
            <p:nvPr/>
          </p:nvCxnSpPr>
          <p:spPr>
            <a:xfrm>
              <a:off x="956980" y="1129552"/>
              <a:ext cx="91440" cy="1588"/>
            </a:xfrm>
            <a:prstGeom prst="line">
              <a:avLst/>
            </a:prstGeom>
            <a:noFill/>
            <a:ln w="25400" cap="flat" cmpd="sng" algn="ctr">
              <a:solidFill>
                <a:srgbClr val="FFFF00"/>
              </a:solidFill>
              <a:prstDash val="solid"/>
              <a:tailEnd type="stealth" w="lg" len="lg"/>
            </a:ln>
            <a:effectLst/>
          </p:spPr>
        </p:cxnSp>
        <p:cxnSp>
          <p:nvCxnSpPr>
            <p:cNvPr id="42" name="Straight Connector 41"/>
            <p:cNvCxnSpPr/>
            <p:nvPr/>
          </p:nvCxnSpPr>
          <p:spPr>
            <a:xfrm>
              <a:off x="955188" y="2035640"/>
              <a:ext cx="91440" cy="1588"/>
            </a:xfrm>
            <a:prstGeom prst="line">
              <a:avLst/>
            </a:prstGeom>
            <a:noFill/>
            <a:ln w="25400" cap="flat" cmpd="sng" algn="ctr">
              <a:solidFill>
                <a:srgbClr val="FFFF00"/>
              </a:solidFill>
              <a:prstDash val="solid"/>
              <a:tailEnd type="stealth" w="lg" len="lg"/>
            </a:ln>
            <a:effectLst/>
          </p:spPr>
        </p:cxnSp>
      </p:grpSp>
      <p:sp>
        <p:nvSpPr>
          <p:cNvPr id="43" name="TextBox 42"/>
          <p:cNvSpPr txBox="1"/>
          <p:nvPr/>
        </p:nvSpPr>
        <p:spPr>
          <a:xfrm>
            <a:off x="3992880" y="2867045"/>
            <a:ext cx="341760" cy="369332"/>
          </a:xfrm>
          <a:prstGeom prst="rect">
            <a:avLst/>
          </a:prstGeom>
          <a:noFill/>
        </p:spPr>
        <p:txBody>
          <a:bodyPr wrap="none" rtlCol="0">
            <a:spAutoFit/>
          </a:bodyPr>
          <a:lstStyle/>
          <a:p>
            <a:r>
              <a:rPr lang="en-US" b="1" dirty="0" smtClean="0">
                <a:solidFill>
                  <a:schemeClr val="bg1"/>
                </a:solidFill>
                <a:effectLst>
                  <a:outerShdw blurRad="38100" dist="38100" dir="2700000" algn="tl">
                    <a:srgbClr val="000000">
                      <a:alpha val="43137"/>
                    </a:srgbClr>
                  </a:outerShdw>
                </a:effectLst>
                <a:latin typeface="Bookman Old Style" pitchFamily="18" charset="0"/>
              </a:rPr>
              <a:t>F</a:t>
            </a:r>
            <a:endParaRPr lang="en-US" b="1" dirty="0">
              <a:solidFill>
                <a:schemeClr val="bg1"/>
              </a:solidFill>
              <a:effectLst>
                <a:outerShdw blurRad="38100" dist="38100" dir="2700000" algn="tl">
                  <a:srgbClr val="000000">
                    <a:alpha val="43137"/>
                  </a:srgbClr>
                </a:outerShdw>
              </a:effectLst>
              <a:latin typeface="Bookman Old Style" pitchFamily="18" charset="0"/>
            </a:endParaRPr>
          </a:p>
        </p:txBody>
      </p:sp>
      <p:grpSp>
        <p:nvGrpSpPr>
          <p:cNvPr id="44" name="Group 26"/>
          <p:cNvGrpSpPr/>
          <p:nvPr/>
        </p:nvGrpSpPr>
        <p:grpSpPr>
          <a:xfrm>
            <a:off x="2106930" y="3162067"/>
            <a:ext cx="2057400" cy="405068"/>
            <a:chOff x="1828800" y="2187320"/>
            <a:chExt cx="2057400" cy="405068"/>
          </a:xfrm>
        </p:grpSpPr>
        <p:cxnSp>
          <p:nvCxnSpPr>
            <p:cNvPr id="45" name="Straight Connector 44"/>
            <p:cNvCxnSpPr/>
            <p:nvPr/>
          </p:nvCxnSpPr>
          <p:spPr>
            <a:xfrm>
              <a:off x="1828800" y="2590800"/>
              <a:ext cx="2057400" cy="1588"/>
            </a:xfrm>
            <a:prstGeom prst="line">
              <a:avLst/>
            </a:prstGeom>
            <a:noFill/>
            <a:ln w="28575" cap="flat" cmpd="sng" algn="ctr">
              <a:solidFill>
                <a:srgbClr val="66FFFF"/>
              </a:solidFill>
              <a:prstDash val="solid"/>
              <a:headEnd type="stealth" w="lg" len="lg"/>
              <a:tailEnd type="stealth" w="lg" len="lg"/>
            </a:ln>
            <a:effectLst/>
          </p:spPr>
        </p:cxnSp>
        <p:sp>
          <p:nvSpPr>
            <p:cNvPr id="46" name="TextBox 45"/>
            <p:cNvSpPr txBox="1"/>
            <p:nvPr/>
          </p:nvSpPr>
          <p:spPr>
            <a:xfrm>
              <a:off x="2723786" y="2187320"/>
              <a:ext cx="279244" cy="369332"/>
            </a:xfrm>
            <a:prstGeom prst="rect">
              <a:avLst/>
            </a:prstGeom>
            <a:noFill/>
          </p:spPr>
          <p:txBody>
            <a:bodyPr wrap="none" rtlCol="0">
              <a:spAutoFit/>
            </a:bodyPr>
            <a:lstStyle/>
            <a:p>
              <a:pPr>
                <a:defRPr/>
              </a:pPr>
              <a:r>
                <a:rPr lang="en-US" b="1" kern="0" dirty="0" smtClean="0">
                  <a:solidFill>
                    <a:schemeClr val="bg1"/>
                  </a:solidFill>
                  <a:latin typeface="Lucida Calligraphy" pitchFamily="66" charset="0"/>
                </a:rPr>
                <a:t>f</a:t>
              </a:r>
              <a:endParaRPr lang="en-US" b="1" kern="0" dirty="0">
                <a:solidFill>
                  <a:schemeClr val="bg1"/>
                </a:solidFill>
                <a:latin typeface="Lucida Calligraphy" pitchFamily="66" charset="0"/>
              </a:endParaRPr>
            </a:p>
          </p:txBody>
        </p:sp>
      </p:grpSp>
      <p:cxnSp>
        <p:nvCxnSpPr>
          <p:cNvPr id="47" name="Straight Connector 46"/>
          <p:cNvCxnSpPr/>
          <p:nvPr/>
        </p:nvCxnSpPr>
        <p:spPr>
          <a:xfrm>
            <a:off x="2087880" y="2313675"/>
            <a:ext cx="1981200" cy="1588"/>
          </a:xfrm>
          <a:prstGeom prst="line">
            <a:avLst/>
          </a:prstGeom>
          <a:noFill/>
          <a:ln w="28575" cap="flat" cmpd="sng" algn="ctr">
            <a:solidFill>
              <a:schemeClr val="bg1"/>
            </a:solidFill>
            <a:prstDash val="sysDash"/>
          </a:ln>
          <a:effectLst/>
        </p:spPr>
      </p:cxnSp>
      <p:sp>
        <p:nvSpPr>
          <p:cNvPr id="63" name="Arc 62"/>
          <p:cNvSpPr/>
          <p:nvPr/>
        </p:nvSpPr>
        <p:spPr>
          <a:xfrm rot="3037490">
            <a:off x="2825115" y="2292534"/>
            <a:ext cx="274320" cy="274320"/>
          </a:xfrm>
          <a:prstGeom prst="arc">
            <a:avLst>
              <a:gd name="adj1" fmla="val 15599975"/>
              <a:gd name="adj2" fmla="val 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Oval 63"/>
          <p:cNvSpPr/>
          <p:nvPr/>
        </p:nvSpPr>
        <p:spPr>
          <a:xfrm>
            <a:off x="1965960" y="1937405"/>
            <a:ext cx="228600" cy="1676400"/>
          </a:xfrm>
          <a:prstGeom prst="ellipse">
            <a:avLst/>
          </a:prstGeom>
          <a:solidFill>
            <a:schemeClr val="bg1"/>
          </a:solidFill>
          <a:ln w="25400" cap="flat" cmpd="sng" algn="ctr">
            <a:noFill/>
            <a:prstDash val="solid"/>
          </a:ln>
          <a:effectLst/>
          <a:scene3d>
            <a:camera prst="orthographicFront">
              <a:rot lat="0" lon="0" rev="0"/>
            </a:camera>
            <a:lightRig rig="chilly" dir="t">
              <a:rot lat="0" lon="0" rev="18480000"/>
            </a:lightRig>
          </a:scene3d>
          <a:sp3d prstMaterial="clear">
            <a:bevelT h="63500" prst="softRound"/>
          </a:sp3d>
        </p:spPr>
        <p:txBody>
          <a:bodyPr rtlCol="0" anchor="ctr"/>
          <a:lstStyle/>
          <a:p>
            <a:pPr algn="ctr">
              <a:defRPr/>
            </a:pPr>
            <a:endParaRPr lang="en-US" kern="0">
              <a:solidFill>
                <a:sysClr val="window" lastClr="FFFFFF"/>
              </a:solidFill>
              <a:latin typeface="Bookman Old Style" pitchFamily="18" charset="0"/>
            </a:endParaRPr>
          </a:p>
        </p:txBody>
      </p:sp>
      <p:sp>
        <p:nvSpPr>
          <p:cNvPr id="65" name="Oval 64"/>
          <p:cNvSpPr/>
          <p:nvPr/>
        </p:nvSpPr>
        <p:spPr>
          <a:xfrm>
            <a:off x="5802130" y="1952517"/>
            <a:ext cx="457200" cy="1676400"/>
          </a:xfrm>
          <a:prstGeom prst="ellipse">
            <a:avLst/>
          </a:prstGeom>
          <a:solidFill>
            <a:schemeClr val="bg1"/>
          </a:solidFill>
          <a:ln w="25400" cap="flat" cmpd="sng" algn="ctr">
            <a:noFill/>
            <a:prstDash val="solid"/>
          </a:ln>
          <a:effectLst/>
          <a:scene3d>
            <a:camera prst="orthographicFront">
              <a:rot lat="0" lon="0" rev="0"/>
            </a:camera>
            <a:lightRig rig="chilly" dir="t">
              <a:rot lat="0" lon="0" rev="18480000"/>
            </a:lightRig>
          </a:scene3d>
          <a:sp3d prstMaterial="clear">
            <a:bevelT h="63500" prst="softRound"/>
          </a:sp3d>
        </p:spPr>
        <p:txBody>
          <a:bodyPr rtlCol="0" anchor="ctr"/>
          <a:lstStyle/>
          <a:p>
            <a:pPr algn="ctr">
              <a:defRPr/>
            </a:pPr>
            <a:endParaRPr lang="en-US" kern="0">
              <a:solidFill>
                <a:sysClr val="window" lastClr="FFFFFF"/>
              </a:solidFill>
              <a:latin typeface="Bookman Old Style" pitchFamily="18" charset="0"/>
            </a:endParaRPr>
          </a:p>
        </p:txBody>
      </p:sp>
      <p:grpSp>
        <p:nvGrpSpPr>
          <p:cNvPr id="66" name="Group 27"/>
          <p:cNvGrpSpPr/>
          <p:nvPr/>
        </p:nvGrpSpPr>
        <p:grpSpPr>
          <a:xfrm>
            <a:off x="4476750" y="2313663"/>
            <a:ext cx="1554480" cy="914400"/>
            <a:chOff x="274320" y="1127760"/>
            <a:chExt cx="1554480" cy="914400"/>
          </a:xfrm>
        </p:grpSpPr>
        <p:cxnSp>
          <p:nvCxnSpPr>
            <p:cNvPr id="67" name="Straight Connector 66"/>
            <p:cNvCxnSpPr/>
            <p:nvPr/>
          </p:nvCxnSpPr>
          <p:spPr>
            <a:xfrm>
              <a:off x="274320" y="1608330"/>
              <a:ext cx="1554480" cy="1588"/>
            </a:xfrm>
            <a:prstGeom prst="line">
              <a:avLst/>
            </a:prstGeom>
            <a:noFill/>
            <a:ln w="25400" cap="flat" cmpd="sng" algn="ctr">
              <a:solidFill>
                <a:srgbClr val="FFFF00"/>
              </a:solidFill>
              <a:prstDash val="solid"/>
            </a:ln>
            <a:effectLst/>
          </p:spPr>
        </p:cxnSp>
        <p:cxnSp>
          <p:nvCxnSpPr>
            <p:cNvPr id="68" name="Straight Connector 67"/>
            <p:cNvCxnSpPr/>
            <p:nvPr/>
          </p:nvCxnSpPr>
          <p:spPr>
            <a:xfrm>
              <a:off x="274320" y="1127760"/>
              <a:ext cx="1554480" cy="1588"/>
            </a:xfrm>
            <a:prstGeom prst="line">
              <a:avLst/>
            </a:prstGeom>
            <a:noFill/>
            <a:ln w="25400" cap="flat" cmpd="sng" algn="ctr">
              <a:solidFill>
                <a:srgbClr val="FFFF00"/>
              </a:solidFill>
              <a:prstDash val="solid"/>
            </a:ln>
            <a:effectLst/>
          </p:spPr>
        </p:cxnSp>
        <p:cxnSp>
          <p:nvCxnSpPr>
            <p:cNvPr id="69" name="Straight Connector 68"/>
            <p:cNvCxnSpPr/>
            <p:nvPr/>
          </p:nvCxnSpPr>
          <p:spPr>
            <a:xfrm>
              <a:off x="274320" y="2040572"/>
              <a:ext cx="1554480" cy="1588"/>
            </a:xfrm>
            <a:prstGeom prst="line">
              <a:avLst/>
            </a:prstGeom>
            <a:noFill/>
            <a:ln w="25400" cap="flat" cmpd="sng" algn="ctr">
              <a:solidFill>
                <a:srgbClr val="FFFF00"/>
              </a:solidFill>
              <a:prstDash val="solid"/>
            </a:ln>
            <a:effectLst/>
          </p:spPr>
        </p:cxnSp>
        <p:cxnSp>
          <p:nvCxnSpPr>
            <p:cNvPr id="70" name="Straight Connector 69"/>
            <p:cNvCxnSpPr/>
            <p:nvPr/>
          </p:nvCxnSpPr>
          <p:spPr>
            <a:xfrm>
              <a:off x="952952" y="1605702"/>
              <a:ext cx="91440" cy="1588"/>
            </a:xfrm>
            <a:prstGeom prst="line">
              <a:avLst/>
            </a:prstGeom>
            <a:noFill/>
            <a:ln w="25400" cap="flat" cmpd="sng" algn="ctr">
              <a:solidFill>
                <a:srgbClr val="FFFF00"/>
              </a:solidFill>
              <a:prstDash val="solid"/>
              <a:tailEnd type="stealth" w="lg" len="lg"/>
            </a:ln>
            <a:effectLst/>
          </p:spPr>
        </p:cxnSp>
        <p:cxnSp>
          <p:nvCxnSpPr>
            <p:cNvPr id="71" name="Straight Connector 70"/>
            <p:cNvCxnSpPr/>
            <p:nvPr/>
          </p:nvCxnSpPr>
          <p:spPr>
            <a:xfrm>
              <a:off x="956980" y="1129552"/>
              <a:ext cx="91440" cy="1588"/>
            </a:xfrm>
            <a:prstGeom prst="line">
              <a:avLst/>
            </a:prstGeom>
            <a:noFill/>
            <a:ln w="25400" cap="flat" cmpd="sng" algn="ctr">
              <a:solidFill>
                <a:srgbClr val="FFFF00"/>
              </a:solidFill>
              <a:prstDash val="solid"/>
              <a:tailEnd type="stealth" w="lg" len="lg"/>
            </a:ln>
            <a:effectLst/>
          </p:spPr>
        </p:cxnSp>
        <p:cxnSp>
          <p:nvCxnSpPr>
            <p:cNvPr id="72" name="Straight Connector 71"/>
            <p:cNvCxnSpPr/>
            <p:nvPr/>
          </p:nvCxnSpPr>
          <p:spPr>
            <a:xfrm>
              <a:off x="955188" y="2040504"/>
              <a:ext cx="91440" cy="1588"/>
            </a:xfrm>
            <a:prstGeom prst="line">
              <a:avLst/>
            </a:prstGeom>
            <a:noFill/>
            <a:ln w="25400" cap="flat" cmpd="sng" algn="ctr">
              <a:solidFill>
                <a:srgbClr val="FFFF00"/>
              </a:solidFill>
              <a:prstDash val="solid"/>
              <a:tailEnd type="stealth" w="lg" len="lg"/>
            </a:ln>
            <a:effectLst/>
          </p:spPr>
        </p:cxnSp>
      </p:grpSp>
      <p:grpSp>
        <p:nvGrpSpPr>
          <p:cNvPr id="73" name="Group 40"/>
          <p:cNvGrpSpPr/>
          <p:nvPr/>
        </p:nvGrpSpPr>
        <p:grpSpPr>
          <a:xfrm>
            <a:off x="6016526" y="2312539"/>
            <a:ext cx="923544" cy="916781"/>
            <a:chOff x="1820534" y="3406318"/>
            <a:chExt cx="923544" cy="916781"/>
          </a:xfrm>
        </p:grpSpPr>
        <p:cxnSp>
          <p:nvCxnSpPr>
            <p:cNvPr id="74" name="Straight Connector 73"/>
            <p:cNvCxnSpPr/>
            <p:nvPr/>
          </p:nvCxnSpPr>
          <p:spPr>
            <a:xfrm>
              <a:off x="1820534" y="3888628"/>
              <a:ext cx="923544" cy="1588"/>
            </a:xfrm>
            <a:prstGeom prst="line">
              <a:avLst/>
            </a:prstGeom>
            <a:noFill/>
            <a:ln w="25400" cap="flat" cmpd="sng" algn="ctr">
              <a:solidFill>
                <a:srgbClr val="FFFF00"/>
              </a:solidFill>
              <a:prstDash val="solid"/>
            </a:ln>
            <a:effectLst/>
          </p:spPr>
        </p:cxnSp>
        <p:cxnSp>
          <p:nvCxnSpPr>
            <p:cNvPr id="75" name="Straight Connector 74"/>
            <p:cNvCxnSpPr/>
            <p:nvPr/>
          </p:nvCxnSpPr>
          <p:spPr>
            <a:xfrm>
              <a:off x="1822832" y="3406318"/>
              <a:ext cx="919162" cy="488156"/>
            </a:xfrm>
            <a:prstGeom prst="line">
              <a:avLst/>
            </a:prstGeom>
            <a:noFill/>
            <a:ln w="25400" cap="flat" cmpd="sng" algn="ctr">
              <a:solidFill>
                <a:srgbClr val="FFFF00"/>
              </a:solidFill>
              <a:prstDash val="solid"/>
            </a:ln>
            <a:effectLst/>
          </p:spPr>
        </p:cxnSp>
        <p:cxnSp>
          <p:nvCxnSpPr>
            <p:cNvPr id="76" name="Straight Connector 75"/>
            <p:cNvCxnSpPr/>
            <p:nvPr/>
          </p:nvCxnSpPr>
          <p:spPr>
            <a:xfrm flipV="1">
              <a:off x="1829976" y="3886201"/>
              <a:ext cx="913224" cy="436898"/>
            </a:xfrm>
            <a:prstGeom prst="line">
              <a:avLst/>
            </a:prstGeom>
            <a:noFill/>
            <a:ln w="25400" cap="flat" cmpd="sng" algn="ctr">
              <a:solidFill>
                <a:srgbClr val="FFFF00"/>
              </a:solidFill>
              <a:prstDash val="solid"/>
            </a:ln>
            <a:effectLst/>
          </p:spPr>
        </p:cxnSp>
      </p:grpSp>
      <p:sp>
        <p:nvSpPr>
          <p:cNvPr id="77" name="TextBox 76"/>
          <p:cNvSpPr txBox="1"/>
          <p:nvPr/>
        </p:nvSpPr>
        <p:spPr>
          <a:xfrm>
            <a:off x="6792730" y="2877335"/>
            <a:ext cx="341760" cy="369332"/>
          </a:xfrm>
          <a:prstGeom prst="rect">
            <a:avLst/>
          </a:prstGeom>
          <a:noFill/>
        </p:spPr>
        <p:txBody>
          <a:bodyPr wrap="none" rtlCol="0">
            <a:spAutoFit/>
          </a:bodyPr>
          <a:lstStyle/>
          <a:p>
            <a:r>
              <a:rPr lang="en-US" b="1" dirty="0" smtClean="0">
                <a:solidFill>
                  <a:schemeClr val="bg1"/>
                </a:solidFill>
                <a:latin typeface="Bookman Old Style" pitchFamily="18" charset="0"/>
              </a:rPr>
              <a:t>F</a:t>
            </a:r>
            <a:endParaRPr lang="en-US" b="1" dirty="0">
              <a:solidFill>
                <a:schemeClr val="bg1"/>
              </a:solidFill>
              <a:latin typeface="Bookman Old Style" pitchFamily="18" charset="0"/>
            </a:endParaRPr>
          </a:p>
        </p:txBody>
      </p:sp>
      <p:grpSp>
        <p:nvGrpSpPr>
          <p:cNvPr id="78" name="Group 42"/>
          <p:cNvGrpSpPr/>
          <p:nvPr/>
        </p:nvGrpSpPr>
        <p:grpSpPr>
          <a:xfrm>
            <a:off x="6173605" y="3128599"/>
            <a:ext cx="914400" cy="405068"/>
            <a:chOff x="1828800" y="2187320"/>
            <a:chExt cx="914400" cy="405068"/>
          </a:xfrm>
        </p:grpSpPr>
        <p:cxnSp>
          <p:nvCxnSpPr>
            <p:cNvPr id="79" name="Straight Connector 78"/>
            <p:cNvCxnSpPr/>
            <p:nvPr/>
          </p:nvCxnSpPr>
          <p:spPr>
            <a:xfrm>
              <a:off x="1828800" y="2590800"/>
              <a:ext cx="914400" cy="1588"/>
            </a:xfrm>
            <a:prstGeom prst="line">
              <a:avLst/>
            </a:prstGeom>
            <a:noFill/>
            <a:ln w="28575" cap="flat" cmpd="sng" algn="ctr">
              <a:solidFill>
                <a:srgbClr val="66FFFF"/>
              </a:solidFill>
              <a:prstDash val="solid"/>
              <a:headEnd type="stealth" w="lg" len="lg"/>
              <a:tailEnd type="stealth" w="lg" len="lg"/>
            </a:ln>
            <a:effectLst/>
          </p:spPr>
        </p:cxnSp>
        <p:sp>
          <p:nvSpPr>
            <p:cNvPr id="80" name="TextBox 79"/>
            <p:cNvSpPr txBox="1"/>
            <p:nvPr/>
          </p:nvSpPr>
          <p:spPr>
            <a:xfrm>
              <a:off x="2152432" y="2187320"/>
              <a:ext cx="279244" cy="369332"/>
            </a:xfrm>
            <a:prstGeom prst="rect">
              <a:avLst/>
            </a:prstGeom>
            <a:noFill/>
          </p:spPr>
          <p:txBody>
            <a:bodyPr wrap="none" rtlCol="0">
              <a:spAutoFit/>
            </a:bodyPr>
            <a:lstStyle/>
            <a:p>
              <a:pPr>
                <a:defRPr/>
              </a:pPr>
              <a:r>
                <a:rPr lang="en-US" b="1" kern="0" dirty="0" smtClean="0">
                  <a:solidFill>
                    <a:schemeClr val="bg1"/>
                  </a:solidFill>
                  <a:latin typeface="Lucida Calligraphy" pitchFamily="66" charset="0"/>
                </a:rPr>
                <a:t>f</a:t>
              </a:r>
              <a:endParaRPr lang="en-US" b="1" kern="0" dirty="0">
                <a:solidFill>
                  <a:schemeClr val="bg1"/>
                </a:solidFill>
                <a:latin typeface="Lucida Calligraphy" pitchFamily="66" charset="0"/>
              </a:endParaRPr>
            </a:p>
          </p:txBody>
        </p:sp>
      </p:grpSp>
      <p:cxnSp>
        <p:nvCxnSpPr>
          <p:cNvPr id="81" name="Straight Connector 80"/>
          <p:cNvCxnSpPr/>
          <p:nvPr/>
        </p:nvCxnSpPr>
        <p:spPr>
          <a:xfrm>
            <a:off x="5993944" y="2321554"/>
            <a:ext cx="1981200" cy="1588"/>
          </a:xfrm>
          <a:prstGeom prst="line">
            <a:avLst/>
          </a:prstGeom>
          <a:noFill/>
          <a:ln w="28575" cap="flat" cmpd="sng" algn="ctr">
            <a:solidFill>
              <a:schemeClr val="bg1"/>
            </a:solidFill>
            <a:prstDash val="sysDash"/>
          </a:ln>
          <a:effectLst/>
        </p:spPr>
      </p:cxnSp>
      <p:sp>
        <p:nvSpPr>
          <p:cNvPr id="97" name="Arc 96"/>
          <p:cNvSpPr/>
          <p:nvPr/>
        </p:nvSpPr>
        <p:spPr>
          <a:xfrm rot="3037490">
            <a:off x="6208212" y="2288250"/>
            <a:ext cx="274320" cy="274320"/>
          </a:xfrm>
          <a:prstGeom prst="arc">
            <a:avLst>
              <a:gd name="adj1" fmla="val 15599975"/>
              <a:gd name="adj2" fmla="val 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8" name="Rectangle 97"/>
          <p:cNvSpPr/>
          <p:nvPr/>
        </p:nvSpPr>
        <p:spPr>
          <a:xfrm>
            <a:off x="4210013" y="3802766"/>
            <a:ext cx="3648511" cy="646331"/>
          </a:xfrm>
          <a:prstGeom prst="rect">
            <a:avLst/>
          </a:prstGeom>
          <a:solidFill>
            <a:srgbClr val="FFC000"/>
          </a:solidFill>
          <a:ln>
            <a:solidFill>
              <a:schemeClr val="tx1"/>
            </a:solidFill>
          </a:ln>
        </p:spPr>
        <p:txBody>
          <a:bodyPr wrap="square">
            <a:spAutoFit/>
          </a:bodyPr>
          <a:lstStyle/>
          <a:p>
            <a:r>
              <a:rPr lang="en-US" b="1" kern="0" dirty="0" smtClean="0"/>
              <a:t>One </a:t>
            </a:r>
            <a:r>
              <a:rPr lang="en-US" b="1" kern="0" dirty="0" err="1" smtClean="0"/>
              <a:t>dioptre</a:t>
            </a:r>
            <a:r>
              <a:rPr lang="en-US" b="1" kern="0" dirty="0" smtClean="0"/>
              <a:t> is the power of a lens whose focal length is 1 </a:t>
            </a:r>
            <a:r>
              <a:rPr lang="en-US" b="1" kern="0" dirty="0" err="1" smtClean="0"/>
              <a:t>metre</a:t>
            </a:r>
            <a:r>
              <a:rPr lang="en-US" b="1" kern="0" dirty="0" smtClean="0"/>
              <a:t>.</a:t>
            </a:r>
            <a:endParaRPr lang="en-US" b="1" dirty="0"/>
          </a:p>
        </p:txBody>
      </p:sp>
      <p:sp>
        <p:nvSpPr>
          <p:cNvPr id="99" name="Rectangle 98"/>
          <p:cNvSpPr/>
          <p:nvPr/>
        </p:nvSpPr>
        <p:spPr>
          <a:xfrm>
            <a:off x="4191000" y="3714750"/>
            <a:ext cx="4343400" cy="646331"/>
          </a:xfrm>
          <a:prstGeom prst="rect">
            <a:avLst/>
          </a:prstGeom>
          <a:solidFill>
            <a:srgbClr val="CCFFFF"/>
          </a:solidFill>
          <a:ln w="19050">
            <a:solidFill>
              <a:schemeClr val="tx1"/>
            </a:solidFill>
          </a:ln>
        </p:spPr>
        <p:txBody>
          <a:bodyPr wrap="square">
            <a:spAutoFit/>
          </a:bodyPr>
          <a:lstStyle/>
          <a:p>
            <a:r>
              <a:rPr lang="en-US" kern="0" dirty="0" smtClean="0"/>
              <a:t>A convex lens has a positive focal length, so </a:t>
            </a:r>
            <a:r>
              <a:rPr lang="en-US" b="1" kern="0" dirty="0" smtClean="0">
                <a:solidFill>
                  <a:srgbClr val="0000FF"/>
                </a:solidFill>
              </a:rPr>
              <a:t>the power of a convex lens is positive. </a:t>
            </a:r>
            <a:endParaRPr lang="en-US" b="1" dirty="0">
              <a:solidFill>
                <a:srgbClr val="0000FF"/>
              </a:solidFill>
            </a:endParaRPr>
          </a:p>
        </p:txBody>
      </p:sp>
      <p:sp>
        <p:nvSpPr>
          <p:cNvPr id="100" name="Rectangle 99"/>
          <p:cNvSpPr/>
          <p:nvPr/>
        </p:nvSpPr>
        <p:spPr>
          <a:xfrm>
            <a:off x="4191000" y="4438650"/>
            <a:ext cx="4343400" cy="646331"/>
          </a:xfrm>
          <a:prstGeom prst="rect">
            <a:avLst/>
          </a:prstGeom>
          <a:solidFill>
            <a:srgbClr val="CCFFFF"/>
          </a:solidFill>
          <a:ln w="19050">
            <a:solidFill>
              <a:schemeClr val="tx1"/>
            </a:solidFill>
          </a:ln>
        </p:spPr>
        <p:txBody>
          <a:bodyPr wrap="square">
            <a:spAutoFit/>
          </a:bodyPr>
          <a:lstStyle/>
          <a:p>
            <a:r>
              <a:rPr lang="en-US" kern="0" dirty="0" smtClean="0"/>
              <a:t>A concave lens has a negative focal length, so </a:t>
            </a:r>
            <a:r>
              <a:rPr lang="en-US" b="1" kern="0" dirty="0" smtClean="0">
                <a:solidFill>
                  <a:srgbClr val="0000FF"/>
                </a:solidFill>
              </a:rPr>
              <a:t>the power of a concave lens is negative </a:t>
            </a:r>
            <a:endParaRPr lang="en-US" b="1" dirty="0">
              <a:solidFill>
                <a:srgbClr val="0000FF"/>
              </a:solidFill>
            </a:endParaRPr>
          </a:p>
        </p:txBody>
      </p:sp>
      <p:sp>
        <p:nvSpPr>
          <p:cNvPr id="102" name="Rectangle 101"/>
          <p:cNvSpPr/>
          <p:nvPr/>
        </p:nvSpPr>
        <p:spPr>
          <a:xfrm>
            <a:off x="3730264" y="123478"/>
            <a:ext cx="1683473" cy="861774"/>
          </a:xfrm>
          <a:prstGeom prst="rect">
            <a:avLst/>
          </a:prstGeom>
        </p:spPr>
        <p:txBody>
          <a:bodyPr wrap="none">
            <a:spAutoFit/>
          </a:bodyPr>
          <a:lstStyle/>
          <a:p>
            <a:pPr algn="ctr">
              <a:defRPr/>
            </a:pPr>
            <a:r>
              <a:rPr lang="en-US" sz="2000" kern="0" dirty="0">
                <a:solidFill>
                  <a:schemeClr val="bg1"/>
                </a:solidFill>
                <a:effectLst>
                  <a:outerShdw blurRad="38100" dist="38100" dir="2700000" algn="tl">
                    <a:srgbClr val="000000">
                      <a:alpha val="43137"/>
                    </a:srgbClr>
                  </a:outerShdw>
                </a:effectLst>
                <a:latin typeface="Tw Cen MT" panose="020B0602020104020603" pitchFamily="34" charset="0"/>
                <a:cs typeface="Aharoni" panose="02010803020104030203" pitchFamily="2" charset="-79"/>
              </a:rPr>
              <a:t>POWER OF A </a:t>
            </a:r>
            <a:endParaRPr lang="en-US" sz="2000" kern="0" dirty="0" smtClean="0">
              <a:solidFill>
                <a:schemeClr val="bg1"/>
              </a:solidFill>
              <a:effectLst>
                <a:outerShdw blurRad="38100" dist="38100" dir="2700000" algn="tl">
                  <a:srgbClr val="000000">
                    <a:alpha val="43137"/>
                  </a:srgbClr>
                </a:outerShdw>
              </a:effectLst>
              <a:latin typeface="Tw Cen MT" panose="020B0602020104020603" pitchFamily="34" charset="0"/>
              <a:cs typeface="Aharoni" panose="02010803020104030203" pitchFamily="2" charset="-79"/>
            </a:endParaRPr>
          </a:p>
          <a:p>
            <a:pPr algn="ctr">
              <a:lnSpc>
                <a:spcPts val="3600"/>
              </a:lnSpc>
              <a:defRPr/>
            </a:pPr>
            <a:r>
              <a:rPr lang="en-US" sz="3600" kern="0" dirty="0" smtClean="0">
                <a:solidFill>
                  <a:schemeClr val="bg1"/>
                </a:solidFill>
                <a:effectLst>
                  <a:outerShdw blurRad="38100" dist="38100" dir="2700000" algn="tl">
                    <a:srgbClr val="000000">
                      <a:alpha val="43137"/>
                    </a:srgbClr>
                  </a:outerShdw>
                </a:effectLst>
                <a:latin typeface="Tw Cen MT" panose="020B0602020104020603" pitchFamily="34" charset="0"/>
                <a:cs typeface="Aharoni" panose="02010803020104030203" pitchFamily="2" charset="-79"/>
              </a:rPr>
              <a:t>LENS</a:t>
            </a:r>
            <a:endParaRPr lang="en-US" sz="3600" kern="0" dirty="0">
              <a:solidFill>
                <a:schemeClr val="bg1"/>
              </a:solidFill>
              <a:effectLst>
                <a:outerShdw blurRad="38100" dist="38100" dir="2700000" algn="tl">
                  <a:srgbClr val="000000">
                    <a:alpha val="43137"/>
                  </a:srgbClr>
                </a:outerShdw>
              </a:effectLst>
              <a:latin typeface="Tw Cen MT" panose="020B0602020104020603" pitchFamily="34" charset="0"/>
              <a:cs typeface="Aharoni" panose="02010803020104030203" pitchFamily="2" charset="-79"/>
            </a:endParaRPr>
          </a:p>
        </p:txBody>
      </p:sp>
    </p:spTree>
    <p:extLst>
      <p:ext uri="{BB962C8B-B14F-4D97-AF65-F5344CB8AC3E}">
        <p14:creationId xmlns:p14="http://schemas.microsoft.com/office/powerpoint/2010/main" val="396431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10000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additive="base">
                                        <p:cTn id="7" dur="500" fill="hold"/>
                                        <p:tgtEl>
                                          <p:spTgt spid="102"/>
                                        </p:tgtEl>
                                        <p:attrNameLst>
                                          <p:attrName>ppt_x</p:attrName>
                                        </p:attrNameLst>
                                      </p:cBhvr>
                                      <p:tavLst>
                                        <p:tav tm="0">
                                          <p:val>
                                            <p:strVal val="#ppt_x"/>
                                          </p:val>
                                        </p:tav>
                                        <p:tav tm="100000">
                                          <p:val>
                                            <p:strVal val="#ppt_x"/>
                                          </p:val>
                                        </p:tav>
                                      </p:tavLst>
                                    </p:anim>
                                    <p:anim calcmode="lin" valueType="num">
                                      <p:cBhvr additive="base">
                                        <p:cTn id="8" dur="500" fill="hold"/>
                                        <p:tgtEl>
                                          <p:spTgt spid="10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fade">
                                      <p:cBhvr>
                                        <p:cTn id="18" dur="1000"/>
                                        <p:tgtEl>
                                          <p:spTgt spid="6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ipe(left)">
                                      <p:cBhvr>
                                        <p:cTn id="23" dur="1000"/>
                                        <p:tgtEl>
                                          <p:spTgt spid="3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wipe(left)">
                                      <p:cBhvr>
                                        <p:cTn id="28" dur="1000"/>
                                        <p:tgtEl>
                                          <p:spTgt spid="32"/>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1000"/>
                                        <p:tgtEl>
                                          <p:spTgt spid="43"/>
                                        </p:tgtEl>
                                      </p:cBhvr>
                                    </p:animEffect>
                                    <p:anim calcmode="lin" valueType="num">
                                      <p:cBhvr>
                                        <p:cTn id="34" dur="1000" fill="hold"/>
                                        <p:tgtEl>
                                          <p:spTgt spid="43"/>
                                        </p:tgtEl>
                                        <p:attrNameLst>
                                          <p:attrName>ppt_x</p:attrName>
                                        </p:attrNameLst>
                                      </p:cBhvr>
                                      <p:tavLst>
                                        <p:tav tm="0">
                                          <p:val>
                                            <p:strVal val="#ppt_x"/>
                                          </p:val>
                                        </p:tav>
                                        <p:tav tm="100000">
                                          <p:val>
                                            <p:strVal val="#ppt_x"/>
                                          </p:val>
                                        </p:tav>
                                      </p:tavLst>
                                    </p:anim>
                                    <p:anim calcmode="lin" valueType="num">
                                      <p:cBhvr>
                                        <p:cTn id="35"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wipe(left)">
                                      <p:cBhvr>
                                        <p:cTn id="40" dur="500"/>
                                        <p:tgtEl>
                                          <p:spTgt spid="4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wipe(left)">
                                      <p:cBhvr>
                                        <p:cTn id="45" dur="500"/>
                                        <p:tgtEl>
                                          <p:spTgt spid="47"/>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wipe(up)">
                                      <p:cBhvr>
                                        <p:cTn id="48" dur="500"/>
                                        <p:tgtEl>
                                          <p:spTgt spid="6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65"/>
                                        </p:tgtEl>
                                        <p:attrNameLst>
                                          <p:attrName>style.visibility</p:attrName>
                                        </p:attrNameLst>
                                      </p:cBhvr>
                                      <p:to>
                                        <p:strVal val="visible"/>
                                      </p:to>
                                    </p:set>
                                    <p:animEffect transition="in" filter="fade">
                                      <p:cBhvr>
                                        <p:cTn id="53" dur="1000"/>
                                        <p:tgtEl>
                                          <p:spTgt spid="6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66"/>
                                        </p:tgtEl>
                                        <p:attrNameLst>
                                          <p:attrName>style.visibility</p:attrName>
                                        </p:attrNameLst>
                                      </p:cBhvr>
                                      <p:to>
                                        <p:strVal val="visible"/>
                                      </p:to>
                                    </p:set>
                                    <p:animEffect transition="in" filter="wipe(left)">
                                      <p:cBhvr>
                                        <p:cTn id="58" dur="1000"/>
                                        <p:tgtEl>
                                          <p:spTgt spid="6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73"/>
                                        </p:tgtEl>
                                        <p:attrNameLst>
                                          <p:attrName>style.visibility</p:attrName>
                                        </p:attrNameLst>
                                      </p:cBhvr>
                                      <p:to>
                                        <p:strVal val="visible"/>
                                      </p:to>
                                    </p:set>
                                    <p:animEffect transition="in" filter="wipe(left)">
                                      <p:cBhvr>
                                        <p:cTn id="63" dur="1000"/>
                                        <p:tgtEl>
                                          <p:spTgt spid="73"/>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77"/>
                                        </p:tgtEl>
                                        <p:attrNameLst>
                                          <p:attrName>style.visibility</p:attrName>
                                        </p:attrNameLst>
                                      </p:cBhvr>
                                      <p:to>
                                        <p:strVal val="visible"/>
                                      </p:to>
                                    </p:set>
                                    <p:animEffect transition="in" filter="fade">
                                      <p:cBhvr>
                                        <p:cTn id="68" dur="1000"/>
                                        <p:tgtEl>
                                          <p:spTgt spid="77"/>
                                        </p:tgtEl>
                                      </p:cBhvr>
                                    </p:animEffect>
                                    <p:anim calcmode="lin" valueType="num">
                                      <p:cBhvr>
                                        <p:cTn id="69" dur="1000" fill="hold"/>
                                        <p:tgtEl>
                                          <p:spTgt spid="77"/>
                                        </p:tgtEl>
                                        <p:attrNameLst>
                                          <p:attrName>ppt_x</p:attrName>
                                        </p:attrNameLst>
                                      </p:cBhvr>
                                      <p:tavLst>
                                        <p:tav tm="0">
                                          <p:val>
                                            <p:strVal val="#ppt_x"/>
                                          </p:val>
                                        </p:tav>
                                        <p:tav tm="100000">
                                          <p:val>
                                            <p:strVal val="#ppt_x"/>
                                          </p:val>
                                        </p:tav>
                                      </p:tavLst>
                                    </p:anim>
                                    <p:anim calcmode="lin" valueType="num">
                                      <p:cBhvr>
                                        <p:cTn id="70"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78"/>
                                        </p:tgtEl>
                                        <p:attrNameLst>
                                          <p:attrName>style.visibility</p:attrName>
                                        </p:attrNameLst>
                                      </p:cBhvr>
                                      <p:to>
                                        <p:strVal val="visible"/>
                                      </p:to>
                                    </p:set>
                                    <p:animEffect transition="in" filter="wipe(left)">
                                      <p:cBhvr>
                                        <p:cTn id="75" dur="500"/>
                                        <p:tgtEl>
                                          <p:spTgt spid="78"/>
                                        </p:tgtEl>
                                      </p:cBhvr>
                                    </p:animEffect>
                                  </p:childTnLst>
                                </p:cTn>
                              </p:par>
                              <p:par>
                                <p:cTn id="76" presetID="22" presetClass="entr" presetSubtype="8" fill="hold" nodeType="withEffect">
                                  <p:stCondLst>
                                    <p:cond delay="0"/>
                                  </p:stCondLst>
                                  <p:childTnLst>
                                    <p:set>
                                      <p:cBhvr>
                                        <p:cTn id="77" dur="1" fill="hold">
                                          <p:stCondLst>
                                            <p:cond delay="0"/>
                                          </p:stCondLst>
                                        </p:cTn>
                                        <p:tgtEl>
                                          <p:spTgt spid="81"/>
                                        </p:tgtEl>
                                        <p:attrNameLst>
                                          <p:attrName>style.visibility</p:attrName>
                                        </p:attrNameLst>
                                      </p:cBhvr>
                                      <p:to>
                                        <p:strVal val="visible"/>
                                      </p:to>
                                    </p:set>
                                    <p:animEffect transition="in" filter="wipe(left)">
                                      <p:cBhvr>
                                        <p:cTn id="78" dur="500"/>
                                        <p:tgtEl>
                                          <p:spTgt spid="81"/>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97"/>
                                        </p:tgtEl>
                                        <p:attrNameLst>
                                          <p:attrName>style.visibility</p:attrName>
                                        </p:attrNameLst>
                                      </p:cBhvr>
                                      <p:to>
                                        <p:strVal val="visible"/>
                                      </p:to>
                                    </p:set>
                                    <p:animEffect transition="in" filter="wipe(up)">
                                      <p:cBhvr>
                                        <p:cTn id="81" dur="500"/>
                                        <p:tgtEl>
                                          <p:spTgt spid="9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4"/>
                                        </p:tgtEl>
                                        <p:attrNameLst>
                                          <p:attrName>style.visibility</p:attrName>
                                        </p:attrNameLst>
                                      </p:cBhvr>
                                      <p:to>
                                        <p:strVal val="visible"/>
                                      </p:to>
                                    </p:set>
                                    <p:animEffect transition="in" filter="wipe(left)">
                                      <p:cBhvr>
                                        <p:cTn id="86" dur="500"/>
                                        <p:tgtEl>
                                          <p:spTgt spid="4"/>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wipe(left)">
                                      <p:cBhvr>
                                        <p:cTn id="91" dur="500"/>
                                        <p:tgtEl>
                                          <p:spTgt spid="6"/>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7"/>
                                        </p:tgtEl>
                                        <p:attrNameLst>
                                          <p:attrName>style.visibility</p:attrName>
                                        </p:attrNameLst>
                                      </p:cBhvr>
                                      <p:to>
                                        <p:strVal val="visible"/>
                                      </p:to>
                                    </p:set>
                                    <p:animEffect transition="in" filter="wipe(left)">
                                      <p:cBhvr>
                                        <p:cTn id="94" dur="500"/>
                                        <p:tgtEl>
                                          <p:spTgt spid="7"/>
                                        </p:tgtEl>
                                      </p:cBhvr>
                                    </p:animEffect>
                                  </p:childTnLst>
                                </p:cTn>
                              </p:par>
                              <p:par>
                                <p:cTn id="95" presetID="22" presetClass="entr" presetSubtype="8" fill="hold" nodeType="withEffect">
                                  <p:stCondLst>
                                    <p:cond delay="0"/>
                                  </p:stCondLst>
                                  <p:childTnLst>
                                    <p:set>
                                      <p:cBhvr>
                                        <p:cTn id="96" dur="1" fill="hold">
                                          <p:stCondLst>
                                            <p:cond delay="0"/>
                                          </p:stCondLst>
                                        </p:cTn>
                                        <p:tgtEl>
                                          <p:spTgt spid="9"/>
                                        </p:tgtEl>
                                        <p:attrNameLst>
                                          <p:attrName>style.visibility</p:attrName>
                                        </p:attrNameLst>
                                      </p:cBhvr>
                                      <p:to>
                                        <p:strVal val="visible"/>
                                      </p:to>
                                    </p:set>
                                    <p:animEffect transition="in" filter="wipe(left)">
                                      <p:cBhvr>
                                        <p:cTn id="97" dur="500"/>
                                        <p:tgtEl>
                                          <p:spTgt spid="9"/>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10"/>
                                        </p:tgtEl>
                                        <p:attrNameLst>
                                          <p:attrName>style.visibility</p:attrName>
                                        </p:attrNameLst>
                                      </p:cBhvr>
                                      <p:to>
                                        <p:strVal val="visible"/>
                                      </p:to>
                                    </p:set>
                                    <p:animEffect transition="in" filter="wipe(left)">
                                      <p:cBhvr>
                                        <p:cTn id="100" dur="500"/>
                                        <p:tgtEl>
                                          <p:spTgt spid="10"/>
                                        </p:tgtEl>
                                      </p:cBhvr>
                                    </p:animEffec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6"/>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7"/>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9"/>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10"/>
                                        </p:tgtEl>
                                        <p:attrNameLst>
                                          <p:attrName>style.visibility</p:attrName>
                                        </p:attrNameLst>
                                      </p:cBhvr>
                                      <p:to>
                                        <p:strVal val="hidden"/>
                                      </p:to>
                                    </p:set>
                                  </p:childTnLst>
                                </p:cTn>
                              </p:par>
                              <p:par>
                                <p:cTn id="111" presetID="1" presetClass="entr" presetSubtype="0" fill="hold" nodeType="withEffect">
                                  <p:stCondLst>
                                    <p:cond delay="0"/>
                                  </p:stCondLst>
                                  <p:childTnLst>
                                    <p:set>
                                      <p:cBhvr>
                                        <p:cTn id="112" dur="1" fill="hold">
                                          <p:stCondLst>
                                            <p:cond delay="0"/>
                                          </p:stCondLst>
                                        </p:cTn>
                                        <p:tgtEl>
                                          <p:spTgt spid="24"/>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2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16"/>
                                        </p:tgtEl>
                                        <p:attrNameLst>
                                          <p:attrName>style.visibility</p:attrName>
                                        </p:attrNameLst>
                                      </p:cBhvr>
                                      <p:to>
                                        <p:strVal val="visible"/>
                                      </p:to>
                                    </p:set>
                                    <p:animEffect transition="in" filter="wipe(left)">
                                      <p:cBhvr>
                                        <p:cTn id="119" dur="500"/>
                                        <p:tgtEl>
                                          <p:spTgt spid="16"/>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17"/>
                                        </p:tgtEl>
                                        <p:attrNameLst>
                                          <p:attrName>style.visibility</p:attrName>
                                        </p:attrNameLst>
                                      </p:cBhvr>
                                      <p:to>
                                        <p:strVal val="visible"/>
                                      </p:to>
                                    </p:set>
                                    <p:animEffect transition="in" filter="wipe(left)">
                                      <p:cBhvr>
                                        <p:cTn id="124" dur="500"/>
                                        <p:tgtEl>
                                          <p:spTgt spid="17"/>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wipe(left)">
                                      <p:cBhvr>
                                        <p:cTn id="129" dur="500"/>
                                        <p:tgtEl>
                                          <p:spTgt spid="30"/>
                                        </p:tgtEl>
                                      </p:cBhvr>
                                    </p:animEffect>
                                  </p:childTnLst>
                                </p:cTn>
                              </p:par>
                            </p:childTnLst>
                          </p:cTn>
                        </p:par>
                      </p:childTnLst>
                    </p:cTn>
                  </p:par>
                  <p:par>
                    <p:cTn id="130" fill="hold">
                      <p:stCondLst>
                        <p:cond delay="indefinite"/>
                      </p:stCondLst>
                      <p:childTnLst>
                        <p:par>
                          <p:cTn id="131" fill="hold">
                            <p:stCondLst>
                              <p:cond delay="0"/>
                            </p:stCondLst>
                            <p:childTnLst>
                              <p:par>
                                <p:cTn id="132" presetID="1" presetClass="exit" presetSubtype="0" fill="hold" grpId="1" nodeType="clickEffect">
                                  <p:stCondLst>
                                    <p:cond delay="0"/>
                                  </p:stCondLst>
                                  <p:childTnLst>
                                    <p:set>
                                      <p:cBhvr>
                                        <p:cTn id="133" dur="1" fill="hold">
                                          <p:stCondLst>
                                            <p:cond delay="0"/>
                                          </p:stCondLst>
                                        </p:cTn>
                                        <p:tgtEl>
                                          <p:spTgt spid="16"/>
                                        </p:tgtEl>
                                        <p:attrNameLst>
                                          <p:attrName>style.visibility</p:attrName>
                                        </p:attrNameLst>
                                      </p:cBhvr>
                                      <p:to>
                                        <p:strVal val="hidden"/>
                                      </p:to>
                                    </p:set>
                                  </p:childTnLst>
                                </p:cTn>
                              </p:par>
                              <p:par>
                                <p:cTn id="134" presetID="1" presetClass="exit" presetSubtype="0" fill="hold" grpId="1" nodeType="withEffect">
                                  <p:stCondLst>
                                    <p:cond delay="0"/>
                                  </p:stCondLst>
                                  <p:childTnLst>
                                    <p:set>
                                      <p:cBhvr>
                                        <p:cTn id="135" dur="1" fill="hold">
                                          <p:stCondLst>
                                            <p:cond delay="0"/>
                                          </p:stCondLst>
                                        </p:cTn>
                                        <p:tgtEl>
                                          <p:spTgt spid="17"/>
                                        </p:tgtEl>
                                        <p:attrNameLst>
                                          <p:attrName>style.visibility</p:attrName>
                                        </p:attrNameLst>
                                      </p:cBhvr>
                                      <p:to>
                                        <p:strVal val="hidden"/>
                                      </p:to>
                                    </p:set>
                                  </p:childTnLst>
                                </p:cTn>
                              </p:par>
                            </p:childTnLst>
                          </p:cTn>
                        </p:par>
                        <p:par>
                          <p:cTn id="136" fill="hold">
                            <p:stCondLst>
                              <p:cond delay="0"/>
                            </p:stCondLst>
                            <p:childTnLst>
                              <p:par>
                                <p:cTn id="137" presetID="22" presetClass="entr" presetSubtype="8" fill="hold" grpId="0" nodeType="afterEffect">
                                  <p:stCondLst>
                                    <p:cond delay="0"/>
                                  </p:stCondLst>
                                  <p:childTnLst>
                                    <p:set>
                                      <p:cBhvr>
                                        <p:cTn id="138" dur="1" fill="hold">
                                          <p:stCondLst>
                                            <p:cond delay="0"/>
                                          </p:stCondLst>
                                        </p:cTn>
                                        <p:tgtEl>
                                          <p:spTgt spid="98"/>
                                        </p:tgtEl>
                                        <p:attrNameLst>
                                          <p:attrName>style.visibility</p:attrName>
                                        </p:attrNameLst>
                                      </p:cBhvr>
                                      <p:to>
                                        <p:strVal val="visible"/>
                                      </p:to>
                                    </p:set>
                                    <p:animEffect transition="in" filter="wipe(left)">
                                      <p:cBhvr>
                                        <p:cTn id="139" dur="500"/>
                                        <p:tgtEl>
                                          <p:spTgt spid="98"/>
                                        </p:tgtEl>
                                      </p:cBhvr>
                                    </p:animEffect>
                                  </p:childTnLst>
                                </p:cTn>
                              </p:par>
                            </p:childTnLst>
                          </p:cTn>
                        </p:par>
                      </p:childTnLst>
                    </p:cTn>
                  </p:par>
                  <p:par>
                    <p:cTn id="140" fill="hold">
                      <p:stCondLst>
                        <p:cond delay="indefinite"/>
                      </p:stCondLst>
                      <p:childTnLst>
                        <p:par>
                          <p:cTn id="141" fill="hold">
                            <p:stCondLst>
                              <p:cond delay="0"/>
                            </p:stCondLst>
                            <p:childTnLst>
                              <p:par>
                                <p:cTn id="142" presetID="1" presetClass="exit" presetSubtype="0" fill="hold" grpId="1" nodeType="clickEffect">
                                  <p:stCondLst>
                                    <p:cond delay="0"/>
                                  </p:stCondLst>
                                  <p:childTnLst>
                                    <p:set>
                                      <p:cBhvr>
                                        <p:cTn id="143" dur="1" fill="hold">
                                          <p:stCondLst>
                                            <p:cond delay="0"/>
                                          </p:stCondLst>
                                        </p:cTn>
                                        <p:tgtEl>
                                          <p:spTgt spid="98"/>
                                        </p:tgtEl>
                                        <p:attrNameLst>
                                          <p:attrName>style.visibility</p:attrName>
                                        </p:attrNameLst>
                                      </p:cBhvr>
                                      <p:to>
                                        <p:strVal val="hidden"/>
                                      </p:to>
                                    </p:set>
                                  </p:childTnLst>
                                </p:cTn>
                              </p:par>
                              <p:par>
                                <p:cTn id="144" presetID="22" presetClass="entr" presetSubtype="8" fill="hold" grpId="0" nodeType="withEffect">
                                  <p:stCondLst>
                                    <p:cond delay="0"/>
                                  </p:stCondLst>
                                  <p:childTnLst>
                                    <p:set>
                                      <p:cBhvr>
                                        <p:cTn id="145" dur="1" fill="hold">
                                          <p:stCondLst>
                                            <p:cond delay="0"/>
                                          </p:stCondLst>
                                        </p:cTn>
                                        <p:tgtEl>
                                          <p:spTgt spid="99"/>
                                        </p:tgtEl>
                                        <p:attrNameLst>
                                          <p:attrName>style.visibility</p:attrName>
                                        </p:attrNameLst>
                                      </p:cBhvr>
                                      <p:to>
                                        <p:strVal val="visible"/>
                                      </p:to>
                                    </p:set>
                                    <p:animEffect transition="in" filter="wipe(left)">
                                      <p:cBhvr>
                                        <p:cTn id="146" dur="500"/>
                                        <p:tgtEl>
                                          <p:spTgt spid="99"/>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8" fill="hold" grpId="0" nodeType="clickEffect">
                                  <p:stCondLst>
                                    <p:cond delay="0"/>
                                  </p:stCondLst>
                                  <p:childTnLst>
                                    <p:set>
                                      <p:cBhvr>
                                        <p:cTn id="150" dur="1" fill="hold">
                                          <p:stCondLst>
                                            <p:cond delay="0"/>
                                          </p:stCondLst>
                                        </p:cTn>
                                        <p:tgtEl>
                                          <p:spTgt spid="100"/>
                                        </p:tgtEl>
                                        <p:attrNameLst>
                                          <p:attrName>style.visibility</p:attrName>
                                        </p:attrNameLst>
                                      </p:cBhvr>
                                      <p:to>
                                        <p:strVal val="visible"/>
                                      </p:to>
                                    </p:set>
                                    <p:animEffect transition="in" filter="wipe(left)">
                                      <p:cBhvr>
                                        <p:cTn id="151"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6" grpId="1"/>
      <p:bldP spid="7" grpId="0"/>
      <p:bldP spid="7" grpId="1"/>
      <p:bldP spid="10" grpId="0"/>
      <p:bldP spid="10" grpId="1"/>
      <p:bldP spid="16" grpId="0" animBg="1"/>
      <p:bldP spid="16" grpId="1" animBg="1"/>
      <p:bldP spid="17" grpId="0" animBg="1"/>
      <p:bldP spid="17" grpId="1" animBg="1"/>
      <p:bldP spid="29" grpId="0"/>
      <p:bldP spid="30" grpId="0" animBg="1"/>
      <p:bldP spid="43" grpId="0"/>
      <p:bldP spid="63" grpId="0" animBg="1"/>
      <p:bldP spid="64" grpId="0" animBg="1"/>
      <p:bldP spid="65" grpId="0" animBg="1"/>
      <p:bldP spid="77" grpId="0"/>
      <p:bldP spid="97" grpId="0" animBg="1"/>
      <p:bldP spid="98" grpId="0" animBg="1"/>
      <p:bldP spid="98" grpId="1" animBg="1"/>
      <p:bldP spid="99" grpId="0" animBg="1"/>
      <p:bldP spid="100" grpId="0" animBg="1"/>
      <p:bldP spid="10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Rectangle 1"/>
          <p:cNvSpPr/>
          <p:nvPr/>
        </p:nvSpPr>
        <p:spPr>
          <a:xfrm>
            <a:off x="152401" y="941744"/>
            <a:ext cx="8866909" cy="646331"/>
          </a:xfrm>
          <a:prstGeom prst="rect">
            <a:avLst/>
          </a:prstGeom>
          <a:noFill/>
          <a:ln>
            <a:noFill/>
          </a:ln>
        </p:spPr>
        <p:txBody>
          <a:bodyPr wrap="square">
            <a:spAutoFit/>
          </a:bodyPr>
          <a:lstStyle/>
          <a:p>
            <a:r>
              <a:rPr lang="en-US" kern="0" dirty="0" smtClean="0">
                <a:solidFill>
                  <a:schemeClr val="bg1"/>
                </a:solidFill>
              </a:rPr>
              <a:t>If a number of lenses are placed in close contact, then the power of the combination of lenses is equal to the algebraic sum of the powers of individual lenses. </a:t>
            </a:r>
            <a:endParaRPr lang="en-US" dirty="0">
              <a:solidFill>
                <a:schemeClr val="bg1"/>
              </a:solidFill>
            </a:endParaRPr>
          </a:p>
        </p:txBody>
      </p:sp>
      <p:sp>
        <p:nvSpPr>
          <p:cNvPr id="4" name="Rectangle 3"/>
          <p:cNvSpPr/>
          <p:nvPr/>
        </p:nvSpPr>
        <p:spPr>
          <a:xfrm>
            <a:off x="152400" y="1581150"/>
            <a:ext cx="8839200" cy="646331"/>
          </a:xfrm>
          <a:prstGeom prst="rect">
            <a:avLst/>
          </a:prstGeom>
        </p:spPr>
        <p:txBody>
          <a:bodyPr wrap="square">
            <a:spAutoFit/>
          </a:bodyPr>
          <a:lstStyle/>
          <a:p>
            <a:r>
              <a:rPr lang="en-US" kern="0" dirty="0" smtClean="0">
                <a:solidFill>
                  <a:schemeClr val="bg1"/>
                </a:solidFill>
                <a:effectLst>
                  <a:outerShdw blurRad="38100" dist="38100" dir="2700000" algn="tl">
                    <a:srgbClr val="000000">
                      <a:alpha val="43137"/>
                    </a:srgbClr>
                  </a:outerShdw>
                </a:effectLst>
              </a:rPr>
              <a:t>Thus, if two lenses of powers p</a:t>
            </a:r>
            <a:r>
              <a:rPr lang="en-US" kern="0" baseline="-25000" dirty="0" smtClean="0">
                <a:solidFill>
                  <a:schemeClr val="bg1"/>
                </a:solidFill>
                <a:effectLst>
                  <a:outerShdw blurRad="38100" dist="38100" dir="2700000" algn="tl">
                    <a:srgbClr val="000000">
                      <a:alpha val="43137"/>
                    </a:srgbClr>
                  </a:outerShdw>
                </a:effectLst>
              </a:rPr>
              <a:t>1</a:t>
            </a:r>
            <a:r>
              <a:rPr lang="en-US" kern="0" dirty="0" smtClean="0">
                <a:solidFill>
                  <a:schemeClr val="bg1"/>
                </a:solidFill>
                <a:effectLst>
                  <a:outerShdw blurRad="38100" dist="38100" dir="2700000" algn="tl">
                    <a:srgbClr val="000000">
                      <a:alpha val="43137"/>
                    </a:srgbClr>
                  </a:outerShdw>
                </a:effectLst>
              </a:rPr>
              <a:t> and p</a:t>
            </a:r>
            <a:r>
              <a:rPr lang="en-US" kern="0" baseline="-25000" dirty="0" smtClean="0">
                <a:solidFill>
                  <a:schemeClr val="bg1"/>
                </a:solidFill>
                <a:effectLst>
                  <a:outerShdw blurRad="38100" dist="38100" dir="2700000" algn="tl">
                    <a:srgbClr val="000000">
                      <a:alpha val="43137"/>
                    </a:srgbClr>
                  </a:outerShdw>
                </a:effectLst>
              </a:rPr>
              <a:t>2</a:t>
            </a:r>
            <a:r>
              <a:rPr lang="en-US" kern="0" dirty="0" smtClean="0">
                <a:solidFill>
                  <a:schemeClr val="bg1"/>
                </a:solidFill>
                <a:effectLst>
                  <a:outerShdw blurRad="38100" dist="38100" dir="2700000" algn="tl">
                    <a:srgbClr val="000000">
                      <a:alpha val="43137"/>
                    </a:srgbClr>
                  </a:outerShdw>
                </a:effectLst>
              </a:rPr>
              <a:t> are placed in contact with each other, then their resultant power P is given by:</a:t>
            </a:r>
            <a:endParaRPr lang="en-US" dirty="0">
              <a:solidFill>
                <a:schemeClr val="bg1"/>
              </a:solidFill>
              <a:effectLst>
                <a:outerShdw blurRad="38100" dist="38100" dir="2700000" algn="tl">
                  <a:srgbClr val="000000">
                    <a:alpha val="43137"/>
                  </a:srgbClr>
                </a:outerShdw>
              </a:effectLst>
            </a:endParaRPr>
          </a:p>
        </p:txBody>
      </p:sp>
      <p:sp>
        <p:nvSpPr>
          <p:cNvPr id="5" name="Rounded Rectangle 4"/>
          <p:cNvSpPr/>
          <p:nvPr/>
        </p:nvSpPr>
        <p:spPr>
          <a:xfrm>
            <a:off x="3479579" y="2636282"/>
            <a:ext cx="1187979" cy="408623"/>
          </a:xfrm>
          <a:prstGeom prst="roundRect">
            <a:avLst/>
          </a:prstGeom>
          <a:solidFill>
            <a:srgbClr val="FFC000"/>
          </a:solidFill>
          <a:ln w="19050">
            <a:solidFill>
              <a:schemeClr val="tx1"/>
            </a:solidFill>
          </a:ln>
          <a:effectLst>
            <a:outerShdw blurRad="44450" dist="27940" dir="5400000" algn="ctr">
              <a:srgbClr val="000000">
                <a:alpha val="32000"/>
              </a:srgbClr>
            </a:outerShdw>
          </a:effectLst>
        </p:spPr>
        <p:txBody>
          <a:bodyPr wrap="none">
            <a:spAutoFit/>
          </a:bodyPr>
          <a:lstStyle/>
          <a:p>
            <a:r>
              <a:rPr lang="en-US" b="1" kern="0" dirty="0" smtClean="0"/>
              <a:t>P = p</a:t>
            </a:r>
            <a:r>
              <a:rPr lang="en-US" b="1" kern="0" baseline="-25000" dirty="0" smtClean="0"/>
              <a:t>1</a:t>
            </a:r>
            <a:r>
              <a:rPr lang="en-US" b="1" kern="0" dirty="0"/>
              <a:t> </a:t>
            </a:r>
            <a:r>
              <a:rPr lang="en-US" b="1" kern="0" dirty="0" smtClean="0"/>
              <a:t>+ p</a:t>
            </a:r>
            <a:r>
              <a:rPr lang="en-US" b="1" kern="0" baseline="-25000" dirty="0" smtClean="0"/>
              <a:t>2</a:t>
            </a:r>
            <a:endParaRPr lang="en-US" b="1" dirty="0"/>
          </a:p>
        </p:txBody>
      </p:sp>
      <p:pic>
        <p:nvPicPr>
          <p:cNvPr id="18" name="Picture 2" descr="C:\Users\MT-Educare\Desktop\Picture12.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2469127" y="2800350"/>
            <a:ext cx="495518" cy="148655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MT-Educare\Desktop\Picture11.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960231" y="2800350"/>
            <a:ext cx="353476" cy="148655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C:\Users\MT-Educare\Desktop\Picture11.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4724400" y="2800350"/>
            <a:ext cx="353476" cy="148655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Users\MT-Educare\Desktop\Picture12.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4963485" y="2800350"/>
            <a:ext cx="495518" cy="148655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457200" y="4384358"/>
            <a:ext cx="1200970" cy="338554"/>
          </a:xfrm>
          <a:prstGeom prst="rect">
            <a:avLst/>
          </a:prstGeom>
          <a:noFill/>
          <a:ln w="1905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1600" kern="0" dirty="0" smtClean="0">
                <a:solidFill>
                  <a:schemeClr val="bg1"/>
                </a:solidFill>
                <a:effectLst>
                  <a:outerShdw blurRad="38100" dist="38100" dir="2700000" algn="tl">
                    <a:srgbClr val="000000">
                      <a:alpha val="43137"/>
                    </a:srgbClr>
                  </a:outerShdw>
                </a:effectLst>
                <a:latin typeface="Tw Cen MT" panose="020B0602020104020603" pitchFamily="34" charset="0"/>
              </a:rPr>
              <a:t>Convex lens</a:t>
            </a:r>
            <a:endParaRPr lang="en-US" sz="1600" dirty="0">
              <a:solidFill>
                <a:schemeClr val="bg1"/>
              </a:solidFill>
              <a:effectLst>
                <a:outerShdw blurRad="38100" dist="38100" dir="2700000" algn="tl">
                  <a:srgbClr val="000000">
                    <a:alpha val="43137"/>
                  </a:srgbClr>
                </a:outerShdw>
              </a:effectLst>
              <a:latin typeface="Tw Cen MT" panose="020B0602020104020603" pitchFamily="34" charset="0"/>
            </a:endParaRPr>
          </a:p>
        </p:txBody>
      </p:sp>
      <p:sp>
        <p:nvSpPr>
          <p:cNvPr id="23" name="Rectangle 22"/>
          <p:cNvSpPr/>
          <p:nvPr/>
        </p:nvSpPr>
        <p:spPr>
          <a:xfrm>
            <a:off x="2057400" y="4384358"/>
            <a:ext cx="1293944" cy="338554"/>
          </a:xfrm>
          <a:prstGeom prst="rect">
            <a:avLst/>
          </a:prstGeom>
          <a:noFill/>
          <a:ln w="1905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1600" kern="0" dirty="0" smtClean="0">
                <a:solidFill>
                  <a:schemeClr val="bg1"/>
                </a:solidFill>
                <a:effectLst>
                  <a:outerShdw blurRad="38100" dist="38100" dir="2700000" algn="tl">
                    <a:srgbClr val="000000">
                      <a:alpha val="43137"/>
                    </a:srgbClr>
                  </a:outerShdw>
                </a:effectLst>
                <a:latin typeface="Tw Cen MT" panose="020B0602020104020603" pitchFamily="34" charset="0"/>
              </a:rPr>
              <a:t>Concave lens</a:t>
            </a:r>
            <a:endParaRPr lang="en-US" sz="1600" dirty="0">
              <a:solidFill>
                <a:schemeClr val="bg1"/>
              </a:solidFill>
              <a:effectLst>
                <a:outerShdw blurRad="38100" dist="38100" dir="2700000" algn="tl">
                  <a:srgbClr val="000000">
                    <a:alpha val="43137"/>
                  </a:srgbClr>
                </a:outerShdw>
              </a:effectLst>
              <a:latin typeface="Tw Cen MT" panose="020B0602020104020603" pitchFamily="34" charset="0"/>
            </a:endParaRPr>
          </a:p>
        </p:txBody>
      </p:sp>
      <p:sp>
        <p:nvSpPr>
          <p:cNvPr id="24" name="Rectangle 23"/>
          <p:cNvSpPr/>
          <p:nvPr/>
        </p:nvSpPr>
        <p:spPr>
          <a:xfrm>
            <a:off x="4114800" y="4248150"/>
            <a:ext cx="2209800" cy="584775"/>
          </a:xfrm>
          <a:prstGeom prst="rect">
            <a:avLst/>
          </a:prstGeom>
          <a:noFill/>
          <a:ln w="1905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ctr"/>
            <a:r>
              <a:rPr lang="en-US" sz="1600" kern="0" dirty="0" smtClean="0">
                <a:solidFill>
                  <a:schemeClr val="bg1"/>
                </a:solidFill>
                <a:effectLst>
                  <a:outerShdw blurRad="38100" dist="38100" dir="2700000" algn="tl">
                    <a:srgbClr val="000000">
                      <a:alpha val="43137"/>
                    </a:srgbClr>
                  </a:outerShdw>
                </a:effectLst>
                <a:latin typeface="Tw Cen MT" panose="020B0602020104020603" pitchFamily="34" charset="0"/>
              </a:rPr>
              <a:t>Combination of </a:t>
            </a:r>
          </a:p>
          <a:p>
            <a:pPr algn="ctr"/>
            <a:r>
              <a:rPr lang="en-US" sz="1600" kern="0" dirty="0" smtClean="0">
                <a:solidFill>
                  <a:schemeClr val="bg1"/>
                </a:solidFill>
                <a:effectLst>
                  <a:outerShdw blurRad="38100" dist="38100" dir="2700000" algn="tl">
                    <a:srgbClr val="000000">
                      <a:alpha val="43137"/>
                    </a:srgbClr>
                  </a:outerShdw>
                </a:effectLst>
                <a:latin typeface="Tw Cen MT" panose="020B0602020104020603" pitchFamily="34" charset="0"/>
              </a:rPr>
              <a:t>convex &amp; Concave lens</a:t>
            </a:r>
            <a:endParaRPr lang="en-US" sz="1600" dirty="0">
              <a:solidFill>
                <a:schemeClr val="bg1"/>
              </a:solidFill>
              <a:effectLst>
                <a:outerShdw blurRad="38100" dist="38100" dir="2700000" algn="tl">
                  <a:srgbClr val="000000">
                    <a:alpha val="43137"/>
                  </a:srgbClr>
                </a:outerShdw>
              </a:effectLst>
              <a:latin typeface="Tw Cen MT" panose="020B0602020104020603" pitchFamily="34" charset="0"/>
            </a:endParaRPr>
          </a:p>
        </p:txBody>
      </p:sp>
      <p:sp>
        <p:nvSpPr>
          <p:cNvPr id="25" name="Rectangle 24"/>
          <p:cNvSpPr/>
          <p:nvPr/>
        </p:nvSpPr>
        <p:spPr>
          <a:xfrm>
            <a:off x="1329872" y="3396607"/>
            <a:ext cx="952505" cy="369332"/>
          </a:xfrm>
          <a:prstGeom prst="rect">
            <a:avLst/>
          </a:prstGeom>
        </p:spPr>
        <p:txBody>
          <a:bodyPr wrap="none">
            <a:spAutoFit/>
          </a:bodyPr>
          <a:lstStyle/>
          <a:p>
            <a:r>
              <a:rPr lang="en-US" b="1" kern="0" dirty="0" smtClean="0">
                <a:solidFill>
                  <a:schemeClr val="bg1"/>
                </a:solidFill>
                <a:effectLst>
                  <a:outerShdw blurRad="38100" dist="38100" dir="2700000" algn="tl">
                    <a:srgbClr val="000000">
                      <a:alpha val="43137"/>
                    </a:srgbClr>
                  </a:outerShdw>
                </a:effectLst>
              </a:rPr>
              <a:t>P = + 4D</a:t>
            </a:r>
            <a:endParaRPr lang="en-US" b="1" dirty="0">
              <a:solidFill>
                <a:schemeClr val="bg1"/>
              </a:solidFill>
              <a:effectLst>
                <a:outerShdw blurRad="38100" dist="38100" dir="2700000" algn="tl">
                  <a:srgbClr val="000000">
                    <a:alpha val="43137"/>
                  </a:srgbClr>
                </a:outerShdw>
              </a:effectLst>
            </a:endParaRPr>
          </a:p>
        </p:txBody>
      </p:sp>
      <p:sp>
        <p:nvSpPr>
          <p:cNvPr id="26" name="Rectangle 25"/>
          <p:cNvSpPr/>
          <p:nvPr/>
        </p:nvSpPr>
        <p:spPr>
          <a:xfrm>
            <a:off x="2814856" y="3396607"/>
            <a:ext cx="1077539" cy="369332"/>
          </a:xfrm>
          <a:prstGeom prst="rect">
            <a:avLst/>
          </a:prstGeom>
        </p:spPr>
        <p:txBody>
          <a:bodyPr wrap="none">
            <a:spAutoFit/>
          </a:bodyPr>
          <a:lstStyle/>
          <a:p>
            <a:r>
              <a:rPr lang="en-US" b="1" kern="0" dirty="0" smtClean="0">
                <a:solidFill>
                  <a:schemeClr val="bg1"/>
                </a:solidFill>
                <a:effectLst>
                  <a:outerShdw blurRad="38100" dist="38100" dir="2700000" algn="tl">
                    <a:srgbClr val="000000">
                      <a:alpha val="43137"/>
                    </a:srgbClr>
                  </a:outerShdw>
                </a:effectLst>
              </a:rPr>
              <a:t>P = </a:t>
            </a:r>
            <a:r>
              <a:rPr lang="en-US" b="1" kern="0" dirty="0">
                <a:solidFill>
                  <a:schemeClr val="bg1"/>
                </a:solidFill>
                <a:effectLst>
                  <a:outerShdw blurRad="38100" dist="38100" dir="2700000" algn="tl">
                    <a:srgbClr val="000000">
                      <a:alpha val="43137"/>
                    </a:srgbClr>
                  </a:outerShdw>
                </a:effectLst>
              </a:rPr>
              <a:t>–</a:t>
            </a:r>
            <a:r>
              <a:rPr lang="en-US" b="1" kern="0" dirty="0" smtClean="0">
                <a:solidFill>
                  <a:schemeClr val="bg1"/>
                </a:solidFill>
                <a:effectLst>
                  <a:outerShdw blurRad="38100" dist="38100" dir="2700000" algn="tl">
                    <a:srgbClr val="000000">
                      <a:alpha val="43137"/>
                    </a:srgbClr>
                  </a:outerShdw>
                </a:effectLst>
              </a:rPr>
              <a:t> 10D</a:t>
            </a:r>
            <a:endParaRPr lang="en-US" b="1" dirty="0">
              <a:solidFill>
                <a:schemeClr val="bg1"/>
              </a:solidFill>
              <a:effectLst>
                <a:outerShdw blurRad="38100" dist="38100" dir="2700000" algn="tl">
                  <a:srgbClr val="000000">
                    <a:alpha val="43137"/>
                  </a:srgbClr>
                </a:outerShdw>
              </a:effectLst>
            </a:endParaRPr>
          </a:p>
        </p:txBody>
      </p:sp>
      <p:cxnSp>
        <p:nvCxnSpPr>
          <p:cNvPr id="29" name="Straight Connector 28"/>
          <p:cNvCxnSpPr/>
          <p:nvPr/>
        </p:nvCxnSpPr>
        <p:spPr>
          <a:xfrm>
            <a:off x="6339114" y="2266950"/>
            <a:ext cx="0" cy="2082252"/>
          </a:xfrm>
          <a:prstGeom prst="line">
            <a:avLst/>
          </a:prstGeom>
          <a:ln w="19050">
            <a:solidFill>
              <a:schemeClr val="bg1"/>
            </a:solidFill>
          </a:ln>
        </p:spPr>
        <p:style>
          <a:lnRef idx="3">
            <a:schemeClr val="dk1"/>
          </a:lnRef>
          <a:fillRef idx="0">
            <a:schemeClr val="dk1"/>
          </a:fillRef>
          <a:effectRef idx="2">
            <a:schemeClr val="dk1"/>
          </a:effectRef>
          <a:fontRef idx="minor">
            <a:schemeClr val="tx1"/>
          </a:fontRef>
        </p:style>
      </p:cxnSp>
      <p:sp>
        <p:nvSpPr>
          <p:cNvPr id="30" name="Rectangle 29"/>
          <p:cNvSpPr/>
          <p:nvPr/>
        </p:nvSpPr>
        <p:spPr>
          <a:xfrm>
            <a:off x="6796314" y="2396819"/>
            <a:ext cx="1146468" cy="369332"/>
          </a:xfrm>
          <a:prstGeom prst="rect">
            <a:avLst/>
          </a:prstGeom>
        </p:spPr>
        <p:txBody>
          <a:bodyPr wrap="none">
            <a:spAutoFit/>
          </a:bodyPr>
          <a:lstStyle/>
          <a:p>
            <a:r>
              <a:rPr lang="en-US" b="1" kern="0" dirty="0" smtClean="0">
                <a:solidFill>
                  <a:schemeClr val="bg1"/>
                </a:solidFill>
              </a:rPr>
              <a:t>P = p</a:t>
            </a:r>
            <a:r>
              <a:rPr lang="en-US" b="1" kern="0" baseline="-25000" dirty="0" smtClean="0">
                <a:solidFill>
                  <a:schemeClr val="bg1"/>
                </a:solidFill>
              </a:rPr>
              <a:t>1</a:t>
            </a:r>
            <a:r>
              <a:rPr lang="en-US" b="1" kern="0" dirty="0">
                <a:solidFill>
                  <a:schemeClr val="bg1"/>
                </a:solidFill>
              </a:rPr>
              <a:t> </a:t>
            </a:r>
            <a:r>
              <a:rPr lang="en-US" b="1" kern="0" dirty="0" smtClean="0">
                <a:solidFill>
                  <a:schemeClr val="bg1"/>
                </a:solidFill>
              </a:rPr>
              <a:t>+ p</a:t>
            </a:r>
            <a:r>
              <a:rPr lang="en-US" b="1" kern="0" baseline="-25000" dirty="0" smtClean="0">
                <a:solidFill>
                  <a:schemeClr val="bg1"/>
                </a:solidFill>
              </a:rPr>
              <a:t>2</a:t>
            </a:r>
            <a:endParaRPr lang="en-US" b="1" dirty="0">
              <a:solidFill>
                <a:schemeClr val="bg1"/>
              </a:solidFill>
            </a:endParaRPr>
          </a:p>
        </p:txBody>
      </p:sp>
      <p:sp>
        <p:nvSpPr>
          <p:cNvPr id="31" name="Rectangle 30"/>
          <p:cNvSpPr/>
          <p:nvPr/>
        </p:nvSpPr>
        <p:spPr>
          <a:xfrm>
            <a:off x="6955750" y="2813883"/>
            <a:ext cx="1350050" cy="369332"/>
          </a:xfrm>
          <a:prstGeom prst="rect">
            <a:avLst/>
          </a:prstGeom>
        </p:spPr>
        <p:txBody>
          <a:bodyPr wrap="none">
            <a:spAutoFit/>
          </a:bodyPr>
          <a:lstStyle/>
          <a:p>
            <a:r>
              <a:rPr lang="en-US" b="1" kern="0" dirty="0" smtClean="0">
                <a:solidFill>
                  <a:schemeClr val="bg1"/>
                </a:solidFill>
              </a:rPr>
              <a:t>= + 4 + (–10)</a:t>
            </a:r>
            <a:endParaRPr lang="en-US" b="1" dirty="0">
              <a:solidFill>
                <a:schemeClr val="bg1"/>
              </a:solidFill>
            </a:endParaRPr>
          </a:p>
        </p:txBody>
      </p:sp>
      <p:sp>
        <p:nvSpPr>
          <p:cNvPr id="32" name="Rectangle 31"/>
          <p:cNvSpPr/>
          <p:nvPr/>
        </p:nvSpPr>
        <p:spPr>
          <a:xfrm>
            <a:off x="6955750" y="3183215"/>
            <a:ext cx="925253" cy="369332"/>
          </a:xfrm>
          <a:prstGeom prst="rect">
            <a:avLst/>
          </a:prstGeom>
        </p:spPr>
        <p:txBody>
          <a:bodyPr wrap="none">
            <a:spAutoFit/>
          </a:bodyPr>
          <a:lstStyle/>
          <a:p>
            <a:r>
              <a:rPr lang="en-US" b="1" kern="0" dirty="0" smtClean="0">
                <a:solidFill>
                  <a:schemeClr val="bg1"/>
                </a:solidFill>
              </a:rPr>
              <a:t>= 4 </a:t>
            </a:r>
            <a:r>
              <a:rPr lang="en-US" b="1" kern="0" dirty="0">
                <a:solidFill>
                  <a:schemeClr val="bg1"/>
                </a:solidFill>
              </a:rPr>
              <a:t>– </a:t>
            </a:r>
            <a:r>
              <a:rPr lang="en-US" b="1" kern="0" dirty="0" smtClean="0">
                <a:solidFill>
                  <a:schemeClr val="bg1"/>
                </a:solidFill>
              </a:rPr>
              <a:t>10</a:t>
            </a:r>
            <a:endParaRPr lang="en-US" b="1" dirty="0">
              <a:solidFill>
                <a:schemeClr val="bg1"/>
              </a:solidFill>
            </a:endParaRPr>
          </a:p>
        </p:txBody>
      </p:sp>
      <p:sp>
        <p:nvSpPr>
          <p:cNvPr id="33" name="Rectangle 32"/>
          <p:cNvSpPr/>
          <p:nvPr/>
        </p:nvSpPr>
        <p:spPr>
          <a:xfrm>
            <a:off x="6955750" y="3552547"/>
            <a:ext cx="780983" cy="369332"/>
          </a:xfrm>
          <a:prstGeom prst="rect">
            <a:avLst/>
          </a:prstGeom>
        </p:spPr>
        <p:txBody>
          <a:bodyPr wrap="none">
            <a:spAutoFit/>
          </a:bodyPr>
          <a:lstStyle/>
          <a:p>
            <a:r>
              <a:rPr lang="en-US" b="1" kern="0" dirty="0" smtClean="0">
                <a:solidFill>
                  <a:schemeClr val="bg1"/>
                </a:solidFill>
              </a:rPr>
              <a:t>= –6 D</a:t>
            </a:r>
            <a:endParaRPr lang="en-US" b="1" dirty="0">
              <a:solidFill>
                <a:schemeClr val="bg1"/>
              </a:solidFill>
            </a:endParaRPr>
          </a:p>
        </p:txBody>
      </p:sp>
      <p:sp>
        <p:nvSpPr>
          <p:cNvPr id="34" name="Rectangle 33"/>
          <p:cNvSpPr/>
          <p:nvPr/>
        </p:nvSpPr>
        <p:spPr>
          <a:xfrm>
            <a:off x="5287258" y="3396607"/>
            <a:ext cx="960519" cy="369332"/>
          </a:xfrm>
          <a:prstGeom prst="rect">
            <a:avLst/>
          </a:prstGeom>
        </p:spPr>
        <p:txBody>
          <a:bodyPr wrap="none">
            <a:spAutoFit/>
          </a:bodyPr>
          <a:lstStyle/>
          <a:p>
            <a:r>
              <a:rPr lang="en-US" b="1" kern="0" dirty="0" smtClean="0">
                <a:solidFill>
                  <a:schemeClr val="bg1"/>
                </a:solidFill>
              </a:rPr>
              <a:t>P = </a:t>
            </a:r>
            <a:r>
              <a:rPr lang="en-US" b="1" kern="0" dirty="0">
                <a:solidFill>
                  <a:schemeClr val="bg1"/>
                </a:solidFill>
              </a:rPr>
              <a:t>–</a:t>
            </a:r>
            <a:r>
              <a:rPr lang="en-US" b="1" kern="0" dirty="0" smtClean="0">
                <a:solidFill>
                  <a:schemeClr val="bg1"/>
                </a:solidFill>
              </a:rPr>
              <a:t> 6D</a:t>
            </a:r>
            <a:endParaRPr lang="en-US" b="1" dirty="0">
              <a:solidFill>
                <a:schemeClr val="bg1"/>
              </a:solidFill>
            </a:endParaRPr>
          </a:p>
        </p:txBody>
      </p:sp>
      <p:sp>
        <p:nvSpPr>
          <p:cNvPr id="12" name="Flowchart: Alternate Process 11"/>
          <p:cNvSpPr/>
          <p:nvPr/>
        </p:nvSpPr>
        <p:spPr>
          <a:xfrm>
            <a:off x="3479579" y="3153727"/>
            <a:ext cx="2662766" cy="408623"/>
          </a:xfrm>
          <a:prstGeom prst="flowChartAlternateProcess">
            <a:avLst/>
          </a:prstGeom>
          <a:solidFill>
            <a:srgbClr val="FFC000"/>
          </a:solidFill>
          <a:ln w="19050">
            <a:solidFill>
              <a:schemeClr val="tx1"/>
            </a:solidFill>
          </a:ln>
          <a:effectLst>
            <a:outerShdw blurRad="44450" dist="27940" dir="5400000" algn="ctr">
              <a:srgbClr val="000000">
                <a:alpha val="32000"/>
              </a:srgbClr>
            </a:outerShdw>
          </a:effectLst>
        </p:spPr>
        <p:txBody>
          <a:bodyPr wrap="none">
            <a:spAutoFit/>
          </a:bodyPr>
          <a:lstStyle/>
          <a:p>
            <a:r>
              <a:rPr lang="en-US" b="1" kern="0" dirty="0" smtClean="0"/>
              <a:t>P = p</a:t>
            </a:r>
            <a:r>
              <a:rPr lang="en-US" b="1" kern="0" baseline="-25000" dirty="0" smtClean="0"/>
              <a:t>1</a:t>
            </a:r>
            <a:r>
              <a:rPr lang="en-US" b="1" kern="0" dirty="0" smtClean="0"/>
              <a:t> + p</a:t>
            </a:r>
            <a:r>
              <a:rPr lang="en-US" b="1" kern="0" baseline="-25000" dirty="0" smtClean="0"/>
              <a:t>2 </a:t>
            </a:r>
            <a:r>
              <a:rPr lang="en-US" b="1" kern="0" dirty="0" smtClean="0"/>
              <a:t>+ </a:t>
            </a:r>
            <a:r>
              <a:rPr lang="en-US" b="1" kern="0" dirty="0"/>
              <a:t>p</a:t>
            </a:r>
            <a:r>
              <a:rPr lang="en-US" b="1" kern="0" baseline="-25000" dirty="0"/>
              <a:t>3</a:t>
            </a:r>
            <a:r>
              <a:rPr lang="en-US" b="1" kern="0" dirty="0"/>
              <a:t> </a:t>
            </a:r>
            <a:r>
              <a:rPr lang="en-US" b="1" kern="0" dirty="0" smtClean="0"/>
              <a:t>+ ……. + </a:t>
            </a:r>
            <a:r>
              <a:rPr lang="en-US" b="1" kern="0" dirty="0" err="1" smtClean="0"/>
              <a:t>p</a:t>
            </a:r>
            <a:r>
              <a:rPr lang="en-US" b="1" kern="0" baseline="-25000" dirty="0" err="1" smtClean="0"/>
              <a:t>n</a:t>
            </a:r>
            <a:endParaRPr lang="en-US" b="1" baseline="-25000" dirty="0"/>
          </a:p>
        </p:txBody>
      </p:sp>
      <p:sp>
        <p:nvSpPr>
          <p:cNvPr id="11" name="Rectangle 10"/>
          <p:cNvSpPr/>
          <p:nvPr/>
        </p:nvSpPr>
        <p:spPr>
          <a:xfrm>
            <a:off x="152400" y="2266950"/>
            <a:ext cx="2881072" cy="369332"/>
          </a:xfrm>
          <a:prstGeom prst="rect">
            <a:avLst/>
          </a:prstGeom>
        </p:spPr>
        <p:txBody>
          <a:bodyPr wrap="square">
            <a:spAutoFit/>
          </a:bodyPr>
          <a:lstStyle/>
          <a:p>
            <a:r>
              <a:rPr lang="en-US" b="1" kern="0" dirty="0" smtClean="0">
                <a:solidFill>
                  <a:schemeClr val="bg1"/>
                </a:solidFill>
                <a:sym typeface="Symbol"/>
              </a:rPr>
              <a:t>  For n number of lenses </a:t>
            </a:r>
            <a:endParaRPr lang="en-US" b="1" dirty="0">
              <a:solidFill>
                <a:schemeClr val="bg1"/>
              </a:solidFill>
            </a:endParaRPr>
          </a:p>
        </p:txBody>
      </p:sp>
      <p:sp>
        <p:nvSpPr>
          <p:cNvPr id="28" name="Rectangle 27"/>
          <p:cNvSpPr/>
          <p:nvPr/>
        </p:nvSpPr>
        <p:spPr>
          <a:xfrm>
            <a:off x="1960548" y="123478"/>
            <a:ext cx="5222905" cy="861774"/>
          </a:xfrm>
          <a:prstGeom prst="rect">
            <a:avLst/>
          </a:prstGeom>
        </p:spPr>
        <p:txBody>
          <a:bodyPr wrap="none">
            <a:spAutoFit/>
          </a:bodyPr>
          <a:lstStyle/>
          <a:p>
            <a:pPr algn="ctr">
              <a:defRPr/>
            </a:pPr>
            <a:r>
              <a:rPr lang="en-US" sz="2000" kern="0" dirty="0">
                <a:solidFill>
                  <a:schemeClr val="bg1"/>
                </a:solidFill>
                <a:effectLst>
                  <a:outerShdw blurRad="38100" dist="38100" dir="2700000" algn="tl">
                    <a:srgbClr val="000000">
                      <a:alpha val="43137"/>
                    </a:srgbClr>
                  </a:outerShdw>
                </a:effectLst>
                <a:latin typeface="Tw Cen MT" panose="020B0602020104020603" pitchFamily="34" charset="0"/>
                <a:cs typeface="Aharoni" panose="02010803020104030203" pitchFamily="2" charset="-79"/>
              </a:rPr>
              <a:t>POWER OF A </a:t>
            </a:r>
            <a:endParaRPr lang="en-US" sz="2000" kern="0" dirty="0" smtClean="0">
              <a:solidFill>
                <a:schemeClr val="bg1"/>
              </a:solidFill>
              <a:effectLst>
                <a:outerShdw blurRad="38100" dist="38100" dir="2700000" algn="tl">
                  <a:srgbClr val="000000">
                    <a:alpha val="43137"/>
                  </a:srgbClr>
                </a:outerShdw>
              </a:effectLst>
              <a:latin typeface="Tw Cen MT" panose="020B0602020104020603" pitchFamily="34" charset="0"/>
              <a:cs typeface="Aharoni" panose="02010803020104030203" pitchFamily="2" charset="-79"/>
            </a:endParaRPr>
          </a:p>
          <a:p>
            <a:pPr algn="ctr">
              <a:lnSpc>
                <a:spcPts val="3600"/>
              </a:lnSpc>
              <a:defRPr/>
            </a:pPr>
            <a:r>
              <a:rPr lang="en-US" sz="3600" kern="0" dirty="0">
                <a:solidFill>
                  <a:schemeClr val="bg1"/>
                </a:solidFill>
                <a:effectLst>
                  <a:outerShdw blurRad="38100" dist="38100" dir="2700000" algn="tl">
                    <a:srgbClr val="000000">
                      <a:alpha val="43137"/>
                    </a:srgbClr>
                  </a:outerShdw>
                </a:effectLst>
                <a:latin typeface="Tw Cen MT" panose="020B0602020104020603" pitchFamily="34" charset="0"/>
                <a:cs typeface="Aharoni" panose="02010803020104030203" pitchFamily="2" charset="-79"/>
              </a:rPr>
              <a:t>COMBINATION OF LENSES</a:t>
            </a:r>
          </a:p>
        </p:txBody>
      </p:sp>
    </p:spTree>
    <p:extLst>
      <p:ext uri="{BB962C8B-B14F-4D97-AF65-F5344CB8AC3E}">
        <p14:creationId xmlns:p14="http://schemas.microsoft.com/office/powerpoint/2010/main" val="2738294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10000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up)">
                                      <p:cBhvr>
                                        <p:cTn id="44" dur="500"/>
                                        <p:tgtEl>
                                          <p:spTgt spid="2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wipe(left)">
                                      <p:cBhvr>
                                        <p:cTn id="49" dur="500"/>
                                        <p:tgtEl>
                                          <p:spTgt spid="3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wipe(left)">
                                      <p:cBhvr>
                                        <p:cTn id="54" dur="500"/>
                                        <p:tgtEl>
                                          <p:spTgt spid="3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wipe(left)">
                                      <p:cBhvr>
                                        <p:cTn id="59" dur="500"/>
                                        <p:tgtEl>
                                          <p:spTgt spid="3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wipe(left)">
                                      <p:cBhvr>
                                        <p:cTn id="64" dur="500"/>
                                        <p:tgtEl>
                                          <p:spTgt spid="33"/>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19"/>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22"/>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25"/>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18"/>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26"/>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23"/>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29"/>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30"/>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31"/>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32"/>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33"/>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20"/>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21"/>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34"/>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24"/>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11"/>
                                        </p:tgtEl>
                                        <p:attrNameLst>
                                          <p:attrName>style.visibility</p:attrName>
                                        </p:attrNameLst>
                                      </p:cBhvr>
                                      <p:to>
                                        <p:strVal val="visible"/>
                                      </p:to>
                                    </p:set>
                                    <p:animEffect transition="in" filter="wipe(left)">
                                      <p:cBhvr>
                                        <p:cTn id="111" dur="500"/>
                                        <p:tgtEl>
                                          <p:spTgt spid="11"/>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12"/>
                                        </p:tgtEl>
                                        <p:attrNameLst>
                                          <p:attrName>style.visibility</p:attrName>
                                        </p:attrNameLst>
                                      </p:cBhvr>
                                      <p:to>
                                        <p:strVal val="visible"/>
                                      </p:to>
                                    </p:set>
                                    <p:animEffect transition="in" filter="wipe(left)">
                                      <p:cBhvr>
                                        <p:cTn id="1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animBg="1"/>
      <p:bldP spid="22" grpId="0"/>
      <p:bldP spid="22" grpId="1"/>
      <p:bldP spid="23" grpId="0"/>
      <p:bldP spid="23" grpId="1"/>
      <p:bldP spid="24" grpId="0"/>
      <p:bldP spid="24" grpId="1"/>
      <p:bldP spid="25" grpId="0"/>
      <p:bldP spid="25" grpId="1"/>
      <p:bldP spid="26" grpId="0"/>
      <p:bldP spid="26" grpId="1"/>
      <p:bldP spid="30" grpId="0"/>
      <p:bldP spid="30" grpId="1"/>
      <p:bldP spid="31" grpId="0"/>
      <p:bldP spid="31" grpId="1"/>
      <p:bldP spid="32" grpId="0"/>
      <p:bldP spid="32" grpId="1"/>
      <p:bldP spid="33" grpId="0"/>
      <p:bldP spid="33" grpId="1"/>
      <p:bldP spid="34" grpId="0"/>
      <p:bldP spid="34" grpId="1"/>
      <p:bldP spid="12" grpId="0" animBg="1"/>
      <p:bldP spid="11"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d drive\MJ WORK\Pooja mam (physics)\CBSE (X)\Light - Reflection and Refraction\900_Rizwana-Khan_Blue Blurred Gradient Background.jpg"/>
          <p:cNvPicPr>
            <a:picLocks noChangeAspect="1" noChangeArrowheads="1"/>
          </p:cNvPicPr>
          <p:nvPr/>
        </p:nvPicPr>
        <p:blipFill rotWithShape="1">
          <a:blip r:embed="rId2">
            <a:extLst>
              <a:ext uri="{28A0092B-C50C-407E-A947-70E740481C1C}">
                <a14:useLocalDpi xmlns:a14="http://schemas.microsoft.com/office/drawing/2010/main" val="0"/>
              </a:ext>
            </a:extLst>
          </a:blip>
          <a:srcRect t="20000" b="20000"/>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033759" y="667463"/>
            <a:ext cx="3076483" cy="1107996"/>
          </a:xfrm>
          <a:prstGeom prst="rect">
            <a:avLst/>
          </a:prstGeom>
        </p:spPr>
        <p:txBody>
          <a:bodyPr wrap="none">
            <a:spAutoFit/>
          </a:bodyPr>
          <a:lstStyle/>
          <a:p>
            <a:pPr algn="ctr"/>
            <a:r>
              <a:rPr lang="en-US" sz="6600" dirty="0" smtClean="0">
                <a:solidFill>
                  <a:schemeClr val="bg1"/>
                </a:solidFill>
                <a:effectLst>
                  <a:outerShdw blurRad="38100" dist="38100" dir="2700000" algn="tl">
                    <a:srgbClr val="000000">
                      <a:alpha val="43137"/>
                    </a:srgbClr>
                  </a:outerShdw>
                </a:effectLst>
                <a:latin typeface="Tw Cen MT" panose="020B0602020104020603" pitchFamily="34" charset="0"/>
              </a:rPr>
              <a:t>TYPE - D</a:t>
            </a:r>
            <a:endParaRPr lang="en-US" sz="6600" dirty="0">
              <a:solidFill>
                <a:schemeClr val="bg1"/>
              </a:solidFill>
              <a:effectLst>
                <a:outerShdw blurRad="38100" dist="38100" dir="2700000" algn="tl">
                  <a:srgbClr val="000000">
                    <a:alpha val="43137"/>
                  </a:srgbClr>
                </a:outerShdw>
              </a:effectLst>
              <a:latin typeface="Tw Cen MT" panose="020B0602020104020603" pitchFamily="34" charset="0"/>
            </a:endParaRPr>
          </a:p>
        </p:txBody>
      </p:sp>
      <p:sp>
        <p:nvSpPr>
          <p:cNvPr id="4" name="Rectangle 3"/>
          <p:cNvSpPr/>
          <p:nvPr/>
        </p:nvSpPr>
        <p:spPr>
          <a:xfrm>
            <a:off x="152400" y="1810463"/>
            <a:ext cx="2727221" cy="754053"/>
          </a:xfrm>
          <a:prstGeom prst="rect">
            <a:avLst/>
          </a:prstGeom>
        </p:spPr>
        <p:txBody>
          <a:bodyPr wrap="none">
            <a:spAutoFit/>
          </a:bodyPr>
          <a:lstStyle/>
          <a:p>
            <a:pPr algn="ctr"/>
            <a:r>
              <a:rPr lang="en-US" dirty="0" smtClean="0">
                <a:solidFill>
                  <a:schemeClr val="bg1"/>
                </a:solidFill>
                <a:effectLst>
                  <a:outerShdw blurRad="38100" dist="38100" dir="2700000" algn="tl">
                    <a:srgbClr val="000000">
                      <a:alpha val="43137"/>
                    </a:srgbClr>
                  </a:outerShdw>
                </a:effectLst>
                <a:latin typeface="Tw Cen MT" panose="020B0602020104020603" pitchFamily="34" charset="0"/>
                <a:cs typeface="Times New Roman" pitchFamily="18" charset="0"/>
              </a:rPr>
              <a:t>PROBLEMS BASED ON THE </a:t>
            </a:r>
          </a:p>
          <a:p>
            <a:pPr algn="ctr">
              <a:lnSpc>
                <a:spcPts val="3000"/>
              </a:lnSpc>
            </a:pPr>
            <a:r>
              <a:rPr lang="en-US" sz="3200" dirty="0" smtClean="0">
                <a:solidFill>
                  <a:schemeClr val="bg1"/>
                </a:solidFill>
                <a:effectLst>
                  <a:outerShdw blurRad="38100" dist="38100" dir="2700000" algn="tl">
                    <a:srgbClr val="000000">
                      <a:alpha val="43137"/>
                    </a:srgbClr>
                  </a:outerShdw>
                </a:effectLst>
                <a:latin typeface="Tw Cen MT" panose="020B0602020104020603" pitchFamily="34" charset="0"/>
                <a:cs typeface="Times New Roman" pitchFamily="18" charset="0"/>
              </a:rPr>
              <a:t>FORMULA</a:t>
            </a:r>
            <a:endParaRPr lang="en-US" sz="3200" dirty="0">
              <a:solidFill>
                <a:schemeClr val="bg1"/>
              </a:solidFill>
              <a:effectLst>
                <a:outerShdw blurRad="38100" dist="38100" dir="2700000" algn="tl">
                  <a:srgbClr val="000000">
                    <a:alpha val="43137"/>
                  </a:srgbClr>
                </a:outerShdw>
              </a:effectLst>
              <a:latin typeface="Tw Cen MT" panose="020B0602020104020603" pitchFamily="34" charset="0"/>
              <a:cs typeface="Times New Roman" pitchFamily="18" charset="0"/>
            </a:endParaRPr>
          </a:p>
        </p:txBody>
      </p:sp>
      <p:sp>
        <p:nvSpPr>
          <p:cNvPr id="9" name="TextBox 8"/>
          <p:cNvSpPr txBox="1"/>
          <p:nvPr/>
        </p:nvSpPr>
        <p:spPr>
          <a:xfrm>
            <a:off x="609600" y="2834004"/>
            <a:ext cx="613116" cy="400110"/>
          </a:xfrm>
          <a:prstGeom prst="rect">
            <a:avLst/>
          </a:prstGeom>
          <a:noFill/>
        </p:spPr>
        <p:txBody>
          <a:bodyPr wrap="square" rtlCol="0">
            <a:spAutoFit/>
          </a:bodyPr>
          <a:lstStyle/>
          <a:p>
            <a:r>
              <a:rPr lang="en-US" sz="20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P =</a:t>
            </a:r>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grpSp>
        <p:nvGrpSpPr>
          <p:cNvPr id="15" name="Group 29"/>
          <p:cNvGrpSpPr/>
          <p:nvPr/>
        </p:nvGrpSpPr>
        <p:grpSpPr>
          <a:xfrm>
            <a:off x="1219200" y="2666124"/>
            <a:ext cx="390525" cy="710487"/>
            <a:chOff x="6399726" y="1566336"/>
            <a:chExt cx="390525" cy="947312"/>
          </a:xfrm>
        </p:grpSpPr>
        <p:sp>
          <p:nvSpPr>
            <p:cNvPr id="16" name="TextBox 15"/>
            <p:cNvSpPr txBox="1"/>
            <p:nvPr/>
          </p:nvSpPr>
          <p:spPr>
            <a:xfrm>
              <a:off x="6409251" y="1566336"/>
              <a:ext cx="381000" cy="533479"/>
            </a:xfrm>
            <a:prstGeom prst="rect">
              <a:avLst/>
            </a:prstGeom>
            <a:noFill/>
          </p:spPr>
          <p:txBody>
            <a:bodyPr wrap="square" rtlCol="0">
              <a:spAutoFit/>
            </a:bodyPr>
            <a:lstStyle/>
            <a:p>
              <a:pPr algn="ctr"/>
              <a:r>
                <a:rPr lang="en-US" sz="2000" b="1" dirty="0" smtClean="0">
                  <a:solidFill>
                    <a:schemeClr val="bg1"/>
                  </a:solidFill>
                  <a:latin typeface="Times New Roman" pitchFamily="18" charset="0"/>
                  <a:cs typeface="Times New Roman" pitchFamily="18" charset="0"/>
                </a:rPr>
                <a:t>1</a:t>
              </a:r>
              <a:endParaRPr lang="en-US" sz="2000" b="1" dirty="0">
                <a:solidFill>
                  <a:schemeClr val="bg1"/>
                </a:solidFill>
                <a:latin typeface="Times New Roman" pitchFamily="18" charset="0"/>
                <a:cs typeface="Times New Roman" pitchFamily="18" charset="0"/>
              </a:endParaRPr>
            </a:p>
          </p:txBody>
        </p:sp>
        <p:sp>
          <p:nvSpPr>
            <p:cNvPr id="17" name="TextBox 16"/>
            <p:cNvSpPr txBox="1"/>
            <p:nvPr/>
          </p:nvSpPr>
          <p:spPr>
            <a:xfrm>
              <a:off x="6399726" y="1980167"/>
              <a:ext cx="381000" cy="533481"/>
            </a:xfrm>
            <a:prstGeom prst="rect">
              <a:avLst/>
            </a:prstGeom>
            <a:noFill/>
          </p:spPr>
          <p:txBody>
            <a:bodyPr wrap="square" rtlCol="0">
              <a:spAutoFit/>
            </a:bodyPr>
            <a:lstStyle/>
            <a:p>
              <a:pPr algn="ctr"/>
              <a:r>
                <a:rPr lang="en-US" sz="2000" b="1" i="1" dirty="0" smtClean="0">
                  <a:solidFill>
                    <a:schemeClr val="bg1"/>
                  </a:solidFill>
                  <a:latin typeface="Times New Roman" pitchFamily="18" charset="0"/>
                  <a:cs typeface="Times New Roman" pitchFamily="18" charset="0"/>
                </a:rPr>
                <a:t>f</a:t>
              </a:r>
              <a:endParaRPr lang="en-US" sz="2000" b="1" i="1" dirty="0">
                <a:solidFill>
                  <a:schemeClr val="bg1"/>
                </a:solidFill>
                <a:latin typeface="Times New Roman" pitchFamily="18" charset="0"/>
                <a:cs typeface="Times New Roman" pitchFamily="18" charset="0"/>
              </a:endParaRPr>
            </a:p>
          </p:txBody>
        </p:sp>
        <p:cxnSp>
          <p:nvCxnSpPr>
            <p:cNvPr id="18" name="Straight Connector 17"/>
            <p:cNvCxnSpPr/>
            <p:nvPr/>
          </p:nvCxnSpPr>
          <p:spPr>
            <a:xfrm>
              <a:off x="6414966" y="2051029"/>
              <a:ext cx="36576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99741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2" descr="D:\d drive\MJ WORK\Pooja mam (physics)\CBSE (X)\Light - Reflection and Refraction\900_Rizwana-Khan_Purple Gradient Background.jp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t="20000" b="20000"/>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grpSp>
        <p:nvGrpSpPr>
          <p:cNvPr id="46" name="Group 45"/>
          <p:cNvGrpSpPr/>
          <p:nvPr/>
        </p:nvGrpSpPr>
        <p:grpSpPr>
          <a:xfrm>
            <a:off x="190500" y="163830"/>
            <a:ext cx="762000" cy="762000"/>
            <a:chOff x="190500" y="163830"/>
            <a:chExt cx="762000" cy="762000"/>
          </a:xfrm>
        </p:grpSpPr>
        <p:sp>
          <p:nvSpPr>
            <p:cNvPr id="47" name="Oval 46"/>
            <p:cNvSpPr/>
            <p:nvPr/>
          </p:nvSpPr>
          <p:spPr>
            <a:xfrm>
              <a:off x="190500" y="163830"/>
              <a:ext cx="762000" cy="762000"/>
            </a:xfrm>
            <a:prstGeom prst="ellipse">
              <a:avLst/>
            </a:prstGeom>
            <a:solidFill>
              <a:srgbClr val="FFC000"/>
            </a:solidFill>
            <a:ln w="57150">
              <a:gradFill>
                <a:gsLst>
                  <a:gs pos="0">
                    <a:srgbClr val="FFFFFF"/>
                  </a:gs>
                  <a:gs pos="16000">
                    <a:srgbClr val="1F1F1F"/>
                  </a:gs>
                  <a:gs pos="17999">
                    <a:srgbClr val="FFFFFF"/>
                  </a:gs>
                  <a:gs pos="42000">
                    <a:srgbClr val="636363"/>
                  </a:gs>
                  <a:gs pos="53000">
                    <a:srgbClr val="CFCFCF"/>
                  </a:gs>
                  <a:gs pos="66000">
                    <a:srgbClr val="CFCFCF"/>
                  </a:gs>
                  <a:gs pos="75999">
                    <a:srgbClr val="1F1F1F"/>
                  </a:gs>
                  <a:gs pos="78999">
                    <a:srgbClr val="FFFFFF"/>
                  </a:gs>
                  <a:gs pos="100000">
                    <a:srgbClr val="7F7F7F"/>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440616" y="283220"/>
              <a:ext cx="269626" cy="523220"/>
            </a:xfrm>
            <a:prstGeom prst="rect">
              <a:avLst/>
            </a:prstGeom>
            <a:noFill/>
          </p:spPr>
          <p:txBody>
            <a:bodyPr wrap="none" rtlCol="0">
              <a:spAutoFit/>
            </a:bodyPr>
            <a:lstStyle/>
            <a:p>
              <a:r>
                <a:rPr lang="en-US" sz="2800" b="1" dirty="0" smtClean="0">
                  <a:latin typeface="Agency FB" panose="020B0503020202020204" pitchFamily="34" charset="0"/>
                </a:rPr>
                <a:t>1</a:t>
              </a:r>
              <a:endParaRPr lang="en-US" sz="2800" b="1" dirty="0">
                <a:latin typeface="Agency FB" panose="020B0503020202020204" pitchFamily="34" charset="0"/>
              </a:endParaRPr>
            </a:p>
          </p:txBody>
        </p:sp>
      </p:grpSp>
      <p:sp>
        <p:nvSpPr>
          <p:cNvPr id="5" name="Rectangle 4"/>
          <p:cNvSpPr/>
          <p:nvPr/>
        </p:nvSpPr>
        <p:spPr>
          <a:xfrm>
            <a:off x="970088" y="404396"/>
            <a:ext cx="5583112" cy="338554"/>
          </a:xfrm>
          <a:prstGeom prst="rect">
            <a:avLst/>
          </a:prstGeom>
        </p:spPr>
        <p:txBody>
          <a:bodyPr wrap="square">
            <a:spAutoFit/>
          </a:bodyPr>
          <a:lstStyle/>
          <a:p>
            <a:r>
              <a:rPr lang="en-US" sz="1600" b="1" dirty="0">
                <a:solidFill>
                  <a:schemeClr val="bg1"/>
                </a:solidFill>
                <a:effectLst>
                  <a:outerShdw blurRad="38100" dist="38100" dir="2700000" algn="tl">
                    <a:srgbClr val="000000">
                      <a:alpha val="43137"/>
                    </a:srgbClr>
                  </a:outerShdw>
                </a:effectLst>
                <a:latin typeface="Book Antiqua" pitchFamily="18" charset="0"/>
              </a:rPr>
              <a:t>A convex lens is of focal length 10 cm. What is its power?</a:t>
            </a:r>
          </a:p>
        </p:txBody>
      </p:sp>
      <p:grpSp>
        <p:nvGrpSpPr>
          <p:cNvPr id="6" name="Group 5"/>
          <p:cNvGrpSpPr/>
          <p:nvPr/>
        </p:nvGrpSpPr>
        <p:grpSpPr>
          <a:xfrm>
            <a:off x="121054" y="1152160"/>
            <a:ext cx="900113" cy="338554"/>
            <a:chOff x="502054" y="1442669"/>
            <a:chExt cx="900113" cy="338554"/>
          </a:xfrm>
        </p:grpSpPr>
        <p:pic>
          <p:nvPicPr>
            <p:cNvPr id="7" name="Picture 6"/>
            <p:cNvPicPr>
              <a:picLocks noChangeAspect="1"/>
            </p:cNvPicPr>
            <p:nvPr/>
          </p:nvPicPr>
          <p:blipFill rotWithShape="1">
            <a:blip r:embed="rId4" cstate="print">
              <a:clrChange>
                <a:clrFrom>
                  <a:srgbClr val="FCFFFD"/>
                </a:clrFrom>
                <a:clrTo>
                  <a:srgbClr val="FCFFFD">
                    <a:alpha val="0"/>
                  </a:srgbClr>
                </a:clrTo>
              </a:clrChange>
              <a:extLst>
                <a:ext uri="{BEBA8EAE-BF5A-486C-A8C5-ECC9F3942E4B}">
                  <a14:imgProps xmlns:a14="http://schemas.microsoft.com/office/drawing/2010/main">
                    <a14:imgLayer r:embed="rId5">
                      <a14:imgEffect>
                        <a14:backgroundRemoval t="5900" b="15100" l="15044" r="84366"/>
                      </a14:imgEffect>
                    </a14:imgLayer>
                  </a14:imgProps>
                </a:ext>
                <a:ext uri="{28A0092B-C50C-407E-A947-70E740481C1C}">
                  <a14:useLocalDpi xmlns:a14="http://schemas.microsoft.com/office/drawing/2010/main" val="0"/>
                </a:ext>
              </a:extLst>
            </a:blip>
            <a:srcRect l="15904" t="6974" r="15904" b="84650"/>
            <a:stretch/>
          </p:blipFill>
          <p:spPr>
            <a:xfrm>
              <a:off x="515691" y="1453918"/>
              <a:ext cx="872838" cy="316056"/>
            </a:xfrm>
            <a:prstGeom prst="rect">
              <a:avLst/>
            </a:prstGeom>
          </p:spPr>
        </p:pic>
        <p:sp>
          <p:nvSpPr>
            <p:cNvPr id="8" name="Rectangle 7"/>
            <p:cNvSpPr>
              <a:spLocks noChangeArrowheads="1"/>
            </p:cNvSpPr>
            <p:nvPr/>
          </p:nvSpPr>
          <p:spPr bwMode="auto">
            <a:xfrm>
              <a:off x="502054" y="1442669"/>
              <a:ext cx="900113"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solidFill>
                    <a:prstClr val="black"/>
                  </a:solidFill>
                  <a:effectLst>
                    <a:glow rad="101600">
                      <a:prstClr val="white">
                        <a:alpha val="60000"/>
                      </a:prstClr>
                    </a:glow>
                  </a:effectLst>
                  <a:latin typeface="Book Antiqua" pitchFamily="18" charset="0"/>
                </a:rPr>
                <a:t>Given :</a:t>
              </a:r>
            </a:p>
          </p:txBody>
        </p:sp>
      </p:grpSp>
      <p:sp>
        <p:nvSpPr>
          <p:cNvPr id="9" name="Rectangle 8"/>
          <p:cNvSpPr>
            <a:spLocks noChangeArrowheads="1"/>
          </p:cNvSpPr>
          <p:nvPr/>
        </p:nvSpPr>
        <p:spPr bwMode="auto">
          <a:xfrm>
            <a:off x="1192603" y="1152160"/>
            <a:ext cx="1688966" cy="338554"/>
          </a:xfrm>
          <a:prstGeom prst="rect">
            <a:avLst/>
          </a:prstGeom>
          <a:noFill/>
          <a:ln w="9525">
            <a:noFill/>
            <a:miter lim="800000"/>
            <a:headEnd/>
            <a:tailEnd/>
          </a:ln>
        </p:spPr>
        <p:txBody>
          <a:bodyPr wrap="square">
            <a:spAutoFit/>
          </a:bodyPr>
          <a:lstStyle/>
          <a:p>
            <a:pPr algn="r"/>
            <a:r>
              <a:rPr lang="en-US" sz="1600" b="1" dirty="0">
                <a:solidFill>
                  <a:schemeClr val="bg1"/>
                </a:solidFill>
                <a:effectLst>
                  <a:outerShdw blurRad="38100" dist="38100" dir="2700000" algn="tl">
                    <a:srgbClr val="000000">
                      <a:alpha val="43137"/>
                    </a:srgbClr>
                  </a:outerShdw>
                </a:effectLst>
                <a:latin typeface="Book Antiqua" pitchFamily="18" charset="0"/>
              </a:rPr>
              <a:t>Focal length (f)</a:t>
            </a:r>
          </a:p>
        </p:txBody>
      </p:sp>
      <p:sp>
        <p:nvSpPr>
          <p:cNvPr id="10" name="Rectangle 9"/>
          <p:cNvSpPr>
            <a:spLocks noChangeArrowheads="1"/>
          </p:cNvSpPr>
          <p:nvPr/>
        </p:nvSpPr>
        <p:spPr bwMode="auto">
          <a:xfrm>
            <a:off x="2800169" y="1152160"/>
            <a:ext cx="942887" cy="338554"/>
          </a:xfrm>
          <a:prstGeom prst="rect">
            <a:avLst/>
          </a:prstGeom>
          <a:noFill/>
          <a:ln w="9525">
            <a:noFill/>
            <a:miter lim="800000"/>
            <a:headEnd/>
            <a:tailEnd/>
          </a:ln>
        </p:spPr>
        <p:txBody>
          <a:bodyPr wrap="none">
            <a:spAutoFit/>
          </a:bodyPr>
          <a:lstStyle/>
          <a:p>
            <a:r>
              <a:rPr lang="en-US" sz="1600" b="1" dirty="0">
                <a:solidFill>
                  <a:schemeClr val="bg1"/>
                </a:solidFill>
                <a:effectLst>
                  <a:outerShdw blurRad="38100" dist="38100" dir="2700000" algn="tl">
                    <a:srgbClr val="000000">
                      <a:alpha val="43137"/>
                    </a:srgbClr>
                  </a:outerShdw>
                </a:effectLst>
                <a:latin typeface="Book Antiqua" pitchFamily="18" charset="0"/>
              </a:rPr>
              <a:t>=  </a:t>
            </a:r>
            <a:r>
              <a:rPr lang="en-US" sz="1600" b="1" dirty="0" smtClean="0">
                <a:solidFill>
                  <a:schemeClr val="bg1"/>
                </a:solidFill>
                <a:effectLst>
                  <a:outerShdw blurRad="38100" dist="38100" dir="2700000" algn="tl">
                    <a:srgbClr val="000000">
                      <a:alpha val="43137"/>
                    </a:srgbClr>
                  </a:outerShdw>
                </a:effectLst>
                <a:latin typeface="Book Antiqua" pitchFamily="18" charset="0"/>
              </a:rPr>
              <a:t>10 </a:t>
            </a:r>
            <a:r>
              <a:rPr lang="en-US" sz="1600" b="1" dirty="0">
                <a:solidFill>
                  <a:schemeClr val="bg1"/>
                </a:solidFill>
                <a:effectLst>
                  <a:outerShdw blurRad="38100" dist="38100" dir="2700000" algn="tl">
                    <a:srgbClr val="000000">
                      <a:alpha val="43137"/>
                    </a:srgbClr>
                  </a:outerShdw>
                </a:effectLst>
                <a:latin typeface="Book Antiqua" pitchFamily="18" charset="0"/>
              </a:rPr>
              <a:t>cm</a:t>
            </a:r>
          </a:p>
        </p:txBody>
      </p:sp>
      <p:sp>
        <p:nvSpPr>
          <p:cNvPr id="11" name="TextBox 10"/>
          <p:cNvSpPr txBox="1"/>
          <p:nvPr/>
        </p:nvSpPr>
        <p:spPr>
          <a:xfrm>
            <a:off x="3661996" y="1152160"/>
            <a:ext cx="305318" cy="338554"/>
          </a:xfrm>
          <a:prstGeom prst="rect">
            <a:avLst/>
          </a:prstGeom>
          <a:noFill/>
        </p:spPr>
        <p:txBody>
          <a:bodyPr wrap="square" rtlCol="0">
            <a:spAutoFit/>
          </a:bodyPr>
          <a:lstStyle/>
          <a:p>
            <a:pPr algn="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2" name="TextBox 11"/>
              <p:cNvSpPr txBox="1"/>
              <p:nvPr/>
            </p:nvSpPr>
            <p:spPr>
              <a:xfrm>
                <a:off x="3902842" y="1042675"/>
                <a:ext cx="546279" cy="557525"/>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10</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100</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3902842" y="1042675"/>
                <a:ext cx="546279" cy="557525"/>
              </a:xfrm>
              <a:prstGeom prst="rect">
                <a:avLst/>
              </a:prstGeom>
              <a:blipFill rotWithShape="1">
                <a:blip r:embed="rId6"/>
                <a:stretch>
                  <a:fillRect/>
                </a:stretch>
              </a:blipFill>
            </p:spPr>
            <p:txBody>
              <a:bodyPr/>
              <a:lstStyle/>
              <a:p>
                <a:r>
                  <a:rPr lang="en-US">
                    <a:noFill/>
                  </a:rPr>
                  <a:t> </a:t>
                </a:r>
              </a:p>
            </p:txBody>
          </p:sp>
        </mc:Fallback>
      </mc:AlternateContent>
      <p:sp>
        <p:nvSpPr>
          <p:cNvPr id="13" name="Rectangle 12"/>
          <p:cNvSpPr>
            <a:spLocks noChangeArrowheads="1"/>
          </p:cNvSpPr>
          <p:nvPr/>
        </p:nvSpPr>
        <p:spPr bwMode="auto">
          <a:xfrm>
            <a:off x="4354989" y="1184434"/>
            <a:ext cx="902811" cy="338554"/>
          </a:xfrm>
          <a:prstGeom prst="rect">
            <a:avLst/>
          </a:prstGeom>
          <a:noFill/>
          <a:ln w="9525">
            <a:noFill/>
            <a:miter lim="800000"/>
            <a:headEnd/>
            <a:tailEnd/>
          </a:ln>
        </p:spPr>
        <p:txBody>
          <a:bodyPr wrap="none">
            <a:spAutoFit/>
          </a:bodyPr>
          <a:lstStyle/>
          <a:p>
            <a:r>
              <a:rPr lang="en-US" sz="1600" b="1" dirty="0">
                <a:solidFill>
                  <a:schemeClr val="bg1"/>
                </a:solidFill>
                <a:effectLst>
                  <a:outerShdw blurRad="38100" dist="38100" dir="2700000" algn="tl">
                    <a:srgbClr val="000000">
                      <a:alpha val="43137"/>
                    </a:srgbClr>
                  </a:outerShdw>
                </a:effectLst>
                <a:latin typeface="Book Antiqua" pitchFamily="18" charset="0"/>
              </a:rPr>
              <a:t>=  </a:t>
            </a:r>
            <a:r>
              <a:rPr lang="en-US" sz="1600" b="1" dirty="0" smtClean="0">
                <a:solidFill>
                  <a:schemeClr val="bg1"/>
                </a:solidFill>
                <a:effectLst>
                  <a:outerShdw blurRad="38100" dist="38100" dir="2700000" algn="tl">
                    <a:srgbClr val="000000">
                      <a:alpha val="43137"/>
                    </a:srgbClr>
                  </a:outerShdw>
                </a:effectLst>
                <a:latin typeface="Book Antiqua" pitchFamily="18" charset="0"/>
              </a:rPr>
              <a:t>0.1 m</a:t>
            </a:r>
            <a:endParaRPr lang="en-US" sz="1600" b="1" dirty="0">
              <a:solidFill>
                <a:schemeClr val="bg1"/>
              </a:solidFill>
              <a:effectLst>
                <a:outerShdw blurRad="38100" dist="38100" dir="2700000" algn="tl">
                  <a:srgbClr val="000000">
                    <a:alpha val="43137"/>
                  </a:srgbClr>
                </a:outerShdw>
              </a:effectLst>
              <a:latin typeface="Book Antiqua" pitchFamily="18" charset="0"/>
            </a:endParaRPr>
          </a:p>
        </p:txBody>
      </p:sp>
      <p:grpSp>
        <p:nvGrpSpPr>
          <p:cNvPr id="14" name="Group 13"/>
          <p:cNvGrpSpPr/>
          <p:nvPr/>
        </p:nvGrpSpPr>
        <p:grpSpPr>
          <a:xfrm>
            <a:off x="76200" y="1500025"/>
            <a:ext cx="990600" cy="357044"/>
            <a:chOff x="457200" y="1943637"/>
            <a:chExt cx="990600" cy="357044"/>
          </a:xfrm>
        </p:grpSpPr>
        <p:pic>
          <p:nvPicPr>
            <p:cNvPr id="15" name="Picture 14"/>
            <p:cNvPicPr>
              <a:picLocks noChangeAspect="1"/>
            </p:cNvPicPr>
            <p:nvPr/>
          </p:nvPicPr>
          <p:blipFill rotWithShape="1">
            <a:blip r:embed="rId7" cstate="print">
              <a:clrChange>
                <a:clrFrom>
                  <a:srgbClr val="000000">
                    <a:alpha val="0"/>
                  </a:srgbClr>
                </a:clrFrom>
                <a:clrTo>
                  <a:srgbClr val="000000">
                    <a:alpha val="0"/>
                  </a:srgbClr>
                </a:clrTo>
              </a:clrChange>
              <a:extLst>
                <a:ext uri="{BEBA8EAE-BF5A-486C-A8C5-ECC9F3942E4B}">
                  <a14:imgProps xmlns:a14="http://schemas.microsoft.com/office/drawing/2010/main">
                    <a14:imgLayer r:embed="rId8">
                      <a14:imgEffect>
                        <a14:backgroundRemoval t="77462" b="87817" l="14114" r="84985"/>
                      </a14:imgEffect>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l="15332" t="77915" r="15332" b="12498"/>
            <a:stretch/>
          </p:blipFill>
          <p:spPr>
            <a:xfrm>
              <a:off x="486814" y="1943637"/>
              <a:ext cx="960986" cy="347662"/>
            </a:xfrm>
            <a:prstGeom prst="rect">
              <a:avLst/>
            </a:prstGeom>
          </p:spPr>
        </p:pic>
        <p:sp>
          <p:nvSpPr>
            <p:cNvPr id="16" name="Rectangle 15"/>
            <p:cNvSpPr>
              <a:spLocks noChangeArrowheads="1"/>
            </p:cNvSpPr>
            <p:nvPr/>
          </p:nvSpPr>
          <p:spPr bwMode="auto">
            <a:xfrm>
              <a:off x="457200" y="1962127"/>
              <a:ext cx="990600"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solidFill>
                    <a:prstClr val="black"/>
                  </a:solidFill>
                  <a:effectLst>
                    <a:glow rad="101600">
                      <a:prstClr val="white">
                        <a:alpha val="60000"/>
                      </a:prstClr>
                    </a:glow>
                  </a:effectLst>
                  <a:latin typeface="Book Antiqua" pitchFamily="18" charset="0"/>
                </a:rPr>
                <a:t>To find :</a:t>
              </a:r>
            </a:p>
          </p:txBody>
        </p:sp>
      </p:grpSp>
      <p:sp>
        <p:nvSpPr>
          <p:cNvPr id="17" name="Rectangle 16"/>
          <p:cNvSpPr>
            <a:spLocks noChangeArrowheads="1"/>
          </p:cNvSpPr>
          <p:nvPr/>
        </p:nvSpPr>
        <p:spPr bwMode="auto">
          <a:xfrm>
            <a:off x="996185" y="1509270"/>
            <a:ext cx="1843592" cy="338554"/>
          </a:xfrm>
          <a:prstGeom prst="rect">
            <a:avLst/>
          </a:prstGeom>
          <a:noFill/>
          <a:ln w="9525">
            <a:noFill/>
            <a:miter lim="800000"/>
            <a:headEnd/>
            <a:tailEnd/>
          </a:ln>
        </p:spPr>
        <p:txBody>
          <a:bodyPr wrap="square">
            <a:spAutoFit/>
          </a:bodyPr>
          <a:lstStyle/>
          <a:p>
            <a:pPr algn="r"/>
            <a:r>
              <a:rPr lang="en-US" sz="1600" b="1" dirty="0">
                <a:solidFill>
                  <a:schemeClr val="bg1"/>
                </a:solidFill>
                <a:effectLst>
                  <a:outerShdw blurRad="38100" dist="38100" dir="2700000" algn="tl">
                    <a:srgbClr val="000000">
                      <a:alpha val="43137"/>
                    </a:srgbClr>
                  </a:outerShdw>
                </a:effectLst>
                <a:latin typeface="Book Antiqua" pitchFamily="18" charset="0"/>
              </a:rPr>
              <a:t>Power of lens (P)</a:t>
            </a:r>
          </a:p>
        </p:txBody>
      </p:sp>
      <p:sp>
        <p:nvSpPr>
          <p:cNvPr id="18" name="Rectangle 17"/>
          <p:cNvSpPr>
            <a:spLocks noChangeArrowheads="1"/>
          </p:cNvSpPr>
          <p:nvPr/>
        </p:nvSpPr>
        <p:spPr bwMode="auto">
          <a:xfrm>
            <a:off x="2800169" y="1509270"/>
            <a:ext cx="503664" cy="338554"/>
          </a:xfrm>
          <a:prstGeom prst="rect">
            <a:avLst/>
          </a:prstGeom>
          <a:noFill/>
          <a:ln w="9525">
            <a:noFill/>
            <a:miter lim="800000"/>
            <a:headEnd/>
            <a:tailEnd/>
          </a:ln>
        </p:spPr>
        <p:txBody>
          <a:bodyPr wrap="none">
            <a:spAutoFit/>
          </a:bodyPr>
          <a:lstStyle/>
          <a:p>
            <a:r>
              <a:rPr lang="en-US" sz="1600" b="1" dirty="0">
                <a:solidFill>
                  <a:schemeClr val="bg1"/>
                </a:solidFill>
                <a:effectLst>
                  <a:outerShdw blurRad="38100" dist="38100" dir="2700000" algn="tl">
                    <a:srgbClr val="000000">
                      <a:alpha val="43137"/>
                    </a:srgbClr>
                  </a:outerShdw>
                </a:effectLst>
                <a:latin typeface="Book Antiqua" pitchFamily="18" charset="0"/>
              </a:rPr>
              <a:t>=  </a:t>
            </a:r>
            <a:r>
              <a:rPr lang="en-US" sz="1600" b="1" dirty="0" smtClean="0">
                <a:solidFill>
                  <a:schemeClr val="bg1"/>
                </a:solidFill>
                <a:effectLst>
                  <a:outerShdw blurRad="38100" dist="38100" dir="2700000" algn="tl">
                    <a:srgbClr val="000000">
                      <a:alpha val="43137"/>
                    </a:srgbClr>
                  </a:outerShdw>
                </a:effectLst>
                <a:latin typeface="Book Antiqua" pitchFamily="18" charset="0"/>
              </a:rPr>
              <a:t>?</a:t>
            </a:r>
            <a:endParaRPr lang="en-US" sz="1600" b="1" dirty="0">
              <a:solidFill>
                <a:schemeClr val="bg1"/>
              </a:solidFill>
              <a:effectLst>
                <a:outerShdw blurRad="38100" dist="38100" dir="2700000" algn="tl">
                  <a:srgbClr val="000000">
                    <a:alpha val="43137"/>
                  </a:srgbClr>
                </a:outerShdw>
              </a:effectLst>
              <a:latin typeface="Book Antiqua" pitchFamily="18" charset="0"/>
            </a:endParaRPr>
          </a:p>
        </p:txBody>
      </p:sp>
      <p:grpSp>
        <p:nvGrpSpPr>
          <p:cNvPr id="19" name="Group 18"/>
          <p:cNvGrpSpPr/>
          <p:nvPr/>
        </p:nvGrpSpPr>
        <p:grpSpPr>
          <a:xfrm>
            <a:off x="106679" y="1938151"/>
            <a:ext cx="1112521" cy="338554"/>
            <a:chOff x="668654" y="2261814"/>
            <a:chExt cx="1112521" cy="338554"/>
          </a:xfrm>
        </p:grpSpPr>
        <p:pic>
          <p:nvPicPr>
            <p:cNvPr id="20" name="Picture 19"/>
            <p:cNvPicPr>
              <a:picLocks noChangeAspect="1"/>
            </p:cNvPicPr>
            <p:nvPr/>
          </p:nvPicPr>
          <p:blipFill rotWithShape="1">
            <a:blip r:embed="rId9" cstate="print">
              <a:extLst>
                <a:ext uri="{BEBA8EAE-BF5A-486C-A8C5-ECC9F3942E4B}">
                  <a14:imgProps xmlns:a14="http://schemas.microsoft.com/office/drawing/2010/main">
                    <a14:imgLayer r:embed="rId10">
                      <a14:imgEffect>
                        <a14:backgroundRemoval t="56871" b="66901" l="11168" r="88579"/>
                      </a14:imgEffect>
                      <a14:imgEffect>
                        <a14:colorTemperature colorTemp="5300"/>
                      </a14:imgEffect>
                      <a14:imgEffect>
                        <a14:brightnessContrast bright="20000"/>
                      </a14:imgEffect>
                    </a14:imgLayer>
                  </a14:imgProps>
                </a:ext>
                <a:ext uri="{28A0092B-C50C-407E-A947-70E740481C1C}">
                  <a14:useLocalDpi xmlns:a14="http://schemas.microsoft.com/office/drawing/2010/main" val="0"/>
                </a:ext>
              </a:extLst>
            </a:blip>
            <a:srcRect l="15561" t="57499" r="14892" b="33779"/>
            <a:stretch/>
          </p:blipFill>
          <p:spPr>
            <a:xfrm>
              <a:off x="668654" y="2267785"/>
              <a:ext cx="1072040" cy="332583"/>
            </a:xfrm>
            <a:prstGeom prst="rect">
              <a:avLst/>
            </a:prstGeom>
          </p:spPr>
        </p:pic>
        <p:sp>
          <p:nvSpPr>
            <p:cNvPr id="21" name="Rectangle 20"/>
            <p:cNvSpPr>
              <a:spLocks noChangeArrowheads="1"/>
            </p:cNvSpPr>
            <p:nvPr/>
          </p:nvSpPr>
          <p:spPr bwMode="auto">
            <a:xfrm>
              <a:off x="676275" y="2261814"/>
              <a:ext cx="1104900"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solidFill>
                    <a:prstClr val="black"/>
                  </a:solidFill>
                  <a:effectLst>
                    <a:glow rad="101600">
                      <a:prstClr val="white">
                        <a:alpha val="60000"/>
                      </a:prstClr>
                    </a:glow>
                  </a:effectLst>
                  <a:latin typeface="Book Antiqua" pitchFamily="18" charset="0"/>
                </a:rPr>
                <a:t>Formula : </a:t>
              </a:r>
            </a:p>
          </p:txBody>
        </p:sp>
      </p:grpSp>
      <p:sp>
        <p:nvSpPr>
          <p:cNvPr id="22" name="TextBox 21"/>
          <p:cNvSpPr txBox="1"/>
          <p:nvPr/>
        </p:nvSpPr>
        <p:spPr>
          <a:xfrm>
            <a:off x="1106992" y="1938151"/>
            <a:ext cx="685800" cy="338554"/>
          </a:xfrm>
          <a:prstGeom prst="rect">
            <a:avLst/>
          </a:prstGeom>
          <a:noFill/>
        </p:spPr>
        <p:txBody>
          <a:bodyPr wrap="square" rtlCol="0">
            <a:spAutoFit/>
          </a:bodyPr>
          <a:lstStyle/>
          <a:p>
            <a:pPr algn="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P   =</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p:sp>
        <p:nvSpPr>
          <p:cNvPr id="23" name="TextBox 22"/>
          <p:cNvSpPr txBox="1"/>
          <p:nvPr/>
        </p:nvSpPr>
        <p:spPr>
          <a:xfrm>
            <a:off x="2209800" y="1938151"/>
            <a:ext cx="1143000" cy="338554"/>
          </a:xfrm>
          <a:prstGeom prst="rect">
            <a:avLst/>
          </a:prstGeom>
          <a:noFill/>
        </p:spPr>
        <p:txBody>
          <a:bodyPr wrap="square" rtlCol="0">
            <a:spAutoFit/>
          </a:bodyPr>
          <a:lstStyle/>
          <a:p>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dioptre</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24" name="TextBox 23"/>
              <p:cNvSpPr txBox="1"/>
              <p:nvPr/>
            </p:nvSpPr>
            <p:spPr>
              <a:xfrm>
                <a:off x="1736688" y="1801126"/>
                <a:ext cx="546279" cy="612604"/>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i="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f</m:t>
                          </m:r>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m:t>
                          </m:r>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m</m:t>
                          </m:r>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1736688" y="1801126"/>
                <a:ext cx="546279" cy="612604"/>
              </a:xfrm>
              <a:prstGeom prst="rect">
                <a:avLst/>
              </a:prstGeom>
              <a:blipFill rotWithShape="1">
                <a:blip r:embed="rId11"/>
                <a:stretch>
                  <a:fillRect/>
                </a:stretch>
              </a:blipFill>
            </p:spPr>
            <p:txBody>
              <a:bodyPr/>
              <a:lstStyle/>
              <a:p>
                <a:r>
                  <a:rPr lang="en-US">
                    <a:noFill/>
                  </a:rPr>
                  <a:t> </a:t>
                </a:r>
              </a:p>
            </p:txBody>
          </p:sp>
        </mc:Fallback>
      </mc:AlternateContent>
      <p:grpSp>
        <p:nvGrpSpPr>
          <p:cNvPr id="25" name="Group 24"/>
          <p:cNvGrpSpPr/>
          <p:nvPr/>
        </p:nvGrpSpPr>
        <p:grpSpPr>
          <a:xfrm>
            <a:off x="104775" y="2533089"/>
            <a:ext cx="1133476" cy="359963"/>
            <a:chOff x="666750" y="2711225"/>
            <a:chExt cx="1133476" cy="359963"/>
          </a:xfrm>
        </p:grpSpPr>
        <p:pic>
          <p:nvPicPr>
            <p:cNvPr id="26" name="Picture 25"/>
            <p:cNvPicPr>
              <a:picLocks noChangeAspect="1"/>
            </p:cNvPicPr>
            <p:nvPr/>
          </p:nvPicPr>
          <p:blipFill rotWithShape="1">
            <a:blip r:embed="rId12" cstate="print">
              <a:extLst>
                <a:ext uri="{BEBA8EAE-BF5A-486C-A8C5-ECC9F3942E4B}">
                  <a14:imgProps xmlns:a14="http://schemas.microsoft.com/office/drawing/2010/main">
                    <a14:imgLayer r:embed="rId13">
                      <a14:imgEffect>
                        <a14:backgroundRemoval t="36869" b="46447" l="12468" r="86494"/>
                      </a14:imgEffect>
                    </a14:imgLayer>
                  </a14:imgProps>
                </a:ext>
                <a:ext uri="{28A0092B-C50C-407E-A947-70E740481C1C}">
                  <a14:useLocalDpi xmlns:a14="http://schemas.microsoft.com/office/drawing/2010/main" val="0"/>
                </a:ext>
              </a:extLst>
            </a:blip>
            <a:srcRect l="15693" t="37327" r="14620" b="53752"/>
            <a:stretch/>
          </p:blipFill>
          <p:spPr>
            <a:xfrm>
              <a:off x="685800" y="2711225"/>
              <a:ext cx="1114426" cy="359963"/>
            </a:xfrm>
            <a:prstGeom prst="rect">
              <a:avLst/>
            </a:prstGeom>
          </p:spPr>
        </p:pic>
        <p:sp>
          <p:nvSpPr>
            <p:cNvPr id="27" name="Rectangle 26"/>
            <p:cNvSpPr>
              <a:spLocks noChangeArrowheads="1"/>
            </p:cNvSpPr>
            <p:nvPr/>
          </p:nvSpPr>
          <p:spPr bwMode="auto">
            <a:xfrm>
              <a:off x="666750" y="2721929"/>
              <a:ext cx="1114425"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solidFill>
                    <a:prstClr val="black"/>
                  </a:solidFill>
                  <a:effectLst>
                    <a:glow rad="101600">
                      <a:prstClr val="white">
                        <a:alpha val="60000"/>
                      </a:prstClr>
                    </a:glow>
                  </a:effectLst>
                  <a:latin typeface="Book Antiqua" pitchFamily="18" charset="0"/>
                </a:rPr>
                <a:t>Solution : </a:t>
              </a:r>
            </a:p>
          </p:txBody>
        </p:sp>
      </p:grpSp>
      <p:sp>
        <p:nvSpPr>
          <p:cNvPr id="28" name="TextBox 27"/>
          <p:cNvSpPr txBox="1"/>
          <p:nvPr/>
        </p:nvSpPr>
        <p:spPr>
          <a:xfrm>
            <a:off x="1191312" y="2547751"/>
            <a:ext cx="685800" cy="338554"/>
          </a:xfrm>
          <a:prstGeom prst="rect">
            <a:avLst/>
          </a:prstGeom>
          <a:noFill/>
        </p:spPr>
        <p:txBody>
          <a:bodyPr wrap="square" rtlCol="0">
            <a:spAutoFit/>
          </a:bodyPr>
          <a:lstStyle/>
          <a:p>
            <a:pPr algn="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P   =</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29" name="TextBox 28"/>
              <p:cNvSpPr txBox="1"/>
              <p:nvPr/>
            </p:nvSpPr>
            <p:spPr>
              <a:xfrm>
                <a:off x="1888626" y="2410726"/>
                <a:ext cx="369486" cy="612604"/>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i="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f</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1888626" y="2410726"/>
                <a:ext cx="369486" cy="612604"/>
              </a:xfrm>
              <a:prstGeom prst="rect">
                <a:avLst/>
              </a:prstGeom>
              <a:blipFill rotWithShape="1">
                <a:blip r:embed="rId14"/>
                <a:stretch>
                  <a:fillRect/>
                </a:stretch>
              </a:blipFill>
            </p:spPr>
            <p:txBody>
              <a:bodyPr/>
              <a:lstStyle/>
              <a:p>
                <a:r>
                  <a:rPr lang="en-US">
                    <a:noFill/>
                  </a:rPr>
                  <a:t> </a:t>
                </a:r>
              </a:p>
            </p:txBody>
          </p:sp>
        </mc:Fallback>
      </mc:AlternateContent>
      <p:sp>
        <p:nvSpPr>
          <p:cNvPr id="30" name="TextBox 29"/>
          <p:cNvSpPr txBox="1"/>
          <p:nvPr/>
        </p:nvSpPr>
        <p:spPr>
          <a:xfrm>
            <a:off x="734112" y="3074862"/>
            <a:ext cx="381000"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sym typeface="Symbol"/>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p:sp>
        <p:nvSpPr>
          <p:cNvPr id="31" name="TextBox 30"/>
          <p:cNvSpPr txBox="1"/>
          <p:nvPr/>
        </p:nvSpPr>
        <p:spPr>
          <a:xfrm>
            <a:off x="1191312" y="3074862"/>
            <a:ext cx="685800" cy="338554"/>
          </a:xfrm>
          <a:prstGeom prst="rect">
            <a:avLst/>
          </a:prstGeom>
          <a:noFill/>
        </p:spPr>
        <p:txBody>
          <a:bodyPr wrap="square" rtlCol="0">
            <a:spAutoFit/>
          </a:bodyPr>
          <a:lstStyle/>
          <a:p>
            <a:pPr algn="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P   =</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p:sp>
        <p:nvSpPr>
          <p:cNvPr id="32" name="TextBox 31"/>
          <p:cNvSpPr txBox="1"/>
          <p:nvPr/>
        </p:nvSpPr>
        <p:spPr>
          <a:xfrm>
            <a:off x="734112" y="3654318"/>
            <a:ext cx="381000"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sym typeface="Symbol"/>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p:sp>
        <p:nvSpPr>
          <p:cNvPr id="33" name="TextBox 32"/>
          <p:cNvSpPr txBox="1"/>
          <p:nvPr/>
        </p:nvSpPr>
        <p:spPr>
          <a:xfrm>
            <a:off x="1191312" y="3654318"/>
            <a:ext cx="685800" cy="338554"/>
          </a:xfrm>
          <a:prstGeom prst="rect">
            <a:avLst/>
          </a:prstGeom>
          <a:noFill/>
        </p:spPr>
        <p:txBody>
          <a:bodyPr wrap="square" rtlCol="0">
            <a:spAutoFit/>
          </a:bodyPr>
          <a:lstStyle/>
          <a:p>
            <a:pPr algn="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P  =</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37" name="TextBox 36"/>
              <p:cNvSpPr txBox="1"/>
              <p:nvPr/>
            </p:nvSpPr>
            <p:spPr>
              <a:xfrm>
                <a:off x="1875437" y="2965890"/>
                <a:ext cx="344994" cy="556499"/>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0.1</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1875437" y="2965890"/>
                <a:ext cx="344994" cy="556499"/>
              </a:xfrm>
              <a:prstGeom prst="rect">
                <a:avLst/>
              </a:prstGeom>
              <a:blipFill rotWithShape="1">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1883752" y="3545346"/>
                <a:ext cx="630848" cy="556499"/>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1 </m:t>
                          </m:r>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m:t>
                          </m:r>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 10</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1883752" y="3545346"/>
                <a:ext cx="630848" cy="556499"/>
              </a:xfrm>
              <a:prstGeom prst="rect">
                <a:avLst/>
              </a:prstGeom>
              <a:blipFill rotWithShape="1">
                <a:blip r:embed="rId16"/>
                <a:stretch>
                  <a:fillRect/>
                </a:stretch>
              </a:blipFill>
            </p:spPr>
            <p:txBody>
              <a:bodyPr/>
              <a:lstStyle/>
              <a:p>
                <a:r>
                  <a:rPr lang="en-US">
                    <a:noFill/>
                  </a:rPr>
                  <a:t> </a:t>
                </a:r>
              </a:p>
            </p:txBody>
          </p:sp>
        </mc:Fallback>
      </mc:AlternateContent>
      <p:sp>
        <p:nvSpPr>
          <p:cNvPr id="49" name="Rectangle 48"/>
          <p:cNvSpPr/>
          <p:nvPr/>
        </p:nvSpPr>
        <p:spPr>
          <a:xfrm>
            <a:off x="2839776" y="4168155"/>
            <a:ext cx="4551623" cy="369332"/>
          </a:xfrm>
          <a:prstGeom prst="rect">
            <a:avLst/>
          </a:prstGeom>
          <a:solidFill>
            <a:srgbClr val="002060"/>
          </a:solidFill>
          <a:ln w="19050">
            <a:solidFill>
              <a:schemeClr val="bg1"/>
            </a:solidFill>
          </a:ln>
        </p:spPr>
        <p:txBody>
          <a:bodyPr wrap="square">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rPr>
              <a:t>The power of this convex lens is +10 </a:t>
            </a:r>
            <a:r>
              <a:rPr lang="en-US" dirty="0" err="1">
                <a:solidFill>
                  <a:schemeClr val="bg1"/>
                </a:solidFill>
                <a:effectLst>
                  <a:outerShdw blurRad="38100" dist="38100" dir="2700000" algn="tl">
                    <a:srgbClr val="000000">
                      <a:alpha val="43137"/>
                    </a:srgbClr>
                  </a:outerShdw>
                </a:effectLst>
                <a:latin typeface="Tw Cen MT" panose="020B0602020104020603" pitchFamily="34" charset="0"/>
              </a:rPr>
              <a:t>dioptres</a:t>
            </a:r>
            <a:r>
              <a:rPr lang="en-US" dirty="0">
                <a:solidFill>
                  <a:schemeClr val="bg1"/>
                </a:solidFill>
                <a:effectLst>
                  <a:outerShdw blurRad="38100" dist="38100" dir="2700000" algn="tl">
                    <a:srgbClr val="000000">
                      <a:alpha val="43137"/>
                    </a:srgbClr>
                  </a:outerShdw>
                </a:effectLst>
                <a:latin typeface="Tw Cen MT" panose="020B0602020104020603" pitchFamily="34" charset="0"/>
              </a:rPr>
              <a:t> </a:t>
            </a:r>
          </a:p>
        </p:txBody>
      </p:sp>
      <p:sp>
        <p:nvSpPr>
          <p:cNvPr id="50" name="TextBox 49"/>
          <p:cNvSpPr txBox="1"/>
          <p:nvPr/>
        </p:nvSpPr>
        <p:spPr>
          <a:xfrm>
            <a:off x="755903" y="4196070"/>
            <a:ext cx="1911098" cy="346247"/>
          </a:xfrm>
          <a:prstGeom prst="rect">
            <a:avLst/>
          </a:prstGeom>
          <a:noFill/>
          <a:ln w="9525">
            <a:noFill/>
            <a:miter lim="800000"/>
            <a:headEnd/>
            <a:tailEnd/>
          </a:ln>
        </p:spPr>
        <p:txBody>
          <a:bodyPr wrap="square" lIns="68550" tIns="34289" rIns="68550" bIns="34289">
            <a:spAutoFit/>
          </a:bodyPr>
          <a:lstStyle>
            <a:defPPr>
              <a:defRPr lang="en-US"/>
            </a:defPPr>
            <a:lvl1pPr>
              <a:defRPr sz="1600" b="1">
                <a:solidFill>
                  <a:srgbClr val="0000CC"/>
                </a:solidFill>
                <a:latin typeface="Book Antiqua" pitchFamily="18" charset="0"/>
              </a:defRPr>
            </a:lvl1pPr>
          </a:lstStyle>
          <a:p>
            <a:r>
              <a:rPr lang="en-US" sz="1800" dirty="0" smtClean="0">
                <a:solidFill>
                  <a:schemeClr val="bg1"/>
                </a:solidFill>
                <a:sym typeface="Symbol"/>
              </a:rPr>
              <a:t> </a:t>
            </a:r>
            <a:r>
              <a:rPr lang="en-US" sz="1800" dirty="0" smtClean="0">
                <a:solidFill>
                  <a:schemeClr val="bg1"/>
                </a:solidFill>
                <a:cs typeface="Times New Roman" pitchFamily="18" charset="0"/>
              </a:rPr>
              <a:t>P </a:t>
            </a:r>
            <a:r>
              <a:rPr lang="en-US" sz="1800" dirty="0" smtClean="0">
                <a:solidFill>
                  <a:schemeClr val="bg1"/>
                </a:solidFill>
              </a:rPr>
              <a:t>= </a:t>
            </a:r>
            <a:r>
              <a:rPr lang="en-US" sz="1800" dirty="0">
                <a:solidFill>
                  <a:schemeClr val="bg1"/>
                </a:solidFill>
                <a:cs typeface="Times New Roman" pitchFamily="18" charset="0"/>
              </a:rPr>
              <a:t>10 </a:t>
            </a:r>
            <a:r>
              <a:rPr lang="en-US" sz="1800" dirty="0" err="1">
                <a:solidFill>
                  <a:schemeClr val="bg1"/>
                </a:solidFill>
                <a:cs typeface="Times New Roman" pitchFamily="18" charset="0"/>
              </a:rPr>
              <a:t>dioptre</a:t>
            </a:r>
            <a:endParaRPr lang="en-US" sz="1800" baseline="-25000" dirty="0">
              <a:solidFill>
                <a:schemeClr val="bg1"/>
              </a:solidFill>
              <a:cs typeface="Times New Roman" pitchFamily="18" charset="0"/>
            </a:endParaRPr>
          </a:p>
        </p:txBody>
      </p:sp>
      <p:sp>
        <p:nvSpPr>
          <p:cNvPr id="51" name="Rectangle 50"/>
          <p:cNvSpPr/>
          <p:nvPr/>
        </p:nvSpPr>
        <p:spPr>
          <a:xfrm>
            <a:off x="755900" y="4168155"/>
            <a:ext cx="1911101" cy="371294"/>
          </a:xfrm>
          <a:prstGeom prst="rect">
            <a:avLst/>
          </a:prstGeom>
          <a:ln w="12700">
            <a:solidFill>
              <a:srgbClr val="FFFF00"/>
            </a:solidFill>
            <a:headEnd type="triangle" w="med" len="med"/>
            <a:tailEnd type="none" w="med" len="med"/>
          </a:ln>
          <a:effectLst>
            <a:glow rad="50800">
              <a:srgbClr val="FF0000">
                <a:alpha val="70000"/>
              </a:srgb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latin typeface="Tw Cen MT" panose="020B0602020104020603" pitchFamily="34" charset="0"/>
            </a:endParaRPr>
          </a:p>
        </p:txBody>
      </p:sp>
    </p:spTree>
    <p:extLst>
      <p:ext uri="{BB962C8B-B14F-4D97-AF65-F5344CB8AC3E}">
        <p14:creationId xmlns:p14="http://schemas.microsoft.com/office/powerpoint/2010/main" val="3073975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left)">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wipe(left)">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wipe(left)">
                                      <p:cBhvr>
                                        <p:cTn id="56" dur="500"/>
                                        <p:tgtEl>
                                          <p:spTgt spid="1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left)">
                                      <p:cBhvr>
                                        <p:cTn id="61" dur="500"/>
                                        <p:tgtEl>
                                          <p:spTgt spid="1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wipe(left)">
                                      <p:cBhvr>
                                        <p:cTn id="66" dur="500"/>
                                        <p:tgtEl>
                                          <p:spTgt spid="2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wipe(left)">
                                      <p:cBhvr>
                                        <p:cTn id="71" dur="500"/>
                                        <p:tgtEl>
                                          <p:spTgt spid="24"/>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wipe(left)">
                                      <p:cBhvr>
                                        <p:cTn id="76" dur="500"/>
                                        <p:tgtEl>
                                          <p:spTgt spid="23"/>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wipe(left)">
                                      <p:cBhvr>
                                        <p:cTn id="81" dur="500"/>
                                        <p:tgtEl>
                                          <p:spTgt spid="25"/>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wipe(left)">
                                      <p:cBhvr>
                                        <p:cTn id="86" dur="500"/>
                                        <p:tgtEl>
                                          <p:spTgt spid="28"/>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wipe(left)">
                                      <p:cBhvr>
                                        <p:cTn id="91" dur="500"/>
                                        <p:tgtEl>
                                          <p:spTgt spid="29"/>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wipe(left)">
                                      <p:cBhvr>
                                        <p:cTn id="96" dur="500"/>
                                        <p:tgtEl>
                                          <p:spTgt spid="30"/>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31"/>
                                        </p:tgtEl>
                                        <p:attrNameLst>
                                          <p:attrName>style.visibility</p:attrName>
                                        </p:attrNameLst>
                                      </p:cBhvr>
                                      <p:to>
                                        <p:strVal val="visible"/>
                                      </p:to>
                                    </p:set>
                                    <p:animEffect transition="in" filter="wipe(left)">
                                      <p:cBhvr>
                                        <p:cTn id="101" dur="500"/>
                                        <p:tgtEl>
                                          <p:spTgt spid="31"/>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wipe(left)">
                                      <p:cBhvr>
                                        <p:cTn id="106" dur="500"/>
                                        <p:tgtEl>
                                          <p:spTgt spid="37"/>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32"/>
                                        </p:tgtEl>
                                        <p:attrNameLst>
                                          <p:attrName>style.visibility</p:attrName>
                                        </p:attrNameLst>
                                      </p:cBhvr>
                                      <p:to>
                                        <p:strVal val="visible"/>
                                      </p:to>
                                    </p:set>
                                    <p:animEffect transition="in" filter="wipe(left)">
                                      <p:cBhvr>
                                        <p:cTn id="111" dur="500"/>
                                        <p:tgtEl>
                                          <p:spTgt spid="32"/>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33"/>
                                        </p:tgtEl>
                                        <p:attrNameLst>
                                          <p:attrName>style.visibility</p:attrName>
                                        </p:attrNameLst>
                                      </p:cBhvr>
                                      <p:to>
                                        <p:strVal val="visible"/>
                                      </p:to>
                                    </p:set>
                                    <p:animEffect transition="in" filter="wipe(left)">
                                      <p:cBhvr>
                                        <p:cTn id="116" dur="500"/>
                                        <p:tgtEl>
                                          <p:spTgt spid="33"/>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38"/>
                                        </p:tgtEl>
                                        <p:attrNameLst>
                                          <p:attrName>style.visibility</p:attrName>
                                        </p:attrNameLst>
                                      </p:cBhvr>
                                      <p:to>
                                        <p:strVal val="visible"/>
                                      </p:to>
                                    </p:set>
                                    <p:animEffect transition="in" filter="wipe(left)">
                                      <p:cBhvr>
                                        <p:cTn id="121" dur="500"/>
                                        <p:tgtEl>
                                          <p:spTgt spid="38"/>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50"/>
                                        </p:tgtEl>
                                        <p:attrNameLst>
                                          <p:attrName>style.visibility</p:attrName>
                                        </p:attrNameLst>
                                      </p:cBhvr>
                                      <p:to>
                                        <p:strVal val="visible"/>
                                      </p:to>
                                    </p:set>
                                    <p:animEffect transition="in" filter="wipe(left)">
                                      <p:cBhvr>
                                        <p:cTn id="126" dur="500"/>
                                        <p:tgtEl>
                                          <p:spTgt spid="50"/>
                                        </p:tgtEl>
                                      </p:cBhvr>
                                    </p:animEffect>
                                  </p:childTnLst>
                                </p:cTn>
                              </p:par>
                            </p:childTnLst>
                          </p:cTn>
                        </p:par>
                        <p:par>
                          <p:cTn id="127" fill="hold">
                            <p:stCondLst>
                              <p:cond delay="500"/>
                            </p:stCondLst>
                            <p:childTnLst>
                              <p:par>
                                <p:cTn id="128" presetID="16" presetClass="entr" presetSubtype="21" fill="hold" grpId="0" nodeType="afterEffect">
                                  <p:stCondLst>
                                    <p:cond delay="0"/>
                                  </p:stCondLst>
                                  <p:childTnLst>
                                    <p:set>
                                      <p:cBhvr>
                                        <p:cTn id="129" dur="1" fill="hold">
                                          <p:stCondLst>
                                            <p:cond delay="0"/>
                                          </p:stCondLst>
                                        </p:cTn>
                                        <p:tgtEl>
                                          <p:spTgt spid="51"/>
                                        </p:tgtEl>
                                        <p:attrNameLst>
                                          <p:attrName>style.visibility</p:attrName>
                                        </p:attrNameLst>
                                      </p:cBhvr>
                                      <p:to>
                                        <p:strVal val="visible"/>
                                      </p:to>
                                    </p:set>
                                    <p:animEffect transition="in" filter="barn(inVertical)">
                                      <p:cBhvr>
                                        <p:cTn id="130" dur="500"/>
                                        <p:tgtEl>
                                          <p:spTgt spid="51"/>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49"/>
                                        </p:tgtEl>
                                        <p:attrNameLst>
                                          <p:attrName>style.visibility</p:attrName>
                                        </p:attrNameLst>
                                      </p:cBhvr>
                                      <p:to>
                                        <p:strVal val="visible"/>
                                      </p:to>
                                    </p:set>
                                    <p:animEffect transition="in" filter="wipe(left)">
                                      <p:cBhvr>
                                        <p:cTn id="13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P spid="11" grpId="0"/>
      <p:bldP spid="12" grpId="0"/>
      <p:bldP spid="13" grpId="0"/>
      <p:bldP spid="17" grpId="0"/>
      <p:bldP spid="18" grpId="0"/>
      <p:bldP spid="22" grpId="0"/>
      <p:bldP spid="23" grpId="0"/>
      <p:bldP spid="24" grpId="0"/>
      <p:bldP spid="28" grpId="0"/>
      <p:bldP spid="29" grpId="0"/>
      <p:bldP spid="30" grpId="0"/>
      <p:bldP spid="31" grpId="0"/>
      <p:bldP spid="32" grpId="0"/>
      <p:bldP spid="33" grpId="0"/>
      <p:bldP spid="37" grpId="0"/>
      <p:bldP spid="38" grpId="0"/>
      <p:bldP spid="49" grpId="0" animBg="1"/>
      <p:bldP spid="50" grpId="0"/>
      <p:bldP spid="5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2" descr="D:\d drive\MJ WORK\Pooja mam (physics)\CBSE (X)\Light - Reflection and Refraction\900_Rizwana-Khan_Purple Gradient Background.jp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t="20000" b="20000"/>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Group 46"/>
          <p:cNvGrpSpPr/>
          <p:nvPr/>
        </p:nvGrpSpPr>
        <p:grpSpPr>
          <a:xfrm>
            <a:off x="190500" y="163830"/>
            <a:ext cx="762000" cy="762000"/>
            <a:chOff x="190500" y="163830"/>
            <a:chExt cx="762000" cy="762000"/>
          </a:xfrm>
        </p:grpSpPr>
        <p:sp>
          <p:nvSpPr>
            <p:cNvPr id="48" name="Oval 47"/>
            <p:cNvSpPr/>
            <p:nvPr/>
          </p:nvSpPr>
          <p:spPr>
            <a:xfrm>
              <a:off x="190500" y="163830"/>
              <a:ext cx="762000" cy="762000"/>
            </a:xfrm>
            <a:prstGeom prst="ellipse">
              <a:avLst/>
            </a:prstGeom>
            <a:solidFill>
              <a:srgbClr val="FFC000"/>
            </a:solidFill>
            <a:ln w="57150">
              <a:gradFill>
                <a:gsLst>
                  <a:gs pos="0">
                    <a:srgbClr val="FFFFFF"/>
                  </a:gs>
                  <a:gs pos="16000">
                    <a:srgbClr val="1F1F1F"/>
                  </a:gs>
                  <a:gs pos="17999">
                    <a:srgbClr val="FFFFFF"/>
                  </a:gs>
                  <a:gs pos="42000">
                    <a:srgbClr val="636363"/>
                  </a:gs>
                  <a:gs pos="53000">
                    <a:srgbClr val="CFCFCF"/>
                  </a:gs>
                  <a:gs pos="66000">
                    <a:srgbClr val="CFCFCF"/>
                  </a:gs>
                  <a:gs pos="75999">
                    <a:srgbClr val="1F1F1F"/>
                  </a:gs>
                  <a:gs pos="78999">
                    <a:srgbClr val="FFFFFF"/>
                  </a:gs>
                  <a:gs pos="100000">
                    <a:srgbClr val="7F7F7F"/>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402516" y="283220"/>
              <a:ext cx="343364" cy="523220"/>
            </a:xfrm>
            <a:prstGeom prst="rect">
              <a:avLst/>
            </a:prstGeom>
            <a:noFill/>
          </p:spPr>
          <p:txBody>
            <a:bodyPr wrap="none" rtlCol="0">
              <a:spAutoFit/>
            </a:bodyPr>
            <a:lstStyle/>
            <a:p>
              <a:r>
                <a:rPr lang="en-US" sz="2800" b="1" dirty="0" smtClean="0">
                  <a:latin typeface="Agency FB" panose="020B0503020202020204" pitchFamily="34" charset="0"/>
                </a:rPr>
                <a:t>2</a:t>
              </a:r>
              <a:endParaRPr lang="en-US" sz="2800" b="1" dirty="0">
                <a:latin typeface="Agency FB" panose="020B0503020202020204" pitchFamily="34" charset="0"/>
              </a:endParaRPr>
            </a:p>
          </p:txBody>
        </p:sp>
      </p:grpSp>
      <p:grpSp>
        <p:nvGrpSpPr>
          <p:cNvPr id="7" name="Group 6"/>
          <p:cNvGrpSpPr/>
          <p:nvPr/>
        </p:nvGrpSpPr>
        <p:grpSpPr>
          <a:xfrm>
            <a:off x="121054" y="1081035"/>
            <a:ext cx="900113" cy="338554"/>
            <a:chOff x="502054" y="1442669"/>
            <a:chExt cx="900113" cy="338554"/>
          </a:xfrm>
        </p:grpSpPr>
        <p:pic>
          <p:nvPicPr>
            <p:cNvPr id="8" name="Picture 7"/>
            <p:cNvPicPr>
              <a:picLocks noChangeAspect="1"/>
            </p:cNvPicPr>
            <p:nvPr/>
          </p:nvPicPr>
          <p:blipFill rotWithShape="1">
            <a:blip r:embed="rId4" cstate="print">
              <a:clrChange>
                <a:clrFrom>
                  <a:srgbClr val="FCFFFD"/>
                </a:clrFrom>
                <a:clrTo>
                  <a:srgbClr val="FCFFFD">
                    <a:alpha val="0"/>
                  </a:srgbClr>
                </a:clrTo>
              </a:clrChange>
              <a:extLst>
                <a:ext uri="{BEBA8EAE-BF5A-486C-A8C5-ECC9F3942E4B}">
                  <a14:imgProps xmlns:a14="http://schemas.microsoft.com/office/drawing/2010/main">
                    <a14:imgLayer r:embed="rId5">
                      <a14:imgEffect>
                        <a14:backgroundRemoval t="5900" b="15100" l="15044" r="84366"/>
                      </a14:imgEffect>
                    </a14:imgLayer>
                  </a14:imgProps>
                </a:ext>
                <a:ext uri="{28A0092B-C50C-407E-A947-70E740481C1C}">
                  <a14:useLocalDpi xmlns:a14="http://schemas.microsoft.com/office/drawing/2010/main" val="0"/>
                </a:ext>
              </a:extLst>
            </a:blip>
            <a:srcRect l="15904" t="6974" r="15904" b="84650"/>
            <a:stretch/>
          </p:blipFill>
          <p:spPr>
            <a:xfrm>
              <a:off x="515691" y="1453918"/>
              <a:ext cx="872838" cy="316056"/>
            </a:xfrm>
            <a:prstGeom prst="rect">
              <a:avLst/>
            </a:prstGeom>
          </p:spPr>
        </p:pic>
        <p:sp>
          <p:nvSpPr>
            <p:cNvPr id="9" name="Rectangle 8"/>
            <p:cNvSpPr>
              <a:spLocks noChangeArrowheads="1"/>
            </p:cNvSpPr>
            <p:nvPr/>
          </p:nvSpPr>
          <p:spPr bwMode="auto">
            <a:xfrm>
              <a:off x="502054" y="1442669"/>
              <a:ext cx="900113"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effectLst>
                    <a:glow rad="101600">
                      <a:schemeClr val="bg1">
                        <a:alpha val="60000"/>
                      </a:schemeClr>
                    </a:glow>
                  </a:effectLst>
                  <a:latin typeface="Book Antiqua" pitchFamily="18" charset="0"/>
                </a:rPr>
                <a:t>Given :</a:t>
              </a:r>
            </a:p>
          </p:txBody>
        </p:sp>
      </p:grpSp>
      <p:sp>
        <p:nvSpPr>
          <p:cNvPr id="10" name="Rectangle 9"/>
          <p:cNvSpPr>
            <a:spLocks noChangeArrowheads="1"/>
          </p:cNvSpPr>
          <p:nvPr/>
        </p:nvSpPr>
        <p:spPr bwMode="auto">
          <a:xfrm>
            <a:off x="1163082" y="1081035"/>
            <a:ext cx="1688966" cy="338554"/>
          </a:xfrm>
          <a:prstGeom prst="rect">
            <a:avLst/>
          </a:prstGeom>
          <a:noFill/>
          <a:ln w="9525">
            <a:noFill/>
            <a:miter lim="800000"/>
            <a:headEnd/>
            <a:tailEnd/>
          </a:ln>
        </p:spPr>
        <p:txBody>
          <a:bodyPr wrap="square">
            <a:spAutoFit/>
          </a:bodyPr>
          <a:lstStyle/>
          <a:p>
            <a:pPr algn="r"/>
            <a:r>
              <a:rPr lang="en-US" sz="1600" b="1" dirty="0">
                <a:solidFill>
                  <a:schemeClr val="bg1"/>
                </a:solidFill>
                <a:latin typeface="Book Antiqua" pitchFamily="18" charset="0"/>
              </a:rPr>
              <a:t>Focal length (f)</a:t>
            </a:r>
          </a:p>
        </p:txBody>
      </p:sp>
      <p:sp>
        <p:nvSpPr>
          <p:cNvPr id="11" name="Rectangle 10"/>
          <p:cNvSpPr>
            <a:spLocks noChangeArrowheads="1"/>
          </p:cNvSpPr>
          <p:nvPr/>
        </p:nvSpPr>
        <p:spPr bwMode="auto">
          <a:xfrm>
            <a:off x="2790913" y="1081035"/>
            <a:ext cx="942887" cy="338554"/>
          </a:xfrm>
          <a:prstGeom prst="rect">
            <a:avLst/>
          </a:prstGeom>
          <a:noFill/>
          <a:ln w="9525">
            <a:noFill/>
            <a:miter lim="800000"/>
            <a:headEnd/>
            <a:tailEnd/>
          </a:ln>
        </p:spPr>
        <p:txBody>
          <a:bodyPr wrap="none">
            <a:spAutoFit/>
          </a:bodyPr>
          <a:lstStyle/>
          <a:p>
            <a:r>
              <a:rPr lang="en-US" sz="1600" b="1" dirty="0">
                <a:solidFill>
                  <a:schemeClr val="bg1"/>
                </a:solidFill>
                <a:latin typeface="Book Antiqua" pitchFamily="18" charset="0"/>
              </a:rPr>
              <a:t>=  20 cm</a:t>
            </a:r>
          </a:p>
        </p:txBody>
      </p:sp>
      <p:sp>
        <p:nvSpPr>
          <p:cNvPr id="12" name="TextBox 11"/>
          <p:cNvSpPr txBox="1"/>
          <p:nvPr/>
        </p:nvSpPr>
        <p:spPr>
          <a:xfrm>
            <a:off x="3632475" y="1081035"/>
            <a:ext cx="305318" cy="338554"/>
          </a:xfrm>
          <a:prstGeom prst="rect">
            <a:avLst/>
          </a:prstGeom>
          <a:noFill/>
        </p:spPr>
        <p:txBody>
          <a:bodyPr wrap="square" rtlCol="0">
            <a:spAutoFit/>
          </a:bodyPr>
          <a:lstStyle/>
          <a:p>
            <a:pPr algn="r"/>
            <a:r>
              <a:rPr lang="en-US" sz="1600" b="1" dirty="0" smtClean="0">
                <a:solidFill>
                  <a:schemeClr val="bg1"/>
                </a:solidFill>
                <a:latin typeface="Book Antiqua" pitchFamily="18" charset="0"/>
                <a:cs typeface="Times New Roman" pitchFamily="18" charset="0"/>
              </a:rPr>
              <a:t>=</a:t>
            </a:r>
            <a:endParaRPr lang="en-US" sz="1600" b="1" dirty="0">
              <a:solidFill>
                <a:schemeClr val="bg1"/>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3" name="TextBox 12"/>
              <p:cNvSpPr txBox="1"/>
              <p:nvPr/>
            </p:nvSpPr>
            <p:spPr>
              <a:xfrm>
                <a:off x="3873321" y="971550"/>
                <a:ext cx="546279" cy="557525"/>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latin typeface="Cambria Math" panose="02040503050406030204" pitchFamily="18" charset="0"/>
                              <a:cs typeface="Times New Roman" pitchFamily="18" charset="0"/>
                            </a:rPr>
                          </m:ctrlPr>
                        </m:fPr>
                        <m:num>
                          <m:r>
                            <m:rPr>
                              <m:nor/>
                            </m:rPr>
                            <a:rPr lang="en-US" sz="1600" b="1" i="0" dirty="0" smtClean="0">
                              <a:solidFill>
                                <a:schemeClr val="bg1"/>
                              </a:solidFill>
                              <a:latin typeface="Book Antiqua" pitchFamily="18" charset="0"/>
                              <a:cs typeface="Times New Roman" pitchFamily="18" charset="0"/>
                            </a:rPr>
                            <m:t>20</m:t>
                          </m:r>
                        </m:num>
                        <m:den>
                          <m:r>
                            <m:rPr>
                              <m:nor/>
                            </m:rPr>
                            <a:rPr lang="en-US" sz="1600" b="1" i="0" dirty="0" smtClean="0">
                              <a:solidFill>
                                <a:schemeClr val="bg1"/>
                              </a:solidFill>
                              <a:latin typeface="Book Antiqua" pitchFamily="18" charset="0"/>
                              <a:cs typeface="Times New Roman" pitchFamily="18" charset="0"/>
                            </a:rPr>
                            <m:t>100</m:t>
                          </m:r>
                        </m:den>
                      </m:f>
                    </m:oMath>
                  </m:oMathPara>
                </a14:m>
                <a:endParaRPr lang="en-US" sz="1600" b="1" baseline="-25000" dirty="0">
                  <a:solidFill>
                    <a:schemeClr val="bg1"/>
                  </a:solidFill>
                  <a:latin typeface="Book Antiqua" pitchFamily="18" charset="0"/>
                  <a:cs typeface="Times New Roman" pitchFamily="18"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873321" y="971550"/>
                <a:ext cx="546279" cy="557525"/>
              </a:xfrm>
              <a:prstGeom prst="rect">
                <a:avLst/>
              </a:prstGeom>
              <a:blipFill rotWithShape="1">
                <a:blip r:embed="rId6"/>
                <a:stretch>
                  <a:fillRect/>
                </a:stretch>
              </a:blipFill>
            </p:spPr>
            <p:txBody>
              <a:bodyPr/>
              <a:lstStyle/>
              <a:p>
                <a:r>
                  <a:rPr lang="en-US">
                    <a:noFill/>
                  </a:rPr>
                  <a:t> </a:t>
                </a:r>
              </a:p>
            </p:txBody>
          </p:sp>
        </mc:Fallback>
      </mc:AlternateContent>
      <p:sp>
        <p:nvSpPr>
          <p:cNvPr id="14" name="Rectangle 13"/>
          <p:cNvSpPr>
            <a:spLocks noChangeArrowheads="1"/>
          </p:cNvSpPr>
          <p:nvPr/>
        </p:nvSpPr>
        <p:spPr bwMode="auto">
          <a:xfrm>
            <a:off x="4325468" y="1113309"/>
            <a:ext cx="902811" cy="338554"/>
          </a:xfrm>
          <a:prstGeom prst="rect">
            <a:avLst/>
          </a:prstGeom>
          <a:noFill/>
          <a:ln w="9525">
            <a:noFill/>
            <a:miter lim="800000"/>
            <a:headEnd/>
            <a:tailEnd/>
          </a:ln>
        </p:spPr>
        <p:txBody>
          <a:bodyPr wrap="none">
            <a:spAutoFit/>
          </a:bodyPr>
          <a:lstStyle/>
          <a:p>
            <a:r>
              <a:rPr lang="en-US" sz="1600" b="1" dirty="0">
                <a:solidFill>
                  <a:schemeClr val="bg1"/>
                </a:solidFill>
                <a:latin typeface="Book Antiqua" pitchFamily="18" charset="0"/>
              </a:rPr>
              <a:t>=  </a:t>
            </a:r>
            <a:r>
              <a:rPr lang="en-US" sz="1600" b="1" dirty="0" smtClean="0">
                <a:solidFill>
                  <a:schemeClr val="bg1"/>
                </a:solidFill>
                <a:latin typeface="Book Antiqua" pitchFamily="18" charset="0"/>
              </a:rPr>
              <a:t>0.2 m</a:t>
            </a:r>
            <a:endParaRPr lang="en-US" sz="1600" b="1" dirty="0">
              <a:solidFill>
                <a:schemeClr val="bg1"/>
              </a:solidFill>
              <a:latin typeface="Book Antiqua" pitchFamily="18" charset="0"/>
            </a:endParaRPr>
          </a:p>
        </p:txBody>
      </p:sp>
      <p:sp>
        <p:nvSpPr>
          <p:cNvPr id="5" name="Rectangle 4"/>
          <p:cNvSpPr/>
          <p:nvPr/>
        </p:nvSpPr>
        <p:spPr>
          <a:xfrm>
            <a:off x="1066800" y="361950"/>
            <a:ext cx="5715000" cy="338554"/>
          </a:xfrm>
          <a:prstGeom prst="rect">
            <a:avLst/>
          </a:prstGeom>
        </p:spPr>
        <p:txBody>
          <a:bodyPr wrap="square">
            <a:spAutoFit/>
          </a:bodyPr>
          <a:lstStyle/>
          <a:p>
            <a:r>
              <a:rPr lang="en-US" sz="1600" b="1" dirty="0">
                <a:solidFill>
                  <a:schemeClr val="bg1"/>
                </a:solidFill>
                <a:latin typeface="Book Antiqua" pitchFamily="18" charset="0"/>
              </a:rPr>
              <a:t>Calculate the power of a convex lens of focal length 20 cm.</a:t>
            </a:r>
          </a:p>
        </p:txBody>
      </p:sp>
      <p:grpSp>
        <p:nvGrpSpPr>
          <p:cNvPr id="16" name="Group 15"/>
          <p:cNvGrpSpPr/>
          <p:nvPr/>
        </p:nvGrpSpPr>
        <p:grpSpPr>
          <a:xfrm>
            <a:off x="76200" y="1483434"/>
            <a:ext cx="990600" cy="357044"/>
            <a:chOff x="457200" y="1943637"/>
            <a:chExt cx="990600" cy="357044"/>
          </a:xfrm>
        </p:grpSpPr>
        <p:pic>
          <p:nvPicPr>
            <p:cNvPr id="17" name="Picture 16"/>
            <p:cNvPicPr>
              <a:picLocks noChangeAspect="1"/>
            </p:cNvPicPr>
            <p:nvPr/>
          </p:nvPicPr>
          <p:blipFill rotWithShape="1">
            <a:blip r:embed="rId7" cstate="print">
              <a:clrChange>
                <a:clrFrom>
                  <a:srgbClr val="000000">
                    <a:alpha val="0"/>
                  </a:srgbClr>
                </a:clrFrom>
                <a:clrTo>
                  <a:srgbClr val="000000">
                    <a:alpha val="0"/>
                  </a:srgbClr>
                </a:clrTo>
              </a:clrChange>
              <a:extLst>
                <a:ext uri="{BEBA8EAE-BF5A-486C-A8C5-ECC9F3942E4B}">
                  <a14:imgProps xmlns:a14="http://schemas.microsoft.com/office/drawing/2010/main">
                    <a14:imgLayer r:embed="rId8">
                      <a14:imgEffect>
                        <a14:backgroundRemoval t="77462" b="87817" l="14114" r="84985"/>
                      </a14:imgEffect>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l="15332" t="77915" r="15332" b="12498"/>
            <a:stretch/>
          </p:blipFill>
          <p:spPr>
            <a:xfrm>
              <a:off x="486814" y="1943637"/>
              <a:ext cx="960986" cy="347662"/>
            </a:xfrm>
            <a:prstGeom prst="rect">
              <a:avLst/>
            </a:prstGeom>
          </p:spPr>
        </p:pic>
        <p:sp>
          <p:nvSpPr>
            <p:cNvPr id="18" name="Rectangle 17"/>
            <p:cNvSpPr>
              <a:spLocks noChangeArrowheads="1"/>
            </p:cNvSpPr>
            <p:nvPr/>
          </p:nvSpPr>
          <p:spPr bwMode="auto">
            <a:xfrm>
              <a:off x="457200" y="1962127"/>
              <a:ext cx="990600"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effectLst>
                    <a:glow rad="101600">
                      <a:schemeClr val="bg1">
                        <a:alpha val="60000"/>
                      </a:schemeClr>
                    </a:glow>
                  </a:effectLst>
                  <a:latin typeface="Book Antiqua" pitchFamily="18" charset="0"/>
                </a:rPr>
                <a:t>To find :</a:t>
              </a:r>
            </a:p>
          </p:txBody>
        </p:sp>
      </p:grpSp>
      <p:sp>
        <p:nvSpPr>
          <p:cNvPr id="19" name="Rectangle 18"/>
          <p:cNvSpPr>
            <a:spLocks noChangeArrowheads="1"/>
          </p:cNvSpPr>
          <p:nvPr/>
        </p:nvSpPr>
        <p:spPr bwMode="auto">
          <a:xfrm>
            <a:off x="1029508" y="1492679"/>
            <a:ext cx="1802466" cy="338554"/>
          </a:xfrm>
          <a:prstGeom prst="rect">
            <a:avLst/>
          </a:prstGeom>
          <a:noFill/>
          <a:ln w="9525">
            <a:noFill/>
            <a:miter lim="800000"/>
            <a:headEnd/>
            <a:tailEnd/>
          </a:ln>
        </p:spPr>
        <p:txBody>
          <a:bodyPr wrap="square">
            <a:spAutoFit/>
          </a:bodyPr>
          <a:lstStyle/>
          <a:p>
            <a:pPr algn="r"/>
            <a:r>
              <a:rPr lang="en-US" sz="1600" b="1" dirty="0">
                <a:solidFill>
                  <a:schemeClr val="bg1"/>
                </a:solidFill>
                <a:latin typeface="Book Antiqua" pitchFamily="18" charset="0"/>
              </a:rPr>
              <a:t>Power of lens (P)</a:t>
            </a:r>
          </a:p>
        </p:txBody>
      </p:sp>
      <p:sp>
        <p:nvSpPr>
          <p:cNvPr id="20" name="Rectangle 19"/>
          <p:cNvSpPr>
            <a:spLocks noChangeArrowheads="1"/>
          </p:cNvSpPr>
          <p:nvPr/>
        </p:nvSpPr>
        <p:spPr bwMode="auto">
          <a:xfrm>
            <a:off x="2784798" y="1492679"/>
            <a:ext cx="554960" cy="338554"/>
          </a:xfrm>
          <a:prstGeom prst="rect">
            <a:avLst/>
          </a:prstGeom>
          <a:noFill/>
          <a:ln w="9525">
            <a:noFill/>
            <a:miter lim="800000"/>
            <a:headEnd/>
            <a:tailEnd/>
          </a:ln>
        </p:spPr>
        <p:txBody>
          <a:bodyPr wrap="none">
            <a:spAutoFit/>
          </a:bodyPr>
          <a:lstStyle/>
          <a:p>
            <a:r>
              <a:rPr lang="en-US" sz="1600" b="1" dirty="0">
                <a:solidFill>
                  <a:schemeClr val="bg1"/>
                </a:solidFill>
                <a:latin typeface="Book Antiqua" pitchFamily="18" charset="0"/>
              </a:rPr>
              <a:t>=  </a:t>
            </a:r>
            <a:r>
              <a:rPr lang="en-US" sz="1600" b="1" dirty="0" smtClean="0">
                <a:solidFill>
                  <a:schemeClr val="bg1"/>
                </a:solidFill>
                <a:latin typeface="Book Antiqua" pitchFamily="18" charset="0"/>
              </a:rPr>
              <a:t> ?</a:t>
            </a:r>
            <a:endParaRPr lang="en-US" sz="1600" b="1" dirty="0">
              <a:solidFill>
                <a:schemeClr val="bg1"/>
              </a:solidFill>
              <a:latin typeface="Book Antiqua" pitchFamily="18" charset="0"/>
            </a:endParaRPr>
          </a:p>
        </p:txBody>
      </p:sp>
      <p:grpSp>
        <p:nvGrpSpPr>
          <p:cNvPr id="21" name="Group 20"/>
          <p:cNvGrpSpPr/>
          <p:nvPr/>
        </p:nvGrpSpPr>
        <p:grpSpPr>
          <a:xfrm>
            <a:off x="106679" y="1979049"/>
            <a:ext cx="1112521" cy="338554"/>
            <a:chOff x="668654" y="2261814"/>
            <a:chExt cx="1112521" cy="338554"/>
          </a:xfrm>
        </p:grpSpPr>
        <p:pic>
          <p:nvPicPr>
            <p:cNvPr id="22" name="Picture 21"/>
            <p:cNvPicPr>
              <a:picLocks noChangeAspect="1"/>
            </p:cNvPicPr>
            <p:nvPr/>
          </p:nvPicPr>
          <p:blipFill rotWithShape="1">
            <a:blip r:embed="rId9" cstate="print">
              <a:extLst>
                <a:ext uri="{BEBA8EAE-BF5A-486C-A8C5-ECC9F3942E4B}">
                  <a14:imgProps xmlns:a14="http://schemas.microsoft.com/office/drawing/2010/main">
                    <a14:imgLayer r:embed="rId10">
                      <a14:imgEffect>
                        <a14:backgroundRemoval t="56871" b="66901" l="11168" r="88579"/>
                      </a14:imgEffect>
                      <a14:imgEffect>
                        <a14:colorTemperature colorTemp="5300"/>
                      </a14:imgEffect>
                      <a14:imgEffect>
                        <a14:brightnessContrast bright="20000"/>
                      </a14:imgEffect>
                    </a14:imgLayer>
                  </a14:imgProps>
                </a:ext>
                <a:ext uri="{28A0092B-C50C-407E-A947-70E740481C1C}">
                  <a14:useLocalDpi xmlns:a14="http://schemas.microsoft.com/office/drawing/2010/main" val="0"/>
                </a:ext>
              </a:extLst>
            </a:blip>
            <a:srcRect l="15561" t="57499" r="14892" b="33779"/>
            <a:stretch/>
          </p:blipFill>
          <p:spPr>
            <a:xfrm>
              <a:off x="668654" y="2267785"/>
              <a:ext cx="1072040" cy="332583"/>
            </a:xfrm>
            <a:prstGeom prst="rect">
              <a:avLst/>
            </a:prstGeom>
          </p:spPr>
        </p:pic>
        <p:sp>
          <p:nvSpPr>
            <p:cNvPr id="23" name="Rectangle 22"/>
            <p:cNvSpPr>
              <a:spLocks noChangeArrowheads="1"/>
            </p:cNvSpPr>
            <p:nvPr/>
          </p:nvSpPr>
          <p:spPr bwMode="auto">
            <a:xfrm>
              <a:off x="676275" y="2261814"/>
              <a:ext cx="1104900"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effectLst>
                    <a:glow rad="101600">
                      <a:schemeClr val="bg1">
                        <a:alpha val="60000"/>
                      </a:schemeClr>
                    </a:glow>
                  </a:effectLst>
                  <a:latin typeface="Book Antiqua" pitchFamily="18" charset="0"/>
                </a:rPr>
                <a:t>Formula : </a:t>
              </a:r>
            </a:p>
          </p:txBody>
        </p:sp>
      </p:grpSp>
      <p:sp>
        <p:nvSpPr>
          <p:cNvPr id="24" name="TextBox 23"/>
          <p:cNvSpPr txBox="1"/>
          <p:nvPr/>
        </p:nvSpPr>
        <p:spPr>
          <a:xfrm>
            <a:off x="1106992" y="1979049"/>
            <a:ext cx="685800" cy="338554"/>
          </a:xfrm>
          <a:prstGeom prst="rect">
            <a:avLst/>
          </a:prstGeom>
          <a:noFill/>
        </p:spPr>
        <p:txBody>
          <a:bodyPr wrap="square" rtlCol="0">
            <a:spAutoFit/>
          </a:bodyPr>
          <a:lstStyle/>
          <a:p>
            <a:pPr algn="r"/>
            <a:r>
              <a:rPr lang="en-US" sz="1600" b="1" dirty="0" smtClean="0">
                <a:solidFill>
                  <a:schemeClr val="bg1"/>
                </a:solidFill>
                <a:latin typeface="Book Antiqua" pitchFamily="18" charset="0"/>
                <a:cs typeface="Times New Roman" pitchFamily="18" charset="0"/>
              </a:rPr>
              <a:t>P   =</a:t>
            </a:r>
            <a:endParaRPr lang="en-US" sz="1600" b="1" dirty="0">
              <a:solidFill>
                <a:schemeClr val="bg1"/>
              </a:solidFill>
              <a:latin typeface="Book Antiqua" pitchFamily="18" charset="0"/>
              <a:cs typeface="Times New Roman" pitchFamily="18" charset="0"/>
            </a:endParaRPr>
          </a:p>
        </p:txBody>
      </p:sp>
      <p:sp>
        <p:nvSpPr>
          <p:cNvPr id="25" name="TextBox 24"/>
          <p:cNvSpPr txBox="1"/>
          <p:nvPr/>
        </p:nvSpPr>
        <p:spPr>
          <a:xfrm>
            <a:off x="2209800" y="1979049"/>
            <a:ext cx="1143000" cy="338554"/>
          </a:xfrm>
          <a:prstGeom prst="rect">
            <a:avLst/>
          </a:prstGeom>
          <a:noFill/>
        </p:spPr>
        <p:txBody>
          <a:bodyPr wrap="square" rtlCol="0">
            <a:spAutoFit/>
          </a:bodyPr>
          <a:lstStyle/>
          <a:p>
            <a:r>
              <a:rPr lang="en-US" sz="1600" b="1" dirty="0" smtClean="0">
                <a:solidFill>
                  <a:schemeClr val="bg1"/>
                </a:solidFill>
                <a:latin typeface="Book Antiqua" pitchFamily="18" charset="0"/>
                <a:cs typeface="Times New Roman" pitchFamily="18" charset="0"/>
              </a:rPr>
              <a:t>dioptre</a:t>
            </a:r>
            <a:endParaRPr lang="en-US" sz="1600" b="1" dirty="0">
              <a:solidFill>
                <a:schemeClr val="bg1"/>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26" name="TextBox 25"/>
              <p:cNvSpPr txBox="1"/>
              <p:nvPr/>
            </p:nvSpPr>
            <p:spPr>
              <a:xfrm>
                <a:off x="1736688" y="1842024"/>
                <a:ext cx="546279" cy="612604"/>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latin typeface="Cambria Math" panose="02040503050406030204" pitchFamily="18" charset="0"/>
                              <a:cs typeface="Times New Roman" pitchFamily="18" charset="0"/>
                            </a:rPr>
                          </m:ctrlPr>
                        </m:fPr>
                        <m:num>
                          <m:r>
                            <m:rPr>
                              <m:nor/>
                            </m:rPr>
                            <a:rPr lang="en-US" sz="1600" b="1" dirty="0">
                              <a:solidFill>
                                <a:schemeClr val="bg1"/>
                              </a:solidFill>
                              <a:latin typeface="Book Antiqua" pitchFamily="18" charset="0"/>
                              <a:cs typeface="Times New Roman" pitchFamily="18" charset="0"/>
                            </a:rPr>
                            <m:t>1</m:t>
                          </m:r>
                        </m:num>
                        <m:den>
                          <m:r>
                            <m:rPr>
                              <m:nor/>
                            </m:rPr>
                            <a:rPr lang="en-US" sz="1600" b="1" i="1" dirty="0" smtClean="0">
                              <a:solidFill>
                                <a:schemeClr val="bg1"/>
                              </a:solidFill>
                              <a:latin typeface="Book Antiqua" pitchFamily="18" charset="0"/>
                              <a:cs typeface="Times New Roman" pitchFamily="18" charset="0"/>
                            </a:rPr>
                            <m:t>f</m:t>
                          </m:r>
                          <m:r>
                            <m:rPr>
                              <m:nor/>
                            </m:rPr>
                            <a:rPr lang="en-US" sz="1600" b="1" i="0" dirty="0" smtClean="0">
                              <a:solidFill>
                                <a:schemeClr val="bg1"/>
                              </a:solidFill>
                              <a:latin typeface="Book Antiqua" pitchFamily="18" charset="0"/>
                              <a:cs typeface="Times New Roman" pitchFamily="18" charset="0"/>
                            </a:rPr>
                            <m:t>(</m:t>
                          </m:r>
                          <m:r>
                            <m:rPr>
                              <m:nor/>
                            </m:rPr>
                            <a:rPr lang="en-US" sz="1600" b="1" i="0" dirty="0" smtClean="0">
                              <a:solidFill>
                                <a:schemeClr val="bg1"/>
                              </a:solidFill>
                              <a:latin typeface="Book Antiqua" pitchFamily="18" charset="0"/>
                              <a:cs typeface="Times New Roman" pitchFamily="18" charset="0"/>
                            </a:rPr>
                            <m:t>m</m:t>
                          </m:r>
                          <m:r>
                            <m:rPr>
                              <m:nor/>
                            </m:rPr>
                            <a:rPr lang="en-US" sz="1600" b="1" i="0" dirty="0" smtClean="0">
                              <a:solidFill>
                                <a:schemeClr val="bg1"/>
                              </a:solidFill>
                              <a:latin typeface="Book Antiqua" pitchFamily="18" charset="0"/>
                              <a:cs typeface="Times New Roman" pitchFamily="18" charset="0"/>
                            </a:rPr>
                            <m:t>)</m:t>
                          </m:r>
                        </m:den>
                      </m:f>
                    </m:oMath>
                  </m:oMathPara>
                </a14:m>
                <a:endParaRPr lang="en-US" sz="1600" b="1" baseline="-25000" dirty="0">
                  <a:solidFill>
                    <a:schemeClr val="bg1"/>
                  </a:solidFill>
                  <a:latin typeface="Book Antiqua" pitchFamily="18" charset="0"/>
                  <a:cs typeface="Times New Roman" pitchFamily="18" charset="0"/>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1736688" y="1842024"/>
                <a:ext cx="546279" cy="612604"/>
              </a:xfrm>
              <a:prstGeom prst="rect">
                <a:avLst/>
              </a:prstGeom>
              <a:blipFill rotWithShape="1">
                <a:blip r:embed="rId11"/>
                <a:stretch>
                  <a:fillRect/>
                </a:stretch>
              </a:blipFill>
            </p:spPr>
            <p:txBody>
              <a:bodyPr/>
              <a:lstStyle/>
              <a:p>
                <a:r>
                  <a:rPr lang="en-US">
                    <a:noFill/>
                  </a:rPr>
                  <a:t> </a:t>
                </a:r>
              </a:p>
            </p:txBody>
          </p:sp>
        </mc:Fallback>
      </mc:AlternateContent>
      <p:grpSp>
        <p:nvGrpSpPr>
          <p:cNvPr id="27" name="Group 26"/>
          <p:cNvGrpSpPr/>
          <p:nvPr/>
        </p:nvGrpSpPr>
        <p:grpSpPr>
          <a:xfrm>
            <a:off x="104775" y="2573987"/>
            <a:ext cx="1133476" cy="359963"/>
            <a:chOff x="666750" y="2711225"/>
            <a:chExt cx="1133476" cy="359963"/>
          </a:xfrm>
        </p:grpSpPr>
        <p:pic>
          <p:nvPicPr>
            <p:cNvPr id="28" name="Picture 27"/>
            <p:cNvPicPr>
              <a:picLocks noChangeAspect="1"/>
            </p:cNvPicPr>
            <p:nvPr/>
          </p:nvPicPr>
          <p:blipFill rotWithShape="1">
            <a:blip r:embed="rId12" cstate="print">
              <a:extLst>
                <a:ext uri="{BEBA8EAE-BF5A-486C-A8C5-ECC9F3942E4B}">
                  <a14:imgProps xmlns:a14="http://schemas.microsoft.com/office/drawing/2010/main">
                    <a14:imgLayer r:embed="rId13">
                      <a14:imgEffect>
                        <a14:backgroundRemoval t="36869" b="46447" l="12468" r="86494"/>
                      </a14:imgEffect>
                    </a14:imgLayer>
                  </a14:imgProps>
                </a:ext>
                <a:ext uri="{28A0092B-C50C-407E-A947-70E740481C1C}">
                  <a14:useLocalDpi xmlns:a14="http://schemas.microsoft.com/office/drawing/2010/main" val="0"/>
                </a:ext>
              </a:extLst>
            </a:blip>
            <a:srcRect l="15693" t="37327" r="14620" b="53752"/>
            <a:stretch/>
          </p:blipFill>
          <p:spPr>
            <a:xfrm>
              <a:off x="685800" y="2711225"/>
              <a:ext cx="1114426" cy="359963"/>
            </a:xfrm>
            <a:prstGeom prst="rect">
              <a:avLst/>
            </a:prstGeom>
          </p:spPr>
        </p:pic>
        <p:sp>
          <p:nvSpPr>
            <p:cNvPr id="29" name="Rectangle 28"/>
            <p:cNvSpPr>
              <a:spLocks noChangeArrowheads="1"/>
            </p:cNvSpPr>
            <p:nvPr/>
          </p:nvSpPr>
          <p:spPr bwMode="auto">
            <a:xfrm>
              <a:off x="666750" y="2721929"/>
              <a:ext cx="1114425"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effectLst>
                    <a:glow rad="101600">
                      <a:schemeClr val="bg1">
                        <a:alpha val="60000"/>
                      </a:schemeClr>
                    </a:glow>
                  </a:effectLst>
                  <a:latin typeface="Book Antiqua" pitchFamily="18" charset="0"/>
                </a:rPr>
                <a:t>Solution : </a:t>
              </a:r>
            </a:p>
          </p:txBody>
        </p:sp>
      </p:grpSp>
      <p:sp>
        <p:nvSpPr>
          <p:cNvPr id="30" name="TextBox 29"/>
          <p:cNvSpPr txBox="1"/>
          <p:nvPr/>
        </p:nvSpPr>
        <p:spPr>
          <a:xfrm>
            <a:off x="1191312" y="2588649"/>
            <a:ext cx="685800" cy="338554"/>
          </a:xfrm>
          <a:prstGeom prst="rect">
            <a:avLst/>
          </a:prstGeom>
          <a:noFill/>
        </p:spPr>
        <p:txBody>
          <a:bodyPr wrap="square" rtlCol="0">
            <a:spAutoFit/>
          </a:bodyPr>
          <a:lstStyle/>
          <a:p>
            <a:pPr algn="r"/>
            <a:r>
              <a:rPr lang="en-US" sz="1600" b="1" dirty="0" smtClean="0">
                <a:solidFill>
                  <a:schemeClr val="bg1"/>
                </a:solidFill>
                <a:latin typeface="Book Antiqua" pitchFamily="18" charset="0"/>
                <a:cs typeface="Times New Roman" pitchFamily="18" charset="0"/>
              </a:rPr>
              <a:t>P   =</a:t>
            </a:r>
            <a:endParaRPr lang="en-US" sz="1600" b="1" dirty="0">
              <a:solidFill>
                <a:schemeClr val="bg1"/>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31" name="TextBox 30"/>
              <p:cNvSpPr txBox="1"/>
              <p:nvPr/>
            </p:nvSpPr>
            <p:spPr>
              <a:xfrm>
                <a:off x="1888626" y="2451624"/>
                <a:ext cx="369486" cy="612604"/>
              </a:xfrm>
              <a:prstGeom prst="rect">
                <a:avLst/>
              </a:prstGeom>
              <a:noFill/>
            </p:spPr>
            <p:txBody>
              <a:bodyPr wrap="square" rtlCol="0">
                <a:spAutoFit/>
              </a:bodyPr>
              <a:lstStyle/>
              <a:p>
                <a:pPr lvl="0"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latin typeface="Cambria Math" panose="02040503050406030204" pitchFamily="18" charset="0"/>
                              <a:cs typeface="Times New Roman" pitchFamily="18" charset="0"/>
                            </a:rPr>
                          </m:ctrlPr>
                        </m:fPr>
                        <m:num>
                          <m:r>
                            <m:rPr>
                              <m:nor/>
                            </m:rPr>
                            <a:rPr lang="en-US" sz="1600" b="1" dirty="0">
                              <a:solidFill>
                                <a:schemeClr val="bg1"/>
                              </a:solidFill>
                              <a:latin typeface="Book Antiqua" pitchFamily="18" charset="0"/>
                              <a:cs typeface="Times New Roman" pitchFamily="18" charset="0"/>
                            </a:rPr>
                            <m:t>1</m:t>
                          </m:r>
                        </m:num>
                        <m:den>
                          <m:r>
                            <m:rPr>
                              <m:nor/>
                            </m:rPr>
                            <a:rPr lang="en-US" sz="1600" b="1" i="1" dirty="0">
                              <a:solidFill>
                                <a:schemeClr val="bg1"/>
                              </a:solidFill>
                              <a:latin typeface="Book Antiqua" pitchFamily="18" charset="0"/>
                              <a:cs typeface="Times New Roman" pitchFamily="18" charset="0"/>
                            </a:rPr>
                            <m:t>f</m:t>
                          </m:r>
                        </m:den>
                      </m:f>
                    </m:oMath>
                  </m:oMathPara>
                </a14:m>
                <a:endParaRPr lang="en-US" sz="1600" b="1" baseline="-25000" dirty="0">
                  <a:solidFill>
                    <a:schemeClr val="bg1"/>
                  </a:solidFill>
                  <a:latin typeface="Book Antiqua" pitchFamily="18" charset="0"/>
                  <a:cs typeface="Times New Roman" pitchFamily="18" charset="0"/>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1888626" y="2451624"/>
                <a:ext cx="369486" cy="612604"/>
              </a:xfrm>
              <a:prstGeom prst="rect">
                <a:avLst/>
              </a:prstGeom>
              <a:blipFill rotWithShape="1">
                <a:blip r:embed="rId14"/>
                <a:stretch>
                  <a:fillRect/>
                </a:stretch>
              </a:blipFill>
            </p:spPr>
            <p:txBody>
              <a:bodyPr/>
              <a:lstStyle/>
              <a:p>
                <a:r>
                  <a:rPr lang="en-US">
                    <a:noFill/>
                  </a:rPr>
                  <a:t> </a:t>
                </a:r>
              </a:p>
            </p:txBody>
          </p:sp>
        </mc:Fallback>
      </mc:AlternateContent>
      <p:sp>
        <p:nvSpPr>
          <p:cNvPr id="32" name="TextBox 31"/>
          <p:cNvSpPr txBox="1"/>
          <p:nvPr/>
        </p:nvSpPr>
        <p:spPr>
          <a:xfrm>
            <a:off x="734112" y="3170196"/>
            <a:ext cx="381000"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sym typeface="Symbol"/>
              </a:rPr>
              <a:t></a:t>
            </a:r>
            <a:endParaRPr lang="en-US" sz="1600" b="1" dirty="0">
              <a:solidFill>
                <a:schemeClr val="bg1"/>
              </a:solidFill>
              <a:latin typeface="Book Antiqua" pitchFamily="18" charset="0"/>
              <a:cs typeface="Times New Roman" pitchFamily="18" charset="0"/>
            </a:endParaRPr>
          </a:p>
        </p:txBody>
      </p:sp>
      <p:sp>
        <p:nvSpPr>
          <p:cNvPr id="33" name="TextBox 32"/>
          <p:cNvSpPr txBox="1"/>
          <p:nvPr/>
        </p:nvSpPr>
        <p:spPr>
          <a:xfrm>
            <a:off x="1191312" y="3170196"/>
            <a:ext cx="685800" cy="338554"/>
          </a:xfrm>
          <a:prstGeom prst="rect">
            <a:avLst/>
          </a:prstGeom>
          <a:noFill/>
        </p:spPr>
        <p:txBody>
          <a:bodyPr wrap="square" rtlCol="0">
            <a:spAutoFit/>
          </a:bodyPr>
          <a:lstStyle/>
          <a:p>
            <a:pPr algn="r"/>
            <a:r>
              <a:rPr lang="en-US" sz="1600" b="1" dirty="0" smtClean="0">
                <a:solidFill>
                  <a:schemeClr val="bg1"/>
                </a:solidFill>
                <a:latin typeface="Book Antiqua" pitchFamily="18" charset="0"/>
                <a:cs typeface="Times New Roman" pitchFamily="18" charset="0"/>
              </a:rPr>
              <a:t>P   =</a:t>
            </a:r>
            <a:endParaRPr lang="en-US" sz="1600" b="1" dirty="0">
              <a:solidFill>
                <a:schemeClr val="bg1"/>
              </a:solidFill>
              <a:latin typeface="Book Antiqua" pitchFamily="18" charset="0"/>
              <a:cs typeface="Times New Roman" pitchFamily="18" charset="0"/>
            </a:endParaRPr>
          </a:p>
        </p:txBody>
      </p:sp>
      <p:sp>
        <p:nvSpPr>
          <p:cNvPr id="34" name="TextBox 33"/>
          <p:cNvSpPr txBox="1"/>
          <p:nvPr/>
        </p:nvSpPr>
        <p:spPr>
          <a:xfrm>
            <a:off x="734112" y="3749652"/>
            <a:ext cx="381000"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sym typeface="Symbol"/>
              </a:rPr>
              <a:t></a:t>
            </a:r>
            <a:endParaRPr lang="en-US" sz="1600" b="1" dirty="0">
              <a:solidFill>
                <a:schemeClr val="bg1"/>
              </a:solidFill>
              <a:latin typeface="Book Antiqua" pitchFamily="18" charset="0"/>
              <a:cs typeface="Times New Roman" pitchFamily="18" charset="0"/>
            </a:endParaRPr>
          </a:p>
        </p:txBody>
      </p:sp>
      <p:sp>
        <p:nvSpPr>
          <p:cNvPr id="35" name="TextBox 34"/>
          <p:cNvSpPr txBox="1"/>
          <p:nvPr/>
        </p:nvSpPr>
        <p:spPr>
          <a:xfrm>
            <a:off x="1191312" y="3749652"/>
            <a:ext cx="685800" cy="338554"/>
          </a:xfrm>
          <a:prstGeom prst="rect">
            <a:avLst/>
          </a:prstGeom>
          <a:noFill/>
        </p:spPr>
        <p:txBody>
          <a:bodyPr wrap="square" rtlCol="0">
            <a:spAutoFit/>
          </a:bodyPr>
          <a:lstStyle/>
          <a:p>
            <a:pPr algn="r"/>
            <a:r>
              <a:rPr lang="en-US" sz="1600" b="1" dirty="0" smtClean="0">
                <a:solidFill>
                  <a:schemeClr val="bg1"/>
                </a:solidFill>
                <a:latin typeface="Book Antiqua" pitchFamily="18" charset="0"/>
                <a:cs typeface="Times New Roman" pitchFamily="18" charset="0"/>
              </a:rPr>
              <a:t>P  =</a:t>
            </a:r>
            <a:endParaRPr lang="en-US" sz="1600" b="1" dirty="0">
              <a:solidFill>
                <a:schemeClr val="bg1"/>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39" name="TextBox 38"/>
              <p:cNvSpPr txBox="1"/>
              <p:nvPr/>
            </p:nvSpPr>
            <p:spPr>
              <a:xfrm>
                <a:off x="1875437" y="3061224"/>
                <a:ext cx="344994" cy="556499"/>
              </a:xfrm>
              <a:prstGeom prst="rect">
                <a:avLst/>
              </a:prstGeom>
              <a:noFill/>
            </p:spPr>
            <p:txBody>
              <a:bodyPr wrap="square" rtlCol="0">
                <a:spAutoFit/>
              </a:bodyPr>
              <a:lstStyle/>
              <a:p>
                <a:pPr lvl="0" algn="ctr"/>
                <a14:m>
                  <m:oMathPara xmlns:m="http://schemas.openxmlformats.org/officeDocument/2006/math">
                    <m:oMathParaPr>
                      <m:jc m:val="center"/>
                    </m:oMathParaPr>
                    <m:oMath xmlns:m="http://schemas.openxmlformats.org/officeDocument/2006/math">
                      <m:f>
                        <m:fPr>
                          <m:ctrlPr>
                            <a:rPr lang="en-US" sz="1600" b="1" i="1" dirty="0" smtClean="0">
                              <a:solidFill>
                                <a:schemeClr val="bg1"/>
                              </a:solidFill>
                              <a:latin typeface="Cambria Math" panose="02040503050406030204" pitchFamily="18" charset="0"/>
                              <a:cs typeface="Times New Roman" pitchFamily="18" charset="0"/>
                            </a:rPr>
                          </m:ctrlPr>
                        </m:fPr>
                        <m:num>
                          <m:r>
                            <m:rPr>
                              <m:nor/>
                            </m:rPr>
                            <a:rPr lang="en-US" sz="1600" b="1" dirty="0">
                              <a:solidFill>
                                <a:schemeClr val="bg1"/>
                              </a:solidFill>
                              <a:latin typeface="Book Antiqua" pitchFamily="18" charset="0"/>
                              <a:cs typeface="Times New Roman" pitchFamily="18" charset="0"/>
                            </a:rPr>
                            <m:t>1</m:t>
                          </m:r>
                        </m:num>
                        <m:den>
                          <m:r>
                            <m:rPr>
                              <m:nor/>
                            </m:rPr>
                            <a:rPr lang="en-US" sz="1600" b="1" i="0" dirty="0" smtClean="0">
                              <a:solidFill>
                                <a:schemeClr val="bg1"/>
                              </a:solidFill>
                              <a:latin typeface="Book Antiqua" pitchFamily="18" charset="0"/>
                              <a:cs typeface="Times New Roman" pitchFamily="18" charset="0"/>
                            </a:rPr>
                            <m:t>0.2</m:t>
                          </m:r>
                        </m:den>
                      </m:f>
                    </m:oMath>
                  </m:oMathPara>
                </a14:m>
                <a:endParaRPr lang="en-US" sz="1600" b="1" baseline="-25000" dirty="0">
                  <a:solidFill>
                    <a:schemeClr val="bg1"/>
                  </a:solidFill>
                  <a:latin typeface="Book Antiqua" pitchFamily="18" charset="0"/>
                  <a:cs typeface="Times New Roman" pitchFamily="18" charset="0"/>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1875437" y="3061224"/>
                <a:ext cx="344994" cy="556499"/>
              </a:xfrm>
              <a:prstGeom prst="rect">
                <a:avLst/>
              </a:prstGeom>
              <a:blipFill rotWithShape="1">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1846966" y="3640680"/>
                <a:ext cx="344994" cy="556499"/>
              </a:xfrm>
              <a:prstGeom prst="rect">
                <a:avLst/>
              </a:prstGeom>
              <a:noFill/>
            </p:spPr>
            <p:txBody>
              <a:bodyPr wrap="square" rtlCol="0">
                <a:spAutoFit/>
              </a:bodyPr>
              <a:lstStyle/>
              <a:p>
                <a:pPr lvl="0" algn="ctr"/>
                <a14:m>
                  <m:oMathPara xmlns:m="http://schemas.openxmlformats.org/officeDocument/2006/math">
                    <m:oMathParaPr>
                      <m:jc m:val="center"/>
                    </m:oMathParaPr>
                    <m:oMath xmlns:m="http://schemas.openxmlformats.org/officeDocument/2006/math">
                      <m:f>
                        <m:fPr>
                          <m:ctrlPr>
                            <a:rPr lang="en-US" sz="1600" b="1" i="1" dirty="0" smtClean="0">
                              <a:solidFill>
                                <a:schemeClr val="bg1"/>
                              </a:solidFill>
                              <a:latin typeface="Cambria Math" panose="02040503050406030204" pitchFamily="18" charset="0"/>
                              <a:cs typeface="Times New Roman" pitchFamily="18" charset="0"/>
                            </a:rPr>
                          </m:ctrlPr>
                        </m:fPr>
                        <m:num>
                          <m:r>
                            <m:rPr>
                              <m:nor/>
                            </m:rPr>
                            <a:rPr lang="en-US" sz="1600" b="1" i="0" dirty="0" smtClean="0">
                              <a:solidFill>
                                <a:schemeClr val="bg1"/>
                              </a:solidFill>
                              <a:latin typeface="Book Antiqua" pitchFamily="18" charset="0"/>
                              <a:cs typeface="Times New Roman" pitchFamily="18" charset="0"/>
                            </a:rPr>
                            <m:t>10</m:t>
                          </m:r>
                        </m:num>
                        <m:den>
                          <m:r>
                            <m:rPr>
                              <m:nor/>
                            </m:rPr>
                            <a:rPr lang="en-US" sz="1600" b="1" i="0" dirty="0" smtClean="0">
                              <a:solidFill>
                                <a:schemeClr val="bg1"/>
                              </a:solidFill>
                              <a:latin typeface="Book Antiqua" pitchFamily="18" charset="0"/>
                              <a:cs typeface="Times New Roman" pitchFamily="18" charset="0"/>
                            </a:rPr>
                            <m:t>2</m:t>
                          </m:r>
                        </m:den>
                      </m:f>
                    </m:oMath>
                  </m:oMathPara>
                </a14:m>
                <a:endParaRPr lang="en-US" sz="1600" b="1" baseline="-25000" dirty="0">
                  <a:solidFill>
                    <a:schemeClr val="bg1"/>
                  </a:solidFill>
                  <a:latin typeface="Book Antiqua" pitchFamily="18" charset="0"/>
                  <a:cs typeface="Times New Roman" pitchFamily="18" charset="0"/>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1846966" y="3640680"/>
                <a:ext cx="344994" cy="556499"/>
              </a:xfrm>
              <a:prstGeom prst="rect">
                <a:avLst/>
              </a:prstGeom>
              <a:blipFill rotWithShape="1">
                <a:blip r:embed="rId16"/>
                <a:stretch>
                  <a:fillRect/>
                </a:stretch>
              </a:blipFill>
            </p:spPr>
            <p:txBody>
              <a:bodyPr/>
              <a:lstStyle/>
              <a:p>
                <a:r>
                  <a:rPr lang="en-US">
                    <a:noFill/>
                  </a:rPr>
                  <a:t> </a:t>
                </a:r>
              </a:p>
            </p:txBody>
          </p:sp>
        </mc:Fallback>
      </mc:AlternateContent>
      <p:sp>
        <p:nvSpPr>
          <p:cNvPr id="50" name="Rectangle 49"/>
          <p:cNvSpPr/>
          <p:nvPr/>
        </p:nvSpPr>
        <p:spPr>
          <a:xfrm>
            <a:off x="2839777" y="4254988"/>
            <a:ext cx="3332424" cy="369332"/>
          </a:xfrm>
          <a:prstGeom prst="rect">
            <a:avLst/>
          </a:prstGeom>
          <a:solidFill>
            <a:srgbClr val="002060"/>
          </a:solidFill>
          <a:ln w="19050">
            <a:solidFill>
              <a:schemeClr val="bg1"/>
            </a:solidFill>
          </a:ln>
        </p:spPr>
        <p:txBody>
          <a:bodyPr wrap="square">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rPr>
              <a:t>The power of the lens is 5 </a:t>
            </a:r>
            <a:r>
              <a:rPr lang="en-US" dirty="0" err="1">
                <a:solidFill>
                  <a:schemeClr val="bg1"/>
                </a:solidFill>
                <a:effectLst>
                  <a:outerShdw blurRad="38100" dist="38100" dir="2700000" algn="tl">
                    <a:srgbClr val="000000">
                      <a:alpha val="43137"/>
                    </a:srgbClr>
                  </a:outerShdw>
                </a:effectLst>
                <a:latin typeface="Tw Cen MT" panose="020B0602020104020603" pitchFamily="34" charset="0"/>
              </a:rPr>
              <a:t>dioptre</a:t>
            </a:r>
            <a:endParaRPr lang="en-US" dirty="0">
              <a:solidFill>
                <a:schemeClr val="bg1"/>
              </a:solidFill>
              <a:effectLst>
                <a:outerShdw blurRad="38100" dist="38100" dir="2700000" algn="tl">
                  <a:srgbClr val="000000">
                    <a:alpha val="43137"/>
                  </a:srgbClr>
                </a:outerShdw>
              </a:effectLst>
              <a:latin typeface="Tw Cen MT" panose="020B0602020104020603" pitchFamily="34" charset="0"/>
            </a:endParaRPr>
          </a:p>
        </p:txBody>
      </p:sp>
      <p:sp>
        <p:nvSpPr>
          <p:cNvPr id="51" name="TextBox 50"/>
          <p:cNvSpPr txBox="1"/>
          <p:nvPr/>
        </p:nvSpPr>
        <p:spPr>
          <a:xfrm>
            <a:off x="755903" y="4282903"/>
            <a:ext cx="1911098" cy="346247"/>
          </a:xfrm>
          <a:prstGeom prst="rect">
            <a:avLst/>
          </a:prstGeom>
          <a:noFill/>
          <a:ln w="9525">
            <a:noFill/>
            <a:miter lim="800000"/>
            <a:headEnd/>
            <a:tailEnd/>
          </a:ln>
        </p:spPr>
        <p:txBody>
          <a:bodyPr wrap="square" lIns="68550" tIns="34289" rIns="68550" bIns="34289">
            <a:spAutoFit/>
          </a:bodyPr>
          <a:lstStyle>
            <a:defPPr>
              <a:defRPr lang="en-US"/>
            </a:defPPr>
            <a:lvl1pPr>
              <a:defRPr sz="1600" b="1">
                <a:solidFill>
                  <a:srgbClr val="0000CC"/>
                </a:solidFill>
                <a:latin typeface="Book Antiqua" pitchFamily="18" charset="0"/>
              </a:defRPr>
            </a:lvl1pPr>
          </a:lstStyle>
          <a:p>
            <a:r>
              <a:rPr lang="en-US" sz="1800" dirty="0" smtClean="0">
                <a:solidFill>
                  <a:schemeClr val="bg1"/>
                </a:solidFill>
                <a:sym typeface="Symbol"/>
              </a:rPr>
              <a:t> </a:t>
            </a:r>
            <a:r>
              <a:rPr lang="en-US" sz="1800" dirty="0" smtClean="0">
                <a:solidFill>
                  <a:schemeClr val="bg1"/>
                </a:solidFill>
                <a:cs typeface="Times New Roman" pitchFamily="18" charset="0"/>
              </a:rPr>
              <a:t>P </a:t>
            </a:r>
            <a:r>
              <a:rPr lang="en-US" sz="1800" dirty="0" smtClean="0">
                <a:solidFill>
                  <a:schemeClr val="bg1"/>
                </a:solidFill>
              </a:rPr>
              <a:t>= </a:t>
            </a:r>
            <a:r>
              <a:rPr lang="en-US" sz="1800" dirty="0" smtClean="0">
                <a:solidFill>
                  <a:schemeClr val="bg1"/>
                </a:solidFill>
                <a:cs typeface="Times New Roman" pitchFamily="18" charset="0"/>
              </a:rPr>
              <a:t>5 </a:t>
            </a:r>
            <a:r>
              <a:rPr lang="en-US" sz="1800" dirty="0" err="1">
                <a:solidFill>
                  <a:schemeClr val="bg1"/>
                </a:solidFill>
                <a:cs typeface="Times New Roman" pitchFamily="18" charset="0"/>
              </a:rPr>
              <a:t>dioptre</a:t>
            </a:r>
            <a:endParaRPr lang="en-US" sz="1800" baseline="-25000" dirty="0">
              <a:solidFill>
                <a:schemeClr val="bg1"/>
              </a:solidFill>
              <a:cs typeface="Times New Roman" pitchFamily="18" charset="0"/>
            </a:endParaRPr>
          </a:p>
        </p:txBody>
      </p:sp>
      <p:sp>
        <p:nvSpPr>
          <p:cNvPr id="52" name="Rectangle 51"/>
          <p:cNvSpPr/>
          <p:nvPr/>
        </p:nvSpPr>
        <p:spPr>
          <a:xfrm>
            <a:off x="755900" y="4254988"/>
            <a:ext cx="1911101" cy="371294"/>
          </a:xfrm>
          <a:prstGeom prst="rect">
            <a:avLst/>
          </a:prstGeom>
          <a:ln w="12700">
            <a:solidFill>
              <a:srgbClr val="FFFF00"/>
            </a:solidFill>
            <a:headEnd type="triangle" w="med" len="med"/>
            <a:tailEnd type="none" w="med" len="med"/>
          </a:ln>
          <a:effectLst>
            <a:glow rad="50800">
              <a:srgbClr val="FF0000">
                <a:alpha val="70000"/>
              </a:srgb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latin typeface="Tw Cen MT" panose="020B0602020104020603" pitchFamily="34" charset="0"/>
            </a:endParaRPr>
          </a:p>
        </p:txBody>
      </p:sp>
    </p:spTree>
    <p:extLst>
      <p:ext uri="{BB962C8B-B14F-4D97-AF65-F5344CB8AC3E}">
        <p14:creationId xmlns:p14="http://schemas.microsoft.com/office/powerpoint/2010/main" val="1350769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0-#ppt_h/2"/>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left)">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wipe(left)">
                                      <p:cBhvr>
                                        <p:cTn id="56" dur="500"/>
                                        <p:tgtEl>
                                          <p:spTgt spid="2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wipe(left)">
                                      <p:cBhvr>
                                        <p:cTn id="61" dur="500"/>
                                        <p:tgtEl>
                                          <p:spTgt spid="2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wipe(left)">
                                      <p:cBhvr>
                                        <p:cTn id="66" dur="500"/>
                                        <p:tgtEl>
                                          <p:spTgt spid="2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wipe(left)">
                                      <p:cBhvr>
                                        <p:cTn id="71" dur="500"/>
                                        <p:tgtEl>
                                          <p:spTgt spid="26"/>
                                        </p:tgtEl>
                                      </p:cBhvr>
                                    </p:animEffect>
                                  </p:childTnLst>
                                </p:cTn>
                              </p:par>
                            </p:childTnLst>
                          </p:cTn>
                        </p:par>
                        <p:par>
                          <p:cTn id="72" fill="hold">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wipe(left)">
                                      <p:cBhvr>
                                        <p:cTn id="75" dur="500"/>
                                        <p:tgtEl>
                                          <p:spTgt spid="25"/>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wipe(left)">
                                      <p:cBhvr>
                                        <p:cTn id="80" dur="500"/>
                                        <p:tgtEl>
                                          <p:spTgt spid="27"/>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wipe(left)">
                                      <p:cBhvr>
                                        <p:cTn id="85" dur="500"/>
                                        <p:tgtEl>
                                          <p:spTgt spid="30"/>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31"/>
                                        </p:tgtEl>
                                        <p:attrNameLst>
                                          <p:attrName>style.visibility</p:attrName>
                                        </p:attrNameLst>
                                      </p:cBhvr>
                                      <p:to>
                                        <p:strVal val="visible"/>
                                      </p:to>
                                    </p:set>
                                    <p:animEffect transition="in" filter="wipe(left)">
                                      <p:cBhvr>
                                        <p:cTn id="90" dur="500"/>
                                        <p:tgtEl>
                                          <p:spTgt spid="31"/>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32"/>
                                        </p:tgtEl>
                                        <p:attrNameLst>
                                          <p:attrName>style.visibility</p:attrName>
                                        </p:attrNameLst>
                                      </p:cBhvr>
                                      <p:to>
                                        <p:strVal val="visible"/>
                                      </p:to>
                                    </p:set>
                                    <p:animEffect transition="in" filter="wipe(left)">
                                      <p:cBhvr>
                                        <p:cTn id="95" dur="500"/>
                                        <p:tgtEl>
                                          <p:spTgt spid="32"/>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33"/>
                                        </p:tgtEl>
                                        <p:attrNameLst>
                                          <p:attrName>style.visibility</p:attrName>
                                        </p:attrNameLst>
                                      </p:cBhvr>
                                      <p:to>
                                        <p:strVal val="visible"/>
                                      </p:to>
                                    </p:set>
                                    <p:animEffect transition="in" filter="wipe(left)">
                                      <p:cBhvr>
                                        <p:cTn id="100" dur="500"/>
                                        <p:tgtEl>
                                          <p:spTgt spid="33"/>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39"/>
                                        </p:tgtEl>
                                        <p:attrNameLst>
                                          <p:attrName>style.visibility</p:attrName>
                                        </p:attrNameLst>
                                      </p:cBhvr>
                                      <p:to>
                                        <p:strVal val="visible"/>
                                      </p:to>
                                    </p:set>
                                    <p:animEffect transition="in" filter="wipe(left)">
                                      <p:cBhvr>
                                        <p:cTn id="105" dur="500"/>
                                        <p:tgtEl>
                                          <p:spTgt spid="39"/>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34"/>
                                        </p:tgtEl>
                                        <p:attrNameLst>
                                          <p:attrName>style.visibility</p:attrName>
                                        </p:attrNameLst>
                                      </p:cBhvr>
                                      <p:to>
                                        <p:strVal val="visible"/>
                                      </p:to>
                                    </p:set>
                                    <p:animEffect transition="in" filter="wipe(left)">
                                      <p:cBhvr>
                                        <p:cTn id="110" dur="500"/>
                                        <p:tgtEl>
                                          <p:spTgt spid="34"/>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35"/>
                                        </p:tgtEl>
                                        <p:attrNameLst>
                                          <p:attrName>style.visibility</p:attrName>
                                        </p:attrNameLst>
                                      </p:cBhvr>
                                      <p:to>
                                        <p:strVal val="visible"/>
                                      </p:to>
                                    </p:set>
                                    <p:animEffect transition="in" filter="wipe(left)">
                                      <p:cBhvr>
                                        <p:cTn id="115" dur="500"/>
                                        <p:tgtEl>
                                          <p:spTgt spid="35"/>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40"/>
                                        </p:tgtEl>
                                        <p:attrNameLst>
                                          <p:attrName>style.visibility</p:attrName>
                                        </p:attrNameLst>
                                      </p:cBhvr>
                                      <p:to>
                                        <p:strVal val="visible"/>
                                      </p:to>
                                    </p:set>
                                    <p:animEffect transition="in" filter="wipe(left)">
                                      <p:cBhvr>
                                        <p:cTn id="120" dur="500"/>
                                        <p:tgtEl>
                                          <p:spTgt spid="40"/>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51"/>
                                        </p:tgtEl>
                                        <p:attrNameLst>
                                          <p:attrName>style.visibility</p:attrName>
                                        </p:attrNameLst>
                                      </p:cBhvr>
                                      <p:to>
                                        <p:strVal val="visible"/>
                                      </p:to>
                                    </p:set>
                                    <p:animEffect transition="in" filter="wipe(left)">
                                      <p:cBhvr>
                                        <p:cTn id="125" dur="500"/>
                                        <p:tgtEl>
                                          <p:spTgt spid="51"/>
                                        </p:tgtEl>
                                      </p:cBhvr>
                                    </p:animEffect>
                                  </p:childTnLst>
                                </p:cTn>
                              </p:par>
                            </p:childTnLst>
                          </p:cTn>
                        </p:par>
                        <p:par>
                          <p:cTn id="126" fill="hold">
                            <p:stCondLst>
                              <p:cond delay="500"/>
                            </p:stCondLst>
                            <p:childTnLst>
                              <p:par>
                                <p:cTn id="127" presetID="16" presetClass="entr" presetSubtype="21" fill="hold" grpId="0" nodeType="afterEffect">
                                  <p:stCondLst>
                                    <p:cond delay="0"/>
                                  </p:stCondLst>
                                  <p:childTnLst>
                                    <p:set>
                                      <p:cBhvr>
                                        <p:cTn id="128" dur="1" fill="hold">
                                          <p:stCondLst>
                                            <p:cond delay="0"/>
                                          </p:stCondLst>
                                        </p:cTn>
                                        <p:tgtEl>
                                          <p:spTgt spid="52"/>
                                        </p:tgtEl>
                                        <p:attrNameLst>
                                          <p:attrName>style.visibility</p:attrName>
                                        </p:attrNameLst>
                                      </p:cBhvr>
                                      <p:to>
                                        <p:strVal val="visible"/>
                                      </p:to>
                                    </p:set>
                                    <p:animEffect transition="in" filter="barn(inVertical)">
                                      <p:cBhvr>
                                        <p:cTn id="129" dur="500"/>
                                        <p:tgtEl>
                                          <p:spTgt spid="52"/>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50"/>
                                        </p:tgtEl>
                                        <p:attrNameLst>
                                          <p:attrName>style.visibility</p:attrName>
                                        </p:attrNameLst>
                                      </p:cBhvr>
                                      <p:to>
                                        <p:strVal val="visible"/>
                                      </p:to>
                                    </p:set>
                                    <p:animEffect transition="in" filter="wipe(left)">
                                      <p:cBhvr>
                                        <p:cTn id="13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5" grpId="0"/>
      <p:bldP spid="19" grpId="0"/>
      <p:bldP spid="20" grpId="0"/>
      <p:bldP spid="24" grpId="0"/>
      <p:bldP spid="25" grpId="0"/>
      <p:bldP spid="26" grpId="0"/>
      <p:bldP spid="30" grpId="0"/>
      <p:bldP spid="31" grpId="0"/>
      <p:bldP spid="32" grpId="0"/>
      <p:bldP spid="33" grpId="0"/>
      <p:bldP spid="34" grpId="0"/>
      <p:bldP spid="35" grpId="0"/>
      <p:bldP spid="39" grpId="0"/>
      <p:bldP spid="40" grpId="0"/>
      <p:bldP spid="50" grpId="0" animBg="1"/>
      <p:bldP spid="51" grpId="0"/>
      <p:bldP spid="5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2" descr="D:\d drive\MJ WORK\Pooja mam (physics)\CBSE (X)\Light - Reflection and Refraction\900_Rizwana-Khan_Purple Gradient Background.jp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t="20000" b="20000"/>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0"/>
          <p:cNvGrpSpPr/>
          <p:nvPr/>
        </p:nvGrpSpPr>
        <p:grpSpPr>
          <a:xfrm>
            <a:off x="190500" y="163830"/>
            <a:ext cx="762000" cy="762000"/>
            <a:chOff x="190500" y="163830"/>
            <a:chExt cx="762000" cy="762000"/>
          </a:xfrm>
        </p:grpSpPr>
        <p:sp>
          <p:nvSpPr>
            <p:cNvPr id="42" name="Oval 41"/>
            <p:cNvSpPr/>
            <p:nvPr/>
          </p:nvSpPr>
          <p:spPr>
            <a:xfrm>
              <a:off x="190500" y="163830"/>
              <a:ext cx="762000" cy="762000"/>
            </a:xfrm>
            <a:prstGeom prst="ellipse">
              <a:avLst/>
            </a:prstGeom>
            <a:solidFill>
              <a:srgbClr val="FFC000"/>
            </a:solidFill>
            <a:ln w="57150">
              <a:gradFill>
                <a:gsLst>
                  <a:gs pos="0">
                    <a:srgbClr val="FFFFFF"/>
                  </a:gs>
                  <a:gs pos="16000">
                    <a:srgbClr val="1F1F1F"/>
                  </a:gs>
                  <a:gs pos="17999">
                    <a:srgbClr val="FFFFFF"/>
                  </a:gs>
                  <a:gs pos="42000">
                    <a:srgbClr val="636363"/>
                  </a:gs>
                  <a:gs pos="53000">
                    <a:srgbClr val="CFCFCF"/>
                  </a:gs>
                  <a:gs pos="66000">
                    <a:srgbClr val="CFCFCF"/>
                  </a:gs>
                  <a:gs pos="75999">
                    <a:srgbClr val="1F1F1F"/>
                  </a:gs>
                  <a:gs pos="78999">
                    <a:srgbClr val="FFFFFF"/>
                  </a:gs>
                  <a:gs pos="100000">
                    <a:srgbClr val="7F7F7F"/>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402516" y="283220"/>
              <a:ext cx="349776" cy="523220"/>
            </a:xfrm>
            <a:prstGeom prst="rect">
              <a:avLst/>
            </a:prstGeom>
            <a:noFill/>
          </p:spPr>
          <p:txBody>
            <a:bodyPr wrap="none" rtlCol="0">
              <a:spAutoFit/>
            </a:bodyPr>
            <a:lstStyle/>
            <a:p>
              <a:r>
                <a:rPr lang="en-US" sz="2800" b="1" dirty="0" smtClean="0">
                  <a:latin typeface="Agency FB" panose="020B0503020202020204" pitchFamily="34" charset="0"/>
                </a:rPr>
                <a:t>3</a:t>
              </a:r>
              <a:endParaRPr lang="en-US" sz="2800" b="1" dirty="0">
                <a:latin typeface="Agency FB" panose="020B0503020202020204" pitchFamily="34" charset="0"/>
              </a:endParaRPr>
            </a:p>
          </p:txBody>
        </p:sp>
      </p:grpSp>
      <p:grpSp>
        <p:nvGrpSpPr>
          <p:cNvPr id="6" name="Group 5"/>
          <p:cNvGrpSpPr/>
          <p:nvPr/>
        </p:nvGrpSpPr>
        <p:grpSpPr>
          <a:xfrm>
            <a:off x="142320" y="1047750"/>
            <a:ext cx="900113" cy="338554"/>
            <a:chOff x="502054" y="1442669"/>
            <a:chExt cx="900113" cy="338554"/>
          </a:xfrm>
        </p:grpSpPr>
        <p:pic>
          <p:nvPicPr>
            <p:cNvPr id="7" name="Picture 6"/>
            <p:cNvPicPr>
              <a:picLocks noChangeAspect="1"/>
            </p:cNvPicPr>
            <p:nvPr/>
          </p:nvPicPr>
          <p:blipFill rotWithShape="1">
            <a:blip r:embed="rId4" cstate="print">
              <a:clrChange>
                <a:clrFrom>
                  <a:srgbClr val="FCFFFD"/>
                </a:clrFrom>
                <a:clrTo>
                  <a:srgbClr val="FCFFFD">
                    <a:alpha val="0"/>
                  </a:srgbClr>
                </a:clrTo>
              </a:clrChange>
              <a:extLst>
                <a:ext uri="{BEBA8EAE-BF5A-486C-A8C5-ECC9F3942E4B}">
                  <a14:imgProps xmlns:a14="http://schemas.microsoft.com/office/drawing/2010/main">
                    <a14:imgLayer r:embed="rId5">
                      <a14:imgEffect>
                        <a14:backgroundRemoval t="5900" b="15100" l="15044" r="84366"/>
                      </a14:imgEffect>
                    </a14:imgLayer>
                  </a14:imgProps>
                </a:ext>
                <a:ext uri="{28A0092B-C50C-407E-A947-70E740481C1C}">
                  <a14:useLocalDpi xmlns:a14="http://schemas.microsoft.com/office/drawing/2010/main" val="0"/>
                </a:ext>
              </a:extLst>
            </a:blip>
            <a:srcRect l="15904" t="6974" r="15904" b="84650"/>
            <a:stretch/>
          </p:blipFill>
          <p:spPr>
            <a:xfrm>
              <a:off x="515691" y="1453918"/>
              <a:ext cx="872838" cy="316056"/>
            </a:xfrm>
            <a:prstGeom prst="rect">
              <a:avLst/>
            </a:prstGeom>
          </p:spPr>
        </p:pic>
        <p:sp>
          <p:nvSpPr>
            <p:cNvPr id="8" name="Rectangle 7"/>
            <p:cNvSpPr>
              <a:spLocks noChangeArrowheads="1"/>
            </p:cNvSpPr>
            <p:nvPr/>
          </p:nvSpPr>
          <p:spPr bwMode="auto">
            <a:xfrm>
              <a:off x="502054" y="1442669"/>
              <a:ext cx="900113"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solidFill>
                    <a:prstClr val="black"/>
                  </a:solidFill>
                  <a:effectLst>
                    <a:glow rad="101600">
                      <a:prstClr val="white">
                        <a:alpha val="60000"/>
                      </a:prstClr>
                    </a:glow>
                  </a:effectLst>
                  <a:latin typeface="Book Antiqua" pitchFamily="18" charset="0"/>
                </a:rPr>
                <a:t>Given :</a:t>
              </a:r>
            </a:p>
          </p:txBody>
        </p:sp>
      </p:grpSp>
      <p:sp>
        <p:nvSpPr>
          <p:cNvPr id="9" name="Rectangle 8"/>
          <p:cNvSpPr>
            <a:spLocks noChangeArrowheads="1"/>
          </p:cNvSpPr>
          <p:nvPr/>
        </p:nvSpPr>
        <p:spPr bwMode="auto">
          <a:xfrm>
            <a:off x="1126166" y="1047750"/>
            <a:ext cx="1688966" cy="338554"/>
          </a:xfrm>
          <a:prstGeom prst="rect">
            <a:avLst/>
          </a:prstGeom>
          <a:noFill/>
          <a:ln w="9525">
            <a:noFill/>
            <a:miter lim="800000"/>
            <a:headEnd/>
            <a:tailEnd/>
          </a:ln>
        </p:spPr>
        <p:txBody>
          <a:bodyPr wrap="square">
            <a:spAutoFit/>
          </a:bodyPr>
          <a:lstStyle/>
          <a:p>
            <a:pPr algn="r"/>
            <a:r>
              <a:rPr lang="en-US" sz="1600" b="1" dirty="0">
                <a:solidFill>
                  <a:schemeClr val="bg1"/>
                </a:solidFill>
                <a:effectLst>
                  <a:outerShdw blurRad="38100" dist="38100" dir="2700000" algn="tl">
                    <a:srgbClr val="000000">
                      <a:alpha val="43137"/>
                    </a:srgbClr>
                  </a:outerShdw>
                </a:effectLst>
                <a:latin typeface="Book Antiqua" pitchFamily="18" charset="0"/>
              </a:rPr>
              <a:t>Focal length (f)</a:t>
            </a:r>
          </a:p>
        </p:txBody>
      </p:sp>
      <p:sp>
        <p:nvSpPr>
          <p:cNvPr id="10" name="Rectangle 9"/>
          <p:cNvSpPr>
            <a:spLocks noChangeArrowheads="1"/>
          </p:cNvSpPr>
          <p:nvPr/>
        </p:nvSpPr>
        <p:spPr bwMode="auto">
          <a:xfrm>
            <a:off x="2916866" y="1047750"/>
            <a:ext cx="925253" cy="338554"/>
          </a:xfrm>
          <a:prstGeom prst="rect">
            <a:avLst/>
          </a:prstGeom>
          <a:noFill/>
          <a:ln w="9525">
            <a:noFill/>
            <a:miter lim="800000"/>
            <a:headEnd/>
            <a:tailEnd/>
          </a:ln>
        </p:spPr>
        <p:txBody>
          <a:bodyPr wrap="none">
            <a:spAutoFit/>
          </a:bodyPr>
          <a:lstStyle/>
          <a:p>
            <a:r>
              <a:rPr lang="en-US" sz="1600" b="1" dirty="0">
                <a:solidFill>
                  <a:schemeClr val="bg1"/>
                </a:solidFill>
                <a:effectLst>
                  <a:outerShdw blurRad="38100" dist="38100" dir="2700000" algn="tl">
                    <a:srgbClr val="000000">
                      <a:alpha val="43137"/>
                    </a:srgbClr>
                  </a:outerShdw>
                </a:effectLst>
                <a:latin typeface="Book Antiqua" pitchFamily="18" charset="0"/>
              </a:rPr>
              <a:t>=  </a:t>
            </a:r>
            <a:r>
              <a:rPr lang="en-US" sz="1600" b="1" dirty="0" smtClean="0">
                <a:solidFill>
                  <a:schemeClr val="bg1"/>
                </a:solidFill>
                <a:effectLst>
                  <a:outerShdw blurRad="38100" dist="38100" dir="2700000" algn="tl">
                    <a:srgbClr val="000000">
                      <a:alpha val="43137"/>
                    </a:srgbClr>
                  </a:outerShdw>
                </a:effectLst>
                <a:latin typeface="Book Antiqua" pitchFamily="18" charset="0"/>
              </a:rPr>
              <a:t>– 2 m</a:t>
            </a:r>
            <a:endParaRPr lang="en-US" sz="1600" b="1" dirty="0">
              <a:solidFill>
                <a:schemeClr val="bg1"/>
              </a:solidFill>
              <a:effectLst>
                <a:outerShdw blurRad="38100" dist="38100" dir="2700000" algn="tl">
                  <a:srgbClr val="000000">
                    <a:alpha val="43137"/>
                  </a:srgbClr>
                </a:outerShdw>
              </a:effectLst>
              <a:latin typeface="Book Antiqua" pitchFamily="18" charset="0"/>
            </a:endParaRPr>
          </a:p>
        </p:txBody>
      </p:sp>
      <p:grpSp>
        <p:nvGrpSpPr>
          <p:cNvPr id="11" name="Group 10"/>
          <p:cNvGrpSpPr/>
          <p:nvPr/>
        </p:nvGrpSpPr>
        <p:grpSpPr>
          <a:xfrm>
            <a:off x="97466" y="1521299"/>
            <a:ext cx="990600" cy="357044"/>
            <a:chOff x="457200" y="1943637"/>
            <a:chExt cx="990600" cy="357044"/>
          </a:xfrm>
        </p:grpSpPr>
        <p:pic>
          <p:nvPicPr>
            <p:cNvPr id="12" name="Picture 11"/>
            <p:cNvPicPr>
              <a:picLocks noChangeAspect="1"/>
            </p:cNvPicPr>
            <p:nvPr/>
          </p:nvPicPr>
          <p:blipFill rotWithShape="1">
            <a:blip r:embed="rId6" cstate="print">
              <a:clrChange>
                <a:clrFrom>
                  <a:srgbClr val="000000">
                    <a:alpha val="0"/>
                  </a:srgbClr>
                </a:clrFrom>
                <a:clrTo>
                  <a:srgbClr val="000000">
                    <a:alpha val="0"/>
                  </a:srgbClr>
                </a:clrTo>
              </a:clrChange>
              <a:extLst>
                <a:ext uri="{BEBA8EAE-BF5A-486C-A8C5-ECC9F3942E4B}">
                  <a14:imgProps xmlns:a14="http://schemas.microsoft.com/office/drawing/2010/main">
                    <a14:imgLayer r:embed="rId7">
                      <a14:imgEffect>
                        <a14:backgroundRemoval t="77462" b="87817" l="14114" r="84985"/>
                      </a14:imgEffect>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l="15332" t="77915" r="15332" b="12498"/>
            <a:stretch/>
          </p:blipFill>
          <p:spPr>
            <a:xfrm>
              <a:off x="486814" y="1943637"/>
              <a:ext cx="960986" cy="347662"/>
            </a:xfrm>
            <a:prstGeom prst="rect">
              <a:avLst/>
            </a:prstGeom>
          </p:spPr>
        </p:pic>
        <p:sp>
          <p:nvSpPr>
            <p:cNvPr id="13" name="Rectangle 12"/>
            <p:cNvSpPr>
              <a:spLocks noChangeArrowheads="1"/>
            </p:cNvSpPr>
            <p:nvPr/>
          </p:nvSpPr>
          <p:spPr bwMode="auto">
            <a:xfrm>
              <a:off x="457200" y="1962127"/>
              <a:ext cx="990600"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solidFill>
                    <a:prstClr val="black"/>
                  </a:solidFill>
                  <a:effectLst>
                    <a:glow rad="101600">
                      <a:prstClr val="white">
                        <a:alpha val="60000"/>
                      </a:prstClr>
                    </a:glow>
                  </a:effectLst>
                  <a:latin typeface="Book Antiqua" pitchFamily="18" charset="0"/>
                </a:rPr>
                <a:t>To find :</a:t>
              </a:r>
            </a:p>
          </p:txBody>
        </p:sp>
      </p:grpSp>
      <p:sp>
        <p:nvSpPr>
          <p:cNvPr id="14" name="Rectangle 13"/>
          <p:cNvSpPr>
            <a:spLocks noChangeArrowheads="1"/>
          </p:cNvSpPr>
          <p:nvPr/>
        </p:nvSpPr>
        <p:spPr bwMode="auto">
          <a:xfrm>
            <a:off x="1126166" y="1530544"/>
            <a:ext cx="1870678" cy="338554"/>
          </a:xfrm>
          <a:prstGeom prst="rect">
            <a:avLst/>
          </a:prstGeom>
          <a:noFill/>
          <a:ln w="9525">
            <a:noFill/>
            <a:miter lim="800000"/>
            <a:headEnd/>
            <a:tailEnd/>
          </a:ln>
        </p:spPr>
        <p:txBody>
          <a:bodyPr wrap="square">
            <a:spAutoFit/>
          </a:bodyPr>
          <a:lstStyle/>
          <a:p>
            <a:pPr algn="r"/>
            <a:r>
              <a:rPr lang="en-US" sz="1600" b="1" dirty="0">
                <a:solidFill>
                  <a:schemeClr val="bg1"/>
                </a:solidFill>
                <a:effectLst>
                  <a:outerShdw blurRad="38100" dist="38100" dir="2700000" algn="tl">
                    <a:srgbClr val="000000">
                      <a:alpha val="43137"/>
                    </a:srgbClr>
                  </a:outerShdw>
                </a:effectLst>
                <a:latin typeface="Book Antiqua" pitchFamily="18" charset="0"/>
              </a:rPr>
              <a:t>Power of lens (P)</a:t>
            </a:r>
          </a:p>
        </p:txBody>
      </p:sp>
      <p:sp>
        <p:nvSpPr>
          <p:cNvPr id="15" name="Rectangle 14"/>
          <p:cNvSpPr>
            <a:spLocks noChangeArrowheads="1"/>
          </p:cNvSpPr>
          <p:nvPr/>
        </p:nvSpPr>
        <p:spPr bwMode="auto">
          <a:xfrm>
            <a:off x="2916866" y="1530544"/>
            <a:ext cx="503664" cy="338554"/>
          </a:xfrm>
          <a:prstGeom prst="rect">
            <a:avLst/>
          </a:prstGeom>
          <a:noFill/>
          <a:ln w="9525">
            <a:noFill/>
            <a:miter lim="800000"/>
            <a:headEnd/>
            <a:tailEnd/>
          </a:ln>
        </p:spPr>
        <p:txBody>
          <a:bodyPr wrap="none">
            <a:spAutoFit/>
          </a:bodyPr>
          <a:lstStyle/>
          <a:p>
            <a:r>
              <a:rPr lang="en-US" sz="1600" b="1" dirty="0">
                <a:solidFill>
                  <a:schemeClr val="bg1"/>
                </a:solidFill>
                <a:effectLst>
                  <a:outerShdw blurRad="38100" dist="38100" dir="2700000" algn="tl">
                    <a:srgbClr val="000000">
                      <a:alpha val="43137"/>
                    </a:srgbClr>
                  </a:outerShdw>
                </a:effectLst>
                <a:latin typeface="Book Antiqua" pitchFamily="18" charset="0"/>
              </a:rPr>
              <a:t>=  </a:t>
            </a:r>
            <a:r>
              <a:rPr lang="en-US" sz="1600" b="1" dirty="0" smtClean="0">
                <a:solidFill>
                  <a:schemeClr val="bg1"/>
                </a:solidFill>
                <a:effectLst>
                  <a:outerShdw blurRad="38100" dist="38100" dir="2700000" algn="tl">
                    <a:srgbClr val="000000">
                      <a:alpha val="43137"/>
                    </a:srgbClr>
                  </a:outerShdw>
                </a:effectLst>
                <a:latin typeface="Book Antiqua" pitchFamily="18" charset="0"/>
              </a:rPr>
              <a:t>?</a:t>
            </a:r>
            <a:endParaRPr lang="en-US" sz="1600" b="1" dirty="0">
              <a:solidFill>
                <a:schemeClr val="bg1"/>
              </a:solidFill>
              <a:effectLst>
                <a:outerShdw blurRad="38100" dist="38100" dir="2700000" algn="tl">
                  <a:srgbClr val="000000">
                    <a:alpha val="43137"/>
                  </a:srgbClr>
                </a:outerShdw>
              </a:effectLst>
              <a:latin typeface="Book Antiqua" pitchFamily="18" charset="0"/>
            </a:endParaRPr>
          </a:p>
        </p:txBody>
      </p:sp>
      <p:grpSp>
        <p:nvGrpSpPr>
          <p:cNvPr id="16" name="Group 15"/>
          <p:cNvGrpSpPr/>
          <p:nvPr/>
        </p:nvGrpSpPr>
        <p:grpSpPr>
          <a:xfrm>
            <a:off x="127945" y="2091568"/>
            <a:ext cx="1112521" cy="338554"/>
            <a:chOff x="668654" y="2261814"/>
            <a:chExt cx="1112521" cy="338554"/>
          </a:xfrm>
        </p:grpSpPr>
        <p:pic>
          <p:nvPicPr>
            <p:cNvPr id="17" name="Picture 16"/>
            <p:cNvPicPr>
              <a:picLocks noChangeAspect="1"/>
            </p:cNvPicPr>
            <p:nvPr/>
          </p:nvPicPr>
          <p:blipFill rotWithShape="1">
            <a:blip r:embed="rId8" cstate="print">
              <a:extLst>
                <a:ext uri="{BEBA8EAE-BF5A-486C-A8C5-ECC9F3942E4B}">
                  <a14:imgProps xmlns:a14="http://schemas.microsoft.com/office/drawing/2010/main">
                    <a14:imgLayer r:embed="rId9">
                      <a14:imgEffect>
                        <a14:backgroundRemoval t="56871" b="66901" l="11168" r="88579"/>
                      </a14:imgEffect>
                      <a14:imgEffect>
                        <a14:colorTemperature colorTemp="5300"/>
                      </a14:imgEffect>
                      <a14:imgEffect>
                        <a14:brightnessContrast bright="20000"/>
                      </a14:imgEffect>
                    </a14:imgLayer>
                  </a14:imgProps>
                </a:ext>
                <a:ext uri="{28A0092B-C50C-407E-A947-70E740481C1C}">
                  <a14:useLocalDpi xmlns:a14="http://schemas.microsoft.com/office/drawing/2010/main" val="0"/>
                </a:ext>
              </a:extLst>
            </a:blip>
            <a:srcRect l="15561" t="57499" r="14892" b="33779"/>
            <a:stretch/>
          </p:blipFill>
          <p:spPr>
            <a:xfrm>
              <a:off x="668654" y="2267785"/>
              <a:ext cx="1072040" cy="332583"/>
            </a:xfrm>
            <a:prstGeom prst="rect">
              <a:avLst/>
            </a:prstGeom>
          </p:spPr>
        </p:pic>
        <p:sp>
          <p:nvSpPr>
            <p:cNvPr id="18" name="Rectangle 17"/>
            <p:cNvSpPr>
              <a:spLocks noChangeArrowheads="1"/>
            </p:cNvSpPr>
            <p:nvPr/>
          </p:nvSpPr>
          <p:spPr bwMode="auto">
            <a:xfrm>
              <a:off x="676275" y="2261814"/>
              <a:ext cx="1104900"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solidFill>
                    <a:prstClr val="black"/>
                  </a:solidFill>
                  <a:effectLst>
                    <a:glow rad="101600">
                      <a:prstClr val="white">
                        <a:alpha val="60000"/>
                      </a:prstClr>
                    </a:glow>
                  </a:effectLst>
                  <a:latin typeface="Book Antiqua" pitchFamily="18" charset="0"/>
                </a:rPr>
                <a:t>Formula : </a:t>
              </a:r>
            </a:p>
          </p:txBody>
        </p:sp>
      </p:grpSp>
      <p:grpSp>
        <p:nvGrpSpPr>
          <p:cNvPr id="38" name="Group 37"/>
          <p:cNvGrpSpPr/>
          <p:nvPr/>
        </p:nvGrpSpPr>
        <p:grpSpPr>
          <a:xfrm>
            <a:off x="1128258" y="1954543"/>
            <a:ext cx="2245808" cy="612604"/>
            <a:chOff x="1487992" y="2114550"/>
            <a:chExt cx="2245808" cy="612604"/>
          </a:xfrm>
        </p:grpSpPr>
        <p:sp>
          <p:nvSpPr>
            <p:cNvPr id="19" name="TextBox 18"/>
            <p:cNvSpPr txBox="1"/>
            <p:nvPr/>
          </p:nvSpPr>
          <p:spPr>
            <a:xfrm>
              <a:off x="1487992" y="2251575"/>
              <a:ext cx="685800" cy="338554"/>
            </a:xfrm>
            <a:prstGeom prst="rect">
              <a:avLst/>
            </a:prstGeom>
            <a:noFill/>
          </p:spPr>
          <p:txBody>
            <a:bodyPr wrap="square" rtlCol="0">
              <a:spAutoFit/>
            </a:bodyPr>
            <a:lstStyle/>
            <a:p>
              <a:pPr algn="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P   =</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p:sp>
          <p:nvSpPr>
            <p:cNvPr id="20" name="TextBox 19"/>
            <p:cNvSpPr txBox="1"/>
            <p:nvPr/>
          </p:nvSpPr>
          <p:spPr>
            <a:xfrm>
              <a:off x="2590800" y="2251575"/>
              <a:ext cx="1143000" cy="338554"/>
            </a:xfrm>
            <a:prstGeom prst="rect">
              <a:avLst/>
            </a:prstGeom>
            <a:noFill/>
          </p:spPr>
          <p:txBody>
            <a:bodyPr wrap="square" rtlCol="0">
              <a:spAutoFit/>
            </a:bodyPr>
            <a:lstStyle/>
            <a:p>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dioptre</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21" name="TextBox 20"/>
                <p:cNvSpPr txBox="1"/>
                <p:nvPr/>
              </p:nvSpPr>
              <p:spPr>
                <a:xfrm>
                  <a:off x="2117688" y="2114550"/>
                  <a:ext cx="546279" cy="612604"/>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i="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f</m:t>
                            </m:r>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m:t>
                            </m:r>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m</m:t>
                            </m:r>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2117688" y="2114550"/>
                  <a:ext cx="546279" cy="612604"/>
                </a:xfrm>
                <a:prstGeom prst="rect">
                  <a:avLst/>
                </a:prstGeom>
                <a:blipFill rotWithShape="1">
                  <a:blip r:embed="rId10"/>
                  <a:stretch>
                    <a:fillRect/>
                  </a:stretch>
                </a:blipFill>
              </p:spPr>
              <p:txBody>
                <a:bodyPr/>
                <a:lstStyle/>
                <a:p>
                  <a:r>
                    <a:rPr lang="en-US">
                      <a:noFill/>
                    </a:rPr>
                    <a:t> </a:t>
                  </a:r>
                </a:p>
              </p:txBody>
            </p:sp>
          </mc:Fallback>
        </mc:AlternateContent>
      </p:grpSp>
      <p:grpSp>
        <p:nvGrpSpPr>
          <p:cNvPr id="22" name="Group 21"/>
          <p:cNvGrpSpPr/>
          <p:nvPr/>
        </p:nvGrpSpPr>
        <p:grpSpPr>
          <a:xfrm>
            <a:off x="126041" y="2759702"/>
            <a:ext cx="1133476" cy="359963"/>
            <a:chOff x="666750" y="2711225"/>
            <a:chExt cx="1133476" cy="359963"/>
          </a:xfrm>
        </p:grpSpPr>
        <p:pic>
          <p:nvPicPr>
            <p:cNvPr id="23" name="Picture 22"/>
            <p:cNvPicPr>
              <a:picLocks noChangeAspect="1"/>
            </p:cNvPicPr>
            <p:nvPr/>
          </p:nvPicPr>
          <p:blipFill rotWithShape="1">
            <a:blip r:embed="rId11" cstate="print">
              <a:extLst>
                <a:ext uri="{BEBA8EAE-BF5A-486C-A8C5-ECC9F3942E4B}">
                  <a14:imgProps xmlns:a14="http://schemas.microsoft.com/office/drawing/2010/main">
                    <a14:imgLayer r:embed="rId12">
                      <a14:imgEffect>
                        <a14:backgroundRemoval t="36869" b="46447" l="12468" r="86494"/>
                      </a14:imgEffect>
                    </a14:imgLayer>
                  </a14:imgProps>
                </a:ext>
                <a:ext uri="{28A0092B-C50C-407E-A947-70E740481C1C}">
                  <a14:useLocalDpi xmlns:a14="http://schemas.microsoft.com/office/drawing/2010/main" val="0"/>
                </a:ext>
              </a:extLst>
            </a:blip>
            <a:srcRect l="15693" t="37327" r="14620" b="53752"/>
            <a:stretch/>
          </p:blipFill>
          <p:spPr>
            <a:xfrm>
              <a:off x="685800" y="2711225"/>
              <a:ext cx="1114426" cy="359963"/>
            </a:xfrm>
            <a:prstGeom prst="rect">
              <a:avLst/>
            </a:prstGeom>
          </p:spPr>
        </p:pic>
        <p:sp>
          <p:nvSpPr>
            <p:cNvPr id="24" name="Rectangle 23"/>
            <p:cNvSpPr>
              <a:spLocks noChangeArrowheads="1"/>
            </p:cNvSpPr>
            <p:nvPr/>
          </p:nvSpPr>
          <p:spPr bwMode="auto">
            <a:xfrm>
              <a:off x="666750" y="2721929"/>
              <a:ext cx="1114425"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solidFill>
                    <a:prstClr val="black"/>
                  </a:solidFill>
                  <a:effectLst>
                    <a:glow rad="101600">
                      <a:prstClr val="white">
                        <a:alpha val="60000"/>
                      </a:prstClr>
                    </a:glow>
                  </a:effectLst>
                  <a:latin typeface="Book Antiqua" pitchFamily="18" charset="0"/>
                </a:rPr>
                <a:t>Solution : </a:t>
              </a:r>
            </a:p>
          </p:txBody>
        </p:sp>
      </p:grpSp>
      <p:grpSp>
        <p:nvGrpSpPr>
          <p:cNvPr id="39" name="Group 38"/>
          <p:cNvGrpSpPr/>
          <p:nvPr/>
        </p:nvGrpSpPr>
        <p:grpSpPr>
          <a:xfrm>
            <a:off x="1212578" y="2637339"/>
            <a:ext cx="1066800" cy="612604"/>
            <a:chOff x="1572312" y="2797346"/>
            <a:chExt cx="1066800" cy="612604"/>
          </a:xfrm>
        </p:grpSpPr>
        <p:sp>
          <p:nvSpPr>
            <p:cNvPr id="25" name="TextBox 24"/>
            <p:cNvSpPr txBox="1"/>
            <p:nvPr/>
          </p:nvSpPr>
          <p:spPr>
            <a:xfrm>
              <a:off x="1572312" y="2934371"/>
              <a:ext cx="685800" cy="338554"/>
            </a:xfrm>
            <a:prstGeom prst="rect">
              <a:avLst/>
            </a:prstGeom>
            <a:noFill/>
          </p:spPr>
          <p:txBody>
            <a:bodyPr wrap="square" rtlCol="0">
              <a:spAutoFit/>
            </a:bodyPr>
            <a:lstStyle/>
            <a:p>
              <a:pPr algn="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P   =</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26" name="TextBox 25"/>
                <p:cNvSpPr txBox="1"/>
                <p:nvPr/>
              </p:nvSpPr>
              <p:spPr>
                <a:xfrm>
                  <a:off x="2269626" y="2797346"/>
                  <a:ext cx="369486" cy="612604"/>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i="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f</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2269626" y="2797346"/>
                  <a:ext cx="369486" cy="612604"/>
                </a:xfrm>
                <a:prstGeom prst="rect">
                  <a:avLst/>
                </a:prstGeom>
                <a:blipFill rotWithShape="1">
                  <a:blip r:embed="rId13"/>
                  <a:stretch>
                    <a:fillRect/>
                  </a:stretch>
                </a:blipFill>
              </p:spPr>
              <p:txBody>
                <a:bodyPr/>
                <a:lstStyle/>
                <a:p>
                  <a:r>
                    <a:rPr lang="en-US">
                      <a:noFill/>
                    </a:rPr>
                    <a:t> </a:t>
                  </a:r>
                </a:p>
              </p:txBody>
            </p:sp>
          </mc:Fallback>
        </mc:AlternateContent>
      </p:grpSp>
      <p:sp>
        <p:nvSpPr>
          <p:cNvPr id="27" name="TextBox 26"/>
          <p:cNvSpPr txBox="1"/>
          <p:nvPr/>
        </p:nvSpPr>
        <p:spPr>
          <a:xfrm>
            <a:off x="755378" y="3335816"/>
            <a:ext cx="381000"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sym typeface="Symbol"/>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p:sp>
        <p:nvSpPr>
          <p:cNvPr id="28" name="TextBox 27"/>
          <p:cNvSpPr txBox="1"/>
          <p:nvPr/>
        </p:nvSpPr>
        <p:spPr>
          <a:xfrm>
            <a:off x="1212578" y="3335816"/>
            <a:ext cx="685800" cy="338554"/>
          </a:xfrm>
          <a:prstGeom prst="rect">
            <a:avLst/>
          </a:prstGeom>
          <a:noFill/>
        </p:spPr>
        <p:txBody>
          <a:bodyPr wrap="square" rtlCol="0">
            <a:spAutoFit/>
          </a:bodyPr>
          <a:lstStyle/>
          <a:p>
            <a:pPr algn="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P   =</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32" name="TextBox 31"/>
              <p:cNvSpPr txBox="1"/>
              <p:nvPr/>
            </p:nvSpPr>
            <p:spPr>
              <a:xfrm>
                <a:off x="1905176" y="3226844"/>
                <a:ext cx="459186" cy="556499"/>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 2</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1905176" y="3226844"/>
                <a:ext cx="459186" cy="556499"/>
              </a:xfrm>
              <a:prstGeom prst="rect">
                <a:avLst/>
              </a:prstGeom>
              <a:blipFill rotWithShape="1">
                <a:blip r:embed="rId14"/>
                <a:stretch>
                  <a:fillRect/>
                </a:stretch>
              </a:blipFill>
            </p:spPr>
            <p:txBody>
              <a:bodyPr/>
              <a:lstStyle/>
              <a:p>
                <a:r>
                  <a:rPr lang="en-US">
                    <a:noFill/>
                  </a:rPr>
                  <a:t> </a:t>
                </a:r>
              </a:p>
            </p:txBody>
          </p:sp>
        </mc:Fallback>
      </mc:AlternateContent>
      <p:sp>
        <p:nvSpPr>
          <p:cNvPr id="44" name="Rectangle 43"/>
          <p:cNvSpPr/>
          <p:nvPr/>
        </p:nvSpPr>
        <p:spPr>
          <a:xfrm>
            <a:off x="1042845" y="375553"/>
            <a:ext cx="5899001" cy="338554"/>
          </a:xfrm>
          <a:prstGeom prst="rect">
            <a:avLst/>
          </a:prstGeom>
        </p:spPr>
        <p:txBody>
          <a:bodyPr wrap="square">
            <a:spAutoFit/>
          </a:bodyPr>
          <a:lstStyle/>
          <a:p>
            <a:r>
              <a:rPr lang="en-US" sz="1600" b="1" dirty="0">
                <a:solidFill>
                  <a:schemeClr val="bg1"/>
                </a:solidFill>
                <a:effectLst>
                  <a:outerShdw blurRad="38100" dist="38100" dir="2700000" algn="tl">
                    <a:srgbClr val="000000">
                      <a:alpha val="43137"/>
                    </a:srgbClr>
                  </a:outerShdw>
                </a:effectLst>
                <a:latin typeface="Book Antiqua" pitchFamily="18" charset="0"/>
              </a:rPr>
              <a:t>Find the power of a concave lens of focal length 2 m.</a:t>
            </a:r>
          </a:p>
        </p:txBody>
      </p:sp>
      <p:sp>
        <p:nvSpPr>
          <p:cNvPr id="45" name="Rectangle 44"/>
          <p:cNvSpPr/>
          <p:nvPr/>
        </p:nvSpPr>
        <p:spPr>
          <a:xfrm>
            <a:off x="2839776" y="3950188"/>
            <a:ext cx="4551624" cy="369332"/>
          </a:xfrm>
          <a:prstGeom prst="rect">
            <a:avLst/>
          </a:prstGeom>
          <a:solidFill>
            <a:srgbClr val="002060"/>
          </a:solidFill>
          <a:ln w="19050">
            <a:solidFill>
              <a:schemeClr val="bg1"/>
            </a:solidFill>
          </a:ln>
        </p:spPr>
        <p:txBody>
          <a:bodyPr wrap="square">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rPr>
              <a:t>The power of this concave lens is – 0.5 </a:t>
            </a:r>
            <a:r>
              <a:rPr lang="en-US" dirty="0" err="1">
                <a:solidFill>
                  <a:schemeClr val="bg1"/>
                </a:solidFill>
                <a:effectLst>
                  <a:outerShdw blurRad="38100" dist="38100" dir="2700000" algn="tl">
                    <a:srgbClr val="000000">
                      <a:alpha val="43137"/>
                    </a:srgbClr>
                  </a:outerShdw>
                </a:effectLst>
                <a:latin typeface="Tw Cen MT" panose="020B0602020104020603" pitchFamily="34" charset="0"/>
              </a:rPr>
              <a:t>dioptre</a:t>
            </a:r>
            <a:r>
              <a:rPr lang="en-US" dirty="0">
                <a:solidFill>
                  <a:schemeClr val="bg1"/>
                </a:solidFill>
                <a:effectLst>
                  <a:outerShdw blurRad="38100" dist="38100" dir="2700000" algn="tl">
                    <a:srgbClr val="000000">
                      <a:alpha val="43137"/>
                    </a:srgbClr>
                  </a:outerShdw>
                </a:effectLst>
                <a:latin typeface="Tw Cen MT" panose="020B0602020104020603" pitchFamily="34" charset="0"/>
              </a:rPr>
              <a:t>.</a:t>
            </a:r>
          </a:p>
        </p:txBody>
      </p:sp>
      <p:sp>
        <p:nvSpPr>
          <p:cNvPr id="46" name="TextBox 45"/>
          <p:cNvSpPr txBox="1"/>
          <p:nvPr/>
        </p:nvSpPr>
        <p:spPr>
          <a:xfrm>
            <a:off x="755903" y="3978103"/>
            <a:ext cx="1987297" cy="346247"/>
          </a:xfrm>
          <a:prstGeom prst="rect">
            <a:avLst/>
          </a:prstGeom>
          <a:noFill/>
          <a:ln w="9525">
            <a:noFill/>
            <a:miter lim="800000"/>
            <a:headEnd/>
            <a:tailEnd/>
          </a:ln>
        </p:spPr>
        <p:txBody>
          <a:bodyPr wrap="square" lIns="68550" tIns="34289" rIns="68550" bIns="34289">
            <a:spAutoFit/>
          </a:bodyPr>
          <a:lstStyle>
            <a:defPPr>
              <a:defRPr lang="en-US"/>
            </a:defPPr>
            <a:lvl1pPr>
              <a:defRPr sz="1600" b="1">
                <a:solidFill>
                  <a:srgbClr val="0000CC"/>
                </a:solidFill>
                <a:latin typeface="Book Antiqua" pitchFamily="18" charset="0"/>
              </a:defRPr>
            </a:lvl1pPr>
          </a:lstStyle>
          <a:p>
            <a:r>
              <a:rPr lang="en-US" sz="1800" dirty="0" smtClean="0">
                <a:solidFill>
                  <a:schemeClr val="bg1"/>
                </a:solidFill>
                <a:sym typeface="Symbol"/>
              </a:rPr>
              <a:t> </a:t>
            </a:r>
            <a:r>
              <a:rPr lang="en-US" sz="1800" dirty="0" smtClean="0">
                <a:solidFill>
                  <a:schemeClr val="bg1"/>
                </a:solidFill>
                <a:cs typeface="Times New Roman" pitchFamily="18" charset="0"/>
              </a:rPr>
              <a:t>P </a:t>
            </a:r>
            <a:r>
              <a:rPr lang="en-US" sz="1800" dirty="0" smtClean="0">
                <a:solidFill>
                  <a:schemeClr val="bg1"/>
                </a:solidFill>
              </a:rPr>
              <a:t>= -0.</a:t>
            </a:r>
            <a:r>
              <a:rPr lang="en-US" sz="1800" dirty="0" smtClean="0">
                <a:solidFill>
                  <a:schemeClr val="bg1"/>
                </a:solidFill>
                <a:cs typeface="Times New Roman" pitchFamily="18" charset="0"/>
              </a:rPr>
              <a:t>5 </a:t>
            </a:r>
            <a:r>
              <a:rPr lang="en-US" sz="1800" dirty="0" err="1">
                <a:solidFill>
                  <a:schemeClr val="bg1"/>
                </a:solidFill>
                <a:cs typeface="Times New Roman" pitchFamily="18" charset="0"/>
              </a:rPr>
              <a:t>dioptre</a:t>
            </a:r>
            <a:endParaRPr lang="en-US" sz="1800" baseline="-25000" dirty="0">
              <a:solidFill>
                <a:schemeClr val="bg1"/>
              </a:solidFill>
              <a:cs typeface="Times New Roman" pitchFamily="18" charset="0"/>
            </a:endParaRPr>
          </a:p>
        </p:txBody>
      </p:sp>
      <p:sp>
        <p:nvSpPr>
          <p:cNvPr id="47" name="Rectangle 46"/>
          <p:cNvSpPr/>
          <p:nvPr/>
        </p:nvSpPr>
        <p:spPr>
          <a:xfrm>
            <a:off x="755900" y="3950188"/>
            <a:ext cx="1987300" cy="371294"/>
          </a:xfrm>
          <a:prstGeom prst="rect">
            <a:avLst/>
          </a:prstGeom>
          <a:ln w="12700">
            <a:solidFill>
              <a:srgbClr val="FFFF00"/>
            </a:solidFill>
            <a:headEnd type="triangle" w="med" len="med"/>
            <a:tailEnd type="none" w="med" len="med"/>
          </a:ln>
          <a:effectLst>
            <a:glow rad="50800">
              <a:srgbClr val="FF0000">
                <a:alpha val="70000"/>
              </a:srgb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latin typeface="Tw Cen MT" panose="020B0602020104020603" pitchFamily="34" charset="0"/>
            </a:endParaRPr>
          </a:p>
        </p:txBody>
      </p:sp>
    </p:spTree>
    <p:extLst>
      <p:ext uri="{BB962C8B-B14F-4D97-AF65-F5344CB8AC3E}">
        <p14:creationId xmlns:p14="http://schemas.microsoft.com/office/powerpoint/2010/main" val="35457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0-#ppt_h/2"/>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wipe(left)">
                                      <p:cBhvr>
                                        <p:cTn id="11" dur="500"/>
                                        <p:tgtEl>
                                          <p:spTgt spid="4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left)">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left)">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wipe(left)">
                                      <p:cBhvr>
                                        <p:cTn id="51" dur="500"/>
                                        <p:tgtEl>
                                          <p:spTgt spid="3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left)">
                                      <p:cBhvr>
                                        <p:cTn id="56" dur="500"/>
                                        <p:tgtEl>
                                          <p:spTgt spid="2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wipe(left)">
                                      <p:cBhvr>
                                        <p:cTn id="61" dur="500"/>
                                        <p:tgtEl>
                                          <p:spTgt spid="3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wipe(left)">
                                      <p:cBhvr>
                                        <p:cTn id="66" dur="500"/>
                                        <p:tgtEl>
                                          <p:spTgt spid="27"/>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wipe(left)">
                                      <p:cBhvr>
                                        <p:cTn id="71" dur="500"/>
                                        <p:tgtEl>
                                          <p:spTgt spid="28"/>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wipe(left)">
                                      <p:cBhvr>
                                        <p:cTn id="76" dur="500"/>
                                        <p:tgtEl>
                                          <p:spTgt spid="3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wipe(left)">
                                      <p:cBhvr>
                                        <p:cTn id="81" dur="500"/>
                                        <p:tgtEl>
                                          <p:spTgt spid="46"/>
                                        </p:tgtEl>
                                      </p:cBhvr>
                                    </p:animEffect>
                                  </p:childTnLst>
                                </p:cTn>
                              </p:par>
                            </p:childTnLst>
                          </p:cTn>
                        </p:par>
                        <p:par>
                          <p:cTn id="82" fill="hold">
                            <p:stCondLst>
                              <p:cond delay="500"/>
                            </p:stCondLst>
                            <p:childTnLst>
                              <p:par>
                                <p:cTn id="83" presetID="16" presetClass="entr" presetSubtype="21" fill="hold" grpId="0" nodeType="afterEffect">
                                  <p:stCondLst>
                                    <p:cond delay="0"/>
                                  </p:stCondLst>
                                  <p:childTnLst>
                                    <p:set>
                                      <p:cBhvr>
                                        <p:cTn id="84" dur="1" fill="hold">
                                          <p:stCondLst>
                                            <p:cond delay="0"/>
                                          </p:stCondLst>
                                        </p:cTn>
                                        <p:tgtEl>
                                          <p:spTgt spid="47"/>
                                        </p:tgtEl>
                                        <p:attrNameLst>
                                          <p:attrName>style.visibility</p:attrName>
                                        </p:attrNameLst>
                                      </p:cBhvr>
                                      <p:to>
                                        <p:strVal val="visible"/>
                                      </p:to>
                                    </p:set>
                                    <p:animEffect transition="in" filter="barn(inVertical)">
                                      <p:cBhvr>
                                        <p:cTn id="85" dur="500"/>
                                        <p:tgtEl>
                                          <p:spTgt spid="47"/>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45"/>
                                        </p:tgtEl>
                                        <p:attrNameLst>
                                          <p:attrName>style.visibility</p:attrName>
                                        </p:attrNameLst>
                                      </p:cBhvr>
                                      <p:to>
                                        <p:strVal val="visible"/>
                                      </p:to>
                                    </p:set>
                                    <p:animEffect transition="in" filter="wipe(left)">
                                      <p:cBhvr>
                                        <p:cTn id="9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4" grpId="0"/>
      <p:bldP spid="15" grpId="0"/>
      <p:bldP spid="27" grpId="0"/>
      <p:bldP spid="28" grpId="0"/>
      <p:bldP spid="32" grpId="0"/>
      <p:bldP spid="44" grpId="0"/>
      <p:bldP spid="45" grpId="0" animBg="1"/>
      <p:bldP spid="46" grpId="0"/>
      <p:bldP spid="4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2" descr="D:\d drive\MJ WORK\Pooja mam (physics)\CBSE (X)\Light - Reflection and Refraction\900_Rizwana-Khan_Purple Gradient Background.jp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t="20000" b="20000"/>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grpSp>
        <p:nvGrpSpPr>
          <p:cNvPr id="45" name="Group 44"/>
          <p:cNvGrpSpPr/>
          <p:nvPr/>
        </p:nvGrpSpPr>
        <p:grpSpPr>
          <a:xfrm>
            <a:off x="190500" y="163830"/>
            <a:ext cx="762000" cy="762000"/>
            <a:chOff x="190500" y="163830"/>
            <a:chExt cx="762000" cy="762000"/>
          </a:xfrm>
        </p:grpSpPr>
        <p:sp>
          <p:nvSpPr>
            <p:cNvPr id="46" name="Oval 45"/>
            <p:cNvSpPr/>
            <p:nvPr/>
          </p:nvSpPr>
          <p:spPr>
            <a:xfrm>
              <a:off x="190500" y="163830"/>
              <a:ext cx="762000" cy="762000"/>
            </a:xfrm>
            <a:prstGeom prst="ellipse">
              <a:avLst/>
            </a:prstGeom>
            <a:solidFill>
              <a:srgbClr val="FFC000"/>
            </a:solidFill>
            <a:ln w="57150">
              <a:gradFill>
                <a:gsLst>
                  <a:gs pos="0">
                    <a:srgbClr val="FFFFFF"/>
                  </a:gs>
                  <a:gs pos="16000">
                    <a:srgbClr val="1F1F1F"/>
                  </a:gs>
                  <a:gs pos="17999">
                    <a:srgbClr val="FFFFFF"/>
                  </a:gs>
                  <a:gs pos="42000">
                    <a:srgbClr val="636363"/>
                  </a:gs>
                  <a:gs pos="53000">
                    <a:srgbClr val="CFCFCF"/>
                  </a:gs>
                  <a:gs pos="66000">
                    <a:srgbClr val="CFCFCF"/>
                  </a:gs>
                  <a:gs pos="75999">
                    <a:srgbClr val="1F1F1F"/>
                  </a:gs>
                  <a:gs pos="78999">
                    <a:srgbClr val="FFFFFF"/>
                  </a:gs>
                  <a:gs pos="100000">
                    <a:srgbClr val="7F7F7F"/>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402516" y="283220"/>
              <a:ext cx="349776" cy="523220"/>
            </a:xfrm>
            <a:prstGeom prst="rect">
              <a:avLst/>
            </a:prstGeom>
            <a:noFill/>
          </p:spPr>
          <p:txBody>
            <a:bodyPr wrap="none" rtlCol="0">
              <a:spAutoFit/>
            </a:bodyPr>
            <a:lstStyle/>
            <a:p>
              <a:r>
                <a:rPr lang="en-US" sz="2800" b="1" dirty="0" smtClean="0">
                  <a:latin typeface="Agency FB" panose="020B0503020202020204" pitchFamily="34" charset="0"/>
                </a:rPr>
                <a:t>4</a:t>
              </a:r>
              <a:endParaRPr lang="en-US" sz="2800" b="1" dirty="0">
                <a:latin typeface="Agency FB" panose="020B0503020202020204" pitchFamily="34" charset="0"/>
              </a:endParaRPr>
            </a:p>
          </p:txBody>
        </p:sp>
      </p:grpSp>
      <p:sp>
        <p:nvSpPr>
          <p:cNvPr id="4" name="Rectangle 3"/>
          <p:cNvSpPr/>
          <p:nvPr/>
        </p:nvSpPr>
        <p:spPr>
          <a:xfrm>
            <a:off x="1042987" y="283220"/>
            <a:ext cx="5899001" cy="584775"/>
          </a:xfrm>
          <a:prstGeom prst="rect">
            <a:avLst/>
          </a:prstGeom>
        </p:spPr>
        <p:txBody>
          <a:bodyPr wrap="square">
            <a:spAutoFit/>
          </a:bodyPr>
          <a:lstStyle/>
          <a:p>
            <a:r>
              <a:rPr lang="en-US" sz="1600" b="1" dirty="0">
                <a:solidFill>
                  <a:schemeClr val="bg1"/>
                </a:solidFill>
                <a:effectLst>
                  <a:outerShdw blurRad="38100" dist="38100" dir="2700000" algn="tl">
                    <a:srgbClr val="000000">
                      <a:alpha val="43137"/>
                    </a:srgbClr>
                  </a:outerShdw>
                </a:effectLst>
                <a:latin typeface="Book Antiqua" pitchFamily="18" charset="0"/>
              </a:rPr>
              <a:t>A thin lens has a focal length of, –25 cm. What is the power of the lens and what is its nature?</a:t>
            </a:r>
          </a:p>
        </p:txBody>
      </p:sp>
      <p:grpSp>
        <p:nvGrpSpPr>
          <p:cNvPr id="7" name="Group 6"/>
          <p:cNvGrpSpPr/>
          <p:nvPr/>
        </p:nvGrpSpPr>
        <p:grpSpPr>
          <a:xfrm>
            <a:off x="131687" y="1112971"/>
            <a:ext cx="900113" cy="338554"/>
            <a:chOff x="502054" y="1442669"/>
            <a:chExt cx="900113" cy="338554"/>
          </a:xfrm>
        </p:grpSpPr>
        <p:pic>
          <p:nvPicPr>
            <p:cNvPr id="8" name="Picture 7"/>
            <p:cNvPicPr>
              <a:picLocks noChangeAspect="1"/>
            </p:cNvPicPr>
            <p:nvPr/>
          </p:nvPicPr>
          <p:blipFill rotWithShape="1">
            <a:blip r:embed="rId4" cstate="print">
              <a:clrChange>
                <a:clrFrom>
                  <a:srgbClr val="FCFFFD"/>
                </a:clrFrom>
                <a:clrTo>
                  <a:srgbClr val="FCFFFD">
                    <a:alpha val="0"/>
                  </a:srgbClr>
                </a:clrTo>
              </a:clrChange>
              <a:extLst>
                <a:ext uri="{BEBA8EAE-BF5A-486C-A8C5-ECC9F3942E4B}">
                  <a14:imgProps xmlns:a14="http://schemas.microsoft.com/office/drawing/2010/main">
                    <a14:imgLayer r:embed="rId5">
                      <a14:imgEffect>
                        <a14:backgroundRemoval t="5900" b="15100" l="15044" r="84366"/>
                      </a14:imgEffect>
                    </a14:imgLayer>
                  </a14:imgProps>
                </a:ext>
                <a:ext uri="{28A0092B-C50C-407E-A947-70E740481C1C}">
                  <a14:useLocalDpi xmlns:a14="http://schemas.microsoft.com/office/drawing/2010/main" val="0"/>
                </a:ext>
              </a:extLst>
            </a:blip>
            <a:srcRect l="15904" t="6974" r="15904" b="84650"/>
            <a:stretch/>
          </p:blipFill>
          <p:spPr>
            <a:xfrm>
              <a:off x="515691" y="1453918"/>
              <a:ext cx="872838" cy="316056"/>
            </a:xfrm>
            <a:prstGeom prst="rect">
              <a:avLst/>
            </a:prstGeom>
          </p:spPr>
        </p:pic>
        <p:sp>
          <p:nvSpPr>
            <p:cNvPr id="9" name="Rectangle 8"/>
            <p:cNvSpPr>
              <a:spLocks noChangeArrowheads="1"/>
            </p:cNvSpPr>
            <p:nvPr/>
          </p:nvSpPr>
          <p:spPr bwMode="auto">
            <a:xfrm>
              <a:off x="502054" y="1442669"/>
              <a:ext cx="900113"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solidFill>
                    <a:prstClr val="black"/>
                  </a:solidFill>
                  <a:effectLst>
                    <a:glow rad="101600">
                      <a:prstClr val="white">
                        <a:alpha val="60000"/>
                      </a:prstClr>
                    </a:glow>
                  </a:effectLst>
                  <a:latin typeface="Book Antiqua" pitchFamily="18" charset="0"/>
                </a:rPr>
                <a:t>Given :</a:t>
              </a:r>
            </a:p>
          </p:txBody>
        </p:sp>
      </p:grpSp>
      <p:sp>
        <p:nvSpPr>
          <p:cNvPr id="10" name="Rectangle 9"/>
          <p:cNvSpPr>
            <a:spLocks noChangeArrowheads="1"/>
          </p:cNvSpPr>
          <p:nvPr/>
        </p:nvSpPr>
        <p:spPr bwMode="auto">
          <a:xfrm>
            <a:off x="978162" y="1112971"/>
            <a:ext cx="1688966" cy="338554"/>
          </a:xfrm>
          <a:prstGeom prst="rect">
            <a:avLst/>
          </a:prstGeom>
          <a:noFill/>
          <a:ln w="9525">
            <a:noFill/>
            <a:miter lim="800000"/>
            <a:headEnd/>
            <a:tailEnd/>
          </a:ln>
        </p:spPr>
        <p:txBody>
          <a:bodyPr wrap="square">
            <a:spAutoFit/>
          </a:bodyPr>
          <a:lstStyle/>
          <a:p>
            <a:pPr algn="r"/>
            <a:r>
              <a:rPr lang="en-US" sz="1600" b="1" dirty="0">
                <a:solidFill>
                  <a:schemeClr val="bg1"/>
                </a:solidFill>
                <a:latin typeface="Book Antiqua" pitchFamily="18" charset="0"/>
              </a:rPr>
              <a:t>Focal length (f)</a:t>
            </a:r>
          </a:p>
        </p:txBody>
      </p:sp>
      <p:sp>
        <p:nvSpPr>
          <p:cNvPr id="11" name="Rectangle 10"/>
          <p:cNvSpPr>
            <a:spLocks noChangeArrowheads="1"/>
          </p:cNvSpPr>
          <p:nvPr/>
        </p:nvSpPr>
        <p:spPr bwMode="auto">
          <a:xfrm>
            <a:off x="2585728" y="1112971"/>
            <a:ext cx="1096775" cy="338554"/>
          </a:xfrm>
          <a:prstGeom prst="rect">
            <a:avLst/>
          </a:prstGeom>
          <a:noFill/>
          <a:ln w="9525">
            <a:noFill/>
            <a:miter lim="800000"/>
            <a:headEnd/>
            <a:tailEnd/>
          </a:ln>
        </p:spPr>
        <p:txBody>
          <a:bodyPr wrap="none">
            <a:spAutoFit/>
          </a:bodyPr>
          <a:lstStyle/>
          <a:p>
            <a:r>
              <a:rPr lang="en-US" sz="1600" b="1" dirty="0">
                <a:solidFill>
                  <a:schemeClr val="bg1"/>
                </a:solidFill>
                <a:latin typeface="Book Antiqua" pitchFamily="18" charset="0"/>
              </a:rPr>
              <a:t>=  </a:t>
            </a:r>
            <a:r>
              <a:rPr lang="en-US" sz="1600" b="1" dirty="0" smtClean="0">
                <a:solidFill>
                  <a:schemeClr val="bg1"/>
                </a:solidFill>
                <a:latin typeface="Book Antiqua" pitchFamily="18" charset="0"/>
              </a:rPr>
              <a:t>– 25 </a:t>
            </a:r>
            <a:r>
              <a:rPr lang="en-US" sz="1600" b="1" dirty="0">
                <a:solidFill>
                  <a:schemeClr val="bg1"/>
                </a:solidFill>
                <a:latin typeface="Book Antiqua" pitchFamily="18" charset="0"/>
              </a:rPr>
              <a:t>cm</a:t>
            </a:r>
          </a:p>
        </p:txBody>
      </p:sp>
      <p:sp>
        <p:nvSpPr>
          <p:cNvPr id="12" name="TextBox 11"/>
          <p:cNvSpPr txBox="1"/>
          <p:nvPr/>
        </p:nvSpPr>
        <p:spPr>
          <a:xfrm>
            <a:off x="3634115" y="1112971"/>
            <a:ext cx="305318" cy="338554"/>
          </a:xfrm>
          <a:prstGeom prst="rect">
            <a:avLst/>
          </a:prstGeom>
          <a:noFill/>
        </p:spPr>
        <p:txBody>
          <a:bodyPr wrap="square" rtlCol="0">
            <a:spAutoFit/>
          </a:bodyPr>
          <a:lstStyle/>
          <a:p>
            <a:pPr algn="r"/>
            <a:r>
              <a:rPr lang="en-US" sz="1600" b="1" dirty="0" smtClean="0">
                <a:solidFill>
                  <a:schemeClr val="bg1"/>
                </a:solidFill>
                <a:latin typeface="Book Antiqua" pitchFamily="18" charset="0"/>
                <a:cs typeface="Times New Roman" pitchFamily="18" charset="0"/>
              </a:rPr>
              <a:t>=</a:t>
            </a:r>
            <a:endParaRPr lang="en-US" sz="1600" b="1" dirty="0">
              <a:solidFill>
                <a:schemeClr val="bg1"/>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3" name="TextBox 12"/>
              <p:cNvSpPr txBox="1"/>
              <p:nvPr/>
            </p:nvSpPr>
            <p:spPr>
              <a:xfrm>
                <a:off x="3874961" y="1037117"/>
                <a:ext cx="750613" cy="490262"/>
              </a:xfrm>
              <a:prstGeom prst="rect">
                <a:avLst/>
              </a:prstGeom>
              <a:noFill/>
            </p:spPr>
            <p:txBody>
              <a:bodyPr wrap="square" rtlCol="0">
                <a:spAutoFit/>
              </a:bodyPr>
              <a:lstStyle/>
              <a:p>
                <a:pPr algn="ctr"/>
                <a:r>
                  <a:rPr lang="en-US" sz="1600" b="1" dirty="0" smtClean="0">
                    <a:solidFill>
                      <a:schemeClr val="bg1"/>
                    </a:solidFill>
                    <a:cs typeface="Times New Roman" pitchFamily="18" charset="0"/>
                  </a:rPr>
                  <a:t>– </a:t>
                </a:r>
                <a14:m>
                  <m:oMath xmlns:m="http://schemas.openxmlformats.org/officeDocument/2006/math">
                    <m:f>
                      <m:fPr>
                        <m:ctrlPr>
                          <a:rPr lang="en-US" sz="1600" b="1" i="1" dirty="0" smtClean="0">
                            <a:solidFill>
                              <a:schemeClr val="bg1"/>
                            </a:solidFill>
                            <a:latin typeface="Cambria Math" panose="02040503050406030204" pitchFamily="18" charset="0"/>
                            <a:cs typeface="Times New Roman" pitchFamily="18" charset="0"/>
                          </a:rPr>
                        </m:ctrlPr>
                      </m:fPr>
                      <m:num>
                        <m:r>
                          <m:rPr>
                            <m:nor/>
                          </m:rPr>
                          <a:rPr lang="en-US" sz="1600" b="1" dirty="0" smtClean="0">
                            <a:solidFill>
                              <a:schemeClr val="bg1"/>
                            </a:solidFill>
                            <a:latin typeface="Book Antiqua" pitchFamily="18" charset="0"/>
                            <a:cs typeface="Times New Roman" pitchFamily="18" charset="0"/>
                          </a:rPr>
                          <m:t>25</m:t>
                        </m:r>
                      </m:num>
                      <m:den>
                        <m:r>
                          <m:rPr>
                            <m:nor/>
                          </m:rPr>
                          <a:rPr lang="en-US" sz="1600" b="1" dirty="0" smtClean="0">
                            <a:solidFill>
                              <a:schemeClr val="bg1"/>
                            </a:solidFill>
                            <a:latin typeface="Book Antiqua" pitchFamily="18" charset="0"/>
                            <a:cs typeface="Times New Roman" pitchFamily="18" charset="0"/>
                          </a:rPr>
                          <m:t>100</m:t>
                        </m:r>
                      </m:den>
                    </m:f>
                  </m:oMath>
                </a14:m>
                <a:endParaRPr lang="en-US" sz="1600" b="1" baseline="-25000" dirty="0">
                  <a:solidFill>
                    <a:schemeClr val="bg1"/>
                  </a:solidFill>
                  <a:latin typeface="Book Antiqua" pitchFamily="18" charset="0"/>
                  <a:cs typeface="Times New Roman" pitchFamily="18"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874961" y="1037117"/>
                <a:ext cx="750613" cy="490262"/>
              </a:xfrm>
              <a:prstGeom prst="rect">
                <a:avLst/>
              </a:prstGeom>
              <a:blipFill rotWithShape="1">
                <a:blip r:embed="rId6"/>
                <a:stretch>
                  <a:fillRect b="-3704"/>
                </a:stretch>
              </a:blipFill>
            </p:spPr>
            <p:txBody>
              <a:bodyPr/>
              <a:lstStyle/>
              <a:p>
                <a:r>
                  <a:rPr lang="en-US">
                    <a:noFill/>
                  </a:rPr>
                  <a:t> </a:t>
                </a:r>
              </a:p>
            </p:txBody>
          </p:sp>
        </mc:Fallback>
      </mc:AlternateContent>
      <p:sp>
        <p:nvSpPr>
          <p:cNvPr id="14" name="Rectangle 13"/>
          <p:cNvSpPr>
            <a:spLocks noChangeArrowheads="1"/>
          </p:cNvSpPr>
          <p:nvPr/>
        </p:nvSpPr>
        <p:spPr bwMode="auto">
          <a:xfrm>
            <a:off x="4555708" y="1112971"/>
            <a:ext cx="1159292" cy="338554"/>
          </a:xfrm>
          <a:prstGeom prst="rect">
            <a:avLst/>
          </a:prstGeom>
          <a:noFill/>
          <a:ln w="9525">
            <a:noFill/>
            <a:miter lim="800000"/>
            <a:headEnd/>
            <a:tailEnd/>
          </a:ln>
        </p:spPr>
        <p:txBody>
          <a:bodyPr wrap="none">
            <a:spAutoFit/>
          </a:bodyPr>
          <a:lstStyle/>
          <a:p>
            <a:r>
              <a:rPr lang="en-US" sz="1600" b="1" dirty="0">
                <a:solidFill>
                  <a:schemeClr val="bg1"/>
                </a:solidFill>
                <a:latin typeface="Book Antiqua" pitchFamily="18" charset="0"/>
              </a:rPr>
              <a:t>=  </a:t>
            </a:r>
            <a:r>
              <a:rPr lang="en-US" sz="1600" b="1" dirty="0" smtClean="0">
                <a:solidFill>
                  <a:schemeClr val="bg1"/>
                </a:solidFill>
                <a:latin typeface="Book Antiqua" pitchFamily="18" charset="0"/>
              </a:rPr>
              <a:t>– 0.25 m</a:t>
            </a:r>
            <a:endParaRPr lang="en-US" sz="1600" b="1" dirty="0">
              <a:solidFill>
                <a:schemeClr val="bg1"/>
              </a:solidFill>
              <a:latin typeface="Book Antiqua" pitchFamily="18" charset="0"/>
            </a:endParaRPr>
          </a:p>
        </p:txBody>
      </p:sp>
      <p:grpSp>
        <p:nvGrpSpPr>
          <p:cNvPr id="15" name="Group 14"/>
          <p:cNvGrpSpPr/>
          <p:nvPr/>
        </p:nvGrpSpPr>
        <p:grpSpPr>
          <a:xfrm>
            <a:off x="86833" y="1558955"/>
            <a:ext cx="990600" cy="357044"/>
            <a:chOff x="457200" y="1943637"/>
            <a:chExt cx="990600" cy="357044"/>
          </a:xfrm>
        </p:grpSpPr>
        <p:pic>
          <p:nvPicPr>
            <p:cNvPr id="16" name="Picture 15"/>
            <p:cNvPicPr>
              <a:picLocks noChangeAspect="1"/>
            </p:cNvPicPr>
            <p:nvPr/>
          </p:nvPicPr>
          <p:blipFill rotWithShape="1">
            <a:blip r:embed="rId7" cstate="print">
              <a:clrChange>
                <a:clrFrom>
                  <a:srgbClr val="000000">
                    <a:alpha val="0"/>
                  </a:srgbClr>
                </a:clrFrom>
                <a:clrTo>
                  <a:srgbClr val="000000">
                    <a:alpha val="0"/>
                  </a:srgbClr>
                </a:clrTo>
              </a:clrChange>
              <a:extLst>
                <a:ext uri="{BEBA8EAE-BF5A-486C-A8C5-ECC9F3942E4B}">
                  <a14:imgProps xmlns:a14="http://schemas.microsoft.com/office/drawing/2010/main">
                    <a14:imgLayer r:embed="rId8">
                      <a14:imgEffect>
                        <a14:backgroundRemoval t="77462" b="87817" l="14114" r="84985"/>
                      </a14:imgEffect>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l="15332" t="77915" r="15332" b="12498"/>
            <a:stretch/>
          </p:blipFill>
          <p:spPr>
            <a:xfrm>
              <a:off x="486814" y="1943637"/>
              <a:ext cx="960986" cy="347662"/>
            </a:xfrm>
            <a:prstGeom prst="rect">
              <a:avLst/>
            </a:prstGeom>
          </p:spPr>
        </p:pic>
        <p:sp>
          <p:nvSpPr>
            <p:cNvPr id="17" name="Rectangle 16"/>
            <p:cNvSpPr>
              <a:spLocks noChangeArrowheads="1"/>
            </p:cNvSpPr>
            <p:nvPr/>
          </p:nvSpPr>
          <p:spPr bwMode="auto">
            <a:xfrm>
              <a:off x="457200" y="1962127"/>
              <a:ext cx="990600"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solidFill>
                    <a:prstClr val="black"/>
                  </a:solidFill>
                  <a:effectLst>
                    <a:glow rad="101600">
                      <a:prstClr val="white">
                        <a:alpha val="60000"/>
                      </a:prstClr>
                    </a:glow>
                  </a:effectLst>
                  <a:latin typeface="Book Antiqua" pitchFamily="18" charset="0"/>
                </a:rPr>
                <a:t>To find :</a:t>
              </a:r>
            </a:p>
          </p:txBody>
        </p:sp>
      </p:grpSp>
      <p:sp>
        <p:nvSpPr>
          <p:cNvPr id="18" name="Rectangle 17"/>
          <p:cNvSpPr>
            <a:spLocks noChangeArrowheads="1"/>
          </p:cNvSpPr>
          <p:nvPr/>
        </p:nvSpPr>
        <p:spPr bwMode="auto">
          <a:xfrm>
            <a:off x="944083" y="1568200"/>
            <a:ext cx="1870678" cy="338554"/>
          </a:xfrm>
          <a:prstGeom prst="rect">
            <a:avLst/>
          </a:prstGeom>
          <a:noFill/>
          <a:ln w="9525">
            <a:noFill/>
            <a:miter lim="800000"/>
            <a:headEnd/>
            <a:tailEnd/>
          </a:ln>
        </p:spPr>
        <p:txBody>
          <a:bodyPr wrap="square">
            <a:spAutoFit/>
          </a:bodyPr>
          <a:lstStyle/>
          <a:p>
            <a:pPr algn="r"/>
            <a:r>
              <a:rPr lang="en-US" sz="1600" b="1" dirty="0">
                <a:solidFill>
                  <a:schemeClr val="bg1"/>
                </a:solidFill>
                <a:latin typeface="Book Antiqua" pitchFamily="18" charset="0"/>
              </a:rPr>
              <a:t>Power of lens (P)</a:t>
            </a:r>
          </a:p>
        </p:txBody>
      </p:sp>
      <p:sp>
        <p:nvSpPr>
          <p:cNvPr id="19" name="Rectangle 18"/>
          <p:cNvSpPr>
            <a:spLocks noChangeArrowheads="1"/>
          </p:cNvSpPr>
          <p:nvPr/>
        </p:nvSpPr>
        <p:spPr bwMode="auto">
          <a:xfrm>
            <a:off x="2775153" y="1568200"/>
            <a:ext cx="503664" cy="338554"/>
          </a:xfrm>
          <a:prstGeom prst="rect">
            <a:avLst/>
          </a:prstGeom>
          <a:noFill/>
          <a:ln w="9525">
            <a:noFill/>
            <a:miter lim="800000"/>
            <a:headEnd/>
            <a:tailEnd/>
          </a:ln>
        </p:spPr>
        <p:txBody>
          <a:bodyPr wrap="none">
            <a:spAutoFit/>
          </a:bodyPr>
          <a:lstStyle/>
          <a:p>
            <a:r>
              <a:rPr lang="en-US" sz="1600" b="1" dirty="0">
                <a:solidFill>
                  <a:schemeClr val="bg1"/>
                </a:solidFill>
                <a:latin typeface="Book Antiqua" pitchFamily="18" charset="0"/>
              </a:rPr>
              <a:t>=  </a:t>
            </a:r>
            <a:r>
              <a:rPr lang="en-US" sz="1600" b="1" dirty="0" smtClean="0">
                <a:solidFill>
                  <a:schemeClr val="bg1"/>
                </a:solidFill>
                <a:latin typeface="Book Antiqua" pitchFamily="18" charset="0"/>
              </a:rPr>
              <a:t>?</a:t>
            </a:r>
            <a:endParaRPr lang="en-US" sz="1600" b="1" dirty="0">
              <a:solidFill>
                <a:schemeClr val="bg1"/>
              </a:solidFill>
              <a:latin typeface="Book Antiqua" pitchFamily="18" charset="0"/>
            </a:endParaRPr>
          </a:p>
        </p:txBody>
      </p:sp>
      <p:grpSp>
        <p:nvGrpSpPr>
          <p:cNvPr id="20" name="Group 19"/>
          <p:cNvGrpSpPr/>
          <p:nvPr/>
        </p:nvGrpSpPr>
        <p:grpSpPr>
          <a:xfrm>
            <a:off x="117312" y="2043670"/>
            <a:ext cx="1112521" cy="338554"/>
            <a:chOff x="668654" y="2261814"/>
            <a:chExt cx="1112521" cy="338554"/>
          </a:xfrm>
        </p:grpSpPr>
        <p:pic>
          <p:nvPicPr>
            <p:cNvPr id="21" name="Picture 20"/>
            <p:cNvPicPr>
              <a:picLocks noChangeAspect="1"/>
            </p:cNvPicPr>
            <p:nvPr/>
          </p:nvPicPr>
          <p:blipFill rotWithShape="1">
            <a:blip r:embed="rId9" cstate="print">
              <a:extLst>
                <a:ext uri="{BEBA8EAE-BF5A-486C-A8C5-ECC9F3942E4B}">
                  <a14:imgProps xmlns:a14="http://schemas.microsoft.com/office/drawing/2010/main">
                    <a14:imgLayer r:embed="rId10">
                      <a14:imgEffect>
                        <a14:backgroundRemoval t="56871" b="66901" l="11168" r="88579"/>
                      </a14:imgEffect>
                      <a14:imgEffect>
                        <a14:colorTemperature colorTemp="5300"/>
                      </a14:imgEffect>
                      <a14:imgEffect>
                        <a14:brightnessContrast bright="20000"/>
                      </a14:imgEffect>
                    </a14:imgLayer>
                  </a14:imgProps>
                </a:ext>
                <a:ext uri="{28A0092B-C50C-407E-A947-70E740481C1C}">
                  <a14:useLocalDpi xmlns:a14="http://schemas.microsoft.com/office/drawing/2010/main" val="0"/>
                </a:ext>
              </a:extLst>
            </a:blip>
            <a:srcRect l="15561" t="57499" r="14892" b="33779"/>
            <a:stretch/>
          </p:blipFill>
          <p:spPr>
            <a:xfrm>
              <a:off x="668654" y="2267785"/>
              <a:ext cx="1072040" cy="332583"/>
            </a:xfrm>
            <a:prstGeom prst="rect">
              <a:avLst/>
            </a:prstGeom>
          </p:spPr>
        </p:pic>
        <p:sp>
          <p:nvSpPr>
            <p:cNvPr id="22" name="Rectangle 21"/>
            <p:cNvSpPr>
              <a:spLocks noChangeArrowheads="1"/>
            </p:cNvSpPr>
            <p:nvPr/>
          </p:nvSpPr>
          <p:spPr bwMode="auto">
            <a:xfrm>
              <a:off x="676275" y="2261814"/>
              <a:ext cx="1104900"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solidFill>
                    <a:prstClr val="black"/>
                  </a:solidFill>
                  <a:effectLst>
                    <a:glow rad="101600">
                      <a:prstClr val="white">
                        <a:alpha val="60000"/>
                      </a:prstClr>
                    </a:glow>
                  </a:effectLst>
                  <a:latin typeface="Book Antiqua" pitchFamily="18" charset="0"/>
                </a:rPr>
                <a:t>Formula : </a:t>
              </a:r>
            </a:p>
          </p:txBody>
        </p:sp>
      </p:grpSp>
      <p:sp>
        <p:nvSpPr>
          <p:cNvPr id="23" name="TextBox 22"/>
          <p:cNvSpPr txBox="1"/>
          <p:nvPr/>
        </p:nvSpPr>
        <p:spPr>
          <a:xfrm>
            <a:off x="1117625" y="2043670"/>
            <a:ext cx="685800" cy="338554"/>
          </a:xfrm>
          <a:prstGeom prst="rect">
            <a:avLst/>
          </a:prstGeom>
          <a:noFill/>
        </p:spPr>
        <p:txBody>
          <a:bodyPr wrap="square" rtlCol="0">
            <a:spAutoFit/>
          </a:bodyPr>
          <a:lstStyle/>
          <a:p>
            <a:pPr algn="r"/>
            <a:r>
              <a:rPr lang="en-US" sz="1600" b="1" dirty="0" smtClean="0">
                <a:solidFill>
                  <a:schemeClr val="bg1"/>
                </a:solidFill>
                <a:latin typeface="Book Antiqua" pitchFamily="18" charset="0"/>
                <a:cs typeface="Times New Roman" pitchFamily="18" charset="0"/>
              </a:rPr>
              <a:t>P   =</a:t>
            </a:r>
            <a:endParaRPr lang="en-US" sz="1600" b="1" dirty="0">
              <a:solidFill>
                <a:schemeClr val="bg1"/>
              </a:solidFill>
              <a:latin typeface="Book Antiqua" pitchFamily="18" charset="0"/>
              <a:cs typeface="Times New Roman" pitchFamily="18" charset="0"/>
            </a:endParaRPr>
          </a:p>
        </p:txBody>
      </p:sp>
      <p:sp>
        <p:nvSpPr>
          <p:cNvPr id="24" name="TextBox 23"/>
          <p:cNvSpPr txBox="1"/>
          <p:nvPr/>
        </p:nvSpPr>
        <p:spPr>
          <a:xfrm>
            <a:off x="2220433" y="2043670"/>
            <a:ext cx="1143000" cy="338554"/>
          </a:xfrm>
          <a:prstGeom prst="rect">
            <a:avLst/>
          </a:prstGeom>
          <a:noFill/>
        </p:spPr>
        <p:txBody>
          <a:bodyPr wrap="square" rtlCol="0">
            <a:spAutoFit/>
          </a:bodyPr>
          <a:lstStyle/>
          <a:p>
            <a:r>
              <a:rPr lang="en-US" sz="1600" b="1" dirty="0" smtClean="0">
                <a:solidFill>
                  <a:schemeClr val="bg1"/>
                </a:solidFill>
                <a:latin typeface="Book Antiqua" pitchFamily="18" charset="0"/>
                <a:cs typeface="Times New Roman" pitchFamily="18" charset="0"/>
              </a:rPr>
              <a:t>dioptre</a:t>
            </a:r>
            <a:endParaRPr lang="en-US" sz="1600" b="1" dirty="0">
              <a:solidFill>
                <a:schemeClr val="bg1"/>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25" name="TextBox 24"/>
              <p:cNvSpPr txBox="1"/>
              <p:nvPr/>
            </p:nvSpPr>
            <p:spPr>
              <a:xfrm>
                <a:off x="1747321" y="1906645"/>
                <a:ext cx="546279" cy="612604"/>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latin typeface="Cambria Math" panose="02040503050406030204" pitchFamily="18" charset="0"/>
                              <a:cs typeface="Times New Roman" pitchFamily="18" charset="0"/>
                            </a:rPr>
                          </m:ctrlPr>
                        </m:fPr>
                        <m:num>
                          <m:r>
                            <m:rPr>
                              <m:nor/>
                            </m:rPr>
                            <a:rPr lang="en-US" sz="1600" b="1" dirty="0">
                              <a:solidFill>
                                <a:schemeClr val="bg1"/>
                              </a:solidFill>
                              <a:latin typeface="Book Antiqua" pitchFamily="18" charset="0"/>
                              <a:cs typeface="Times New Roman" pitchFamily="18" charset="0"/>
                            </a:rPr>
                            <m:t>1</m:t>
                          </m:r>
                        </m:num>
                        <m:den>
                          <m:r>
                            <m:rPr>
                              <m:nor/>
                            </m:rPr>
                            <a:rPr lang="en-US" sz="1600" b="1" i="1" dirty="0" smtClean="0">
                              <a:solidFill>
                                <a:schemeClr val="bg1"/>
                              </a:solidFill>
                              <a:latin typeface="Book Antiqua" pitchFamily="18" charset="0"/>
                              <a:cs typeface="Times New Roman" pitchFamily="18" charset="0"/>
                            </a:rPr>
                            <m:t>f</m:t>
                          </m:r>
                          <m:r>
                            <m:rPr>
                              <m:nor/>
                            </m:rPr>
                            <a:rPr lang="en-US" sz="1600" b="1" dirty="0" smtClean="0">
                              <a:solidFill>
                                <a:schemeClr val="bg1"/>
                              </a:solidFill>
                              <a:latin typeface="Book Antiqua" pitchFamily="18" charset="0"/>
                              <a:cs typeface="Times New Roman" pitchFamily="18" charset="0"/>
                            </a:rPr>
                            <m:t>(</m:t>
                          </m:r>
                          <m:r>
                            <m:rPr>
                              <m:nor/>
                            </m:rPr>
                            <a:rPr lang="en-US" sz="1600" b="1" dirty="0" smtClean="0">
                              <a:solidFill>
                                <a:schemeClr val="bg1"/>
                              </a:solidFill>
                              <a:latin typeface="Book Antiqua" pitchFamily="18" charset="0"/>
                              <a:cs typeface="Times New Roman" pitchFamily="18" charset="0"/>
                            </a:rPr>
                            <m:t>m</m:t>
                          </m:r>
                          <m:r>
                            <m:rPr>
                              <m:nor/>
                            </m:rPr>
                            <a:rPr lang="en-US" sz="1600" b="1" dirty="0" smtClean="0">
                              <a:solidFill>
                                <a:schemeClr val="bg1"/>
                              </a:solidFill>
                              <a:latin typeface="Book Antiqua" pitchFamily="18" charset="0"/>
                              <a:cs typeface="Times New Roman" pitchFamily="18" charset="0"/>
                            </a:rPr>
                            <m:t>)</m:t>
                          </m:r>
                        </m:den>
                      </m:f>
                    </m:oMath>
                  </m:oMathPara>
                </a14:m>
                <a:endParaRPr lang="en-US" sz="1600" b="1" baseline="-25000" dirty="0">
                  <a:solidFill>
                    <a:schemeClr val="bg1"/>
                  </a:solidFill>
                  <a:latin typeface="Book Antiqua" pitchFamily="18" charset="0"/>
                  <a:cs typeface="Times New Roman" pitchFamily="18"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1747321" y="1906645"/>
                <a:ext cx="546279" cy="612604"/>
              </a:xfrm>
              <a:prstGeom prst="rect">
                <a:avLst/>
              </a:prstGeom>
              <a:blipFill rotWithShape="1">
                <a:blip r:embed="rId11"/>
                <a:stretch>
                  <a:fillRect/>
                </a:stretch>
              </a:blipFill>
            </p:spPr>
            <p:txBody>
              <a:bodyPr/>
              <a:lstStyle/>
              <a:p>
                <a:r>
                  <a:rPr lang="en-US">
                    <a:noFill/>
                  </a:rPr>
                  <a:t> </a:t>
                </a:r>
              </a:p>
            </p:txBody>
          </p:sp>
        </mc:Fallback>
      </mc:AlternateContent>
      <p:grpSp>
        <p:nvGrpSpPr>
          <p:cNvPr id="26" name="Group 25"/>
          <p:cNvGrpSpPr/>
          <p:nvPr/>
        </p:nvGrpSpPr>
        <p:grpSpPr>
          <a:xfrm>
            <a:off x="115408" y="2662328"/>
            <a:ext cx="1133476" cy="359963"/>
            <a:chOff x="666750" y="2711225"/>
            <a:chExt cx="1133476" cy="359963"/>
          </a:xfrm>
        </p:grpSpPr>
        <p:pic>
          <p:nvPicPr>
            <p:cNvPr id="27" name="Picture 26"/>
            <p:cNvPicPr>
              <a:picLocks noChangeAspect="1"/>
            </p:cNvPicPr>
            <p:nvPr/>
          </p:nvPicPr>
          <p:blipFill rotWithShape="1">
            <a:blip r:embed="rId12" cstate="print">
              <a:extLst>
                <a:ext uri="{BEBA8EAE-BF5A-486C-A8C5-ECC9F3942E4B}">
                  <a14:imgProps xmlns:a14="http://schemas.microsoft.com/office/drawing/2010/main">
                    <a14:imgLayer r:embed="rId13">
                      <a14:imgEffect>
                        <a14:backgroundRemoval t="36869" b="46447" l="12468" r="86494"/>
                      </a14:imgEffect>
                    </a14:imgLayer>
                  </a14:imgProps>
                </a:ext>
                <a:ext uri="{28A0092B-C50C-407E-A947-70E740481C1C}">
                  <a14:useLocalDpi xmlns:a14="http://schemas.microsoft.com/office/drawing/2010/main" val="0"/>
                </a:ext>
              </a:extLst>
            </a:blip>
            <a:srcRect l="15693" t="37327" r="14620" b="53752"/>
            <a:stretch/>
          </p:blipFill>
          <p:spPr>
            <a:xfrm>
              <a:off x="685800" y="2711225"/>
              <a:ext cx="1114426" cy="359963"/>
            </a:xfrm>
            <a:prstGeom prst="rect">
              <a:avLst/>
            </a:prstGeom>
          </p:spPr>
        </p:pic>
        <p:sp>
          <p:nvSpPr>
            <p:cNvPr id="28" name="Rectangle 27"/>
            <p:cNvSpPr>
              <a:spLocks noChangeArrowheads="1"/>
            </p:cNvSpPr>
            <p:nvPr/>
          </p:nvSpPr>
          <p:spPr bwMode="auto">
            <a:xfrm>
              <a:off x="666750" y="2721929"/>
              <a:ext cx="1114425"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solidFill>
                    <a:prstClr val="black"/>
                  </a:solidFill>
                  <a:effectLst>
                    <a:glow rad="101600">
                      <a:prstClr val="white">
                        <a:alpha val="60000"/>
                      </a:prstClr>
                    </a:glow>
                  </a:effectLst>
                  <a:latin typeface="Book Antiqua" pitchFamily="18" charset="0"/>
                </a:rPr>
                <a:t>Solution : </a:t>
              </a:r>
            </a:p>
          </p:txBody>
        </p:sp>
      </p:grpSp>
      <p:sp>
        <p:nvSpPr>
          <p:cNvPr id="29" name="TextBox 28"/>
          <p:cNvSpPr txBox="1"/>
          <p:nvPr/>
        </p:nvSpPr>
        <p:spPr>
          <a:xfrm>
            <a:off x="1201945" y="2676990"/>
            <a:ext cx="685800" cy="338554"/>
          </a:xfrm>
          <a:prstGeom prst="rect">
            <a:avLst/>
          </a:prstGeom>
          <a:noFill/>
        </p:spPr>
        <p:txBody>
          <a:bodyPr wrap="square" rtlCol="0">
            <a:spAutoFit/>
          </a:bodyPr>
          <a:lstStyle/>
          <a:p>
            <a:pPr algn="r"/>
            <a:r>
              <a:rPr lang="en-US" sz="1600" b="1" dirty="0" smtClean="0">
                <a:solidFill>
                  <a:schemeClr val="bg1"/>
                </a:solidFill>
                <a:latin typeface="Book Antiqua" pitchFamily="18" charset="0"/>
                <a:cs typeface="Times New Roman" pitchFamily="18" charset="0"/>
              </a:rPr>
              <a:t>P   =</a:t>
            </a:r>
            <a:endParaRPr lang="en-US" sz="1600" b="1" dirty="0">
              <a:solidFill>
                <a:schemeClr val="bg1"/>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30" name="TextBox 29"/>
              <p:cNvSpPr txBox="1"/>
              <p:nvPr/>
            </p:nvSpPr>
            <p:spPr>
              <a:xfrm>
                <a:off x="1899259" y="2539965"/>
                <a:ext cx="369486" cy="612604"/>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latin typeface="Cambria Math" panose="02040503050406030204" pitchFamily="18" charset="0"/>
                              <a:cs typeface="Times New Roman" pitchFamily="18" charset="0"/>
                            </a:rPr>
                          </m:ctrlPr>
                        </m:fPr>
                        <m:num>
                          <m:r>
                            <m:rPr>
                              <m:nor/>
                            </m:rPr>
                            <a:rPr lang="en-US" sz="1600" b="1" dirty="0">
                              <a:solidFill>
                                <a:schemeClr val="bg1"/>
                              </a:solidFill>
                              <a:latin typeface="Book Antiqua" pitchFamily="18" charset="0"/>
                              <a:cs typeface="Times New Roman" pitchFamily="18" charset="0"/>
                            </a:rPr>
                            <m:t>1</m:t>
                          </m:r>
                        </m:num>
                        <m:den>
                          <m:r>
                            <m:rPr>
                              <m:nor/>
                            </m:rPr>
                            <a:rPr lang="en-US" sz="1600" b="1" i="1" dirty="0">
                              <a:solidFill>
                                <a:schemeClr val="bg1"/>
                              </a:solidFill>
                              <a:latin typeface="Book Antiqua" pitchFamily="18" charset="0"/>
                              <a:cs typeface="Times New Roman" pitchFamily="18" charset="0"/>
                            </a:rPr>
                            <m:t>f</m:t>
                          </m:r>
                        </m:den>
                      </m:f>
                    </m:oMath>
                  </m:oMathPara>
                </a14:m>
                <a:endParaRPr lang="en-US" sz="1600" b="1" baseline="-25000" dirty="0">
                  <a:solidFill>
                    <a:schemeClr val="bg1"/>
                  </a:solidFill>
                  <a:latin typeface="Book Antiqua" pitchFamily="18" charset="0"/>
                  <a:cs typeface="Times New Roman" pitchFamily="18" charset="0"/>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1899259" y="2539965"/>
                <a:ext cx="369486" cy="612604"/>
              </a:xfrm>
              <a:prstGeom prst="rect">
                <a:avLst/>
              </a:prstGeom>
              <a:blipFill rotWithShape="1">
                <a:blip r:embed="rId14"/>
                <a:stretch>
                  <a:fillRect/>
                </a:stretch>
              </a:blipFill>
            </p:spPr>
            <p:txBody>
              <a:bodyPr/>
              <a:lstStyle/>
              <a:p>
                <a:r>
                  <a:rPr lang="en-US">
                    <a:noFill/>
                  </a:rPr>
                  <a:t> </a:t>
                </a:r>
              </a:p>
            </p:txBody>
          </p:sp>
        </mc:Fallback>
      </mc:AlternateContent>
      <p:sp>
        <p:nvSpPr>
          <p:cNvPr id="31" name="TextBox 30"/>
          <p:cNvSpPr txBox="1"/>
          <p:nvPr/>
        </p:nvSpPr>
        <p:spPr>
          <a:xfrm>
            <a:off x="744745" y="3242201"/>
            <a:ext cx="381000"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sym typeface="Symbol"/>
              </a:rPr>
              <a:t></a:t>
            </a:r>
            <a:endParaRPr lang="en-US" sz="1600" b="1" dirty="0">
              <a:solidFill>
                <a:schemeClr val="bg1"/>
              </a:solidFill>
              <a:latin typeface="Book Antiqua" pitchFamily="18" charset="0"/>
              <a:cs typeface="Times New Roman" pitchFamily="18" charset="0"/>
            </a:endParaRPr>
          </a:p>
        </p:txBody>
      </p:sp>
      <p:sp>
        <p:nvSpPr>
          <p:cNvPr id="32" name="TextBox 31"/>
          <p:cNvSpPr txBox="1"/>
          <p:nvPr/>
        </p:nvSpPr>
        <p:spPr>
          <a:xfrm>
            <a:off x="1201945" y="3242201"/>
            <a:ext cx="685800" cy="338554"/>
          </a:xfrm>
          <a:prstGeom prst="rect">
            <a:avLst/>
          </a:prstGeom>
          <a:noFill/>
        </p:spPr>
        <p:txBody>
          <a:bodyPr wrap="square" rtlCol="0">
            <a:spAutoFit/>
          </a:bodyPr>
          <a:lstStyle/>
          <a:p>
            <a:pPr algn="r"/>
            <a:r>
              <a:rPr lang="en-US" sz="1600" b="1" dirty="0" smtClean="0">
                <a:solidFill>
                  <a:schemeClr val="bg1"/>
                </a:solidFill>
                <a:latin typeface="Book Antiqua" pitchFamily="18" charset="0"/>
                <a:cs typeface="Times New Roman" pitchFamily="18" charset="0"/>
              </a:rPr>
              <a:t>P   =</a:t>
            </a:r>
            <a:endParaRPr lang="en-US" sz="1600" b="1" dirty="0">
              <a:solidFill>
                <a:schemeClr val="bg1"/>
              </a:solidFill>
              <a:latin typeface="Book Antiqua" pitchFamily="18" charset="0"/>
              <a:cs typeface="Times New Roman" pitchFamily="18" charset="0"/>
            </a:endParaRPr>
          </a:p>
        </p:txBody>
      </p:sp>
      <p:sp>
        <p:nvSpPr>
          <p:cNvPr id="33" name="TextBox 32"/>
          <p:cNvSpPr txBox="1"/>
          <p:nvPr/>
        </p:nvSpPr>
        <p:spPr>
          <a:xfrm>
            <a:off x="744745" y="3833409"/>
            <a:ext cx="381000"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sym typeface="Symbol"/>
              </a:rPr>
              <a:t></a:t>
            </a:r>
            <a:endParaRPr lang="en-US" sz="1600" b="1" dirty="0">
              <a:solidFill>
                <a:schemeClr val="bg1"/>
              </a:solidFill>
              <a:latin typeface="Book Antiqua" pitchFamily="18" charset="0"/>
              <a:cs typeface="Times New Roman" pitchFamily="18" charset="0"/>
            </a:endParaRPr>
          </a:p>
        </p:txBody>
      </p:sp>
      <p:sp>
        <p:nvSpPr>
          <p:cNvPr id="34" name="TextBox 33"/>
          <p:cNvSpPr txBox="1"/>
          <p:nvPr/>
        </p:nvSpPr>
        <p:spPr>
          <a:xfrm>
            <a:off x="1201945" y="3833409"/>
            <a:ext cx="685800" cy="338554"/>
          </a:xfrm>
          <a:prstGeom prst="rect">
            <a:avLst/>
          </a:prstGeom>
          <a:noFill/>
        </p:spPr>
        <p:txBody>
          <a:bodyPr wrap="square" rtlCol="0">
            <a:spAutoFit/>
          </a:bodyPr>
          <a:lstStyle/>
          <a:p>
            <a:pPr algn="r"/>
            <a:r>
              <a:rPr lang="en-US" sz="1600" b="1" dirty="0" smtClean="0">
                <a:solidFill>
                  <a:schemeClr val="bg1"/>
                </a:solidFill>
                <a:latin typeface="Book Antiqua" pitchFamily="18" charset="0"/>
                <a:cs typeface="Times New Roman" pitchFamily="18" charset="0"/>
              </a:rPr>
              <a:t>P  =</a:t>
            </a:r>
            <a:endParaRPr lang="en-US" sz="1600" b="1" dirty="0">
              <a:solidFill>
                <a:schemeClr val="bg1"/>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38" name="TextBox 37"/>
              <p:cNvSpPr txBox="1"/>
              <p:nvPr/>
            </p:nvSpPr>
            <p:spPr>
              <a:xfrm>
                <a:off x="1894543" y="3133229"/>
                <a:ext cx="646614" cy="556499"/>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f>
                        <m:fPr>
                          <m:ctrlPr>
                            <a:rPr lang="en-US" sz="1600" b="1" i="1" dirty="0" smtClean="0">
                              <a:solidFill>
                                <a:schemeClr val="bg1"/>
                              </a:solidFill>
                              <a:latin typeface="Cambria Math" panose="02040503050406030204" pitchFamily="18" charset="0"/>
                              <a:cs typeface="Times New Roman" pitchFamily="18" charset="0"/>
                            </a:rPr>
                          </m:ctrlPr>
                        </m:fPr>
                        <m:num>
                          <m:r>
                            <m:rPr>
                              <m:nor/>
                            </m:rPr>
                            <a:rPr lang="en-US" sz="1600" b="1" dirty="0">
                              <a:solidFill>
                                <a:schemeClr val="bg1"/>
                              </a:solidFill>
                              <a:latin typeface="Book Antiqua" pitchFamily="18" charset="0"/>
                              <a:cs typeface="Times New Roman" pitchFamily="18" charset="0"/>
                            </a:rPr>
                            <m:t>1</m:t>
                          </m:r>
                        </m:num>
                        <m:den>
                          <m:r>
                            <m:rPr>
                              <m:nor/>
                            </m:rPr>
                            <a:rPr lang="en-US" sz="1600" b="1" dirty="0" smtClean="0">
                              <a:solidFill>
                                <a:schemeClr val="bg1"/>
                              </a:solidFill>
                              <a:latin typeface="Book Antiqua" pitchFamily="18" charset="0"/>
                              <a:cs typeface="Times New Roman" pitchFamily="18" charset="0"/>
                            </a:rPr>
                            <m:t>– 0.25</m:t>
                          </m:r>
                        </m:den>
                      </m:f>
                    </m:oMath>
                  </m:oMathPara>
                </a14:m>
                <a:endParaRPr lang="en-US" sz="1600" b="1" baseline="-25000" dirty="0">
                  <a:solidFill>
                    <a:schemeClr val="bg1"/>
                  </a:solidFill>
                  <a:latin typeface="Book Antiqua" pitchFamily="18" charset="0"/>
                  <a:cs typeface="Times New Roman" pitchFamily="18" charset="0"/>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1894543" y="3133229"/>
                <a:ext cx="646614" cy="556499"/>
              </a:xfrm>
              <a:prstGeom prst="rect">
                <a:avLst/>
              </a:prstGeom>
              <a:blipFill rotWithShape="1">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1856284" y="3724437"/>
                <a:ext cx="983273" cy="490262"/>
              </a:xfrm>
              <a:prstGeom prst="rect">
                <a:avLst/>
              </a:prstGeom>
              <a:noFill/>
            </p:spPr>
            <p:txBody>
              <a:bodyPr wrap="square" rtlCol="0">
                <a:spAutoFit/>
              </a:bodyPr>
              <a:lstStyle/>
              <a:p>
                <a:pPr algn="ctr"/>
                <a14:m>
                  <m:oMath xmlns:m="http://schemas.openxmlformats.org/officeDocument/2006/math">
                    <m:r>
                      <m:rPr>
                        <m:nor/>
                      </m:rPr>
                      <a:rPr lang="en-US" sz="1600" b="1" dirty="0" smtClean="0">
                        <a:solidFill>
                          <a:schemeClr val="bg1"/>
                        </a:solidFill>
                        <a:latin typeface="Book Antiqua" pitchFamily="18" charset="0"/>
                        <a:cs typeface="Times New Roman" pitchFamily="18" charset="0"/>
                      </a:rPr>
                      <m:t>–</m:t>
                    </m:r>
                  </m:oMath>
                </a14:m>
                <a:r>
                  <a:rPr lang="en-US" sz="1600" b="1" dirty="0" smtClean="0">
                    <a:solidFill>
                      <a:schemeClr val="bg1"/>
                    </a:solidFill>
                    <a:cs typeface="Times New Roman" pitchFamily="18" charset="0"/>
                  </a:rPr>
                  <a:t> </a:t>
                </a:r>
                <a14:m>
                  <m:oMath xmlns:m="http://schemas.openxmlformats.org/officeDocument/2006/math">
                    <m:f>
                      <m:fPr>
                        <m:ctrlPr>
                          <a:rPr lang="en-US" sz="1600" b="1" i="1" dirty="0" smtClean="0">
                            <a:solidFill>
                              <a:schemeClr val="bg1"/>
                            </a:solidFill>
                            <a:latin typeface="Cambria Math" panose="02040503050406030204" pitchFamily="18" charset="0"/>
                            <a:cs typeface="Times New Roman" pitchFamily="18" charset="0"/>
                          </a:rPr>
                        </m:ctrlPr>
                      </m:fPr>
                      <m:num>
                        <m:r>
                          <m:rPr>
                            <m:nor/>
                          </m:rPr>
                          <a:rPr lang="en-US" sz="1600" b="1" dirty="0" smtClean="0">
                            <a:solidFill>
                              <a:schemeClr val="bg1"/>
                            </a:solidFill>
                            <a:latin typeface="Book Antiqua" pitchFamily="18" charset="0"/>
                            <a:cs typeface="Times New Roman" pitchFamily="18" charset="0"/>
                          </a:rPr>
                          <m:t>1 </m:t>
                        </m:r>
                        <m:r>
                          <m:rPr>
                            <m:nor/>
                          </m:rPr>
                          <a:rPr lang="en-US" sz="1600" b="1" dirty="0" smtClean="0">
                            <a:solidFill>
                              <a:schemeClr val="bg1"/>
                            </a:solidFill>
                            <a:latin typeface="Book Antiqua" pitchFamily="18" charset="0"/>
                            <a:cs typeface="Times New Roman" pitchFamily="18" charset="0"/>
                          </a:rPr>
                          <m:t>×</m:t>
                        </m:r>
                        <m:r>
                          <m:rPr>
                            <m:nor/>
                          </m:rPr>
                          <a:rPr lang="en-US" sz="1600" b="1" dirty="0" smtClean="0">
                            <a:solidFill>
                              <a:schemeClr val="bg1"/>
                            </a:solidFill>
                            <a:latin typeface="Book Antiqua" pitchFamily="18" charset="0"/>
                            <a:cs typeface="Times New Roman" pitchFamily="18" charset="0"/>
                          </a:rPr>
                          <m:t> 100</m:t>
                        </m:r>
                      </m:num>
                      <m:den>
                        <m:r>
                          <m:rPr>
                            <m:nor/>
                          </m:rPr>
                          <a:rPr lang="en-US" sz="1600" b="1" dirty="0" smtClean="0">
                            <a:solidFill>
                              <a:schemeClr val="bg1"/>
                            </a:solidFill>
                            <a:latin typeface="Book Antiqua" pitchFamily="18" charset="0"/>
                            <a:cs typeface="Times New Roman" pitchFamily="18" charset="0"/>
                          </a:rPr>
                          <m:t>25</m:t>
                        </m:r>
                      </m:den>
                    </m:f>
                  </m:oMath>
                </a14:m>
                <a:endParaRPr lang="en-US" sz="1600" b="1" baseline="-25000" dirty="0">
                  <a:solidFill>
                    <a:schemeClr val="bg1"/>
                  </a:solidFill>
                  <a:latin typeface="Book Antiqua" pitchFamily="18" charset="0"/>
                  <a:cs typeface="Times New Roman" pitchFamily="18" charset="0"/>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1856284" y="3724437"/>
                <a:ext cx="983273" cy="490262"/>
              </a:xfrm>
              <a:prstGeom prst="rect">
                <a:avLst/>
              </a:prstGeom>
              <a:blipFill rotWithShape="1">
                <a:blip r:embed="rId16"/>
                <a:stretch>
                  <a:fillRect l="-2484" b="-5000"/>
                </a:stretch>
              </a:blipFill>
            </p:spPr>
            <p:txBody>
              <a:bodyPr/>
              <a:lstStyle/>
              <a:p>
                <a:r>
                  <a:rPr lang="en-US">
                    <a:noFill/>
                  </a:rPr>
                  <a:t> </a:t>
                </a:r>
              </a:p>
            </p:txBody>
          </p:sp>
        </mc:Fallback>
      </mc:AlternateContent>
      <p:sp>
        <p:nvSpPr>
          <p:cNvPr id="48" name="Rectangle 47"/>
          <p:cNvSpPr/>
          <p:nvPr/>
        </p:nvSpPr>
        <p:spPr>
          <a:xfrm>
            <a:off x="2839776" y="4019550"/>
            <a:ext cx="4551624" cy="923330"/>
          </a:xfrm>
          <a:prstGeom prst="rect">
            <a:avLst/>
          </a:prstGeom>
          <a:solidFill>
            <a:srgbClr val="002060"/>
          </a:solidFill>
          <a:ln w="19050">
            <a:solidFill>
              <a:schemeClr val="bg1"/>
            </a:solidFill>
          </a:ln>
        </p:spPr>
        <p:txBody>
          <a:bodyPr wrap="square">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rPr>
              <a:t>The power of this concave lens is – 4 </a:t>
            </a:r>
            <a:r>
              <a:rPr lang="en-US" dirty="0" err="1">
                <a:solidFill>
                  <a:schemeClr val="bg1"/>
                </a:solidFill>
                <a:effectLst>
                  <a:outerShdw blurRad="38100" dist="38100" dir="2700000" algn="tl">
                    <a:srgbClr val="000000">
                      <a:alpha val="43137"/>
                    </a:srgbClr>
                  </a:outerShdw>
                </a:effectLst>
                <a:latin typeface="Tw Cen MT" panose="020B0602020104020603" pitchFamily="34" charset="0"/>
              </a:rPr>
              <a:t>dioptres</a:t>
            </a:r>
            <a:r>
              <a:rPr lang="en-US" dirty="0">
                <a:solidFill>
                  <a:schemeClr val="bg1"/>
                </a:solidFill>
                <a:effectLst>
                  <a:outerShdw blurRad="38100" dist="38100" dir="2700000" algn="tl">
                    <a:srgbClr val="000000">
                      <a:alpha val="43137"/>
                    </a:srgbClr>
                  </a:outerShdw>
                </a:effectLst>
                <a:latin typeface="Tw Cen MT" panose="020B0602020104020603" pitchFamily="34" charset="0"/>
              </a:rPr>
              <a:t> The minus sign with the power indicates that it is a concave lens. </a:t>
            </a:r>
          </a:p>
        </p:txBody>
      </p:sp>
      <p:sp>
        <p:nvSpPr>
          <p:cNvPr id="49" name="TextBox 48"/>
          <p:cNvSpPr txBox="1"/>
          <p:nvPr/>
        </p:nvSpPr>
        <p:spPr>
          <a:xfrm>
            <a:off x="755903" y="4352265"/>
            <a:ext cx="1987297" cy="346247"/>
          </a:xfrm>
          <a:prstGeom prst="rect">
            <a:avLst/>
          </a:prstGeom>
          <a:noFill/>
          <a:ln w="9525">
            <a:noFill/>
            <a:miter lim="800000"/>
            <a:headEnd/>
            <a:tailEnd/>
          </a:ln>
        </p:spPr>
        <p:txBody>
          <a:bodyPr wrap="square" lIns="68550" tIns="34289" rIns="68550" bIns="34289">
            <a:spAutoFit/>
          </a:bodyPr>
          <a:lstStyle>
            <a:defPPr>
              <a:defRPr lang="en-US"/>
            </a:defPPr>
            <a:lvl1pPr>
              <a:defRPr sz="1600" b="1">
                <a:solidFill>
                  <a:srgbClr val="0000CC"/>
                </a:solidFill>
                <a:latin typeface="Book Antiqua" pitchFamily="18" charset="0"/>
              </a:defRPr>
            </a:lvl1pPr>
          </a:lstStyle>
          <a:p>
            <a:r>
              <a:rPr lang="en-US" sz="1800" dirty="0" smtClean="0">
                <a:solidFill>
                  <a:schemeClr val="bg1"/>
                </a:solidFill>
                <a:sym typeface="Symbol"/>
              </a:rPr>
              <a:t> </a:t>
            </a:r>
            <a:r>
              <a:rPr lang="en-US" sz="1800" dirty="0" smtClean="0">
                <a:solidFill>
                  <a:schemeClr val="bg1"/>
                </a:solidFill>
                <a:cs typeface="Times New Roman" pitchFamily="18" charset="0"/>
              </a:rPr>
              <a:t>P </a:t>
            </a:r>
            <a:r>
              <a:rPr lang="en-US" sz="1800" dirty="0" smtClean="0">
                <a:solidFill>
                  <a:schemeClr val="bg1"/>
                </a:solidFill>
              </a:rPr>
              <a:t>= -4</a:t>
            </a:r>
            <a:r>
              <a:rPr lang="en-US" sz="1800" dirty="0" smtClean="0">
                <a:solidFill>
                  <a:schemeClr val="bg1"/>
                </a:solidFill>
                <a:cs typeface="Times New Roman" pitchFamily="18" charset="0"/>
              </a:rPr>
              <a:t> </a:t>
            </a:r>
            <a:r>
              <a:rPr lang="en-US" sz="1800" dirty="0" err="1">
                <a:solidFill>
                  <a:schemeClr val="bg1"/>
                </a:solidFill>
                <a:cs typeface="Times New Roman" pitchFamily="18" charset="0"/>
              </a:rPr>
              <a:t>dioptre</a:t>
            </a:r>
            <a:endParaRPr lang="en-US" sz="1800" baseline="-25000" dirty="0">
              <a:solidFill>
                <a:schemeClr val="bg1"/>
              </a:solidFill>
              <a:cs typeface="Times New Roman" pitchFamily="18" charset="0"/>
            </a:endParaRPr>
          </a:p>
        </p:txBody>
      </p:sp>
      <p:sp>
        <p:nvSpPr>
          <p:cNvPr id="50" name="Rectangle 49"/>
          <p:cNvSpPr/>
          <p:nvPr/>
        </p:nvSpPr>
        <p:spPr>
          <a:xfrm>
            <a:off x="755900" y="4324350"/>
            <a:ext cx="1987300" cy="371294"/>
          </a:xfrm>
          <a:prstGeom prst="rect">
            <a:avLst/>
          </a:prstGeom>
          <a:ln w="12700">
            <a:solidFill>
              <a:srgbClr val="FFFF00"/>
            </a:solidFill>
            <a:headEnd type="triangle" w="med" len="med"/>
            <a:tailEnd type="none" w="med" len="med"/>
          </a:ln>
          <a:effectLst>
            <a:glow rad="50800">
              <a:srgbClr val="FF0000">
                <a:alpha val="70000"/>
              </a:srgb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latin typeface="Tw Cen MT" panose="020B0602020104020603" pitchFamily="34" charset="0"/>
            </a:endParaRPr>
          </a:p>
        </p:txBody>
      </p:sp>
    </p:spTree>
    <p:extLst>
      <p:ext uri="{BB962C8B-B14F-4D97-AF65-F5344CB8AC3E}">
        <p14:creationId xmlns:p14="http://schemas.microsoft.com/office/powerpoint/2010/main" val="1914624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ppt_x"/>
                                          </p:val>
                                        </p:tav>
                                        <p:tav tm="100000">
                                          <p:val>
                                            <p:strVal val="#ppt_x"/>
                                          </p:val>
                                        </p:tav>
                                      </p:tavLst>
                                    </p:anim>
                                    <p:anim calcmode="lin" valueType="num">
                                      <p:cBhvr additive="base">
                                        <p:cTn id="8" dur="500" fill="hold"/>
                                        <p:tgtEl>
                                          <p:spTgt spid="45"/>
                                        </p:tgtEl>
                                        <p:attrNameLst>
                                          <p:attrName>ppt_y</p:attrName>
                                        </p:attrNameLst>
                                      </p:cBhvr>
                                      <p:tavLst>
                                        <p:tav tm="0">
                                          <p:val>
                                            <p:strVal val="0-#ppt_h/2"/>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left)">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ipe(left)">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left)">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wipe(left)">
                                      <p:cBhvr>
                                        <p:cTn id="61" dur="500"/>
                                        <p:tgtEl>
                                          <p:spTgt spid="2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wipe(left)">
                                      <p:cBhvr>
                                        <p:cTn id="71" dur="500"/>
                                        <p:tgtEl>
                                          <p:spTgt spid="25"/>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wipe(left)">
                                      <p:cBhvr>
                                        <p:cTn id="76" dur="500"/>
                                        <p:tgtEl>
                                          <p:spTgt spid="24"/>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wipe(left)">
                                      <p:cBhvr>
                                        <p:cTn id="81" dur="500"/>
                                        <p:tgtEl>
                                          <p:spTgt spid="26"/>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29"/>
                                        </p:tgtEl>
                                        <p:attrNameLst>
                                          <p:attrName>style.visibility</p:attrName>
                                        </p:attrNameLst>
                                      </p:cBhvr>
                                      <p:to>
                                        <p:strVal val="visible"/>
                                      </p:to>
                                    </p:set>
                                    <p:animEffect transition="in" filter="wipe(left)">
                                      <p:cBhvr>
                                        <p:cTn id="86" dur="500"/>
                                        <p:tgtEl>
                                          <p:spTgt spid="2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wipe(left)">
                                      <p:cBhvr>
                                        <p:cTn id="91" dur="500"/>
                                        <p:tgtEl>
                                          <p:spTgt spid="30"/>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500"/>
                                        <p:tgtEl>
                                          <p:spTgt spid="31"/>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32"/>
                                        </p:tgtEl>
                                        <p:attrNameLst>
                                          <p:attrName>style.visibility</p:attrName>
                                        </p:attrNameLst>
                                      </p:cBhvr>
                                      <p:to>
                                        <p:strVal val="visible"/>
                                      </p:to>
                                    </p:set>
                                    <p:animEffect transition="in" filter="wipe(left)">
                                      <p:cBhvr>
                                        <p:cTn id="101" dur="500"/>
                                        <p:tgtEl>
                                          <p:spTgt spid="32"/>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38"/>
                                        </p:tgtEl>
                                        <p:attrNameLst>
                                          <p:attrName>style.visibility</p:attrName>
                                        </p:attrNameLst>
                                      </p:cBhvr>
                                      <p:to>
                                        <p:strVal val="visible"/>
                                      </p:to>
                                    </p:set>
                                    <p:animEffect transition="in" filter="wipe(left)">
                                      <p:cBhvr>
                                        <p:cTn id="106" dur="500"/>
                                        <p:tgtEl>
                                          <p:spTgt spid="38"/>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33"/>
                                        </p:tgtEl>
                                        <p:attrNameLst>
                                          <p:attrName>style.visibility</p:attrName>
                                        </p:attrNameLst>
                                      </p:cBhvr>
                                      <p:to>
                                        <p:strVal val="visible"/>
                                      </p:to>
                                    </p:set>
                                    <p:animEffect transition="in" filter="wipe(left)">
                                      <p:cBhvr>
                                        <p:cTn id="111" dur="500"/>
                                        <p:tgtEl>
                                          <p:spTgt spid="33"/>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34"/>
                                        </p:tgtEl>
                                        <p:attrNameLst>
                                          <p:attrName>style.visibility</p:attrName>
                                        </p:attrNameLst>
                                      </p:cBhvr>
                                      <p:to>
                                        <p:strVal val="visible"/>
                                      </p:to>
                                    </p:set>
                                    <p:animEffect transition="in" filter="wipe(left)">
                                      <p:cBhvr>
                                        <p:cTn id="116" dur="500"/>
                                        <p:tgtEl>
                                          <p:spTgt spid="34"/>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39"/>
                                        </p:tgtEl>
                                        <p:attrNameLst>
                                          <p:attrName>style.visibility</p:attrName>
                                        </p:attrNameLst>
                                      </p:cBhvr>
                                      <p:to>
                                        <p:strVal val="visible"/>
                                      </p:to>
                                    </p:set>
                                    <p:animEffect transition="in" filter="wipe(left)">
                                      <p:cBhvr>
                                        <p:cTn id="121" dur="500"/>
                                        <p:tgtEl>
                                          <p:spTgt spid="39"/>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49"/>
                                        </p:tgtEl>
                                        <p:attrNameLst>
                                          <p:attrName>style.visibility</p:attrName>
                                        </p:attrNameLst>
                                      </p:cBhvr>
                                      <p:to>
                                        <p:strVal val="visible"/>
                                      </p:to>
                                    </p:set>
                                    <p:animEffect transition="in" filter="wipe(left)">
                                      <p:cBhvr>
                                        <p:cTn id="126" dur="500"/>
                                        <p:tgtEl>
                                          <p:spTgt spid="49"/>
                                        </p:tgtEl>
                                      </p:cBhvr>
                                    </p:animEffect>
                                  </p:childTnLst>
                                </p:cTn>
                              </p:par>
                            </p:childTnLst>
                          </p:cTn>
                        </p:par>
                        <p:par>
                          <p:cTn id="127" fill="hold">
                            <p:stCondLst>
                              <p:cond delay="500"/>
                            </p:stCondLst>
                            <p:childTnLst>
                              <p:par>
                                <p:cTn id="128" presetID="16" presetClass="entr" presetSubtype="21" fill="hold" grpId="0" nodeType="afterEffect">
                                  <p:stCondLst>
                                    <p:cond delay="0"/>
                                  </p:stCondLst>
                                  <p:childTnLst>
                                    <p:set>
                                      <p:cBhvr>
                                        <p:cTn id="129" dur="1" fill="hold">
                                          <p:stCondLst>
                                            <p:cond delay="0"/>
                                          </p:stCondLst>
                                        </p:cTn>
                                        <p:tgtEl>
                                          <p:spTgt spid="50"/>
                                        </p:tgtEl>
                                        <p:attrNameLst>
                                          <p:attrName>style.visibility</p:attrName>
                                        </p:attrNameLst>
                                      </p:cBhvr>
                                      <p:to>
                                        <p:strVal val="visible"/>
                                      </p:to>
                                    </p:set>
                                    <p:animEffect transition="in" filter="barn(inVertical)">
                                      <p:cBhvr>
                                        <p:cTn id="130" dur="500"/>
                                        <p:tgtEl>
                                          <p:spTgt spid="50"/>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48"/>
                                        </p:tgtEl>
                                        <p:attrNameLst>
                                          <p:attrName>style.visibility</p:attrName>
                                        </p:attrNameLst>
                                      </p:cBhvr>
                                      <p:to>
                                        <p:strVal val="visible"/>
                                      </p:to>
                                    </p:set>
                                    <p:animEffect transition="in" filter="wipe(left)">
                                      <p:cBhvr>
                                        <p:cTn id="13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P spid="12" grpId="0"/>
      <p:bldP spid="13" grpId="0"/>
      <p:bldP spid="14" grpId="0"/>
      <p:bldP spid="18" grpId="0"/>
      <p:bldP spid="19" grpId="0"/>
      <p:bldP spid="23" grpId="0"/>
      <p:bldP spid="24" grpId="0"/>
      <p:bldP spid="25" grpId="0"/>
      <p:bldP spid="29" grpId="0"/>
      <p:bldP spid="30" grpId="0"/>
      <p:bldP spid="31" grpId="0"/>
      <p:bldP spid="32" grpId="0"/>
      <p:bldP spid="33" grpId="0"/>
      <p:bldP spid="34" grpId="0"/>
      <p:bldP spid="38" grpId="0"/>
      <p:bldP spid="39" grpId="0"/>
      <p:bldP spid="48" grpId="0" animBg="1"/>
      <p:bldP spid="49" grpId="0"/>
      <p:bldP spid="5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2" descr="D:\d drive\MJ WORK\Pooja mam (physics)\CBSE (X)\Light - Reflection and Refraction\900_Rizwana-Khan_Purple Gradient Background.jp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t="20000" b="20000"/>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grpSp>
        <p:nvGrpSpPr>
          <p:cNvPr id="45" name="Group 44"/>
          <p:cNvGrpSpPr/>
          <p:nvPr/>
        </p:nvGrpSpPr>
        <p:grpSpPr>
          <a:xfrm>
            <a:off x="190500" y="163830"/>
            <a:ext cx="762000" cy="762000"/>
            <a:chOff x="190500" y="163830"/>
            <a:chExt cx="762000" cy="762000"/>
          </a:xfrm>
        </p:grpSpPr>
        <p:sp>
          <p:nvSpPr>
            <p:cNvPr id="46" name="Oval 45"/>
            <p:cNvSpPr/>
            <p:nvPr/>
          </p:nvSpPr>
          <p:spPr>
            <a:xfrm>
              <a:off x="190500" y="163830"/>
              <a:ext cx="762000" cy="762000"/>
            </a:xfrm>
            <a:prstGeom prst="ellipse">
              <a:avLst/>
            </a:prstGeom>
            <a:solidFill>
              <a:srgbClr val="FFC000"/>
            </a:solidFill>
            <a:ln w="57150">
              <a:gradFill>
                <a:gsLst>
                  <a:gs pos="0">
                    <a:srgbClr val="FFFFFF"/>
                  </a:gs>
                  <a:gs pos="16000">
                    <a:srgbClr val="1F1F1F"/>
                  </a:gs>
                  <a:gs pos="17999">
                    <a:srgbClr val="FFFFFF"/>
                  </a:gs>
                  <a:gs pos="42000">
                    <a:srgbClr val="636363"/>
                  </a:gs>
                  <a:gs pos="53000">
                    <a:srgbClr val="CFCFCF"/>
                  </a:gs>
                  <a:gs pos="66000">
                    <a:srgbClr val="CFCFCF"/>
                  </a:gs>
                  <a:gs pos="75999">
                    <a:srgbClr val="1F1F1F"/>
                  </a:gs>
                  <a:gs pos="78999">
                    <a:srgbClr val="FFFFFF"/>
                  </a:gs>
                  <a:gs pos="100000">
                    <a:srgbClr val="7F7F7F"/>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402516" y="283220"/>
              <a:ext cx="349776" cy="523220"/>
            </a:xfrm>
            <a:prstGeom prst="rect">
              <a:avLst/>
            </a:prstGeom>
            <a:noFill/>
          </p:spPr>
          <p:txBody>
            <a:bodyPr wrap="none" rtlCol="0">
              <a:spAutoFit/>
            </a:bodyPr>
            <a:lstStyle/>
            <a:p>
              <a:r>
                <a:rPr lang="en-US" sz="2800" b="1" dirty="0" smtClean="0">
                  <a:latin typeface="Agency FB" panose="020B0503020202020204" pitchFamily="34" charset="0"/>
                </a:rPr>
                <a:t>5</a:t>
              </a:r>
              <a:endParaRPr lang="en-US" sz="2800" b="1" dirty="0">
                <a:latin typeface="Agency FB" panose="020B0503020202020204" pitchFamily="34" charset="0"/>
              </a:endParaRPr>
            </a:p>
          </p:txBody>
        </p:sp>
      </p:grpSp>
      <p:sp>
        <p:nvSpPr>
          <p:cNvPr id="4" name="Rectangle 3"/>
          <p:cNvSpPr/>
          <p:nvPr/>
        </p:nvSpPr>
        <p:spPr>
          <a:xfrm>
            <a:off x="990600" y="285750"/>
            <a:ext cx="7010400" cy="584775"/>
          </a:xfrm>
          <a:prstGeom prst="rect">
            <a:avLst/>
          </a:prstGeom>
        </p:spPr>
        <p:txBody>
          <a:bodyPr wrap="square">
            <a:spAutoFit/>
          </a:bodyPr>
          <a:lstStyle/>
          <a:p>
            <a:r>
              <a:rPr lang="en-US" sz="1600" b="1" dirty="0">
                <a:solidFill>
                  <a:schemeClr val="bg1"/>
                </a:solidFill>
                <a:effectLst>
                  <a:outerShdw blurRad="38100" dist="38100" dir="2700000" algn="tl">
                    <a:srgbClr val="000000">
                      <a:alpha val="43137"/>
                    </a:srgbClr>
                  </a:outerShdw>
                </a:effectLst>
                <a:latin typeface="Book Antiqua" pitchFamily="18" charset="0"/>
              </a:rPr>
              <a:t>A person having a myopic eye uses a concave lens of focal length 50 cm. What is the power of the lens?</a:t>
            </a:r>
          </a:p>
        </p:txBody>
      </p:sp>
      <p:grpSp>
        <p:nvGrpSpPr>
          <p:cNvPr id="6" name="Group 5"/>
          <p:cNvGrpSpPr/>
          <p:nvPr/>
        </p:nvGrpSpPr>
        <p:grpSpPr>
          <a:xfrm>
            <a:off x="121054" y="1087631"/>
            <a:ext cx="900113" cy="338554"/>
            <a:chOff x="502054" y="1442669"/>
            <a:chExt cx="900113" cy="338554"/>
          </a:xfrm>
        </p:grpSpPr>
        <p:pic>
          <p:nvPicPr>
            <p:cNvPr id="7" name="Picture 6"/>
            <p:cNvPicPr>
              <a:picLocks noChangeAspect="1"/>
            </p:cNvPicPr>
            <p:nvPr/>
          </p:nvPicPr>
          <p:blipFill rotWithShape="1">
            <a:blip r:embed="rId4" cstate="print">
              <a:clrChange>
                <a:clrFrom>
                  <a:srgbClr val="FCFFFD"/>
                </a:clrFrom>
                <a:clrTo>
                  <a:srgbClr val="FCFFFD">
                    <a:alpha val="0"/>
                  </a:srgbClr>
                </a:clrTo>
              </a:clrChange>
              <a:extLst>
                <a:ext uri="{BEBA8EAE-BF5A-486C-A8C5-ECC9F3942E4B}">
                  <a14:imgProps xmlns:a14="http://schemas.microsoft.com/office/drawing/2010/main">
                    <a14:imgLayer r:embed="rId5">
                      <a14:imgEffect>
                        <a14:backgroundRemoval t="5900" b="15100" l="15044" r="84366"/>
                      </a14:imgEffect>
                    </a14:imgLayer>
                  </a14:imgProps>
                </a:ext>
                <a:ext uri="{28A0092B-C50C-407E-A947-70E740481C1C}">
                  <a14:useLocalDpi xmlns:a14="http://schemas.microsoft.com/office/drawing/2010/main" val="0"/>
                </a:ext>
              </a:extLst>
            </a:blip>
            <a:srcRect l="15904" t="6974" r="15904" b="84650"/>
            <a:stretch/>
          </p:blipFill>
          <p:spPr>
            <a:xfrm>
              <a:off x="515691" y="1453918"/>
              <a:ext cx="872838" cy="316056"/>
            </a:xfrm>
            <a:prstGeom prst="rect">
              <a:avLst/>
            </a:prstGeom>
          </p:spPr>
        </p:pic>
        <p:sp>
          <p:nvSpPr>
            <p:cNvPr id="8" name="Rectangle 7"/>
            <p:cNvSpPr>
              <a:spLocks noChangeArrowheads="1"/>
            </p:cNvSpPr>
            <p:nvPr/>
          </p:nvSpPr>
          <p:spPr bwMode="auto">
            <a:xfrm>
              <a:off x="502054" y="1442669"/>
              <a:ext cx="900113"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solidFill>
                    <a:prstClr val="black"/>
                  </a:solidFill>
                  <a:effectLst>
                    <a:glow rad="101600">
                      <a:prstClr val="white">
                        <a:alpha val="60000"/>
                      </a:prstClr>
                    </a:glow>
                  </a:effectLst>
                  <a:latin typeface="Book Antiqua" pitchFamily="18" charset="0"/>
                </a:rPr>
                <a:t>Given :</a:t>
              </a:r>
            </a:p>
          </p:txBody>
        </p:sp>
      </p:grpSp>
      <p:sp>
        <p:nvSpPr>
          <p:cNvPr id="9" name="Rectangle 8"/>
          <p:cNvSpPr>
            <a:spLocks noChangeArrowheads="1"/>
          </p:cNvSpPr>
          <p:nvPr/>
        </p:nvSpPr>
        <p:spPr bwMode="auto">
          <a:xfrm>
            <a:off x="914400" y="1087631"/>
            <a:ext cx="1688966" cy="338554"/>
          </a:xfrm>
          <a:prstGeom prst="rect">
            <a:avLst/>
          </a:prstGeom>
          <a:noFill/>
          <a:ln w="9525">
            <a:noFill/>
            <a:miter lim="800000"/>
            <a:headEnd/>
            <a:tailEnd/>
          </a:ln>
        </p:spPr>
        <p:txBody>
          <a:bodyPr wrap="square">
            <a:spAutoFit/>
          </a:bodyPr>
          <a:lstStyle/>
          <a:p>
            <a:pPr algn="r"/>
            <a:r>
              <a:rPr lang="en-US" sz="1600" b="1" dirty="0">
                <a:solidFill>
                  <a:schemeClr val="bg1"/>
                </a:solidFill>
                <a:effectLst>
                  <a:outerShdw blurRad="38100" dist="38100" dir="2700000" algn="tl">
                    <a:srgbClr val="000000">
                      <a:alpha val="43137"/>
                    </a:srgbClr>
                  </a:outerShdw>
                </a:effectLst>
                <a:latin typeface="Book Antiqua" pitchFamily="18" charset="0"/>
              </a:rPr>
              <a:t>Focal length (f)</a:t>
            </a:r>
          </a:p>
        </p:txBody>
      </p:sp>
      <p:sp>
        <p:nvSpPr>
          <p:cNvPr id="10" name="Rectangle 9"/>
          <p:cNvSpPr>
            <a:spLocks noChangeArrowheads="1"/>
          </p:cNvSpPr>
          <p:nvPr/>
        </p:nvSpPr>
        <p:spPr bwMode="auto">
          <a:xfrm>
            <a:off x="2521966" y="1087631"/>
            <a:ext cx="1096775" cy="338554"/>
          </a:xfrm>
          <a:prstGeom prst="rect">
            <a:avLst/>
          </a:prstGeom>
          <a:noFill/>
          <a:ln w="9525">
            <a:noFill/>
            <a:miter lim="800000"/>
            <a:headEnd/>
            <a:tailEnd/>
          </a:ln>
        </p:spPr>
        <p:txBody>
          <a:bodyPr wrap="none">
            <a:spAutoFit/>
          </a:bodyPr>
          <a:lstStyle/>
          <a:p>
            <a:r>
              <a:rPr lang="en-US" sz="1600" b="1" dirty="0">
                <a:solidFill>
                  <a:schemeClr val="bg1"/>
                </a:solidFill>
                <a:effectLst>
                  <a:outerShdw blurRad="38100" dist="38100" dir="2700000" algn="tl">
                    <a:srgbClr val="000000">
                      <a:alpha val="43137"/>
                    </a:srgbClr>
                  </a:outerShdw>
                </a:effectLst>
                <a:latin typeface="Book Antiqua" pitchFamily="18" charset="0"/>
              </a:rPr>
              <a:t>=  </a:t>
            </a:r>
            <a:r>
              <a:rPr lang="en-US" sz="1600" b="1" dirty="0" smtClean="0">
                <a:solidFill>
                  <a:schemeClr val="bg1"/>
                </a:solidFill>
                <a:effectLst>
                  <a:outerShdw blurRad="38100" dist="38100" dir="2700000" algn="tl">
                    <a:srgbClr val="000000">
                      <a:alpha val="43137"/>
                    </a:srgbClr>
                  </a:outerShdw>
                </a:effectLst>
                <a:latin typeface="Book Antiqua" pitchFamily="18" charset="0"/>
              </a:rPr>
              <a:t>– 50 </a:t>
            </a:r>
            <a:r>
              <a:rPr lang="en-US" sz="1600" b="1" dirty="0">
                <a:solidFill>
                  <a:schemeClr val="bg1"/>
                </a:solidFill>
                <a:effectLst>
                  <a:outerShdw blurRad="38100" dist="38100" dir="2700000" algn="tl">
                    <a:srgbClr val="000000">
                      <a:alpha val="43137"/>
                    </a:srgbClr>
                  </a:outerShdw>
                </a:effectLst>
                <a:latin typeface="Book Antiqua" pitchFamily="18" charset="0"/>
              </a:rPr>
              <a:t>cm</a:t>
            </a:r>
          </a:p>
        </p:txBody>
      </p:sp>
      <p:sp>
        <p:nvSpPr>
          <p:cNvPr id="11" name="TextBox 10"/>
          <p:cNvSpPr txBox="1"/>
          <p:nvPr/>
        </p:nvSpPr>
        <p:spPr>
          <a:xfrm>
            <a:off x="3570353" y="1087631"/>
            <a:ext cx="305318" cy="338554"/>
          </a:xfrm>
          <a:prstGeom prst="rect">
            <a:avLst/>
          </a:prstGeom>
          <a:noFill/>
        </p:spPr>
        <p:txBody>
          <a:bodyPr wrap="square" rtlCol="0">
            <a:spAutoFit/>
          </a:bodyPr>
          <a:lstStyle/>
          <a:p>
            <a:pPr algn="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2" name="TextBox 11"/>
              <p:cNvSpPr txBox="1"/>
              <p:nvPr/>
            </p:nvSpPr>
            <p:spPr>
              <a:xfrm>
                <a:off x="3811199" y="1011777"/>
                <a:ext cx="750613" cy="490262"/>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cs typeface="Times New Roman" pitchFamily="18" charset="0"/>
                  </a:rPr>
                  <a:t>– </a:t>
                </a:r>
                <a14:m>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50</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100</m:t>
                        </m:r>
                      </m:den>
                    </m:f>
                  </m:oMath>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3811199" y="1011777"/>
                <a:ext cx="750613" cy="490262"/>
              </a:xfrm>
              <a:prstGeom prst="rect">
                <a:avLst/>
              </a:prstGeom>
              <a:blipFill rotWithShape="1">
                <a:blip r:embed="rId6"/>
                <a:stretch>
                  <a:fillRect b="-11250"/>
                </a:stretch>
              </a:blipFill>
            </p:spPr>
            <p:txBody>
              <a:bodyPr/>
              <a:lstStyle/>
              <a:p>
                <a:r>
                  <a:rPr lang="en-US">
                    <a:noFill/>
                  </a:rPr>
                  <a:t> </a:t>
                </a:r>
              </a:p>
            </p:txBody>
          </p:sp>
        </mc:Fallback>
      </mc:AlternateContent>
      <p:sp>
        <p:nvSpPr>
          <p:cNvPr id="13" name="Rectangle 12"/>
          <p:cNvSpPr>
            <a:spLocks noChangeArrowheads="1"/>
          </p:cNvSpPr>
          <p:nvPr/>
        </p:nvSpPr>
        <p:spPr bwMode="auto">
          <a:xfrm>
            <a:off x="4491946" y="1087631"/>
            <a:ext cx="1056700" cy="338554"/>
          </a:xfrm>
          <a:prstGeom prst="rect">
            <a:avLst/>
          </a:prstGeom>
          <a:noFill/>
          <a:ln w="9525">
            <a:noFill/>
            <a:miter lim="800000"/>
            <a:headEnd/>
            <a:tailEnd/>
          </a:ln>
        </p:spPr>
        <p:txBody>
          <a:bodyPr wrap="none">
            <a:spAutoFit/>
          </a:bodyPr>
          <a:lstStyle/>
          <a:p>
            <a:r>
              <a:rPr lang="en-US" sz="1600" b="1" dirty="0">
                <a:solidFill>
                  <a:schemeClr val="bg1"/>
                </a:solidFill>
                <a:effectLst>
                  <a:outerShdw blurRad="38100" dist="38100" dir="2700000" algn="tl">
                    <a:srgbClr val="000000">
                      <a:alpha val="43137"/>
                    </a:srgbClr>
                  </a:outerShdw>
                </a:effectLst>
                <a:latin typeface="Book Antiqua" pitchFamily="18" charset="0"/>
              </a:rPr>
              <a:t>=  </a:t>
            </a:r>
            <a:r>
              <a:rPr lang="en-US" sz="1600" b="1" dirty="0" smtClean="0">
                <a:solidFill>
                  <a:schemeClr val="bg1"/>
                </a:solidFill>
                <a:effectLst>
                  <a:outerShdw blurRad="38100" dist="38100" dir="2700000" algn="tl">
                    <a:srgbClr val="000000">
                      <a:alpha val="43137"/>
                    </a:srgbClr>
                  </a:outerShdw>
                </a:effectLst>
                <a:latin typeface="Book Antiqua" pitchFamily="18" charset="0"/>
              </a:rPr>
              <a:t>– 0.5 m</a:t>
            </a:r>
            <a:endParaRPr lang="en-US" sz="1600" b="1" dirty="0">
              <a:solidFill>
                <a:schemeClr val="bg1"/>
              </a:solidFill>
              <a:effectLst>
                <a:outerShdw blurRad="38100" dist="38100" dir="2700000" algn="tl">
                  <a:srgbClr val="000000">
                    <a:alpha val="43137"/>
                  </a:srgbClr>
                </a:outerShdw>
              </a:effectLst>
              <a:latin typeface="Book Antiqua" pitchFamily="18" charset="0"/>
            </a:endParaRPr>
          </a:p>
        </p:txBody>
      </p:sp>
      <p:grpSp>
        <p:nvGrpSpPr>
          <p:cNvPr id="14" name="Group 13"/>
          <p:cNvGrpSpPr/>
          <p:nvPr/>
        </p:nvGrpSpPr>
        <p:grpSpPr>
          <a:xfrm>
            <a:off x="76200" y="1528600"/>
            <a:ext cx="990600" cy="357044"/>
            <a:chOff x="457200" y="1943637"/>
            <a:chExt cx="990600" cy="357044"/>
          </a:xfrm>
        </p:grpSpPr>
        <p:pic>
          <p:nvPicPr>
            <p:cNvPr id="15" name="Picture 14"/>
            <p:cNvPicPr>
              <a:picLocks noChangeAspect="1"/>
            </p:cNvPicPr>
            <p:nvPr/>
          </p:nvPicPr>
          <p:blipFill rotWithShape="1">
            <a:blip r:embed="rId7" cstate="print">
              <a:clrChange>
                <a:clrFrom>
                  <a:srgbClr val="000000">
                    <a:alpha val="0"/>
                  </a:srgbClr>
                </a:clrFrom>
                <a:clrTo>
                  <a:srgbClr val="000000">
                    <a:alpha val="0"/>
                  </a:srgbClr>
                </a:clrTo>
              </a:clrChange>
              <a:extLst>
                <a:ext uri="{BEBA8EAE-BF5A-486C-A8C5-ECC9F3942E4B}">
                  <a14:imgProps xmlns:a14="http://schemas.microsoft.com/office/drawing/2010/main">
                    <a14:imgLayer r:embed="rId8">
                      <a14:imgEffect>
                        <a14:backgroundRemoval t="77462" b="87817" l="14114" r="84985"/>
                      </a14:imgEffect>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l="15332" t="77915" r="15332" b="12498"/>
            <a:stretch/>
          </p:blipFill>
          <p:spPr>
            <a:xfrm>
              <a:off x="486814" y="1943637"/>
              <a:ext cx="960986" cy="347662"/>
            </a:xfrm>
            <a:prstGeom prst="rect">
              <a:avLst/>
            </a:prstGeom>
          </p:spPr>
        </p:pic>
        <p:sp>
          <p:nvSpPr>
            <p:cNvPr id="16" name="Rectangle 15"/>
            <p:cNvSpPr>
              <a:spLocks noChangeArrowheads="1"/>
            </p:cNvSpPr>
            <p:nvPr/>
          </p:nvSpPr>
          <p:spPr bwMode="auto">
            <a:xfrm>
              <a:off x="457200" y="1962127"/>
              <a:ext cx="990600"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solidFill>
                    <a:prstClr val="black"/>
                  </a:solidFill>
                  <a:effectLst>
                    <a:glow rad="101600">
                      <a:prstClr val="white">
                        <a:alpha val="60000"/>
                      </a:prstClr>
                    </a:glow>
                  </a:effectLst>
                  <a:latin typeface="Book Antiqua" pitchFamily="18" charset="0"/>
                </a:rPr>
                <a:t>To find :</a:t>
              </a:r>
            </a:p>
          </p:txBody>
        </p:sp>
      </p:grpSp>
      <p:sp>
        <p:nvSpPr>
          <p:cNvPr id="17" name="Rectangle 16"/>
          <p:cNvSpPr>
            <a:spLocks noChangeArrowheads="1"/>
          </p:cNvSpPr>
          <p:nvPr/>
        </p:nvSpPr>
        <p:spPr bwMode="auto">
          <a:xfrm>
            <a:off x="933450" y="1537845"/>
            <a:ext cx="1870678" cy="338554"/>
          </a:xfrm>
          <a:prstGeom prst="rect">
            <a:avLst/>
          </a:prstGeom>
          <a:noFill/>
          <a:ln w="9525">
            <a:noFill/>
            <a:miter lim="800000"/>
            <a:headEnd/>
            <a:tailEnd/>
          </a:ln>
        </p:spPr>
        <p:txBody>
          <a:bodyPr wrap="square">
            <a:spAutoFit/>
          </a:bodyPr>
          <a:lstStyle/>
          <a:p>
            <a:pPr algn="r"/>
            <a:r>
              <a:rPr lang="en-US" sz="1600" b="1" dirty="0">
                <a:solidFill>
                  <a:schemeClr val="bg1"/>
                </a:solidFill>
                <a:effectLst>
                  <a:outerShdw blurRad="38100" dist="38100" dir="2700000" algn="tl">
                    <a:srgbClr val="000000">
                      <a:alpha val="43137"/>
                    </a:srgbClr>
                  </a:outerShdw>
                </a:effectLst>
                <a:latin typeface="Book Antiqua" pitchFamily="18" charset="0"/>
              </a:rPr>
              <a:t>Power of lens (P)</a:t>
            </a:r>
          </a:p>
        </p:txBody>
      </p:sp>
      <p:sp>
        <p:nvSpPr>
          <p:cNvPr id="18" name="Rectangle 17"/>
          <p:cNvSpPr>
            <a:spLocks noChangeArrowheads="1"/>
          </p:cNvSpPr>
          <p:nvPr/>
        </p:nvSpPr>
        <p:spPr bwMode="auto">
          <a:xfrm>
            <a:off x="2764520" y="1537845"/>
            <a:ext cx="503664" cy="338554"/>
          </a:xfrm>
          <a:prstGeom prst="rect">
            <a:avLst/>
          </a:prstGeom>
          <a:noFill/>
          <a:ln w="9525">
            <a:noFill/>
            <a:miter lim="800000"/>
            <a:headEnd/>
            <a:tailEnd/>
          </a:ln>
        </p:spPr>
        <p:txBody>
          <a:bodyPr wrap="none">
            <a:spAutoFit/>
          </a:bodyPr>
          <a:lstStyle/>
          <a:p>
            <a:r>
              <a:rPr lang="en-US" sz="1600" b="1" dirty="0">
                <a:solidFill>
                  <a:schemeClr val="bg1"/>
                </a:solidFill>
                <a:effectLst>
                  <a:outerShdw blurRad="38100" dist="38100" dir="2700000" algn="tl">
                    <a:srgbClr val="000000">
                      <a:alpha val="43137"/>
                    </a:srgbClr>
                  </a:outerShdw>
                </a:effectLst>
                <a:latin typeface="Book Antiqua" pitchFamily="18" charset="0"/>
              </a:rPr>
              <a:t>=  </a:t>
            </a:r>
            <a:r>
              <a:rPr lang="en-US" sz="1600" b="1" dirty="0" smtClean="0">
                <a:solidFill>
                  <a:schemeClr val="bg1"/>
                </a:solidFill>
                <a:effectLst>
                  <a:outerShdw blurRad="38100" dist="38100" dir="2700000" algn="tl">
                    <a:srgbClr val="000000">
                      <a:alpha val="43137"/>
                    </a:srgbClr>
                  </a:outerShdw>
                </a:effectLst>
                <a:latin typeface="Book Antiqua" pitchFamily="18" charset="0"/>
              </a:rPr>
              <a:t>?</a:t>
            </a:r>
            <a:endParaRPr lang="en-US" sz="1600" b="1" dirty="0">
              <a:solidFill>
                <a:schemeClr val="bg1"/>
              </a:solidFill>
              <a:effectLst>
                <a:outerShdw blurRad="38100" dist="38100" dir="2700000" algn="tl">
                  <a:srgbClr val="000000">
                    <a:alpha val="43137"/>
                  </a:srgbClr>
                </a:outerShdw>
              </a:effectLst>
              <a:latin typeface="Book Antiqua" pitchFamily="18" charset="0"/>
            </a:endParaRPr>
          </a:p>
        </p:txBody>
      </p:sp>
      <p:grpSp>
        <p:nvGrpSpPr>
          <p:cNvPr id="19" name="Group 18"/>
          <p:cNvGrpSpPr/>
          <p:nvPr/>
        </p:nvGrpSpPr>
        <p:grpSpPr>
          <a:xfrm>
            <a:off x="106679" y="1966726"/>
            <a:ext cx="1112521" cy="338554"/>
            <a:chOff x="668654" y="2261814"/>
            <a:chExt cx="1112521" cy="338554"/>
          </a:xfrm>
        </p:grpSpPr>
        <p:pic>
          <p:nvPicPr>
            <p:cNvPr id="20" name="Picture 19"/>
            <p:cNvPicPr>
              <a:picLocks noChangeAspect="1"/>
            </p:cNvPicPr>
            <p:nvPr/>
          </p:nvPicPr>
          <p:blipFill rotWithShape="1">
            <a:blip r:embed="rId9" cstate="print">
              <a:extLst>
                <a:ext uri="{BEBA8EAE-BF5A-486C-A8C5-ECC9F3942E4B}">
                  <a14:imgProps xmlns:a14="http://schemas.microsoft.com/office/drawing/2010/main">
                    <a14:imgLayer r:embed="rId10">
                      <a14:imgEffect>
                        <a14:backgroundRemoval t="56871" b="66901" l="11168" r="88579"/>
                      </a14:imgEffect>
                      <a14:imgEffect>
                        <a14:colorTemperature colorTemp="5300"/>
                      </a14:imgEffect>
                      <a14:imgEffect>
                        <a14:brightnessContrast bright="20000"/>
                      </a14:imgEffect>
                    </a14:imgLayer>
                  </a14:imgProps>
                </a:ext>
                <a:ext uri="{28A0092B-C50C-407E-A947-70E740481C1C}">
                  <a14:useLocalDpi xmlns:a14="http://schemas.microsoft.com/office/drawing/2010/main" val="0"/>
                </a:ext>
              </a:extLst>
            </a:blip>
            <a:srcRect l="15561" t="57499" r="14892" b="33779"/>
            <a:stretch/>
          </p:blipFill>
          <p:spPr>
            <a:xfrm>
              <a:off x="668654" y="2267785"/>
              <a:ext cx="1072040" cy="332583"/>
            </a:xfrm>
            <a:prstGeom prst="rect">
              <a:avLst/>
            </a:prstGeom>
          </p:spPr>
        </p:pic>
        <p:sp>
          <p:nvSpPr>
            <p:cNvPr id="21" name="Rectangle 20"/>
            <p:cNvSpPr>
              <a:spLocks noChangeArrowheads="1"/>
            </p:cNvSpPr>
            <p:nvPr/>
          </p:nvSpPr>
          <p:spPr bwMode="auto">
            <a:xfrm>
              <a:off x="676275" y="2261814"/>
              <a:ext cx="1104900"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solidFill>
                    <a:prstClr val="black"/>
                  </a:solidFill>
                  <a:effectLst>
                    <a:glow rad="101600">
                      <a:prstClr val="white">
                        <a:alpha val="60000"/>
                      </a:prstClr>
                    </a:glow>
                  </a:effectLst>
                  <a:latin typeface="Book Antiqua" pitchFamily="18" charset="0"/>
                </a:rPr>
                <a:t>Formula : </a:t>
              </a:r>
            </a:p>
          </p:txBody>
        </p:sp>
      </p:grpSp>
      <p:sp>
        <p:nvSpPr>
          <p:cNvPr id="22" name="TextBox 21"/>
          <p:cNvSpPr txBox="1"/>
          <p:nvPr/>
        </p:nvSpPr>
        <p:spPr>
          <a:xfrm>
            <a:off x="1106992" y="1966726"/>
            <a:ext cx="685800" cy="338554"/>
          </a:xfrm>
          <a:prstGeom prst="rect">
            <a:avLst/>
          </a:prstGeom>
          <a:noFill/>
        </p:spPr>
        <p:txBody>
          <a:bodyPr wrap="square" rtlCol="0">
            <a:spAutoFit/>
          </a:bodyPr>
          <a:lstStyle/>
          <a:p>
            <a:pPr algn="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P   =</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p:sp>
        <p:nvSpPr>
          <p:cNvPr id="23" name="TextBox 22"/>
          <p:cNvSpPr txBox="1"/>
          <p:nvPr/>
        </p:nvSpPr>
        <p:spPr>
          <a:xfrm>
            <a:off x="2209800" y="1966726"/>
            <a:ext cx="1143000" cy="338554"/>
          </a:xfrm>
          <a:prstGeom prst="rect">
            <a:avLst/>
          </a:prstGeom>
          <a:noFill/>
        </p:spPr>
        <p:txBody>
          <a:bodyPr wrap="square" rtlCol="0">
            <a:spAutoFit/>
          </a:bodyPr>
          <a:lstStyle/>
          <a:p>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dioptre</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24" name="TextBox 23"/>
              <p:cNvSpPr txBox="1"/>
              <p:nvPr/>
            </p:nvSpPr>
            <p:spPr>
              <a:xfrm>
                <a:off x="1736688" y="1829701"/>
                <a:ext cx="546279" cy="612604"/>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i="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f</m:t>
                          </m:r>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m:t>
                          </m:r>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m</m:t>
                          </m:r>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1736688" y="1829701"/>
                <a:ext cx="546279" cy="612604"/>
              </a:xfrm>
              <a:prstGeom prst="rect">
                <a:avLst/>
              </a:prstGeom>
              <a:blipFill rotWithShape="1">
                <a:blip r:embed="rId11"/>
                <a:stretch>
                  <a:fillRect/>
                </a:stretch>
              </a:blipFill>
            </p:spPr>
            <p:txBody>
              <a:bodyPr/>
              <a:lstStyle/>
              <a:p>
                <a:r>
                  <a:rPr lang="en-US">
                    <a:noFill/>
                  </a:rPr>
                  <a:t> </a:t>
                </a:r>
              </a:p>
            </p:txBody>
          </p:sp>
        </mc:Fallback>
      </mc:AlternateContent>
      <p:grpSp>
        <p:nvGrpSpPr>
          <p:cNvPr id="25" name="Group 24"/>
          <p:cNvGrpSpPr/>
          <p:nvPr/>
        </p:nvGrpSpPr>
        <p:grpSpPr>
          <a:xfrm>
            <a:off x="104775" y="2561664"/>
            <a:ext cx="1133476" cy="359963"/>
            <a:chOff x="666750" y="2711225"/>
            <a:chExt cx="1133476" cy="359963"/>
          </a:xfrm>
        </p:grpSpPr>
        <p:pic>
          <p:nvPicPr>
            <p:cNvPr id="26" name="Picture 25"/>
            <p:cNvPicPr>
              <a:picLocks noChangeAspect="1"/>
            </p:cNvPicPr>
            <p:nvPr/>
          </p:nvPicPr>
          <p:blipFill rotWithShape="1">
            <a:blip r:embed="rId12" cstate="print">
              <a:extLst>
                <a:ext uri="{BEBA8EAE-BF5A-486C-A8C5-ECC9F3942E4B}">
                  <a14:imgProps xmlns:a14="http://schemas.microsoft.com/office/drawing/2010/main">
                    <a14:imgLayer r:embed="rId13">
                      <a14:imgEffect>
                        <a14:backgroundRemoval t="36869" b="46447" l="12468" r="86494"/>
                      </a14:imgEffect>
                    </a14:imgLayer>
                  </a14:imgProps>
                </a:ext>
                <a:ext uri="{28A0092B-C50C-407E-A947-70E740481C1C}">
                  <a14:useLocalDpi xmlns:a14="http://schemas.microsoft.com/office/drawing/2010/main" val="0"/>
                </a:ext>
              </a:extLst>
            </a:blip>
            <a:srcRect l="15693" t="37327" r="14620" b="53752"/>
            <a:stretch/>
          </p:blipFill>
          <p:spPr>
            <a:xfrm>
              <a:off x="685800" y="2711225"/>
              <a:ext cx="1114426" cy="359963"/>
            </a:xfrm>
            <a:prstGeom prst="rect">
              <a:avLst/>
            </a:prstGeom>
          </p:spPr>
        </p:pic>
        <p:sp>
          <p:nvSpPr>
            <p:cNvPr id="27" name="Rectangle 26"/>
            <p:cNvSpPr>
              <a:spLocks noChangeArrowheads="1"/>
            </p:cNvSpPr>
            <p:nvPr/>
          </p:nvSpPr>
          <p:spPr bwMode="auto">
            <a:xfrm>
              <a:off x="666750" y="2721929"/>
              <a:ext cx="1114425"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solidFill>
                    <a:prstClr val="black"/>
                  </a:solidFill>
                  <a:effectLst>
                    <a:glow rad="101600">
                      <a:prstClr val="white">
                        <a:alpha val="60000"/>
                      </a:prstClr>
                    </a:glow>
                  </a:effectLst>
                  <a:latin typeface="Book Antiqua" pitchFamily="18" charset="0"/>
                </a:rPr>
                <a:t>Solution : </a:t>
              </a:r>
            </a:p>
          </p:txBody>
        </p:sp>
      </p:grpSp>
      <p:sp>
        <p:nvSpPr>
          <p:cNvPr id="28" name="TextBox 27"/>
          <p:cNvSpPr txBox="1"/>
          <p:nvPr/>
        </p:nvSpPr>
        <p:spPr>
          <a:xfrm>
            <a:off x="1191312" y="2576326"/>
            <a:ext cx="685800" cy="338554"/>
          </a:xfrm>
          <a:prstGeom prst="rect">
            <a:avLst/>
          </a:prstGeom>
          <a:noFill/>
        </p:spPr>
        <p:txBody>
          <a:bodyPr wrap="square" rtlCol="0">
            <a:spAutoFit/>
          </a:bodyPr>
          <a:lstStyle/>
          <a:p>
            <a:pPr algn="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P   =</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29" name="TextBox 28"/>
              <p:cNvSpPr txBox="1"/>
              <p:nvPr/>
            </p:nvSpPr>
            <p:spPr>
              <a:xfrm>
                <a:off x="1888626" y="2439301"/>
                <a:ext cx="369486" cy="612604"/>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i="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f</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1888626" y="2439301"/>
                <a:ext cx="369486" cy="612604"/>
              </a:xfrm>
              <a:prstGeom prst="rect">
                <a:avLst/>
              </a:prstGeom>
              <a:blipFill rotWithShape="1">
                <a:blip r:embed="rId14"/>
                <a:stretch>
                  <a:fillRect/>
                </a:stretch>
              </a:blipFill>
            </p:spPr>
            <p:txBody>
              <a:bodyPr/>
              <a:lstStyle/>
              <a:p>
                <a:r>
                  <a:rPr lang="en-US">
                    <a:noFill/>
                  </a:rPr>
                  <a:t> </a:t>
                </a:r>
              </a:p>
            </p:txBody>
          </p:sp>
        </mc:Fallback>
      </mc:AlternateContent>
      <p:sp>
        <p:nvSpPr>
          <p:cNvPr id="30" name="TextBox 29"/>
          <p:cNvSpPr txBox="1"/>
          <p:nvPr/>
        </p:nvSpPr>
        <p:spPr>
          <a:xfrm>
            <a:off x="734112" y="3103437"/>
            <a:ext cx="381000"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sym typeface="Symbol"/>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p:sp>
        <p:nvSpPr>
          <p:cNvPr id="31" name="TextBox 30"/>
          <p:cNvSpPr txBox="1"/>
          <p:nvPr/>
        </p:nvSpPr>
        <p:spPr>
          <a:xfrm>
            <a:off x="1191312" y="3103437"/>
            <a:ext cx="685800" cy="338554"/>
          </a:xfrm>
          <a:prstGeom prst="rect">
            <a:avLst/>
          </a:prstGeom>
          <a:noFill/>
        </p:spPr>
        <p:txBody>
          <a:bodyPr wrap="square" rtlCol="0">
            <a:spAutoFit/>
          </a:bodyPr>
          <a:lstStyle/>
          <a:p>
            <a:pPr algn="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P   =</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p:sp>
        <p:nvSpPr>
          <p:cNvPr id="32" name="TextBox 31"/>
          <p:cNvSpPr txBox="1"/>
          <p:nvPr/>
        </p:nvSpPr>
        <p:spPr>
          <a:xfrm>
            <a:off x="734112" y="3682893"/>
            <a:ext cx="381000"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sym typeface="Symbol"/>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p:sp>
        <p:nvSpPr>
          <p:cNvPr id="33" name="TextBox 32"/>
          <p:cNvSpPr txBox="1"/>
          <p:nvPr/>
        </p:nvSpPr>
        <p:spPr>
          <a:xfrm>
            <a:off x="1191312" y="3682893"/>
            <a:ext cx="685800" cy="338554"/>
          </a:xfrm>
          <a:prstGeom prst="rect">
            <a:avLst/>
          </a:prstGeom>
          <a:noFill/>
        </p:spPr>
        <p:txBody>
          <a:bodyPr wrap="square" rtlCol="0">
            <a:spAutoFit/>
          </a:bodyPr>
          <a:lstStyle/>
          <a:p>
            <a:pPr algn="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P  =</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37" name="TextBox 36"/>
              <p:cNvSpPr txBox="1"/>
              <p:nvPr/>
            </p:nvSpPr>
            <p:spPr>
              <a:xfrm>
                <a:off x="1883910" y="2994465"/>
                <a:ext cx="459186" cy="556499"/>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 0.5</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1883910" y="2994465"/>
                <a:ext cx="459186" cy="556499"/>
              </a:xfrm>
              <a:prstGeom prst="rect">
                <a:avLst/>
              </a:prstGeom>
              <a:blipFill rotWithShape="1">
                <a:blip r:embed="rId15"/>
                <a:stretch>
                  <a:fillRect r="-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1733550" y="3573921"/>
                <a:ext cx="983273" cy="490262"/>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cs typeface="Times New Roman" pitchFamily="18" charset="0"/>
                  </a:rPr>
                  <a:t>– </a:t>
                </a:r>
                <a14:m>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1 </m:t>
                        </m:r>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m:t>
                        </m:r>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 10</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5</m:t>
                        </m:r>
                      </m:den>
                    </m:f>
                  </m:oMath>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1733550" y="3573921"/>
                <a:ext cx="983273" cy="490262"/>
              </a:xfrm>
              <a:prstGeom prst="rect">
                <a:avLst/>
              </a:prstGeom>
              <a:blipFill rotWithShape="1">
                <a:blip r:embed="rId16"/>
                <a:stretch>
                  <a:fillRect b="-9877"/>
                </a:stretch>
              </a:blipFill>
            </p:spPr>
            <p:txBody>
              <a:bodyPr/>
              <a:lstStyle/>
              <a:p>
                <a:r>
                  <a:rPr lang="en-US">
                    <a:noFill/>
                  </a:rPr>
                  <a:t> </a:t>
                </a:r>
              </a:p>
            </p:txBody>
          </p:sp>
        </mc:Fallback>
      </mc:AlternateContent>
      <p:sp>
        <p:nvSpPr>
          <p:cNvPr id="48" name="Rectangle 47"/>
          <p:cNvSpPr/>
          <p:nvPr/>
        </p:nvSpPr>
        <p:spPr>
          <a:xfrm>
            <a:off x="2839776" y="4178788"/>
            <a:ext cx="4551624" cy="369332"/>
          </a:xfrm>
          <a:prstGeom prst="rect">
            <a:avLst/>
          </a:prstGeom>
          <a:solidFill>
            <a:srgbClr val="002060"/>
          </a:solidFill>
          <a:ln w="19050">
            <a:solidFill>
              <a:schemeClr val="bg1"/>
            </a:solidFill>
          </a:ln>
        </p:spPr>
        <p:txBody>
          <a:bodyPr wrap="square">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rPr>
              <a:t>The power of this convex lens is – 2 </a:t>
            </a:r>
            <a:r>
              <a:rPr lang="en-US" dirty="0" err="1">
                <a:solidFill>
                  <a:schemeClr val="bg1"/>
                </a:solidFill>
                <a:effectLst>
                  <a:outerShdw blurRad="38100" dist="38100" dir="2700000" algn="tl">
                    <a:srgbClr val="000000">
                      <a:alpha val="43137"/>
                    </a:srgbClr>
                  </a:outerShdw>
                </a:effectLst>
                <a:latin typeface="Tw Cen MT" panose="020B0602020104020603" pitchFamily="34" charset="0"/>
              </a:rPr>
              <a:t>dioptres</a:t>
            </a:r>
            <a:r>
              <a:rPr lang="en-US" dirty="0">
                <a:solidFill>
                  <a:schemeClr val="bg1"/>
                </a:solidFill>
                <a:effectLst>
                  <a:outerShdw blurRad="38100" dist="38100" dir="2700000" algn="tl">
                    <a:srgbClr val="000000">
                      <a:alpha val="43137"/>
                    </a:srgbClr>
                  </a:outerShdw>
                </a:effectLst>
                <a:latin typeface="Tw Cen MT" panose="020B0602020104020603" pitchFamily="34" charset="0"/>
              </a:rPr>
              <a:t> </a:t>
            </a:r>
          </a:p>
        </p:txBody>
      </p:sp>
      <p:sp>
        <p:nvSpPr>
          <p:cNvPr id="49" name="TextBox 48"/>
          <p:cNvSpPr txBox="1"/>
          <p:nvPr/>
        </p:nvSpPr>
        <p:spPr>
          <a:xfrm>
            <a:off x="755903" y="4206703"/>
            <a:ext cx="1987297" cy="346247"/>
          </a:xfrm>
          <a:prstGeom prst="rect">
            <a:avLst/>
          </a:prstGeom>
          <a:noFill/>
          <a:ln w="9525">
            <a:noFill/>
            <a:miter lim="800000"/>
            <a:headEnd/>
            <a:tailEnd/>
          </a:ln>
        </p:spPr>
        <p:txBody>
          <a:bodyPr wrap="square" lIns="68550" tIns="34289" rIns="68550" bIns="34289">
            <a:spAutoFit/>
          </a:bodyPr>
          <a:lstStyle>
            <a:defPPr>
              <a:defRPr lang="en-US"/>
            </a:defPPr>
            <a:lvl1pPr>
              <a:defRPr sz="1600" b="1">
                <a:solidFill>
                  <a:srgbClr val="0000CC"/>
                </a:solidFill>
                <a:latin typeface="Book Antiqua" pitchFamily="18" charset="0"/>
              </a:defRPr>
            </a:lvl1pPr>
          </a:lstStyle>
          <a:p>
            <a:r>
              <a:rPr lang="en-US" sz="1800" dirty="0" smtClean="0">
                <a:solidFill>
                  <a:schemeClr val="bg1"/>
                </a:solidFill>
                <a:sym typeface="Symbol"/>
              </a:rPr>
              <a:t> </a:t>
            </a:r>
            <a:r>
              <a:rPr lang="en-US" sz="1800" dirty="0" smtClean="0">
                <a:solidFill>
                  <a:schemeClr val="bg1"/>
                </a:solidFill>
                <a:cs typeface="Times New Roman" pitchFamily="18" charset="0"/>
              </a:rPr>
              <a:t>P </a:t>
            </a:r>
            <a:r>
              <a:rPr lang="en-US" sz="1800" dirty="0" smtClean="0">
                <a:solidFill>
                  <a:schemeClr val="bg1"/>
                </a:solidFill>
              </a:rPr>
              <a:t>= -2</a:t>
            </a:r>
            <a:r>
              <a:rPr lang="en-US" sz="1800" dirty="0" smtClean="0">
                <a:solidFill>
                  <a:schemeClr val="bg1"/>
                </a:solidFill>
                <a:cs typeface="Times New Roman" pitchFamily="18" charset="0"/>
              </a:rPr>
              <a:t> </a:t>
            </a:r>
            <a:r>
              <a:rPr lang="en-US" sz="1800" dirty="0" err="1">
                <a:solidFill>
                  <a:schemeClr val="bg1"/>
                </a:solidFill>
                <a:cs typeface="Times New Roman" pitchFamily="18" charset="0"/>
              </a:rPr>
              <a:t>dioptre</a:t>
            </a:r>
            <a:endParaRPr lang="en-US" sz="1800" baseline="-25000" dirty="0">
              <a:solidFill>
                <a:schemeClr val="bg1"/>
              </a:solidFill>
              <a:cs typeface="Times New Roman" pitchFamily="18" charset="0"/>
            </a:endParaRPr>
          </a:p>
        </p:txBody>
      </p:sp>
      <p:sp>
        <p:nvSpPr>
          <p:cNvPr id="50" name="Rectangle 49"/>
          <p:cNvSpPr/>
          <p:nvPr/>
        </p:nvSpPr>
        <p:spPr>
          <a:xfrm>
            <a:off x="755900" y="4178788"/>
            <a:ext cx="1987300" cy="371294"/>
          </a:xfrm>
          <a:prstGeom prst="rect">
            <a:avLst/>
          </a:prstGeom>
          <a:ln w="12700">
            <a:solidFill>
              <a:srgbClr val="FFFF00"/>
            </a:solidFill>
            <a:headEnd type="triangle" w="med" len="med"/>
            <a:tailEnd type="none" w="med" len="med"/>
          </a:ln>
          <a:effectLst>
            <a:glow rad="50800">
              <a:srgbClr val="FF0000">
                <a:alpha val="70000"/>
              </a:srgb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latin typeface="Tw Cen MT" panose="020B0602020104020603" pitchFamily="34" charset="0"/>
            </a:endParaRPr>
          </a:p>
        </p:txBody>
      </p:sp>
    </p:spTree>
    <p:extLst>
      <p:ext uri="{BB962C8B-B14F-4D97-AF65-F5344CB8AC3E}">
        <p14:creationId xmlns:p14="http://schemas.microsoft.com/office/powerpoint/2010/main" val="2940269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ppt_x"/>
                                          </p:val>
                                        </p:tav>
                                        <p:tav tm="100000">
                                          <p:val>
                                            <p:strVal val="#ppt_x"/>
                                          </p:val>
                                        </p:tav>
                                      </p:tavLst>
                                    </p:anim>
                                    <p:anim calcmode="lin" valueType="num">
                                      <p:cBhvr additive="base">
                                        <p:cTn id="8" dur="500" fill="hold"/>
                                        <p:tgtEl>
                                          <p:spTgt spid="45"/>
                                        </p:tgtEl>
                                        <p:attrNameLst>
                                          <p:attrName>ppt_y</p:attrName>
                                        </p:attrNameLst>
                                      </p:cBhvr>
                                      <p:tavLst>
                                        <p:tav tm="0">
                                          <p:val>
                                            <p:strVal val="0-#ppt_h/2"/>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left)">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wipe(left)">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wipe(left)">
                                      <p:cBhvr>
                                        <p:cTn id="56" dur="500"/>
                                        <p:tgtEl>
                                          <p:spTgt spid="1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left)">
                                      <p:cBhvr>
                                        <p:cTn id="61" dur="500"/>
                                        <p:tgtEl>
                                          <p:spTgt spid="1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wipe(left)">
                                      <p:cBhvr>
                                        <p:cTn id="66" dur="500"/>
                                        <p:tgtEl>
                                          <p:spTgt spid="2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wipe(left)">
                                      <p:cBhvr>
                                        <p:cTn id="71" dur="500"/>
                                        <p:tgtEl>
                                          <p:spTgt spid="24"/>
                                        </p:tgtEl>
                                      </p:cBhvr>
                                    </p:animEffect>
                                  </p:childTnLst>
                                </p:cTn>
                              </p:par>
                            </p:childTnLst>
                          </p:cTn>
                        </p:par>
                        <p:par>
                          <p:cTn id="72" fill="hold">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wipe(left)">
                                      <p:cBhvr>
                                        <p:cTn id="75" dur="500"/>
                                        <p:tgtEl>
                                          <p:spTgt spid="23"/>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wipe(left)">
                                      <p:cBhvr>
                                        <p:cTn id="80" dur="500"/>
                                        <p:tgtEl>
                                          <p:spTgt spid="25"/>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28"/>
                                        </p:tgtEl>
                                        <p:attrNameLst>
                                          <p:attrName>style.visibility</p:attrName>
                                        </p:attrNameLst>
                                      </p:cBhvr>
                                      <p:to>
                                        <p:strVal val="visible"/>
                                      </p:to>
                                    </p:set>
                                    <p:animEffect transition="in" filter="wipe(left)">
                                      <p:cBhvr>
                                        <p:cTn id="85" dur="500"/>
                                        <p:tgtEl>
                                          <p:spTgt spid="28"/>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29"/>
                                        </p:tgtEl>
                                        <p:attrNameLst>
                                          <p:attrName>style.visibility</p:attrName>
                                        </p:attrNameLst>
                                      </p:cBhvr>
                                      <p:to>
                                        <p:strVal val="visible"/>
                                      </p:to>
                                    </p:set>
                                    <p:animEffect transition="in" filter="wipe(left)">
                                      <p:cBhvr>
                                        <p:cTn id="90" dur="500"/>
                                        <p:tgtEl>
                                          <p:spTgt spid="29"/>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30"/>
                                        </p:tgtEl>
                                        <p:attrNameLst>
                                          <p:attrName>style.visibility</p:attrName>
                                        </p:attrNameLst>
                                      </p:cBhvr>
                                      <p:to>
                                        <p:strVal val="visible"/>
                                      </p:to>
                                    </p:set>
                                    <p:animEffect transition="in" filter="wipe(left)">
                                      <p:cBhvr>
                                        <p:cTn id="95" dur="500"/>
                                        <p:tgtEl>
                                          <p:spTgt spid="30"/>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31"/>
                                        </p:tgtEl>
                                        <p:attrNameLst>
                                          <p:attrName>style.visibility</p:attrName>
                                        </p:attrNameLst>
                                      </p:cBhvr>
                                      <p:to>
                                        <p:strVal val="visible"/>
                                      </p:to>
                                    </p:set>
                                    <p:animEffect transition="in" filter="wipe(left)">
                                      <p:cBhvr>
                                        <p:cTn id="100" dur="500"/>
                                        <p:tgtEl>
                                          <p:spTgt spid="31"/>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37"/>
                                        </p:tgtEl>
                                        <p:attrNameLst>
                                          <p:attrName>style.visibility</p:attrName>
                                        </p:attrNameLst>
                                      </p:cBhvr>
                                      <p:to>
                                        <p:strVal val="visible"/>
                                      </p:to>
                                    </p:set>
                                    <p:animEffect transition="in" filter="wipe(left)">
                                      <p:cBhvr>
                                        <p:cTn id="105" dur="500"/>
                                        <p:tgtEl>
                                          <p:spTgt spid="37"/>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32"/>
                                        </p:tgtEl>
                                        <p:attrNameLst>
                                          <p:attrName>style.visibility</p:attrName>
                                        </p:attrNameLst>
                                      </p:cBhvr>
                                      <p:to>
                                        <p:strVal val="visible"/>
                                      </p:to>
                                    </p:set>
                                    <p:animEffect transition="in" filter="wipe(left)">
                                      <p:cBhvr>
                                        <p:cTn id="110" dur="500"/>
                                        <p:tgtEl>
                                          <p:spTgt spid="32"/>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33"/>
                                        </p:tgtEl>
                                        <p:attrNameLst>
                                          <p:attrName>style.visibility</p:attrName>
                                        </p:attrNameLst>
                                      </p:cBhvr>
                                      <p:to>
                                        <p:strVal val="visible"/>
                                      </p:to>
                                    </p:set>
                                    <p:animEffect transition="in" filter="wipe(left)">
                                      <p:cBhvr>
                                        <p:cTn id="115" dur="500"/>
                                        <p:tgtEl>
                                          <p:spTgt spid="33"/>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38"/>
                                        </p:tgtEl>
                                        <p:attrNameLst>
                                          <p:attrName>style.visibility</p:attrName>
                                        </p:attrNameLst>
                                      </p:cBhvr>
                                      <p:to>
                                        <p:strVal val="visible"/>
                                      </p:to>
                                    </p:set>
                                    <p:animEffect transition="in" filter="wipe(left)">
                                      <p:cBhvr>
                                        <p:cTn id="120" dur="500"/>
                                        <p:tgtEl>
                                          <p:spTgt spid="38"/>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49"/>
                                        </p:tgtEl>
                                        <p:attrNameLst>
                                          <p:attrName>style.visibility</p:attrName>
                                        </p:attrNameLst>
                                      </p:cBhvr>
                                      <p:to>
                                        <p:strVal val="visible"/>
                                      </p:to>
                                    </p:set>
                                    <p:animEffect transition="in" filter="wipe(left)">
                                      <p:cBhvr>
                                        <p:cTn id="125" dur="500"/>
                                        <p:tgtEl>
                                          <p:spTgt spid="49"/>
                                        </p:tgtEl>
                                      </p:cBhvr>
                                    </p:animEffect>
                                  </p:childTnLst>
                                </p:cTn>
                              </p:par>
                            </p:childTnLst>
                          </p:cTn>
                        </p:par>
                        <p:par>
                          <p:cTn id="126" fill="hold">
                            <p:stCondLst>
                              <p:cond delay="500"/>
                            </p:stCondLst>
                            <p:childTnLst>
                              <p:par>
                                <p:cTn id="127" presetID="16" presetClass="entr" presetSubtype="21" fill="hold" grpId="0" nodeType="afterEffect">
                                  <p:stCondLst>
                                    <p:cond delay="0"/>
                                  </p:stCondLst>
                                  <p:childTnLst>
                                    <p:set>
                                      <p:cBhvr>
                                        <p:cTn id="128" dur="1" fill="hold">
                                          <p:stCondLst>
                                            <p:cond delay="0"/>
                                          </p:stCondLst>
                                        </p:cTn>
                                        <p:tgtEl>
                                          <p:spTgt spid="50"/>
                                        </p:tgtEl>
                                        <p:attrNameLst>
                                          <p:attrName>style.visibility</p:attrName>
                                        </p:attrNameLst>
                                      </p:cBhvr>
                                      <p:to>
                                        <p:strVal val="visible"/>
                                      </p:to>
                                    </p:set>
                                    <p:animEffect transition="in" filter="barn(inVertical)">
                                      <p:cBhvr>
                                        <p:cTn id="129" dur="500"/>
                                        <p:tgtEl>
                                          <p:spTgt spid="50"/>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48"/>
                                        </p:tgtEl>
                                        <p:attrNameLst>
                                          <p:attrName>style.visibility</p:attrName>
                                        </p:attrNameLst>
                                      </p:cBhvr>
                                      <p:to>
                                        <p:strVal val="visible"/>
                                      </p:to>
                                    </p:set>
                                    <p:animEffect transition="in" filter="wipe(left)">
                                      <p:cBhvr>
                                        <p:cTn id="134"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P spid="11" grpId="0"/>
      <p:bldP spid="12" grpId="0"/>
      <p:bldP spid="13" grpId="0"/>
      <p:bldP spid="17" grpId="0"/>
      <p:bldP spid="18" grpId="0"/>
      <p:bldP spid="22" grpId="0"/>
      <p:bldP spid="23" grpId="0"/>
      <p:bldP spid="24" grpId="0"/>
      <p:bldP spid="28" grpId="0"/>
      <p:bldP spid="29" grpId="0"/>
      <p:bldP spid="30" grpId="0"/>
      <p:bldP spid="31" grpId="0"/>
      <p:bldP spid="32" grpId="0"/>
      <p:bldP spid="33" grpId="0"/>
      <p:bldP spid="37" grpId="0"/>
      <p:bldP spid="38" grpId="0"/>
      <p:bldP spid="48" grpId="0" animBg="1"/>
      <p:bldP spid="49" grpId="0"/>
      <p:bldP spid="5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fc1f42a5c64695b4d8af33a0a8ed3956cea8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18550</TotalTime>
  <Words>1405</Words>
  <Application>Microsoft Office PowerPoint</Application>
  <PresentationFormat>On-screen Show (16:9)</PresentationFormat>
  <Paragraphs>285</Paragraphs>
  <Slides>15</Slides>
  <Notes>0</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Agency FB</vt:lpstr>
      <vt:lpstr>Aharoni</vt:lpstr>
      <vt:lpstr>Arial</vt:lpstr>
      <vt:lpstr>Book Antiqua</vt:lpstr>
      <vt:lpstr>Bookman Old Style</vt:lpstr>
      <vt:lpstr>Calibri</vt:lpstr>
      <vt:lpstr>Cambria Math</vt:lpstr>
      <vt:lpstr>Lucida Calligraphy</vt:lpstr>
      <vt:lpstr>Symbol</vt:lpstr>
      <vt:lpstr>Times New Roman</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Ink-Sch-08</dc:creator>
  <cp:lastModifiedBy>T.S BORA</cp:lastModifiedBy>
  <cp:revision>2781</cp:revision>
  <dcterms:created xsi:type="dcterms:W3CDTF">2006-08-16T00:00:00Z</dcterms:created>
  <dcterms:modified xsi:type="dcterms:W3CDTF">2022-04-25T03:16:40Z</dcterms:modified>
</cp:coreProperties>
</file>