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148" r:id="rId2"/>
    <p:sldId id="1127" r:id="rId3"/>
    <p:sldId id="1128" r:id="rId4"/>
    <p:sldId id="1129" r:id="rId5"/>
    <p:sldId id="1131" r:id="rId6"/>
    <p:sldId id="1132" r:id="rId7"/>
    <p:sldId id="1133" r:id="rId8"/>
    <p:sldId id="1134" r:id="rId9"/>
    <p:sldId id="1135" r:id="rId10"/>
    <p:sldId id="1136" r:id="rId11"/>
    <p:sldId id="1137" r:id="rId12"/>
    <p:sldId id="1138" r:id="rId13"/>
    <p:sldId id="1139" r:id="rId14"/>
    <p:sldId id="1140" r:id="rId15"/>
    <p:sldId id="1149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6">
          <p15:clr>
            <a:srgbClr val="A4A3A4"/>
          </p15:clr>
        </p15:guide>
        <p15:guide id="2" orient="horz" pos="84">
          <p15:clr>
            <a:srgbClr val="A4A3A4"/>
          </p15:clr>
        </p15:guide>
        <p15:guide id="3" pos="96">
          <p15:clr>
            <a:srgbClr val="A4A3A4"/>
          </p15:clr>
        </p15:guide>
        <p15:guide id="4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FF"/>
    <a:srgbClr val="FF3300"/>
    <a:srgbClr val="FF5050"/>
    <a:srgbClr val="0000FF"/>
    <a:srgbClr val="00FFFF"/>
    <a:srgbClr val="66FFFF"/>
    <a:srgbClr val="FF00FF"/>
    <a:srgbClr val="CC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2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642" y="126"/>
      </p:cViewPr>
      <p:guideLst>
        <p:guide orient="horz" pos="3156"/>
        <p:guide orient="horz" pos="84"/>
        <p:guide pos="96"/>
        <p:guide pos="566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15C8-D4A1-4A74-921E-B35B0BF6FF3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F4D65-FC0D-4051-9488-354664E7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928" y="2038350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Lec</a:t>
            </a:r>
            <a:r>
              <a:rPr lang="en-US" sz="4800" dirty="0" smtClean="0"/>
              <a:t> - 2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955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72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4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12311" y="-15449"/>
            <a:ext cx="9144000" cy="5143500"/>
            <a:chOff x="0" y="0"/>
            <a:chExt cx="9144000" cy="51435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66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755650"/>
              <a:ext cx="9144000" cy="4191000"/>
              <a:chOff x="0" y="755650"/>
              <a:chExt cx="9144000" cy="4191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0" y="75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0" y="113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1517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1898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0" y="2279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2660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0" y="3041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422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0" y="3803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4184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0" y="456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494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3207456" y="209550"/>
            <a:ext cx="2729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OBJECT  BEYOND  ‘C’</a:t>
            </a:r>
          </a:p>
        </p:txBody>
      </p:sp>
      <p:grpSp>
        <p:nvGrpSpPr>
          <p:cNvPr id="80" name="Group 125"/>
          <p:cNvGrpSpPr/>
          <p:nvPr/>
        </p:nvGrpSpPr>
        <p:grpSpPr>
          <a:xfrm>
            <a:off x="6252464" y="761859"/>
            <a:ext cx="761192" cy="2971800"/>
            <a:chOff x="7924800" y="1231900"/>
            <a:chExt cx="761192" cy="3125131"/>
          </a:xfrm>
        </p:grpSpPr>
        <p:sp>
          <p:nvSpPr>
            <p:cNvPr id="81" name="Freeform 80"/>
            <p:cNvSpPr/>
            <p:nvPr/>
          </p:nvSpPr>
          <p:spPr>
            <a:xfrm>
              <a:off x="7924800" y="1231900"/>
              <a:ext cx="647237" cy="3125131"/>
            </a:xfrm>
            <a:custGeom>
              <a:avLst/>
              <a:gdLst>
                <a:gd name="connsiteX0" fmla="*/ 0 w 4419600"/>
                <a:gd name="connsiteY0" fmla="*/ 2209800 h 4419600"/>
                <a:gd name="connsiteX1" fmla="*/ 647238 w 4419600"/>
                <a:gd name="connsiteY1" fmla="*/ 647236 h 4419600"/>
                <a:gd name="connsiteX2" fmla="*/ 2209804 w 4419600"/>
                <a:gd name="connsiteY2" fmla="*/ 3 h 4419600"/>
                <a:gd name="connsiteX3" fmla="*/ 3772368 w 4419600"/>
                <a:gd name="connsiteY3" fmla="*/ 647241 h 4419600"/>
                <a:gd name="connsiteX4" fmla="*/ 4419601 w 4419600"/>
                <a:gd name="connsiteY4" fmla="*/ 2209807 h 4419600"/>
                <a:gd name="connsiteX5" fmla="*/ 3772365 w 4419600"/>
                <a:gd name="connsiteY5" fmla="*/ 3772372 h 4419600"/>
                <a:gd name="connsiteX6" fmla="*/ 2209800 w 4419600"/>
                <a:gd name="connsiteY6" fmla="*/ 4419607 h 4419600"/>
                <a:gd name="connsiteX7" fmla="*/ 647235 w 4419600"/>
                <a:gd name="connsiteY7" fmla="*/ 3772370 h 4419600"/>
                <a:gd name="connsiteX8" fmla="*/ 1 w 4419600"/>
                <a:gd name="connsiteY8" fmla="*/ 2209804 h 4419600"/>
                <a:gd name="connsiteX9" fmla="*/ 0 w 4419600"/>
                <a:gd name="connsiteY9" fmla="*/ 2209800 h 4419600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9" fmla="*/ 3863808 w 4419602"/>
                <a:gd name="connsiteY9" fmla="*/ 738679 h 4419605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118357"/>
                <a:gd name="connsiteX1" fmla="*/ 4419601 w 4419602"/>
                <a:gd name="connsiteY1" fmla="*/ 1870536 h 4118357"/>
                <a:gd name="connsiteX2" fmla="*/ 3772365 w 4419602"/>
                <a:gd name="connsiteY2" fmla="*/ 3433101 h 4118357"/>
                <a:gd name="connsiteX3" fmla="*/ 2209800 w 4419602"/>
                <a:gd name="connsiteY3" fmla="*/ 4080336 h 4118357"/>
                <a:gd name="connsiteX4" fmla="*/ 904875 w 4419602"/>
                <a:gd name="connsiteY4" fmla="*/ 3661228 h 4118357"/>
                <a:gd name="connsiteX5" fmla="*/ 647235 w 4419602"/>
                <a:gd name="connsiteY5" fmla="*/ 3433099 h 4118357"/>
                <a:gd name="connsiteX6" fmla="*/ 1 w 4419602"/>
                <a:gd name="connsiteY6" fmla="*/ 1870533 h 4118357"/>
                <a:gd name="connsiteX7" fmla="*/ 0 w 4419602"/>
                <a:gd name="connsiteY7" fmla="*/ 1870529 h 4118357"/>
                <a:gd name="connsiteX8" fmla="*/ 647238 w 4419602"/>
                <a:gd name="connsiteY8" fmla="*/ 307965 h 4118357"/>
                <a:gd name="connsiteX9" fmla="*/ 1074057 w 4419602"/>
                <a:gd name="connsiteY9" fmla="*/ 0 h 4118357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772368 w 4419602"/>
                <a:gd name="connsiteY9" fmla="*/ 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863808 w 4419602"/>
                <a:gd name="connsiteY9" fmla="*/ 9144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7" fmla="*/ 0 w 4419602"/>
                <a:gd name="connsiteY7" fmla="*/ 1562559 h 3810387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0" fmla="*/ 3127920 w 3775154"/>
                <a:gd name="connsiteY0" fmla="*/ 0 h 3810387"/>
                <a:gd name="connsiteX1" fmla="*/ 3775153 w 3775154"/>
                <a:gd name="connsiteY1" fmla="*/ 1562566 h 3810387"/>
                <a:gd name="connsiteX2" fmla="*/ 3127917 w 3775154"/>
                <a:gd name="connsiteY2" fmla="*/ 3125131 h 3810387"/>
                <a:gd name="connsiteX3" fmla="*/ 1565352 w 3775154"/>
                <a:gd name="connsiteY3" fmla="*/ 3772366 h 3810387"/>
                <a:gd name="connsiteX4" fmla="*/ 260427 w 3775154"/>
                <a:gd name="connsiteY4" fmla="*/ 3353258 h 3810387"/>
                <a:gd name="connsiteX5" fmla="*/ 2787 w 3775154"/>
                <a:gd name="connsiteY5" fmla="*/ 3125129 h 3810387"/>
                <a:gd name="connsiteX0" fmla="*/ 2867493 w 3514727"/>
                <a:gd name="connsiteY0" fmla="*/ 0 h 3810387"/>
                <a:gd name="connsiteX1" fmla="*/ 3514726 w 3514727"/>
                <a:gd name="connsiteY1" fmla="*/ 1562566 h 3810387"/>
                <a:gd name="connsiteX2" fmla="*/ 2867490 w 3514727"/>
                <a:gd name="connsiteY2" fmla="*/ 3125131 h 3810387"/>
                <a:gd name="connsiteX3" fmla="*/ 1304925 w 3514727"/>
                <a:gd name="connsiteY3" fmla="*/ 3772366 h 3810387"/>
                <a:gd name="connsiteX4" fmla="*/ 0 w 3514727"/>
                <a:gd name="connsiteY4" fmla="*/ 3353258 h 3810387"/>
                <a:gd name="connsiteX0" fmla="*/ 1562568 w 2209802"/>
                <a:gd name="connsiteY0" fmla="*/ 0 h 3772366"/>
                <a:gd name="connsiteX1" fmla="*/ 2209801 w 2209802"/>
                <a:gd name="connsiteY1" fmla="*/ 1562566 h 3772366"/>
                <a:gd name="connsiteX2" fmla="*/ 1562565 w 2209802"/>
                <a:gd name="connsiteY2" fmla="*/ 3125131 h 3772366"/>
                <a:gd name="connsiteX3" fmla="*/ 0 w 2209802"/>
                <a:gd name="connsiteY3" fmla="*/ 3772366 h 3772366"/>
                <a:gd name="connsiteX0" fmla="*/ 3 w 647237"/>
                <a:gd name="connsiteY0" fmla="*/ 0 h 3125131"/>
                <a:gd name="connsiteX1" fmla="*/ 647236 w 647237"/>
                <a:gd name="connsiteY1" fmla="*/ 1562566 h 3125131"/>
                <a:gd name="connsiteX2" fmla="*/ 0 w 647237"/>
                <a:gd name="connsiteY2" fmla="*/ 3125131 h 31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237" h="3125131">
                  <a:moveTo>
                    <a:pt x="3" y="0"/>
                  </a:moveTo>
                  <a:cubicBezTo>
                    <a:pt x="414420" y="414419"/>
                    <a:pt x="647237" y="976491"/>
                    <a:pt x="647236" y="1562566"/>
                  </a:cubicBezTo>
                  <a:cubicBezTo>
                    <a:pt x="647236" y="2148642"/>
                    <a:pt x="414418" y="2710713"/>
                    <a:pt x="0" y="3125131"/>
                  </a:cubicBezTo>
                </a:path>
              </a:pathLst>
            </a:cu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grpSp>
          <p:nvGrpSpPr>
            <p:cNvPr id="82" name="Group 74"/>
            <p:cNvGrpSpPr/>
            <p:nvPr/>
          </p:nvGrpSpPr>
          <p:grpSpPr>
            <a:xfrm>
              <a:off x="8026078" y="1333500"/>
              <a:ext cx="659914" cy="2937702"/>
              <a:chOff x="1667043" y="2129735"/>
              <a:chExt cx="659914" cy="2937702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235517" y="3581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227897" y="34290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231707" y="3732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207894" y="32766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214359" y="3884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187689" y="40370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180818" y="31242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138908" y="29718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139009" y="41894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081859" y="4341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025818" y="44737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088528" y="2819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2033216" y="26980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982416" y="25837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925266" y="24821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981368" y="45816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930568" y="4689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867068" y="4791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806743" y="4892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736893" y="49880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667043" y="5067437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872879" y="238691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815729" y="230118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744291" y="2210698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672854" y="212973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</p:grpSp>
      <p:sp>
        <p:nvSpPr>
          <p:cNvPr id="108" name="TextBox 107"/>
          <p:cNvSpPr txBox="1"/>
          <p:nvPr/>
        </p:nvSpPr>
        <p:spPr>
          <a:xfrm>
            <a:off x="3824080" y="155552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56912" y="2292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208" y="22925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41114" y="229752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60597" y="2288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B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533400" y="2270780"/>
            <a:ext cx="8305800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14" name="Flowchart: Connector 113"/>
          <p:cNvSpPr/>
          <p:nvPr/>
        </p:nvSpPr>
        <p:spPr>
          <a:xfrm>
            <a:off x="4453518" y="2218853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15" name="Flowchart: Connector 114"/>
          <p:cNvSpPr/>
          <p:nvPr/>
        </p:nvSpPr>
        <p:spPr>
          <a:xfrm>
            <a:off x="6862725" y="2218853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22026" y="2281692"/>
            <a:ext cx="541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 cm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3573780" y="1907399"/>
            <a:ext cx="3277870" cy="1052830"/>
          </a:xfrm>
          <a:prstGeom prst="line">
            <a:avLst/>
          </a:prstGeom>
          <a:noFill/>
          <a:ln w="28575" cap="flat" cmpd="sng" algn="ctr">
            <a:solidFill>
              <a:srgbClr val="00FFFF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315200" y="2281692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 cm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933950" y="2281692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 cm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30" name="Group 56"/>
          <p:cNvGrpSpPr/>
          <p:nvPr/>
        </p:nvGrpSpPr>
        <p:grpSpPr>
          <a:xfrm flipH="1">
            <a:off x="4006794" y="2521116"/>
            <a:ext cx="2859253" cy="3810"/>
            <a:chOff x="692844" y="-3810"/>
            <a:chExt cx="3043727" cy="3810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692844" y="0"/>
              <a:ext cx="3017519" cy="0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>
              <a:off x="3645131" y="-3810"/>
              <a:ext cx="91440" cy="0"/>
            </a:xfrm>
            <a:prstGeom prst="line">
              <a:avLst/>
            </a:prstGeom>
            <a:noFill/>
            <a:ln w="38100" cap="flat" cmpd="sng" algn="ctr">
              <a:solidFill>
                <a:srgbClr val="FF66FF"/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152" name="Flowchart: Connector 151"/>
          <p:cNvSpPr/>
          <p:nvPr/>
        </p:nvSpPr>
        <p:spPr>
          <a:xfrm>
            <a:off x="5681472" y="2218853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4011710" y="1877238"/>
            <a:ext cx="696" cy="401272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Connector 170"/>
          <p:cNvSpPr/>
          <p:nvPr/>
        </p:nvSpPr>
        <p:spPr>
          <a:xfrm>
            <a:off x="4821936" y="2482193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943600" y="2281692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 cm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4874811" y="2262730"/>
            <a:ext cx="2600" cy="290782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4690912" y="2567799"/>
            <a:ext cx="425116" cy="369332"/>
            <a:chOff x="4701540" y="2876550"/>
            <a:chExt cx="425116" cy="369332"/>
          </a:xfrm>
        </p:grpSpPr>
        <p:sp>
          <p:nvSpPr>
            <p:cNvPr id="175" name="Rectangle 174"/>
            <p:cNvSpPr/>
            <p:nvPr/>
          </p:nvSpPr>
          <p:spPr>
            <a:xfrm>
              <a:off x="4701540" y="2876550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anose="020B0602020104020603" pitchFamily="34" charset="0"/>
                  <a:cs typeface="Times New Roman" pitchFamily="18" charset="0"/>
                </a:rPr>
                <a:t>A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4953000" y="2966084"/>
              <a:ext cx="0" cy="74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4719484" y="1939155"/>
            <a:ext cx="425116" cy="369332"/>
            <a:chOff x="4730112" y="2876550"/>
            <a:chExt cx="425116" cy="369332"/>
          </a:xfrm>
        </p:grpSpPr>
        <p:sp>
          <p:nvSpPr>
            <p:cNvPr id="178" name="Rectangle 177"/>
            <p:cNvSpPr/>
            <p:nvPr/>
          </p:nvSpPr>
          <p:spPr>
            <a:xfrm>
              <a:off x="4730112" y="2876550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anose="020B0602020104020603" pitchFamily="34" charset="0"/>
                  <a:cs typeface="Times New Roman" pitchFamily="18" charset="0"/>
                </a:rPr>
                <a:t>B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4972052" y="2966084"/>
              <a:ext cx="0" cy="74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/>
          <p:cNvSpPr/>
          <p:nvPr/>
        </p:nvSpPr>
        <p:spPr>
          <a:xfrm>
            <a:off x="148950" y="3028950"/>
            <a:ext cx="4575450" cy="1528802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100000">
                <a:schemeClr val="bg1">
                  <a:alpha val="2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4" name="Rectangle 183"/>
          <p:cNvSpPr/>
          <p:nvPr/>
        </p:nvSpPr>
        <p:spPr>
          <a:xfrm>
            <a:off x="414914" y="3254812"/>
            <a:ext cx="221387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Nature of Image :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15606" y="2873664"/>
            <a:ext cx="220590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Position of Image :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267792" y="2873663"/>
            <a:ext cx="2335424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Between  </a:t>
            </a:r>
            <a:r>
              <a:rPr lang="en-US" sz="20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C </a:t>
            </a:r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and </a:t>
            </a:r>
            <a:r>
              <a:rPr lang="en-US" sz="20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F</a:t>
            </a:r>
            <a:endParaRPr lang="en-US" sz="2000" kern="0" baseline="-25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547034" y="3408858"/>
            <a:ext cx="1751833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547034" y="3633947"/>
            <a:ext cx="1751833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 startAt="2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Inverted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528086" y="3859035"/>
            <a:ext cx="1970242" cy="10156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(</a:t>
            </a: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C)    Diminished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oup 137"/>
          <p:cNvGrpSpPr/>
          <p:nvPr/>
        </p:nvGrpSpPr>
        <p:grpSpPr>
          <a:xfrm>
            <a:off x="4019550" y="1894699"/>
            <a:ext cx="2844006" cy="619125"/>
            <a:chOff x="3647186" y="2129790"/>
            <a:chExt cx="2844006" cy="619125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3647186" y="2129790"/>
              <a:ext cx="2844006" cy="619125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4766386" y="2371394"/>
              <a:ext cx="95238" cy="25872"/>
            </a:xfrm>
            <a:prstGeom prst="line">
              <a:avLst/>
            </a:prstGeom>
            <a:noFill/>
            <a:ln w="28575" cap="flat" cmpd="sng" algn="ctr">
              <a:solidFill>
                <a:srgbClr val="FF66FF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77" name="Group 56"/>
          <p:cNvGrpSpPr/>
          <p:nvPr/>
        </p:nvGrpSpPr>
        <p:grpSpPr>
          <a:xfrm>
            <a:off x="4014096" y="1887713"/>
            <a:ext cx="2834640" cy="0"/>
            <a:chOff x="2461260" y="2503868"/>
            <a:chExt cx="3017520" cy="502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461260" y="2503868"/>
              <a:ext cx="3017520" cy="1588"/>
            </a:xfrm>
            <a:prstGeom prst="line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4328160" y="2507304"/>
              <a:ext cx="91440" cy="1588"/>
            </a:xfrm>
            <a:prstGeom prst="line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201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8" grpId="0"/>
      <p:bldP spid="109" grpId="0"/>
      <p:bldP spid="110" grpId="0"/>
      <p:bldP spid="111" grpId="0"/>
      <p:bldP spid="112" grpId="0"/>
      <p:bldP spid="114" grpId="0" animBg="1"/>
      <p:bldP spid="115" grpId="0" animBg="1"/>
      <p:bldP spid="116" grpId="0"/>
      <p:bldP spid="121" grpId="0"/>
      <p:bldP spid="126" grpId="0"/>
      <p:bldP spid="152" grpId="0" animBg="1"/>
      <p:bldP spid="171" grpId="0" animBg="1"/>
      <p:bldP spid="172" grpId="0"/>
      <p:bldP spid="183" grpId="0" animBg="1"/>
      <p:bldP spid="184" grpId="0"/>
      <p:bldP spid="185" grpId="0"/>
      <p:bldP spid="186" grpId="0"/>
      <p:bldP spid="187" grpId="0"/>
      <p:bldP spid="188" grpId="0"/>
      <p:bldP spid="1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72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4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12311" y="-15449"/>
            <a:ext cx="9144000" cy="5143500"/>
            <a:chOff x="0" y="0"/>
            <a:chExt cx="9144000" cy="51435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66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755650"/>
              <a:ext cx="9144000" cy="4191000"/>
              <a:chOff x="0" y="755650"/>
              <a:chExt cx="9144000" cy="4191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0" y="75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0" y="113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1517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1898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0" y="2279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2660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0" y="3041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422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0" y="3803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4184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0" y="456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494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3207456" y="209550"/>
            <a:ext cx="2729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OBJECT  </a:t>
            </a:r>
            <a:r>
              <a:rPr lang="en-IN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AT  </a:t>
            </a: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‘C’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47581" y="143031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581823" y="22779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54173" y="22779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95512" y="22024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655540" y="2256202"/>
            <a:ext cx="7823996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</p:cxnSp>
      <p:grpSp>
        <p:nvGrpSpPr>
          <p:cNvPr id="125" name="Group 125"/>
          <p:cNvGrpSpPr/>
          <p:nvPr/>
        </p:nvGrpSpPr>
        <p:grpSpPr>
          <a:xfrm>
            <a:off x="5892800" y="786188"/>
            <a:ext cx="757382" cy="2971800"/>
            <a:chOff x="7924800" y="1231900"/>
            <a:chExt cx="757382" cy="3125131"/>
          </a:xfrm>
        </p:grpSpPr>
        <p:sp>
          <p:nvSpPr>
            <p:cNvPr id="133" name="Freeform 132"/>
            <p:cNvSpPr/>
            <p:nvPr/>
          </p:nvSpPr>
          <p:spPr>
            <a:xfrm>
              <a:off x="7924800" y="1231900"/>
              <a:ext cx="647237" cy="3125131"/>
            </a:xfrm>
            <a:custGeom>
              <a:avLst/>
              <a:gdLst>
                <a:gd name="connsiteX0" fmla="*/ 0 w 4419600"/>
                <a:gd name="connsiteY0" fmla="*/ 2209800 h 4419600"/>
                <a:gd name="connsiteX1" fmla="*/ 647238 w 4419600"/>
                <a:gd name="connsiteY1" fmla="*/ 647236 h 4419600"/>
                <a:gd name="connsiteX2" fmla="*/ 2209804 w 4419600"/>
                <a:gd name="connsiteY2" fmla="*/ 3 h 4419600"/>
                <a:gd name="connsiteX3" fmla="*/ 3772368 w 4419600"/>
                <a:gd name="connsiteY3" fmla="*/ 647241 h 4419600"/>
                <a:gd name="connsiteX4" fmla="*/ 4419601 w 4419600"/>
                <a:gd name="connsiteY4" fmla="*/ 2209807 h 4419600"/>
                <a:gd name="connsiteX5" fmla="*/ 3772365 w 4419600"/>
                <a:gd name="connsiteY5" fmla="*/ 3772372 h 4419600"/>
                <a:gd name="connsiteX6" fmla="*/ 2209800 w 4419600"/>
                <a:gd name="connsiteY6" fmla="*/ 4419607 h 4419600"/>
                <a:gd name="connsiteX7" fmla="*/ 647235 w 4419600"/>
                <a:gd name="connsiteY7" fmla="*/ 3772370 h 4419600"/>
                <a:gd name="connsiteX8" fmla="*/ 1 w 4419600"/>
                <a:gd name="connsiteY8" fmla="*/ 2209804 h 4419600"/>
                <a:gd name="connsiteX9" fmla="*/ 0 w 4419600"/>
                <a:gd name="connsiteY9" fmla="*/ 2209800 h 4419600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9" fmla="*/ 3863808 w 4419602"/>
                <a:gd name="connsiteY9" fmla="*/ 738679 h 4419605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118357"/>
                <a:gd name="connsiteX1" fmla="*/ 4419601 w 4419602"/>
                <a:gd name="connsiteY1" fmla="*/ 1870536 h 4118357"/>
                <a:gd name="connsiteX2" fmla="*/ 3772365 w 4419602"/>
                <a:gd name="connsiteY2" fmla="*/ 3433101 h 4118357"/>
                <a:gd name="connsiteX3" fmla="*/ 2209800 w 4419602"/>
                <a:gd name="connsiteY3" fmla="*/ 4080336 h 4118357"/>
                <a:gd name="connsiteX4" fmla="*/ 904875 w 4419602"/>
                <a:gd name="connsiteY4" fmla="*/ 3661228 h 4118357"/>
                <a:gd name="connsiteX5" fmla="*/ 647235 w 4419602"/>
                <a:gd name="connsiteY5" fmla="*/ 3433099 h 4118357"/>
                <a:gd name="connsiteX6" fmla="*/ 1 w 4419602"/>
                <a:gd name="connsiteY6" fmla="*/ 1870533 h 4118357"/>
                <a:gd name="connsiteX7" fmla="*/ 0 w 4419602"/>
                <a:gd name="connsiteY7" fmla="*/ 1870529 h 4118357"/>
                <a:gd name="connsiteX8" fmla="*/ 647238 w 4419602"/>
                <a:gd name="connsiteY8" fmla="*/ 307965 h 4118357"/>
                <a:gd name="connsiteX9" fmla="*/ 1074057 w 4419602"/>
                <a:gd name="connsiteY9" fmla="*/ 0 h 4118357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772368 w 4419602"/>
                <a:gd name="connsiteY9" fmla="*/ 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863808 w 4419602"/>
                <a:gd name="connsiteY9" fmla="*/ 9144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7" fmla="*/ 0 w 4419602"/>
                <a:gd name="connsiteY7" fmla="*/ 1562559 h 3810387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0" fmla="*/ 3127920 w 3775154"/>
                <a:gd name="connsiteY0" fmla="*/ 0 h 3810387"/>
                <a:gd name="connsiteX1" fmla="*/ 3775153 w 3775154"/>
                <a:gd name="connsiteY1" fmla="*/ 1562566 h 3810387"/>
                <a:gd name="connsiteX2" fmla="*/ 3127917 w 3775154"/>
                <a:gd name="connsiteY2" fmla="*/ 3125131 h 3810387"/>
                <a:gd name="connsiteX3" fmla="*/ 1565352 w 3775154"/>
                <a:gd name="connsiteY3" fmla="*/ 3772366 h 3810387"/>
                <a:gd name="connsiteX4" fmla="*/ 260427 w 3775154"/>
                <a:gd name="connsiteY4" fmla="*/ 3353258 h 3810387"/>
                <a:gd name="connsiteX5" fmla="*/ 2787 w 3775154"/>
                <a:gd name="connsiteY5" fmla="*/ 3125129 h 3810387"/>
                <a:gd name="connsiteX0" fmla="*/ 2867493 w 3514727"/>
                <a:gd name="connsiteY0" fmla="*/ 0 h 3810387"/>
                <a:gd name="connsiteX1" fmla="*/ 3514726 w 3514727"/>
                <a:gd name="connsiteY1" fmla="*/ 1562566 h 3810387"/>
                <a:gd name="connsiteX2" fmla="*/ 2867490 w 3514727"/>
                <a:gd name="connsiteY2" fmla="*/ 3125131 h 3810387"/>
                <a:gd name="connsiteX3" fmla="*/ 1304925 w 3514727"/>
                <a:gd name="connsiteY3" fmla="*/ 3772366 h 3810387"/>
                <a:gd name="connsiteX4" fmla="*/ 0 w 3514727"/>
                <a:gd name="connsiteY4" fmla="*/ 3353258 h 3810387"/>
                <a:gd name="connsiteX0" fmla="*/ 1562568 w 2209802"/>
                <a:gd name="connsiteY0" fmla="*/ 0 h 3772366"/>
                <a:gd name="connsiteX1" fmla="*/ 2209801 w 2209802"/>
                <a:gd name="connsiteY1" fmla="*/ 1562566 h 3772366"/>
                <a:gd name="connsiteX2" fmla="*/ 1562565 w 2209802"/>
                <a:gd name="connsiteY2" fmla="*/ 3125131 h 3772366"/>
                <a:gd name="connsiteX3" fmla="*/ 0 w 2209802"/>
                <a:gd name="connsiteY3" fmla="*/ 3772366 h 3772366"/>
                <a:gd name="connsiteX0" fmla="*/ 3 w 647237"/>
                <a:gd name="connsiteY0" fmla="*/ 0 h 3125131"/>
                <a:gd name="connsiteX1" fmla="*/ 647236 w 647237"/>
                <a:gd name="connsiteY1" fmla="*/ 1562566 h 3125131"/>
                <a:gd name="connsiteX2" fmla="*/ 0 w 647237"/>
                <a:gd name="connsiteY2" fmla="*/ 3125131 h 31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237" h="3125131">
                  <a:moveTo>
                    <a:pt x="3" y="0"/>
                  </a:moveTo>
                  <a:cubicBezTo>
                    <a:pt x="414420" y="414419"/>
                    <a:pt x="647237" y="976491"/>
                    <a:pt x="647236" y="1562566"/>
                  </a:cubicBezTo>
                  <a:cubicBezTo>
                    <a:pt x="647236" y="2148642"/>
                    <a:pt x="414418" y="2710713"/>
                    <a:pt x="0" y="3125131"/>
                  </a:cubicBezTo>
                </a:path>
              </a:pathLst>
            </a:cu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grpSp>
          <p:nvGrpSpPr>
            <p:cNvPr id="134" name="Group 74"/>
            <p:cNvGrpSpPr/>
            <p:nvPr/>
          </p:nvGrpSpPr>
          <p:grpSpPr>
            <a:xfrm>
              <a:off x="8026078" y="1333500"/>
              <a:ext cx="656104" cy="2937702"/>
              <a:chOff x="1667043" y="2129735"/>
              <a:chExt cx="656104" cy="2937702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2225992" y="3581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221547" y="34290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231707" y="3732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2207894" y="32766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214359" y="3884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187689" y="40370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180818" y="31242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138908" y="29718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2139009" y="41894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081859" y="4341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025818" y="44737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2088528" y="2819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033216" y="26980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982416" y="25837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925266" y="24821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1981368" y="45816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30568" y="4689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867068" y="4791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806743" y="4892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736893" y="49880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667043" y="5067437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872879" y="238691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815729" y="230118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744291" y="2210698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1672854" y="212973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</p:grpSp>
      <p:sp>
        <p:nvSpPr>
          <p:cNvPr id="166" name="TextBox 165"/>
          <p:cNvSpPr txBox="1"/>
          <p:nvPr/>
        </p:nvSpPr>
        <p:spPr>
          <a:xfrm>
            <a:off x="4293647" y="2199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B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4332604" y="1875922"/>
            <a:ext cx="2153921" cy="2532"/>
            <a:chOff x="4342130" y="1902614"/>
            <a:chExt cx="2153921" cy="2532"/>
          </a:xfrm>
        </p:grpSpPr>
        <p:cxnSp>
          <p:nvCxnSpPr>
            <p:cNvPr id="180" name="Straight Connector 179"/>
            <p:cNvCxnSpPr/>
            <p:nvPr/>
          </p:nvCxnSpPr>
          <p:spPr>
            <a:xfrm flipV="1">
              <a:off x="4342130" y="1902614"/>
              <a:ext cx="2153921" cy="2385"/>
            </a:xfrm>
            <a:prstGeom prst="line">
              <a:avLst/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783933" y="1905000"/>
              <a:ext cx="218315" cy="146"/>
            </a:xfrm>
            <a:prstGeom prst="line">
              <a:avLst/>
            </a:prstGeom>
            <a:ln w="28575">
              <a:solidFill>
                <a:srgbClr val="00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64"/>
          <p:cNvGrpSpPr/>
          <p:nvPr/>
        </p:nvGrpSpPr>
        <p:grpSpPr>
          <a:xfrm>
            <a:off x="4305301" y="1876716"/>
            <a:ext cx="2206362" cy="733310"/>
            <a:chOff x="3062713" y="1847493"/>
            <a:chExt cx="2287980" cy="1170733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3062713" y="1847493"/>
              <a:ext cx="2287980" cy="1170733"/>
            </a:xfrm>
            <a:prstGeom prst="line">
              <a:avLst/>
            </a:prstGeom>
            <a:ln w="28575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3447930" y="2043916"/>
              <a:ext cx="330892" cy="166493"/>
            </a:xfrm>
            <a:prstGeom prst="line">
              <a:avLst/>
            </a:prstGeom>
            <a:ln w="28575">
              <a:solidFill>
                <a:srgbClr val="FF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Flowchart: Connector 191"/>
          <p:cNvSpPr/>
          <p:nvPr/>
        </p:nvSpPr>
        <p:spPr>
          <a:xfrm>
            <a:off x="6487636" y="2208949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 flipH="1">
            <a:off x="3054350" y="1883066"/>
            <a:ext cx="3429000" cy="1162050"/>
          </a:xfrm>
          <a:prstGeom prst="line">
            <a:avLst/>
          </a:prstGeom>
          <a:ln w="28575">
            <a:solidFill>
              <a:srgbClr val="00FF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lowchart: Connector 202"/>
          <p:cNvSpPr/>
          <p:nvPr/>
        </p:nvSpPr>
        <p:spPr>
          <a:xfrm>
            <a:off x="5339461" y="2189349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3512820" y="2615936"/>
            <a:ext cx="3001904" cy="0"/>
          </a:xfrm>
          <a:prstGeom prst="line">
            <a:avLst/>
          </a:prstGeom>
          <a:ln w="28575">
            <a:solidFill>
              <a:srgbClr val="FF66FF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lowchart: Connector 221"/>
          <p:cNvSpPr/>
          <p:nvPr/>
        </p:nvSpPr>
        <p:spPr>
          <a:xfrm>
            <a:off x="4266756" y="2553607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cxnSp>
        <p:nvCxnSpPr>
          <p:cNvPr id="223" name="Straight Arrow Connector 222"/>
          <p:cNvCxnSpPr/>
          <p:nvPr/>
        </p:nvCxnSpPr>
        <p:spPr>
          <a:xfrm flipV="1">
            <a:off x="4323376" y="1865261"/>
            <a:ext cx="696" cy="401272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>
            <a:off x="4319588" y="2244213"/>
            <a:ext cx="0" cy="372278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Connector 224"/>
          <p:cNvSpPr/>
          <p:nvPr/>
        </p:nvSpPr>
        <p:spPr>
          <a:xfrm>
            <a:off x="4266756" y="2213890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4146884" y="2621837"/>
            <a:ext cx="425116" cy="369332"/>
            <a:chOff x="4701540" y="2876550"/>
            <a:chExt cx="425116" cy="369332"/>
          </a:xfrm>
        </p:grpSpPr>
        <p:sp>
          <p:nvSpPr>
            <p:cNvPr id="227" name="Rectangle 226"/>
            <p:cNvSpPr/>
            <p:nvPr/>
          </p:nvSpPr>
          <p:spPr>
            <a:xfrm>
              <a:off x="4701540" y="2876550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anose="020B0602020104020603" pitchFamily="34" charset="0"/>
                  <a:cs typeface="Times New Roman" pitchFamily="18" charset="0"/>
                </a:rPr>
                <a:t>A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4953000" y="2966084"/>
              <a:ext cx="0" cy="74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033547" y="1914132"/>
            <a:ext cx="425116" cy="369332"/>
            <a:chOff x="4701540" y="2876550"/>
            <a:chExt cx="425116" cy="369332"/>
          </a:xfrm>
        </p:grpSpPr>
        <p:sp>
          <p:nvSpPr>
            <p:cNvPr id="230" name="Rectangle 229"/>
            <p:cNvSpPr/>
            <p:nvPr/>
          </p:nvSpPr>
          <p:spPr>
            <a:xfrm>
              <a:off x="4701540" y="2876550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anose="020B0602020104020603" pitchFamily="34" charset="0"/>
                  <a:cs typeface="Times New Roman" pitchFamily="18" charset="0"/>
                </a:rPr>
                <a:t>B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231" name="Straight Connector 230"/>
            <p:cNvCxnSpPr/>
            <p:nvPr/>
          </p:nvCxnSpPr>
          <p:spPr>
            <a:xfrm>
              <a:off x="4937127" y="2966084"/>
              <a:ext cx="0" cy="74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Rectangle 235"/>
          <p:cNvSpPr/>
          <p:nvPr/>
        </p:nvSpPr>
        <p:spPr>
          <a:xfrm>
            <a:off x="148950" y="3176548"/>
            <a:ext cx="4575450" cy="1528802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100000">
                <a:schemeClr val="bg1">
                  <a:alpha val="2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7" name="Rectangle 236"/>
          <p:cNvSpPr/>
          <p:nvPr/>
        </p:nvSpPr>
        <p:spPr>
          <a:xfrm>
            <a:off x="414914" y="3402410"/>
            <a:ext cx="221387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Nature of Image :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415606" y="3021262"/>
            <a:ext cx="220590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Position of Image :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2267792" y="3175149"/>
            <a:ext cx="233542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C</a:t>
            </a:r>
            <a:endParaRPr lang="en-US" sz="2000" kern="0" baseline="-25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547034" y="3556456"/>
            <a:ext cx="1751833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2547034" y="3781545"/>
            <a:ext cx="1751833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 startAt="2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Inverted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528086" y="4160521"/>
            <a:ext cx="1970242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(</a:t>
            </a: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C)    Same size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9" grpId="0"/>
      <p:bldP spid="120" grpId="0"/>
      <p:bldP spid="122" grpId="0"/>
      <p:bldP spid="123" grpId="0"/>
      <p:bldP spid="166" grpId="0"/>
      <p:bldP spid="192" grpId="0" animBg="1"/>
      <p:bldP spid="203" grpId="0" animBg="1"/>
      <p:bldP spid="222" grpId="0" animBg="1"/>
      <p:bldP spid="225" grpId="0" animBg="1"/>
      <p:bldP spid="236" grpId="0" animBg="1"/>
      <p:bldP spid="237" grpId="0"/>
      <p:bldP spid="238" grpId="0"/>
      <p:bldP spid="239" grpId="0"/>
      <p:bldP spid="240" grpId="0"/>
      <p:bldP spid="241" grpId="0"/>
      <p:bldP spid="2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72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4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12311" y="-15449"/>
            <a:ext cx="9144000" cy="5143500"/>
            <a:chOff x="0" y="0"/>
            <a:chExt cx="9144000" cy="51435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66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755650"/>
              <a:ext cx="9144000" cy="4191000"/>
              <a:chOff x="0" y="755650"/>
              <a:chExt cx="9144000" cy="4191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0" y="75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0" y="113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1517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1898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0" y="2279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2660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0" y="3041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422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0" y="3803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4184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0" y="456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494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2598737" y="209550"/>
            <a:ext cx="3946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OBJECT  BETWEEN ‘F’ AND ‘C’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72750" y="3409950"/>
            <a:ext cx="4575450" cy="1528802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100000">
                <a:schemeClr val="bg1">
                  <a:alpha val="2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7" name="Rectangle 236"/>
          <p:cNvSpPr/>
          <p:nvPr/>
        </p:nvSpPr>
        <p:spPr>
          <a:xfrm>
            <a:off x="338714" y="3635812"/>
            <a:ext cx="221387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Nature of Image :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339406" y="3254664"/>
            <a:ext cx="220590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Position of Image :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2191592" y="3408551"/>
            <a:ext cx="233542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Beyond C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2470834" y="3789858"/>
            <a:ext cx="1751833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2470834" y="4014947"/>
            <a:ext cx="1751833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 startAt="2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Inverted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451886" y="4240035"/>
            <a:ext cx="1970242" cy="10156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(C) </a:t>
            </a: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  Magnified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Group 56"/>
          <p:cNvGrpSpPr/>
          <p:nvPr/>
        </p:nvGrpSpPr>
        <p:grpSpPr>
          <a:xfrm>
            <a:off x="4657726" y="1885237"/>
            <a:ext cx="1828800" cy="0"/>
            <a:chOff x="2697481" y="1885950"/>
            <a:chExt cx="6035039" cy="6229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697481" y="1885950"/>
              <a:ext cx="6035039" cy="0"/>
            </a:xfrm>
            <a:prstGeom prst="line">
              <a:avLst/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328160" y="2507304"/>
              <a:ext cx="91440" cy="1588"/>
            </a:xfrm>
            <a:prstGeom prst="line">
              <a:avLst/>
            </a:prstGeom>
            <a:ln w="28575">
              <a:solidFill>
                <a:srgbClr val="00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477265" y="156114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87590" y="2215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B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81823" y="22792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30808" y="22667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2457" y="22667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31740" y="2257490"/>
            <a:ext cx="8026501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71" name="Straight Connector 170"/>
          <p:cNvCxnSpPr/>
          <p:nvPr/>
        </p:nvCxnSpPr>
        <p:spPr>
          <a:xfrm flipV="1">
            <a:off x="2435860" y="2832180"/>
            <a:ext cx="4029234" cy="0"/>
          </a:xfrm>
          <a:prstGeom prst="line">
            <a:avLst/>
          </a:prstGeom>
          <a:ln w="28575">
            <a:solidFill>
              <a:srgbClr val="FF66FF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4661514" y="1870507"/>
            <a:ext cx="696" cy="401272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64"/>
          <p:cNvGrpSpPr/>
          <p:nvPr/>
        </p:nvGrpSpPr>
        <p:grpSpPr>
          <a:xfrm>
            <a:off x="4657727" y="1884445"/>
            <a:ext cx="1806575" cy="925513"/>
            <a:chOff x="2889558" y="1880530"/>
            <a:chExt cx="2541315" cy="1180391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2889558" y="1880530"/>
              <a:ext cx="2541315" cy="1180391"/>
            </a:xfrm>
            <a:prstGeom prst="line">
              <a:avLst/>
            </a:prstGeom>
            <a:ln w="28575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3304922" y="2074900"/>
              <a:ext cx="391917" cy="179185"/>
            </a:xfrm>
            <a:prstGeom prst="line">
              <a:avLst/>
            </a:prstGeom>
            <a:ln w="28575">
              <a:solidFill>
                <a:srgbClr val="FF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/>
          <p:cNvCxnSpPr/>
          <p:nvPr/>
        </p:nvCxnSpPr>
        <p:spPr>
          <a:xfrm flipH="1">
            <a:off x="2466975" y="1890713"/>
            <a:ext cx="4024314" cy="1257300"/>
          </a:xfrm>
          <a:prstGeom prst="line">
            <a:avLst/>
          </a:prstGeom>
          <a:ln w="28575">
            <a:solidFill>
              <a:srgbClr val="00FF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owchart: Connector 200"/>
          <p:cNvSpPr/>
          <p:nvPr/>
        </p:nvSpPr>
        <p:spPr>
          <a:xfrm>
            <a:off x="5317931" y="2200711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204" name="Flowchart: Connector 203"/>
          <p:cNvSpPr/>
          <p:nvPr/>
        </p:nvSpPr>
        <p:spPr>
          <a:xfrm>
            <a:off x="3395472" y="2765315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 flipH="1">
            <a:off x="3452812" y="2264649"/>
            <a:ext cx="0" cy="531814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lowchart: Connector 206"/>
          <p:cNvSpPr/>
          <p:nvPr/>
        </p:nvSpPr>
        <p:spPr>
          <a:xfrm>
            <a:off x="4078907" y="2215178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3289634" y="2853373"/>
            <a:ext cx="425116" cy="369332"/>
            <a:chOff x="4701540" y="2876550"/>
            <a:chExt cx="425116" cy="369332"/>
          </a:xfrm>
        </p:grpSpPr>
        <p:sp>
          <p:nvSpPr>
            <p:cNvPr id="213" name="Rectangle 212"/>
            <p:cNvSpPr/>
            <p:nvPr/>
          </p:nvSpPr>
          <p:spPr>
            <a:xfrm>
              <a:off x="4701540" y="2876550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anose="020B0602020104020603" pitchFamily="34" charset="0"/>
                  <a:cs typeface="Times New Roman" pitchFamily="18" charset="0"/>
                </a:rPr>
                <a:t>A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953000" y="2966084"/>
              <a:ext cx="0" cy="74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3306301" y="1923499"/>
            <a:ext cx="425116" cy="369332"/>
            <a:chOff x="4701540" y="2876550"/>
            <a:chExt cx="425116" cy="369332"/>
          </a:xfrm>
        </p:grpSpPr>
        <p:sp>
          <p:nvSpPr>
            <p:cNvPr id="216" name="Rectangle 215"/>
            <p:cNvSpPr/>
            <p:nvPr/>
          </p:nvSpPr>
          <p:spPr>
            <a:xfrm>
              <a:off x="4701540" y="2876550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anose="020B0602020104020603" pitchFamily="34" charset="0"/>
                  <a:cs typeface="Times New Roman" pitchFamily="18" charset="0"/>
                </a:rPr>
                <a:t>B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4943480" y="2966084"/>
              <a:ext cx="0" cy="74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125"/>
          <p:cNvGrpSpPr/>
          <p:nvPr/>
        </p:nvGrpSpPr>
        <p:grpSpPr>
          <a:xfrm>
            <a:off x="5892800" y="787476"/>
            <a:ext cx="761192" cy="2971800"/>
            <a:chOff x="7924800" y="1231900"/>
            <a:chExt cx="761192" cy="3125131"/>
          </a:xfrm>
        </p:grpSpPr>
        <p:sp>
          <p:nvSpPr>
            <p:cNvPr id="101" name="Freeform 100"/>
            <p:cNvSpPr/>
            <p:nvPr/>
          </p:nvSpPr>
          <p:spPr>
            <a:xfrm>
              <a:off x="7924800" y="1231900"/>
              <a:ext cx="647237" cy="3125131"/>
            </a:xfrm>
            <a:custGeom>
              <a:avLst/>
              <a:gdLst>
                <a:gd name="connsiteX0" fmla="*/ 0 w 4419600"/>
                <a:gd name="connsiteY0" fmla="*/ 2209800 h 4419600"/>
                <a:gd name="connsiteX1" fmla="*/ 647238 w 4419600"/>
                <a:gd name="connsiteY1" fmla="*/ 647236 h 4419600"/>
                <a:gd name="connsiteX2" fmla="*/ 2209804 w 4419600"/>
                <a:gd name="connsiteY2" fmla="*/ 3 h 4419600"/>
                <a:gd name="connsiteX3" fmla="*/ 3772368 w 4419600"/>
                <a:gd name="connsiteY3" fmla="*/ 647241 h 4419600"/>
                <a:gd name="connsiteX4" fmla="*/ 4419601 w 4419600"/>
                <a:gd name="connsiteY4" fmla="*/ 2209807 h 4419600"/>
                <a:gd name="connsiteX5" fmla="*/ 3772365 w 4419600"/>
                <a:gd name="connsiteY5" fmla="*/ 3772372 h 4419600"/>
                <a:gd name="connsiteX6" fmla="*/ 2209800 w 4419600"/>
                <a:gd name="connsiteY6" fmla="*/ 4419607 h 4419600"/>
                <a:gd name="connsiteX7" fmla="*/ 647235 w 4419600"/>
                <a:gd name="connsiteY7" fmla="*/ 3772370 h 4419600"/>
                <a:gd name="connsiteX8" fmla="*/ 1 w 4419600"/>
                <a:gd name="connsiteY8" fmla="*/ 2209804 h 4419600"/>
                <a:gd name="connsiteX9" fmla="*/ 0 w 4419600"/>
                <a:gd name="connsiteY9" fmla="*/ 2209800 h 4419600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9" fmla="*/ 3863808 w 4419602"/>
                <a:gd name="connsiteY9" fmla="*/ 738679 h 4419605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118357"/>
                <a:gd name="connsiteX1" fmla="*/ 4419601 w 4419602"/>
                <a:gd name="connsiteY1" fmla="*/ 1870536 h 4118357"/>
                <a:gd name="connsiteX2" fmla="*/ 3772365 w 4419602"/>
                <a:gd name="connsiteY2" fmla="*/ 3433101 h 4118357"/>
                <a:gd name="connsiteX3" fmla="*/ 2209800 w 4419602"/>
                <a:gd name="connsiteY3" fmla="*/ 4080336 h 4118357"/>
                <a:gd name="connsiteX4" fmla="*/ 904875 w 4419602"/>
                <a:gd name="connsiteY4" fmla="*/ 3661228 h 4118357"/>
                <a:gd name="connsiteX5" fmla="*/ 647235 w 4419602"/>
                <a:gd name="connsiteY5" fmla="*/ 3433099 h 4118357"/>
                <a:gd name="connsiteX6" fmla="*/ 1 w 4419602"/>
                <a:gd name="connsiteY6" fmla="*/ 1870533 h 4118357"/>
                <a:gd name="connsiteX7" fmla="*/ 0 w 4419602"/>
                <a:gd name="connsiteY7" fmla="*/ 1870529 h 4118357"/>
                <a:gd name="connsiteX8" fmla="*/ 647238 w 4419602"/>
                <a:gd name="connsiteY8" fmla="*/ 307965 h 4118357"/>
                <a:gd name="connsiteX9" fmla="*/ 1074057 w 4419602"/>
                <a:gd name="connsiteY9" fmla="*/ 0 h 4118357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772368 w 4419602"/>
                <a:gd name="connsiteY9" fmla="*/ 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863808 w 4419602"/>
                <a:gd name="connsiteY9" fmla="*/ 9144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7" fmla="*/ 0 w 4419602"/>
                <a:gd name="connsiteY7" fmla="*/ 1562559 h 3810387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0" fmla="*/ 3127920 w 3775154"/>
                <a:gd name="connsiteY0" fmla="*/ 0 h 3810387"/>
                <a:gd name="connsiteX1" fmla="*/ 3775153 w 3775154"/>
                <a:gd name="connsiteY1" fmla="*/ 1562566 h 3810387"/>
                <a:gd name="connsiteX2" fmla="*/ 3127917 w 3775154"/>
                <a:gd name="connsiteY2" fmla="*/ 3125131 h 3810387"/>
                <a:gd name="connsiteX3" fmla="*/ 1565352 w 3775154"/>
                <a:gd name="connsiteY3" fmla="*/ 3772366 h 3810387"/>
                <a:gd name="connsiteX4" fmla="*/ 260427 w 3775154"/>
                <a:gd name="connsiteY4" fmla="*/ 3353258 h 3810387"/>
                <a:gd name="connsiteX5" fmla="*/ 2787 w 3775154"/>
                <a:gd name="connsiteY5" fmla="*/ 3125129 h 3810387"/>
                <a:gd name="connsiteX0" fmla="*/ 2867493 w 3514727"/>
                <a:gd name="connsiteY0" fmla="*/ 0 h 3810387"/>
                <a:gd name="connsiteX1" fmla="*/ 3514726 w 3514727"/>
                <a:gd name="connsiteY1" fmla="*/ 1562566 h 3810387"/>
                <a:gd name="connsiteX2" fmla="*/ 2867490 w 3514727"/>
                <a:gd name="connsiteY2" fmla="*/ 3125131 h 3810387"/>
                <a:gd name="connsiteX3" fmla="*/ 1304925 w 3514727"/>
                <a:gd name="connsiteY3" fmla="*/ 3772366 h 3810387"/>
                <a:gd name="connsiteX4" fmla="*/ 0 w 3514727"/>
                <a:gd name="connsiteY4" fmla="*/ 3353258 h 3810387"/>
                <a:gd name="connsiteX0" fmla="*/ 1562568 w 2209802"/>
                <a:gd name="connsiteY0" fmla="*/ 0 h 3772366"/>
                <a:gd name="connsiteX1" fmla="*/ 2209801 w 2209802"/>
                <a:gd name="connsiteY1" fmla="*/ 1562566 h 3772366"/>
                <a:gd name="connsiteX2" fmla="*/ 1562565 w 2209802"/>
                <a:gd name="connsiteY2" fmla="*/ 3125131 h 3772366"/>
                <a:gd name="connsiteX3" fmla="*/ 0 w 2209802"/>
                <a:gd name="connsiteY3" fmla="*/ 3772366 h 3772366"/>
                <a:gd name="connsiteX0" fmla="*/ 3 w 647237"/>
                <a:gd name="connsiteY0" fmla="*/ 0 h 3125131"/>
                <a:gd name="connsiteX1" fmla="*/ 647236 w 647237"/>
                <a:gd name="connsiteY1" fmla="*/ 1562566 h 3125131"/>
                <a:gd name="connsiteX2" fmla="*/ 0 w 647237"/>
                <a:gd name="connsiteY2" fmla="*/ 3125131 h 31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237" h="3125131">
                  <a:moveTo>
                    <a:pt x="3" y="0"/>
                  </a:moveTo>
                  <a:cubicBezTo>
                    <a:pt x="414420" y="414419"/>
                    <a:pt x="647237" y="976491"/>
                    <a:pt x="647236" y="1562566"/>
                  </a:cubicBezTo>
                  <a:cubicBezTo>
                    <a:pt x="647236" y="2148642"/>
                    <a:pt x="414418" y="2710713"/>
                    <a:pt x="0" y="3125131"/>
                  </a:cubicBezTo>
                </a:path>
              </a:pathLst>
            </a:cu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grpSp>
          <p:nvGrpSpPr>
            <p:cNvPr id="102" name="Group 74"/>
            <p:cNvGrpSpPr/>
            <p:nvPr/>
          </p:nvGrpSpPr>
          <p:grpSpPr>
            <a:xfrm>
              <a:off x="8026078" y="1333500"/>
              <a:ext cx="659914" cy="2937702"/>
              <a:chOff x="1667043" y="2129735"/>
              <a:chExt cx="659914" cy="2937702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2235517" y="3581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227897" y="34290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231707" y="3732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207894" y="32766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214359" y="3884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187689" y="40370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180818" y="31242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138908" y="29718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2139009" y="41894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081859" y="4341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025818" y="44737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088528" y="2819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033216" y="26980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1982416" y="25837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925266" y="24821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1981368" y="45816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930568" y="4689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867068" y="4791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806743" y="4892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736893" y="49880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667043" y="5067437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872879" y="238691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815729" y="230118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744291" y="2210698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672854" y="212973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</p:grpSp>
      <p:sp>
        <p:nvSpPr>
          <p:cNvPr id="172" name="Flowchart: Connector 171"/>
          <p:cNvSpPr/>
          <p:nvPr/>
        </p:nvSpPr>
        <p:spPr>
          <a:xfrm>
            <a:off x="6487636" y="2210237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6" grpId="0" animBg="1"/>
      <p:bldP spid="237" grpId="0"/>
      <p:bldP spid="238" grpId="0"/>
      <p:bldP spid="239" grpId="0"/>
      <p:bldP spid="240" grpId="0"/>
      <p:bldP spid="241" grpId="0"/>
      <p:bldP spid="242" grpId="0"/>
      <p:bldP spid="94" grpId="0"/>
      <p:bldP spid="95" grpId="0"/>
      <p:bldP spid="96" grpId="0"/>
      <p:bldP spid="97" grpId="0"/>
      <p:bldP spid="98" grpId="0"/>
      <p:bldP spid="201" grpId="0" animBg="1"/>
      <p:bldP spid="204" grpId="0" animBg="1"/>
      <p:bldP spid="207" grpId="0" animBg="1"/>
      <p:bldP spid="1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72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4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12311" y="-15449"/>
            <a:ext cx="9144000" cy="5143500"/>
            <a:chOff x="0" y="0"/>
            <a:chExt cx="9144000" cy="51435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66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755650"/>
              <a:ext cx="9144000" cy="4191000"/>
              <a:chOff x="0" y="755650"/>
              <a:chExt cx="9144000" cy="4191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0" y="75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0" y="113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1517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1898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0" y="2279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2660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0" y="3041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422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0" y="3803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4184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0" y="456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494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2598737" y="209550"/>
            <a:ext cx="3946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OBJECT  </a:t>
            </a: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AT 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‘F</a:t>
            </a: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’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5070" y="3409950"/>
            <a:ext cx="5080330" cy="1528802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100000">
                <a:schemeClr val="bg1">
                  <a:alpha val="2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7" name="Rectangle 236"/>
          <p:cNvSpPr/>
          <p:nvPr/>
        </p:nvSpPr>
        <p:spPr>
          <a:xfrm>
            <a:off x="334846" y="3635812"/>
            <a:ext cx="221387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Nature of Image :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335538" y="3254664"/>
            <a:ext cx="220590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Position of Image :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2187724" y="3408551"/>
            <a:ext cx="233542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</a:t>
            </a:r>
            <a:r>
              <a:rPr lang="en-US" sz="20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infinity </a:t>
            </a:r>
            <a:endParaRPr lang="en-US" sz="20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466966" y="3789858"/>
            <a:ext cx="1751833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2466966" y="4014947"/>
            <a:ext cx="1751833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 startAt="2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Inverted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398506" y="4393924"/>
            <a:ext cx="2540815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(C) </a:t>
            </a: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  Highly Magnified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56"/>
          <p:cNvGrpSpPr/>
          <p:nvPr/>
        </p:nvGrpSpPr>
        <p:grpSpPr>
          <a:xfrm>
            <a:off x="5453381" y="1885950"/>
            <a:ext cx="1188720" cy="0"/>
            <a:chOff x="2865121" y="1906412"/>
            <a:chExt cx="6035039" cy="60248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026921" y="1885950"/>
              <a:ext cx="6035039" cy="0"/>
            </a:xfrm>
            <a:prstGeom prst="line">
              <a:avLst/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328160" y="2507304"/>
              <a:ext cx="91440" cy="1588"/>
            </a:xfrm>
            <a:prstGeom prst="line">
              <a:avLst/>
            </a:prstGeom>
            <a:ln w="28575">
              <a:solidFill>
                <a:srgbClr val="00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/>
          <p:cNvCxnSpPr/>
          <p:nvPr/>
        </p:nvCxnSpPr>
        <p:spPr>
          <a:xfrm flipH="1">
            <a:off x="2333626" y="1893094"/>
            <a:ext cx="4143374" cy="1378568"/>
          </a:xfrm>
          <a:prstGeom prst="line">
            <a:avLst/>
          </a:prstGeom>
          <a:ln w="28575">
            <a:solidFill>
              <a:srgbClr val="00FF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16500" y="231815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B</a:t>
            </a:r>
            <a:endParaRPr lang="en-US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81823" y="2304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181600" y="23049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F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994832" y="23099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533400" y="2267982"/>
            <a:ext cx="7946136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</p:cxnSp>
      <p:grpSp>
        <p:nvGrpSpPr>
          <p:cNvPr id="140" name="Group 125"/>
          <p:cNvGrpSpPr/>
          <p:nvPr/>
        </p:nvGrpSpPr>
        <p:grpSpPr>
          <a:xfrm>
            <a:off x="5892800" y="813208"/>
            <a:ext cx="761192" cy="2971800"/>
            <a:chOff x="7924800" y="1231900"/>
            <a:chExt cx="761192" cy="3125131"/>
          </a:xfrm>
        </p:grpSpPr>
        <p:sp>
          <p:nvSpPr>
            <p:cNvPr id="141" name="Freeform 140"/>
            <p:cNvSpPr/>
            <p:nvPr/>
          </p:nvSpPr>
          <p:spPr>
            <a:xfrm>
              <a:off x="7924800" y="1231900"/>
              <a:ext cx="647237" cy="3125131"/>
            </a:xfrm>
            <a:custGeom>
              <a:avLst/>
              <a:gdLst>
                <a:gd name="connsiteX0" fmla="*/ 0 w 4419600"/>
                <a:gd name="connsiteY0" fmla="*/ 2209800 h 4419600"/>
                <a:gd name="connsiteX1" fmla="*/ 647238 w 4419600"/>
                <a:gd name="connsiteY1" fmla="*/ 647236 h 4419600"/>
                <a:gd name="connsiteX2" fmla="*/ 2209804 w 4419600"/>
                <a:gd name="connsiteY2" fmla="*/ 3 h 4419600"/>
                <a:gd name="connsiteX3" fmla="*/ 3772368 w 4419600"/>
                <a:gd name="connsiteY3" fmla="*/ 647241 h 4419600"/>
                <a:gd name="connsiteX4" fmla="*/ 4419601 w 4419600"/>
                <a:gd name="connsiteY4" fmla="*/ 2209807 h 4419600"/>
                <a:gd name="connsiteX5" fmla="*/ 3772365 w 4419600"/>
                <a:gd name="connsiteY5" fmla="*/ 3772372 h 4419600"/>
                <a:gd name="connsiteX6" fmla="*/ 2209800 w 4419600"/>
                <a:gd name="connsiteY6" fmla="*/ 4419607 h 4419600"/>
                <a:gd name="connsiteX7" fmla="*/ 647235 w 4419600"/>
                <a:gd name="connsiteY7" fmla="*/ 3772370 h 4419600"/>
                <a:gd name="connsiteX8" fmla="*/ 1 w 4419600"/>
                <a:gd name="connsiteY8" fmla="*/ 2209804 h 4419600"/>
                <a:gd name="connsiteX9" fmla="*/ 0 w 4419600"/>
                <a:gd name="connsiteY9" fmla="*/ 2209800 h 4419600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9" fmla="*/ 3863808 w 4419602"/>
                <a:gd name="connsiteY9" fmla="*/ 738679 h 4419605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118357"/>
                <a:gd name="connsiteX1" fmla="*/ 4419601 w 4419602"/>
                <a:gd name="connsiteY1" fmla="*/ 1870536 h 4118357"/>
                <a:gd name="connsiteX2" fmla="*/ 3772365 w 4419602"/>
                <a:gd name="connsiteY2" fmla="*/ 3433101 h 4118357"/>
                <a:gd name="connsiteX3" fmla="*/ 2209800 w 4419602"/>
                <a:gd name="connsiteY3" fmla="*/ 4080336 h 4118357"/>
                <a:gd name="connsiteX4" fmla="*/ 904875 w 4419602"/>
                <a:gd name="connsiteY4" fmla="*/ 3661228 h 4118357"/>
                <a:gd name="connsiteX5" fmla="*/ 647235 w 4419602"/>
                <a:gd name="connsiteY5" fmla="*/ 3433099 h 4118357"/>
                <a:gd name="connsiteX6" fmla="*/ 1 w 4419602"/>
                <a:gd name="connsiteY6" fmla="*/ 1870533 h 4118357"/>
                <a:gd name="connsiteX7" fmla="*/ 0 w 4419602"/>
                <a:gd name="connsiteY7" fmla="*/ 1870529 h 4118357"/>
                <a:gd name="connsiteX8" fmla="*/ 647238 w 4419602"/>
                <a:gd name="connsiteY8" fmla="*/ 307965 h 4118357"/>
                <a:gd name="connsiteX9" fmla="*/ 1074057 w 4419602"/>
                <a:gd name="connsiteY9" fmla="*/ 0 h 4118357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772368 w 4419602"/>
                <a:gd name="connsiteY9" fmla="*/ 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863808 w 4419602"/>
                <a:gd name="connsiteY9" fmla="*/ 9144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7" fmla="*/ 0 w 4419602"/>
                <a:gd name="connsiteY7" fmla="*/ 1562559 h 3810387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0" fmla="*/ 3127920 w 3775154"/>
                <a:gd name="connsiteY0" fmla="*/ 0 h 3810387"/>
                <a:gd name="connsiteX1" fmla="*/ 3775153 w 3775154"/>
                <a:gd name="connsiteY1" fmla="*/ 1562566 h 3810387"/>
                <a:gd name="connsiteX2" fmla="*/ 3127917 w 3775154"/>
                <a:gd name="connsiteY2" fmla="*/ 3125131 h 3810387"/>
                <a:gd name="connsiteX3" fmla="*/ 1565352 w 3775154"/>
                <a:gd name="connsiteY3" fmla="*/ 3772366 h 3810387"/>
                <a:gd name="connsiteX4" fmla="*/ 260427 w 3775154"/>
                <a:gd name="connsiteY4" fmla="*/ 3353258 h 3810387"/>
                <a:gd name="connsiteX5" fmla="*/ 2787 w 3775154"/>
                <a:gd name="connsiteY5" fmla="*/ 3125129 h 3810387"/>
                <a:gd name="connsiteX0" fmla="*/ 2867493 w 3514727"/>
                <a:gd name="connsiteY0" fmla="*/ 0 h 3810387"/>
                <a:gd name="connsiteX1" fmla="*/ 3514726 w 3514727"/>
                <a:gd name="connsiteY1" fmla="*/ 1562566 h 3810387"/>
                <a:gd name="connsiteX2" fmla="*/ 2867490 w 3514727"/>
                <a:gd name="connsiteY2" fmla="*/ 3125131 h 3810387"/>
                <a:gd name="connsiteX3" fmla="*/ 1304925 w 3514727"/>
                <a:gd name="connsiteY3" fmla="*/ 3772366 h 3810387"/>
                <a:gd name="connsiteX4" fmla="*/ 0 w 3514727"/>
                <a:gd name="connsiteY4" fmla="*/ 3353258 h 3810387"/>
                <a:gd name="connsiteX0" fmla="*/ 1562568 w 2209802"/>
                <a:gd name="connsiteY0" fmla="*/ 0 h 3772366"/>
                <a:gd name="connsiteX1" fmla="*/ 2209801 w 2209802"/>
                <a:gd name="connsiteY1" fmla="*/ 1562566 h 3772366"/>
                <a:gd name="connsiteX2" fmla="*/ 1562565 w 2209802"/>
                <a:gd name="connsiteY2" fmla="*/ 3125131 h 3772366"/>
                <a:gd name="connsiteX3" fmla="*/ 0 w 2209802"/>
                <a:gd name="connsiteY3" fmla="*/ 3772366 h 3772366"/>
                <a:gd name="connsiteX0" fmla="*/ 3 w 647237"/>
                <a:gd name="connsiteY0" fmla="*/ 0 h 3125131"/>
                <a:gd name="connsiteX1" fmla="*/ 647236 w 647237"/>
                <a:gd name="connsiteY1" fmla="*/ 1562566 h 3125131"/>
                <a:gd name="connsiteX2" fmla="*/ 0 w 647237"/>
                <a:gd name="connsiteY2" fmla="*/ 3125131 h 31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237" h="3125131">
                  <a:moveTo>
                    <a:pt x="3" y="0"/>
                  </a:moveTo>
                  <a:cubicBezTo>
                    <a:pt x="414420" y="414419"/>
                    <a:pt x="647237" y="976491"/>
                    <a:pt x="647236" y="1562566"/>
                  </a:cubicBezTo>
                  <a:cubicBezTo>
                    <a:pt x="647236" y="2148642"/>
                    <a:pt x="414418" y="2710713"/>
                    <a:pt x="0" y="3125131"/>
                  </a:cubicBezTo>
                </a:path>
              </a:pathLst>
            </a:cu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grpSp>
          <p:nvGrpSpPr>
            <p:cNvPr id="142" name="Group 74"/>
            <p:cNvGrpSpPr/>
            <p:nvPr/>
          </p:nvGrpSpPr>
          <p:grpSpPr>
            <a:xfrm>
              <a:off x="8026078" y="1333500"/>
              <a:ext cx="659914" cy="2937702"/>
              <a:chOff x="1667043" y="2129735"/>
              <a:chExt cx="659914" cy="2937702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2235517" y="3581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227897" y="34290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231707" y="3732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2207894" y="32766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214359" y="3884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87689" y="40370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180818" y="31242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138908" y="29718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139009" y="41894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081859" y="4341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2025818" y="44737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088528" y="2819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033216" y="26980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982416" y="25837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925266" y="24821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81368" y="45816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1930568" y="4689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1867068" y="4791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1806743" y="4892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1736893" y="49880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667043" y="5067437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872879" y="238691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815729" y="230118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744291" y="2210698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672854" y="212973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</p:grpSp>
      <p:sp>
        <p:nvSpPr>
          <p:cNvPr id="176" name="Flowchart: Connector 175"/>
          <p:cNvSpPr/>
          <p:nvPr/>
        </p:nvSpPr>
        <p:spPr>
          <a:xfrm>
            <a:off x="4117888" y="2220094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77" name="Flowchart: Connector 176"/>
          <p:cNvSpPr/>
          <p:nvPr/>
        </p:nvSpPr>
        <p:spPr>
          <a:xfrm>
            <a:off x="6487636" y="2220094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5311077" y="1885136"/>
            <a:ext cx="696" cy="401272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255520" y="1519062"/>
            <a:ext cx="4102419" cy="1422258"/>
            <a:chOff x="2255520" y="1519062"/>
            <a:chExt cx="4102419" cy="1422258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2255520" y="1519062"/>
              <a:ext cx="4102419" cy="1422258"/>
            </a:xfrm>
            <a:prstGeom prst="line">
              <a:avLst/>
            </a:prstGeom>
            <a:ln w="28575">
              <a:solidFill>
                <a:srgbClr val="FF66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5109095" y="1911808"/>
              <a:ext cx="112987" cy="40818"/>
            </a:xfrm>
            <a:prstGeom prst="line">
              <a:avLst/>
            </a:prstGeom>
            <a:ln w="28575">
              <a:solidFill>
                <a:srgbClr val="FF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64"/>
          <p:cNvGrpSpPr/>
          <p:nvPr/>
        </p:nvGrpSpPr>
        <p:grpSpPr>
          <a:xfrm rot="3269692">
            <a:off x="4446286" y="2353688"/>
            <a:ext cx="1752600" cy="1219200"/>
            <a:chOff x="2849362" y="1714500"/>
            <a:chExt cx="2465388" cy="1554956"/>
          </a:xfrm>
        </p:grpSpPr>
        <p:cxnSp>
          <p:nvCxnSpPr>
            <p:cNvPr id="222" name="Straight Connector 221"/>
            <p:cNvCxnSpPr/>
            <p:nvPr/>
          </p:nvCxnSpPr>
          <p:spPr>
            <a:xfrm>
              <a:off x="2849362" y="1714500"/>
              <a:ext cx="2465388" cy="1554956"/>
            </a:xfrm>
            <a:prstGeom prst="line">
              <a:avLst/>
            </a:prstGeom>
            <a:ln w="28575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8330308">
              <a:off x="3764282" y="2102288"/>
              <a:ext cx="6274" cy="388565"/>
            </a:xfrm>
            <a:prstGeom prst="line">
              <a:avLst/>
            </a:prstGeom>
            <a:ln w="28575">
              <a:solidFill>
                <a:srgbClr val="FF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Flowchart: Connector 223"/>
          <p:cNvSpPr/>
          <p:nvPr/>
        </p:nvSpPr>
        <p:spPr>
          <a:xfrm>
            <a:off x="5257800" y="2220094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151441" y="153073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6" grpId="0" animBg="1"/>
      <p:bldP spid="237" grpId="0"/>
      <p:bldP spid="238" grpId="0"/>
      <p:bldP spid="239" grpId="0"/>
      <p:bldP spid="240" grpId="0"/>
      <p:bldP spid="241" grpId="0"/>
      <p:bldP spid="242" grpId="0"/>
      <p:bldP spid="135" grpId="0"/>
      <p:bldP spid="136" grpId="0"/>
      <p:bldP spid="137" grpId="0"/>
      <p:bldP spid="138" grpId="0"/>
      <p:bldP spid="176" grpId="0" animBg="1"/>
      <p:bldP spid="177" grpId="0" animBg="1"/>
      <p:bldP spid="224" grpId="0" animBg="1"/>
      <p:bldP spid="2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72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4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12311" y="-15449"/>
            <a:ext cx="9144000" cy="5143500"/>
            <a:chOff x="0" y="0"/>
            <a:chExt cx="9144000" cy="51435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66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755650"/>
              <a:ext cx="9144000" cy="4191000"/>
              <a:chOff x="0" y="755650"/>
              <a:chExt cx="9144000" cy="4191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0" y="75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0" y="113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1517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1898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0" y="2279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2660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0" y="3041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422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0" y="3803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4184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0" y="456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494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2598737" y="209550"/>
            <a:ext cx="3946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OBJECT  BETWEEN ‘P’ AND ‘F’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1343025" y="1890564"/>
            <a:ext cx="4219575" cy="1501140"/>
          </a:xfrm>
          <a:prstGeom prst="line">
            <a:avLst/>
          </a:prstGeom>
          <a:ln w="28575">
            <a:solidFill>
              <a:srgbClr val="00FF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07934" y="228035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B</a:t>
            </a:r>
            <a:endParaRPr lang="en-US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67423" y="22962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67200" y="22962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F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55692" y="22962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52877" y="2272063"/>
            <a:ext cx="7678583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</p:cxnSp>
      <p:grpSp>
        <p:nvGrpSpPr>
          <p:cNvPr id="97" name="Group 125"/>
          <p:cNvGrpSpPr/>
          <p:nvPr/>
        </p:nvGrpSpPr>
        <p:grpSpPr>
          <a:xfrm>
            <a:off x="4978400" y="802049"/>
            <a:ext cx="761192" cy="2971800"/>
            <a:chOff x="7924800" y="1231900"/>
            <a:chExt cx="761192" cy="3125131"/>
          </a:xfrm>
        </p:grpSpPr>
        <p:sp>
          <p:nvSpPr>
            <p:cNvPr id="98" name="Freeform 97"/>
            <p:cNvSpPr/>
            <p:nvPr/>
          </p:nvSpPr>
          <p:spPr>
            <a:xfrm>
              <a:off x="7924800" y="1231900"/>
              <a:ext cx="647237" cy="3125131"/>
            </a:xfrm>
            <a:custGeom>
              <a:avLst/>
              <a:gdLst>
                <a:gd name="connsiteX0" fmla="*/ 0 w 4419600"/>
                <a:gd name="connsiteY0" fmla="*/ 2209800 h 4419600"/>
                <a:gd name="connsiteX1" fmla="*/ 647238 w 4419600"/>
                <a:gd name="connsiteY1" fmla="*/ 647236 h 4419600"/>
                <a:gd name="connsiteX2" fmla="*/ 2209804 w 4419600"/>
                <a:gd name="connsiteY2" fmla="*/ 3 h 4419600"/>
                <a:gd name="connsiteX3" fmla="*/ 3772368 w 4419600"/>
                <a:gd name="connsiteY3" fmla="*/ 647241 h 4419600"/>
                <a:gd name="connsiteX4" fmla="*/ 4419601 w 4419600"/>
                <a:gd name="connsiteY4" fmla="*/ 2209807 h 4419600"/>
                <a:gd name="connsiteX5" fmla="*/ 3772365 w 4419600"/>
                <a:gd name="connsiteY5" fmla="*/ 3772372 h 4419600"/>
                <a:gd name="connsiteX6" fmla="*/ 2209800 w 4419600"/>
                <a:gd name="connsiteY6" fmla="*/ 4419607 h 4419600"/>
                <a:gd name="connsiteX7" fmla="*/ 647235 w 4419600"/>
                <a:gd name="connsiteY7" fmla="*/ 3772370 h 4419600"/>
                <a:gd name="connsiteX8" fmla="*/ 1 w 4419600"/>
                <a:gd name="connsiteY8" fmla="*/ 2209804 h 4419600"/>
                <a:gd name="connsiteX9" fmla="*/ 0 w 4419600"/>
                <a:gd name="connsiteY9" fmla="*/ 2209800 h 4419600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9" fmla="*/ 3863808 w 4419602"/>
                <a:gd name="connsiteY9" fmla="*/ 738679 h 4419605"/>
                <a:gd name="connsiteX0" fmla="*/ 3772368 w 4419602"/>
                <a:gd name="connsiteY0" fmla="*/ 647239 h 4419605"/>
                <a:gd name="connsiteX1" fmla="*/ 4419601 w 4419602"/>
                <a:gd name="connsiteY1" fmla="*/ 2209805 h 4419605"/>
                <a:gd name="connsiteX2" fmla="*/ 3772365 w 4419602"/>
                <a:gd name="connsiteY2" fmla="*/ 3772370 h 4419605"/>
                <a:gd name="connsiteX3" fmla="*/ 2209800 w 4419602"/>
                <a:gd name="connsiteY3" fmla="*/ 4419605 h 4419605"/>
                <a:gd name="connsiteX4" fmla="*/ 647235 w 4419602"/>
                <a:gd name="connsiteY4" fmla="*/ 3772368 h 4419605"/>
                <a:gd name="connsiteX5" fmla="*/ 1 w 4419602"/>
                <a:gd name="connsiteY5" fmla="*/ 2209802 h 4419605"/>
                <a:gd name="connsiteX6" fmla="*/ 0 w 4419602"/>
                <a:gd name="connsiteY6" fmla="*/ 2209798 h 4419605"/>
                <a:gd name="connsiteX7" fmla="*/ 647238 w 4419602"/>
                <a:gd name="connsiteY7" fmla="*/ 647234 h 4419605"/>
                <a:gd name="connsiteX8" fmla="*/ 2209804 w 4419602"/>
                <a:gd name="connsiteY8" fmla="*/ 1 h 4419605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647238 h 4419604"/>
                <a:gd name="connsiteX1" fmla="*/ 4419601 w 4419602"/>
                <a:gd name="connsiteY1" fmla="*/ 2209804 h 4419604"/>
                <a:gd name="connsiteX2" fmla="*/ 3772365 w 4419602"/>
                <a:gd name="connsiteY2" fmla="*/ 3772369 h 4419604"/>
                <a:gd name="connsiteX3" fmla="*/ 2209800 w 4419602"/>
                <a:gd name="connsiteY3" fmla="*/ 4419604 h 4419604"/>
                <a:gd name="connsiteX4" fmla="*/ 647235 w 4419602"/>
                <a:gd name="connsiteY4" fmla="*/ 3772367 h 4419604"/>
                <a:gd name="connsiteX5" fmla="*/ 1 w 4419602"/>
                <a:gd name="connsiteY5" fmla="*/ 2209801 h 4419604"/>
                <a:gd name="connsiteX6" fmla="*/ 0 w 4419602"/>
                <a:gd name="connsiteY6" fmla="*/ 2209797 h 4419604"/>
                <a:gd name="connsiteX7" fmla="*/ 647238 w 4419602"/>
                <a:gd name="connsiteY7" fmla="*/ 647233 h 4419604"/>
                <a:gd name="connsiteX8" fmla="*/ 1277257 w 4419602"/>
                <a:gd name="connsiteY8" fmla="*/ 199568 h 4419604"/>
                <a:gd name="connsiteX9" fmla="*/ 2209804 w 4419602"/>
                <a:gd name="connsiteY9" fmla="*/ 0 h 4419604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447670 h 4220036"/>
                <a:gd name="connsiteX1" fmla="*/ 4419601 w 4419602"/>
                <a:gd name="connsiteY1" fmla="*/ 2010236 h 4220036"/>
                <a:gd name="connsiteX2" fmla="*/ 3772365 w 4419602"/>
                <a:gd name="connsiteY2" fmla="*/ 3572801 h 4220036"/>
                <a:gd name="connsiteX3" fmla="*/ 2209800 w 4419602"/>
                <a:gd name="connsiteY3" fmla="*/ 4220036 h 4220036"/>
                <a:gd name="connsiteX4" fmla="*/ 647235 w 4419602"/>
                <a:gd name="connsiteY4" fmla="*/ 3572799 h 4220036"/>
                <a:gd name="connsiteX5" fmla="*/ 1 w 4419602"/>
                <a:gd name="connsiteY5" fmla="*/ 2010233 h 4220036"/>
                <a:gd name="connsiteX6" fmla="*/ 0 w 4419602"/>
                <a:gd name="connsiteY6" fmla="*/ 2010229 h 4220036"/>
                <a:gd name="connsiteX7" fmla="*/ 647238 w 4419602"/>
                <a:gd name="connsiteY7" fmla="*/ 447665 h 4220036"/>
                <a:gd name="connsiteX8" fmla="*/ 1277257 w 4419602"/>
                <a:gd name="connsiteY8" fmla="*/ 0 h 42200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080336"/>
                <a:gd name="connsiteX1" fmla="*/ 4419601 w 4419602"/>
                <a:gd name="connsiteY1" fmla="*/ 1870536 h 4080336"/>
                <a:gd name="connsiteX2" fmla="*/ 3772365 w 4419602"/>
                <a:gd name="connsiteY2" fmla="*/ 3433101 h 4080336"/>
                <a:gd name="connsiteX3" fmla="*/ 2209800 w 4419602"/>
                <a:gd name="connsiteY3" fmla="*/ 4080336 h 4080336"/>
                <a:gd name="connsiteX4" fmla="*/ 647235 w 4419602"/>
                <a:gd name="connsiteY4" fmla="*/ 3433099 h 4080336"/>
                <a:gd name="connsiteX5" fmla="*/ 1 w 4419602"/>
                <a:gd name="connsiteY5" fmla="*/ 1870533 h 4080336"/>
                <a:gd name="connsiteX6" fmla="*/ 0 w 4419602"/>
                <a:gd name="connsiteY6" fmla="*/ 1870529 h 4080336"/>
                <a:gd name="connsiteX7" fmla="*/ 647238 w 4419602"/>
                <a:gd name="connsiteY7" fmla="*/ 307965 h 4080336"/>
                <a:gd name="connsiteX8" fmla="*/ 1074057 w 4419602"/>
                <a:gd name="connsiteY8" fmla="*/ 0 h 4080336"/>
                <a:gd name="connsiteX0" fmla="*/ 3772368 w 4419602"/>
                <a:gd name="connsiteY0" fmla="*/ 307970 h 4118357"/>
                <a:gd name="connsiteX1" fmla="*/ 4419601 w 4419602"/>
                <a:gd name="connsiteY1" fmla="*/ 1870536 h 4118357"/>
                <a:gd name="connsiteX2" fmla="*/ 3772365 w 4419602"/>
                <a:gd name="connsiteY2" fmla="*/ 3433101 h 4118357"/>
                <a:gd name="connsiteX3" fmla="*/ 2209800 w 4419602"/>
                <a:gd name="connsiteY3" fmla="*/ 4080336 h 4118357"/>
                <a:gd name="connsiteX4" fmla="*/ 904875 w 4419602"/>
                <a:gd name="connsiteY4" fmla="*/ 3661228 h 4118357"/>
                <a:gd name="connsiteX5" fmla="*/ 647235 w 4419602"/>
                <a:gd name="connsiteY5" fmla="*/ 3433099 h 4118357"/>
                <a:gd name="connsiteX6" fmla="*/ 1 w 4419602"/>
                <a:gd name="connsiteY6" fmla="*/ 1870533 h 4118357"/>
                <a:gd name="connsiteX7" fmla="*/ 0 w 4419602"/>
                <a:gd name="connsiteY7" fmla="*/ 1870529 h 4118357"/>
                <a:gd name="connsiteX8" fmla="*/ 647238 w 4419602"/>
                <a:gd name="connsiteY8" fmla="*/ 307965 h 4118357"/>
                <a:gd name="connsiteX9" fmla="*/ 1074057 w 4419602"/>
                <a:gd name="connsiteY9" fmla="*/ 0 h 4118357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772368 w 4419602"/>
                <a:gd name="connsiteY9" fmla="*/ 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9" fmla="*/ 3863808 w 4419602"/>
                <a:gd name="connsiteY9" fmla="*/ 91445 h 3810392"/>
                <a:gd name="connsiteX0" fmla="*/ 3772368 w 4419602"/>
                <a:gd name="connsiteY0" fmla="*/ 5 h 3810392"/>
                <a:gd name="connsiteX1" fmla="*/ 4419601 w 4419602"/>
                <a:gd name="connsiteY1" fmla="*/ 1562571 h 3810392"/>
                <a:gd name="connsiteX2" fmla="*/ 3772365 w 4419602"/>
                <a:gd name="connsiteY2" fmla="*/ 3125136 h 3810392"/>
                <a:gd name="connsiteX3" fmla="*/ 2209800 w 4419602"/>
                <a:gd name="connsiteY3" fmla="*/ 3772371 h 3810392"/>
                <a:gd name="connsiteX4" fmla="*/ 904875 w 4419602"/>
                <a:gd name="connsiteY4" fmla="*/ 3353263 h 3810392"/>
                <a:gd name="connsiteX5" fmla="*/ 647235 w 4419602"/>
                <a:gd name="connsiteY5" fmla="*/ 3125134 h 3810392"/>
                <a:gd name="connsiteX6" fmla="*/ 1 w 4419602"/>
                <a:gd name="connsiteY6" fmla="*/ 1562568 h 3810392"/>
                <a:gd name="connsiteX7" fmla="*/ 0 w 4419602"/>
                <a:gd name="connsiteY7" fmla="*/ 1562564 h 3810392"/>
                <a:gd name="connsiteX8" fmla="*/ 647238 w 4419602"/>
                <a:gd name="connsiteY8" fmla="*/ 0 h 3810392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7" fmla="*/ 0 w 4419602"/>
                <a:gd name="connsiteY7" fmla="*/ 1562559 h 3810387"/>
                <a:gd name="connsiteX0" fmla="*/ 3772368 w 4419602"/>
                <a:gd name="connsiteY0" fmla="*/ 0 h 3810387"/>
                <a:gd name="connsiteX1" fmla="*/ 4419601 w 4419602"/>
                <a:gd name="connsiteY1" fmla="*/ 1562566 h 3810387"/>
                <a:gd name="connsiteX2" fmla="*/ 3772365 w 4419602"/>
                <a:gd name="connsiteY2" fmla="*/ 3125131 h 3810387"/>
                <a:gd name="connsiteX3" fmla="*/ 2209800 w 4419602"/>
                <a:gd name="connsiteY3" fmla="*/ 3772366 h 3810387"/>
                <a:gd name="connsiteX4" fmla="*/ 904875 w 4419602"/>
                <a:gd name="connsiteY4" fmla="*/ 3353258 h 3810387"/>
                <a:gd name="connsiteX5" fmla="*/ 647235 w 4419602"/>
                <a:gd name="connsiteY5" fmla="*/ 3125129 h 3810387"/>
                <a:gd name="connsiteX6" fmla="*/ 1 w 4419602"/>
                <a:gd name="connsiteY6" fmla="*/ 1562563 h 3810387"/>
                <a:gd name="connsiteX0" fmla="*/ 3127920 w 3775154"/>
                <a:gd name="connsiteY0" fmla="*/ 0 h 3810387"/>
                <a:gd name="connsiteX1" fmla="*/ 3775153 w 3775154"/>
                <a:gd name="connsiteY1" fmla="*/ 1562566 h 3810387"/>
                <a:gd name="connsiteX2" fmla="*/ 3127917 w 3775154"/>
                <a:gd name="connsiteY2" fmla="*/ 3125131 h 3810387"/>
                <a:gd name="connsiteX3" fmla="*/ 1565352 w 3775154"/>
                <a:gd name="connsiteY3" fmla="*/ 3772366 h 3810387"/>
                <a:gd name="connsiteX4" fmla="*/ 260427 w 3775154"/>
                <a:gd name="connsiteY4" fmla="*/ 3353258 h 3810387"/>
                <a:gd name="connsiteX5" fmla="*/ 2787 w 3775154"/>
                <a:gd name="connsiteY5" fmla="*/ 3125129 h 3810387"/>
                <a:gd name="connsiteX0" fmla="*/ 2867493 w 3514727"/>
                <a:gd name="connsiteY0" fmla="*/ 0 h 3810387"/>
                <a:gd name="connsiteX1" fmla="*/ 3514726 w 3514727"/>
                <a:gd name="connsiteY1" fmla="*/ 1562566 h 3810387"/>
                <a:gd name="connsiteX2" fmla="*/ 2867490 w 3514727"/>
                <a:gd name="connsiteY2" fmla="*/ 3125131 h 3810387"/>
                <a:gd name="connsiteX3" fmla="*/ 1304925 w 3514727"/>
                <a:gd name="connsiteY3" fmla="*/ 3772366 h 3810387"/>
                <a:gd name="connsiteX4" fmla="*/ 0 w 3514727"/>
                <a:gd name="connsiteY4" fmla="*/ 3353258 h 3810387"/>
                <a:gd name="connsiteX0" fmla="*/ 1562568 w 2209802"/>
                <a:gd name="connsiteY0" fmla="*/ 0 h 3772366"/>
                <a:gd name="connsiteX1" fmla="*/ 2209801 w 2209802"/>
                <a:gd name="connsiteY1" fmla="*/ 1562566 h 3772366"/>
                <a:gd name="connsiteX2" fmla="*/ 1562565 w 2209802"/>
                <a:gd name="connsiteY2" fmla="*/ 3125131 h 3772366"/>
                <a:gd name="connsiteX3" fmla="*/ 0 w 2209802"/>
                <a:gd name="connsiteY3" fmla="*/ 3772366 h 3772366"/>
                <a:gd name="connsiteX0" fmla="*/ 3 w 647237"/>
                <a:gd name="connsiteY0" fmla="*/ 0 h 3125131"/>
                <a:gd name="connsiteX1" fmla="*/ 647236 w 647237"/>
                <a:gd name="connsiteY1" fmla="*/ 1562566 h 3125131"/>
                <a:gd name="connsiteX2" fmla="*/ 0 w 647237"/>
                <a:gd name="connsiteY2" fmla="*/ 3125131 h 31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237" h="3125131">
                  <a:moveTo>
                    <a:pt x="3" y="0"/>
                  </a:moveTo>
                  <a:cubicBezTo>
                    <a:pt x="414420" y="414419"/>
                    <a:pt x="647237" y="976491"/>
                    <a:pt x="647236" y="1562566"/>
                  </a:cubicBezTo>
                  <a:cubicBezTo>
                    <a:pt x="647236" y="2148642"/>
                    <a:pt x="414418" y="2710713"/>
                    <a:pt x="0" y="3125131"/>
                  </a:cubicBezTo>
                </a:path>
              </a:pathLst>
            </a:cu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grpSp>
          <p:nvGrpSpPr>
            <p:cNvPr id="99" name="Group 74"/>
            <p:cNvGrpSpPr/>
            <p:nvPr/>
          </p:nvGrpSpPr>
          <p:grpSpPr>
            <a:xfrm>
              <a:off x="8026078" y="1333500"/>
              <a:ext cx="659914" cy="2937702"/>
              <a:chOff x="1667043" y="2129735"/>
              <a:chExt cx="659914" cy="293770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2235517" y="3581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227897" y="34290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231707" y="3732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07894" y="32766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214359" y="3884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187689" y="40370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180818" y="31242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138908" y="29718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139009" y="41894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081859" y="4341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025818" y="44737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2088528" y="281940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2033216" y="26980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982416" y="25837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925266" y="248216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981368" y="45816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1930568" y="46896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867068" y="47912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1806743" y="489281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1736893" y="4988062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667043" y="5067437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872879" y="2386910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815729" y="230118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744291" y="2210698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672854" y="2129735"/>
                <a:ext cx="91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</p:grpSp>
      <p:grpSp>
        <p:nvGrpSpPr>
          <p:cNvPr id="129" name="Group 64"/>
          <p:cNvGrpSpPr/>
          <p:nvPr/>
        </p:nvGrpSpPr>
        <p:grpSpPr>
          <a:xfrm rot="7178081">
            <a:off x="2180782" y="1805909"/>
            <a:ext cx="3436238" cy="1684400"/>
            <a:chOff x="2817137" y="1739058"/>
            <a:chExt cx="2465388" cy="1554956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2817137" y="1739058"/>
              <a:ext cx="2465388" cy="1554956"/>
            </a:xfrm>
            <a:prstGeom prst="line">
              <a:avLst/>
            </a:prstGeom>
            <a:ln w="28575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3621919" flipV="1">
              <a:off x="3517341" y="2197071"/>
              <a:ext cx="386892" cy="211337"/>
            </a:xfrm>
            <a:prstGeom prst="line">
              <a:avLst/>
            </a:prstGeom>
            <a:ln w="28575">
              <a:solidFill>
                <a:srgbClr val="FF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/>
          <p:cNvCxnSpPr/>
          <p:nvPr/>
        </p:nvCxnSpPr>
        <p:spPr>
          <a:xfrm flipH="1">
            <a:off x="1079500" y="1729592"/>
            <a:ext cx="4464050" cy="1166812"/>
          </a:xfrm>
          <a:prstGeom prst="line">
            <a:avLst/>
          </a:prstGeom>
          <a:ln w="28575">
            <a:solidFill>
              <a:srgbClr val="FF66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534025" y="1166028"/>
            <a:ext cx="2009775" cy="562526"/>
          </a:xfrm>
          <a:prstGeom prst="line">
            <a:avLst/>
          </a:prstGeom>
          <a:ln w="28575">
            <a:solidFill>
              <a:srgbClr val="FF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5581650" y="1089828"/>
            <a:ext cx="1873250" cy="793741"/>
          </a:xfrm>
          <a:prstGeom prst="line">
            <a:avLst/>
          </a:prstGeom>
          <a:ln w="28575">
            <a:solidFill>
              <a:srgbClr val="00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6743700" y="1394665"/>
            <a:ext cx="0" cy="848163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owchart: Connector 181"/>
          <p:cNvSpPr/>
          <p:nvPr/>
        </p:nvSpPr>
        <p:spPr>
          <a:xfrm>
            <a:off x="5573236" y="2227280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83" name="Flowchart: Connector 182"/>
          <p:cNvSpPr/>
          <p:nvPr/>
        </p:nvSpPr>
        <p:spPr>
          <a:xfrm>
            <a:off x="3394534" y="2227280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84" name="Flowchart: Connector 183"/>
          <p:cNvSpPr/>
          <p:nvPr/>
        </p:nvSpPr>
        <p:spPr>
          <a:xfrm>
            <a:off x="4370647" y="2222518"/>
            <a:ext cx="109728" cy="109728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5029200" y="1886754"/>
            <a:ext cx="548640" cy="0"/>
            <a:chOff x="5029200" y="2190750"/>
            <a:chExt cx="548640" cy="0"/>
          </a:xfrm>
        </p:grpSpPr>
        <p:cxnSp>
          <p:nvCxnSpPr>
            <p:cNvPr id="215" name="Straight Connector 214"/>
            <p:cNvCxnSpPr/>
            <p:nvPr/>
          </p:nvCxnSpPr>
          <p:spPr>
            <a:xfrm>
              <a:off x="5029200" y="2190750"/>
              <a:ext cx="548640" cy="0"/>
            </a:xfrm>
            <a:prstGeom prst="line">
              <a:avLst/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5105400" y="2190750"/>
              <a:ext cx="274320" cy="0"/>
            </a:xfrm>
            <a:prstGeom prst="line">
              <a:avLst/>
            </a:prstGeom>
            <a:ln w="28575">
              <a:solidFill>
                <a:srgbClr val="00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 flipV="1">
            <a:off x="5038029" y="1865486"/>
            <a:ext cx="696" cy="401272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467225" y="1975337"/>
            <a:ext cx="130175" cy="34438"/>
          </a:xfrm>
          <a:prstGeom prst="line">
            <a:avLst/>
          </a:prstGeom>
          <a:ln w="28575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2177766" y="2541122"/>
            <a:ext cx="260634" cy="71658"/>
          </a:xfrm>
          <a:prstGeom prst="line">
            <a:avLst/>
          </a:prstGeom>
          <a:ln w="28575">
            <a:solidFill>
              <a:srgbClr val="FF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4878278" y="1566079"/>
            <a:ext cx="35298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6571450" y="1010764"/>
            <a:ext cx="425116" cy="369332"/>
            <a:chOff x="4701540" y="2876550"/>
            <a:chExt cx="425116" cy="369332"/>
          </a:xfrm>
        </p:grpSpPr>
        <p:sp>
          <p:nvSpPr>
            <p:cNvPr id="229" name="Rectangle 228"/>
            <p:cNvSpPr/>
            <p:nvPr/>
          </p:nvSpPr>
          <p:spPr>
            <a:xfrm>
              <a:off x="4701540" y="2876550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anose="020B0602020104020603" pitchFamily="34" charset="0"/>
                  <a:cs typeface="Times New Roman" pitchFamily="18" charset="0"/>
                </a:rPr>
                <a:t>A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4953000" y="2966084"/>
              <a:ext cx="0" cy="74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6583680" y="2262390"/>
            <a:ext cx="425116" cy="369332"/>
            <a:chOff x="4701540" y="2876550"/>
            <a:chExt cx="425116" cy="369332"/>
          </a:xfrm>
        </p:grpSpPr>
        <p:sp>
          <p:nvSpPr>
            <p:cNvPr id="232" name="Rectangle 231"/>
            <p:cNvSpPr/>
            <p:nvPr/>
          </p:nvSpPr>
          <p:spPr>
            <a:xfrm>
              <a:off x="4701540" y="2876550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anose="020B0602020104020603" pitchFamily="34" charset="0"/>
                  <a:cs typeface="Times New Roman" pitchFamily="18" charset="0"/>
                </a:rPr>
                <a:t>B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4933952" y="2966084"/>
              <a:ext cx="0" cy="74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Rectangle 234"/>
          <p:cNvSpPr/>
          <p:nvPr/>
        </p:nvSpPr>
        <p:spPr>
          <a:xfrm>
            <a:off x="25070" y="3336636"/>
            <a:ext cx="5080330" cy="1528802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100000">
                <a:schemeClr val="bg1">
                  <a:alpha val="2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3" name="Rectangle 242"/>
          <p:cNvSpPr/>
          <p:nvPr/>
        </p:nvSpPr>
        <p:spPr>
          <a:xfrm>
            <a:off x="334846" y="3562498"/>
            <a:ext cx="221387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Nature of Image :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335538" y="3181350"/>
            <a:ext cx="220590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Position of Image :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2187724" y="3335237"/>
            <a:ext cx="233542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Behind the mirror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2466966" y="3716544"/>
            <a:ext cx="1751833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Virtual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466966" y="4095521"/>
            <a:ext cx="1751833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 startAt="2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Erect 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2456274" y="4166721"/>
            <a:ext cx="1875104" cy="10156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(C) </a:t>
            </a: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  Magnified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2" grpId="0"/>
      <p:bldP spid="93" grpId="0"/>
      <p:bldP spid="94" grpId="0"/>
      <p:bldP spid="95" grpId="0"/>
      <p:bldP spid="182" grpId="0" animBg="1"/>
      <p:bldP spid="183" grpId="0" animBg="1"/>
      <p:bldP spid="184" grpId="0" animBg="1"/>
      <p:bldP spid="227" grpId="0"/>
      <p:bldP spid="235" grpId="0" animBg="1"/>
      <p:bldP spid="243" grpId="0"/>
      <p:bldP spid="244" grpId="0"/>
      <p:bldP spid="245" grpId="0"/>
      <p:bldP spid="246" grpId="0"/>
      <p:bldP spid="247" grpId="0"/>
      <p:bldP spid="2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7416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MJ\Pooja mam (physics)\Pooja mam\Final PPT\mirror-d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46186" y="2731353"/>
            <a:ext cx="2743200" cy="830997"/>
            <a:chOff x="450035" y="2583327"/>
            <a:chExt cx="2743200" cy="830997"/>
          </a:xfrm>
        </p:grpSpPr>
        <p:sp>
          <p:nvSpPr>
            <p:cNvPr id="6" name="Oval 5"/>
            <p:cNvSpPr/>
            <p:nvPr/>
          </p:nvSpPr>
          <p:spPr>
            <a:xfrm>
              <a:off x="450035" y="2617825"/>
              <a:ext cx="2743200" cy="762000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76056" y="2583327"/>
              <a:ext cx="1891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IMAGE</a:t>
              </a:r>
              <a:endPara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67400" y="2731353"/>
            <a:ext cx="2743200" cy="830997"/>
            <a:chOff x="5857940" y="2583327"/>
            <a:chExt cx="2743200" cy="830997"/>
          </a:xfrm>
        </p:grpSpPr>
        <p:sp>
          <p:nvSpPr>
            <p:cNvPr id="7" name="Oval 6"/>
            <p:cNvSpPr/>
            <p:nvPr/>
          </p:nvSpPr>
          <p:spPr>
            <a:xfrm>
              <a:off x="5857940" y="2630929"/>
              <a:ext cx="2743200" cy="762000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72200" y="2583327"/>
              <a:ext cx="21146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OBJECT</a:t>
              </a:r>
              <a:endPara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>
                  <a:lumMod val="0"/>
                  <a:alpha val="57000"/>
                </a:schemeClr>
              </a:gs>
              <a:gs pos="100000">
                <a:srgbClr val="D4DE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9361" y="-11847"/>
            <a:ext cx="3825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RAY DIAGRAM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3638550"/>
            <a:ext cx="5392614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DISTANCE OF IMAGE FROM THE </a:t>
            </a:r>
          </a:p>
          <a:p>
            <a:pPr>
              <a:lnSpc>
                <a:spcPts val="2700"/>
              </a:lnSpc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OBJECT CAN BE FOUND BY A </a:t>
            </a:r>
          </a:p>
          <a:p>
            <a:pPr>
              <a:lnSpc>
                <a:spcPts val="2700"/>
              </a:lnSpc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METHOD CALLED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3252" y="4324350"/>
            <a:ext cx="3217484" cy="57022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RAY DIAGRAM</a:t>
            </a:r>
          </a:p>
        </p:txBody>
      </p:sp>
    </p:spTree>
    <p:extLst>
      <p:ext uri="{BB962C8B-B14F-4D97-AF65-F5344CB8AC3E}">
        <p14:creationId xmlns:p14="http://schemas.microsoft.com/office/powerpoint/2010/main" val="37031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 drive\MJ WORK\Pooja mam (physics)\CBSE (X)\Light - Reflection and Refraction\Raw\900_Rizwana-Khan_Red to Black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82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59361" y="-11847"/>
            <a:ext cx="3825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RAY DIAGRAM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64347"/>
            <a:ext cx="4800600" cy="66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tabLst>
                <a:tab pos="2578100" algn="l"/>
              </a:tabLs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It is a method of locating the position, size and nature of the image.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6" r="3464"/>
          <a:stretch>
            <a:fillRect/>
          </a:stretch>
        </p:blipFill>
        <p:spPr>
          <a:xfrm>
            <a:off x="152400" y="1840844"/>
            <a:ext cx="2091137" cy="21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6" name="Rectangle 5"/>
          <p:cNvSpPr/>
          <p:nvPr/>
        </p:nvSpPr>
        <p:spPr>
          <a:xfrm>
            <a:off x="679405" y="4076487"/>
            <a:ext cx="1234782" cy="62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I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ERECT </a:t>
            </a:r>
            <a:r>
              <a:rPr lang="en-I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IMAGE</a:t>
            </a: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 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0"/>
          <a:stretch/>
        </p:blipFill>
        <p:spPr>
          <a:xfrm>
            <a:off x="2468325" y="1840844"/>
            <a:ext cx="2075502" cy="21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8" name="Rectangle 7"/>
          <p:cNvSpPr/>
          <p:nvPr/>
        </p:nvSpPr>
        <p:spPr>
          <a:xfrm>
            <a:off x="2478523" y="4076487"/>
            <a:ext cx="2185123" cy="60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I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MAGNIFIED </a:t>
            </a:r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IMAGE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2"/>
          <a:stretch>
            <a:fillRect/>
          </a:stretch>
        </p:blipFill>
        <p:spPr>
          <a:xfrm>
            <a:off x="4768615" y="1840844"/>
            <a:ext cx="2019452" cy="21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" r="50000" b="11159"/>
          <a:stretch/>
        </p:blipFill>
        <p:spPr>
          <a:xfrm>
            <a:off x="7012855" y="1840844"/>
            <a:ext cx="1978745" cy="21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750833" y="3893603"/>
            <a:ext cx="239316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DIMINISHED</a:t>
            </a:r>
          </a:p>
          <a:p>
            <a:pPr algn="ctr">
              <a:lnSpc>
                <a:spcPts val="2100"/>
              </a:lnSpc>
            </a:pP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IMAGE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3110" y="4076487"/>
            <a:ext cx="1826122" cy="64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I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INVERTED </a:t>
            </a:r>
            <a:r>
              <a:rPr lang="en-I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IMAGE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4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8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8" grpId="0"/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Picture 2" descr="D:\d drive\MJ WORK\Pooja mam (physics)\CBSE (X)\Light - Reflection and Refraction\Raw\900_Rizwana-Khan_Red to Black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82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12311" y="-15449"/>
            <a:ext cx="9144000" cy="5143500"/>
            <a:chOff x="0" y="0"/>
            <a:chExt cx="9144000" cy="51435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755650"/>
              <a:ext cx="9144000" cy="4191000"/>
              <a:chOff x="0" y="755650"/>
              <a:chExt cx="9144000" cy="41910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75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0" y="113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0" y="1517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0" y="1898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0" y="2279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0" y="2660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3041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3422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0" y="3803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4184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0" y="456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494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2659361" y="-11847"/>
            <a:ext cx="3825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RAY DIAGRAM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57600" y="26693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150332" y="2651034"/>
            <a:ext cx="5410488" cy="0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112"/>
          <p:cNvGrpSpPr/>
          <p:nvPr/>
        </p:nvGrpSpPr>
        <p:grpSpPr>
          <a:xfrm>
            <a:off x="6530340" y="2205264"/>
            <a:ext cx="1676400" cy="436722"/>
            <a:chOff x="6705600" y="1962150"/>
            <a:chExt cx="1676400" cy="436722"/>
          </a:xfrm>
        </p:grpSpPr>
        <p:sp>
          <p:nvSpPr>
            <p:cNvPr id="25" name="Rounded Rectangle 24"/>
            <p:cNvSpPr/>
            <p:nvPr/>
          </p:nvSpPr>
          <p:spPr>
            <a:xfrm>
              <a:off x="6705600" y="1962150"/>
              <a:ext cx="1676400" cy="381000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18281" y="1998762"/>
              <a:ext cx="1540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Principal axis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43973" y="2675255"/>
            <a:ext cx="5662177" cy="518231"/>
            <a:chOff x="1515075" y="1268751"/>
            <a:chExt cx="6558727" cy="570595"/>
          </a:xfrm>
        </p:grpSpPr>
        <p:sp>
          <p:nvSpPr>
            <p:cNvPr id="28" name="Rectangle 27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0392" y="1329094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373823" y="13255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2783100" y="1329094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3200794" y="13347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3623768" y="13347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041915" y="13347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4474492" y="1329094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4896097" y="1331935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5314245" y="1329091"/>
              <a:ext cx="98035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5622117" y="1337617"/>
              <a:ext cx="381312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6034721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6449848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6865684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282851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7692491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1462783" y="1355238"/>
              <a:ext cx="170544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1536640" y="1330733"/>
              <a:ext cx="98037" cy="27110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5454248" y="22501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708650" y="2367387"/>
            <a:ext cx="82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 cm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201" name="Group 112"/>
          <p:cNvGrpSpPr/>
          <p:nvPr/>
        </p:nvGrpSpPr>
        <p:grpSpPr>
          <a:xfrm>
            <a:off x="5464016" y="2570293"/>
            <a:ext cx="790387" cy="436722"/>
            <a:chOff x="6705600" y="1962150"/>
            <a:chExt cx="790387" cy="436722"/>
          </a:xfrm>
        </p:grpSpPr>
        <p:sp>
          <p:nvSpPr>
            <p:cNvPr id="202" name="Rounded Rectangle 201"/>
            <p:cNvSpPr/>
            <p:nvPr/>
          </p:nvSpPr>
          <p:spPr>
            <a:xfrm>
              <a:off x="6705600" y="1962150"/>
              <a:ext cx="790387" cy="381000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818281" y="1998762"/>
              <a:ext cx="61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Pole</a:t>
              </a:r>
            </a:p>
          </p:txBody>
        </p:sp>
      </p:grpSp>
      <p:pic>
        <p:nvPicPr>
          <p:cNvPr id="204" name="Picture 5" descr="D:\MJ\ROBOMATE\Madhuri mam\Std - 5th\Raw file\02 copy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9777" y="1867587"/>
            <a:ext cx="2940050" cy="157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Freeform 204"/>
          <p:cNvSpPr/>
          <p:nvPr/>
        </p:nvSpPr>
        <p:spPr>
          <a:xfrm>
            <a:off x="4686300" y="1367064"/>
            <a:ext cx="1380490" cy="2578099"/>
          </a:xfrm>
          <a:custGeom>
            <a:avLst/>
            <a:gdLst>
              <a:gd name="connsiteX0" fmla="*/ 142875 w 547687"/>
              <a:gd name="connsiteY0" fmla="*/ 0 h 2466975"/>
              <a:gd name="connsiteX1" fmla="*/ 495300 w 547687"/>
              <a:gd name="connsiteY1" fmla="*/ 847725 h 2466975"/>
              <a:gd name="connsiteX2" fmla="*/ 457200 w 547687"/>
              <a:gd name="connsiteY2" fmla="*/ 1695450 h 2466975"/>
              <a:gd name="connsiteX3" fmla="*/ 0 w 547687"/>
              <a:gd name="connsiteY3" fmla="*/ 2466975 h 2466975"/>
              <a:gd name="connsiteX0" fmla="*/ 0 w 690960"/>
              <a:gd name="connsiteY0" fmla="*/ 0 h 2607469"/>
              <a:gd name="connsiteX1" fmla="*/ 597694 w 690960"/>
              <a:gd name="connsiteY1" fmla="*/ 988219 h 2607469"/>
              <a:gd name="connsiteX2" fmla="*/ 559594 w 690960"/>
              <a:gd name="connsiteY2" fmla="*/ 1835944 h 2607469"/>
              <a:gd name="connsiteX3" fmla="*/ 102394 w 690960"/>
              <a:gd name="connsiteY3" fmla="*/ 2607469 h 2607469"/>
              <a:gd name="connsiteX0" fmla="*/ 487166 w 1227570"/>
              <a:gd name="connsiteY0" fmla="*/ 0 h 3101378"/>
              <a:gd name="connsiteX1" fmla="*/ 1084860 w 1227570"/>
              <a:gd name="connsiteY1" fmla="*/ 988219 h 3101378"/>
              <a:gd name="connsiteX2" fmla="*/ 1046760 w 1227570"/>
              <a:gd name="connsiteY2" fmla="*/ 1835944 h 3101378"/>
              <a:gd name="connsiteX3" fmla="*/ 0 w 1227570"/>
              <a:gd name="connsiteY3" fmla="*/ 3101378 h 3101378"/>
              <a:gd name="connsiteX0" fmla="*/ 1308 w 692268"/>
              <a:gd name="connsiteY0" fmla="*/ 0 h 2652794"/>
              <a:gd name="connsiteX1" fmla="*/ 599002 w 692268"/>
              <a:gd name="connsiteY1" fmla="*/ 988219 h 2652794"/>
              <a:gd name="connsiteX2" fmla="*/ 560902 w 692268"/>
              <a:gd name="connsiteY2" fmla="*/ 1835944 h 2652794"/>
              <a:gd name="connsiteX3" fmla="*/ 0 w 692268"/>
              <a:gd name="connsiteY3" fmla="*/ 2652794 h 2652794"/>
              <a:gd name="connsiteX0" fmla="*/ 1308 w 780295"/>
              <a:gd name="connsiteY0" fmla="*/ 0 h 2652794"/>
              <a:gd name="connsiteX1" fmla="*/ 599002 w 780295"/>
              <a:gd name="connsiteY1" fmla="*/ 988219 h 2652794"/>
              <a:gd name="connsiteX2" fmla="*/ 680461 w 780295"/>
              <a:gd name="connsiteY2" fmla="*/ 1850645 h 2652794"/>
              <a:gd name="connsiteX3" fmla="*/ 0 w 780295"/>
              <a:gd name="connsiteY3" fmla="*/ 2652794 h 2652794"/>
              <a:gd name="connsiteX0" fmla="*/ 1308 w 599220"/>
              <a:gd name="connsiteY0" fmla="*/ 0 h 2652794"/>
              <a:gd name="connsiteX1" fmla="*/ 599002 w 599220"/>
              <a:gd name="connsiteY1" fmla="*/ 988219 h 2652794"/>
              <a:gd name="connsiteX2" fmla="*/ 0 w 599220"/>
              <a:gd name="connsiteY2" fmla="*/ 2652794 h 2652794"/>
              <a:gd name="connsiteX0" fmla="*/ 1308 w 1308"/>
              <a:gd name="connsiteY0" fmla="*/ 0 h 2652794"/>
              <a:gd name="connsiteX1" fmla="*/ 0 w 1308"/>
              <a:gd name="connsiteY1" fmla="*/ 2652794 h 2652794"/>
              <a:gd name="connsiteX0" fmla="*/ 1308 w 619398"/>
              <a:gd name="connsiteY0" fmla="*/ 0 h 2652794"/>
              <a:gd name="connsiteX1" fmla="*/ 0 w 619398"/>
              <a:gd name="connsiteY1" fmla="*/ 2652794 h 2652794"/>
              <a:gd name="connsiteX0" fmla="*/ 1308 w 1019448"/>
              <a:gd name="connsiteY0" fmla="*/ 0 h 2652794"/>
              <a:gd name="connsiteX1" fmla="*/ 0 w 1019448"/>
              <a:gd name="connsiteY1" fmla="*/ 2652794 h 2652794"/>
              <a:gd name="connsiteX0" fmla="*/ 1308 w 1019448"/>
              <a:gd name="connsiteY0" fmla="*/ 0 h 2652794"/>
              <a:gd name="connsiteX1" fmla="*/ 0 w 1019448"/>
              <a:gd name="connsiteY1" fmla="*/ 2652794 h 2652794"/>
              <a:gd name="connsiteX0" fmla="*/ 1308 w 1019448"/>
              <a:gd name="connsiteY0" fmla="*/ 0 h 2652794"/>
              <a:gd name="connsiteX1" fmla="*/ 0 w 1019448"/>
              <a:gd name="connsiteY1" fmla="*/ 2652794 h 2652794"/>
              <a:gd name="connsiteX0" fmla="*/ 54769 w 1072909"/>
              <a:gd name="connsiteY0" fmla="*/ 11907 h 2664701"/>
              <a:gd name="connsiteX1" fmla="*/ 0 w 1072909"/>
              <a:gd name="connsiteY1" fmla="*/ 0 h 2664701"/>
              <a:gd name="connsiteX2" fmla="*/ 53461 w 1072909"/>
              <a:gd name="connsiteY2" fmla="*/ 2664701 h 266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2909" h="2664701">
                <a:moveTo>
                  <a:pt x="54769" y="11907"/>
                </a:moveTo>
                <a:lnTo>
                  <a:pt x="0" y="0"/>
                </a:lnTo>
                <a:cubicBezTo>
                  <a:pt x="340247" y="288347"/>
                  <a:pt x="1072909" y="1540536"/>
                  <a:pt x="53461" y="2664701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206" name="Picture 4" descr="D:\ankur\ppt\compass\penc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78252">
            <a:off x="4338095" y="521046"/>
            <a:ext cx="1799451" cy="13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" name="Group 29"/>
          <p:cNvGrpSpPr/>
          <p:nvPr/>
        </p:nvGrpSpPr>
        <p:grpSpPr>
          <a:xfrm>
            <a:off x="4722014" y="1376588"/>
            <a:ext cx="836474" cy="2509567"/>
            <a:chOff x="5887708" y="1373147"/>
            <a:chExt cx="1008485" cy="2979296"/>
          </a:xfrm>
        </p:grpSpPr>
        <p:grpSp>
          <p:nvGrpSpPr>
            <p:cNvPr id="208" name="Group 30"/>
            <p:cNvGrpSpPr/>
            <p:nvPr/>
          </p:nvGrpSpPr>
          <p:grpSpPr>
            <a:xfrm>
              <a:off x="6320089" y="1822709"/>
              <a:ext cx="576078" cy="2059524"/>
              <a:chOff x="1976358" y="2784705"/>
              <a:chExt cx="344484" cy="1479205"/>
            </a:xfrm>
          </p:grpSpPr>
          <p:cxnSp>
            <p:nvCxnSpPr>
              <p:cNvPr id="227" name="Straight Connector 5"/>
              <p:cNvCxnSpPr/>
              <p:nvPr/>
            </p:nvCxnSpPr>
            <p:spPr>
              <a:xfrm>
                <a:off x="2229402" y="3581400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28" name="Straight Connector 6"/>
              <p:cNvCxnSpPr/>
              <p:nvPr/>
            </p:nvCxnSpPr>
            <p:spPr>
              <a:xfrm>
                <a:off x="2223232" y="3429001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29" name="Straight Connector 7"/>
              <p:cNvCxnSpPr/>
              <p:nvPr/>
            </p:nvCxnSpPr>
            <p:spPr>
              <a:xfrm>
                <a:off x="2223715" y="3732211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0" name="Straight Connector 8"/>
              <p:cNvCxnSpPr/>
              <p:nvPr/>
            </p:nvCxnSpPr>
            <p:spPr>
              <a:xfrm>
                <a:off x="2195287" y="3276600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1" name="Straight Connector 9"/>
              <p:cNvCxnSpPr/>
              <p:nvPr/>
            </p:nvCxnSpPr>
            <p:spPr>
              <a:xfrm>
                <a:off x="2193391" y="3884613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2" name="Straight Connector 10"/>
              <p:cNvCxnSpPr/>
              <p:nvPr/>
            </p:nvCxnSpPr>
            <p:spPr>
              <a:xfrm>
                <a:off x="2142540" y="4037013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3" name="Straight Connector 11"/>
              <p:cNvCxnSpPr/>
              <p:nvPr/>
            </p:nvCxnSpPr>
            <p:spPr>
              <a:xfrm>
                <a:off x="2142649" y="3124200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4" name="Straight Connector 12"/>
              <p:cNvCxnSpPr/>
              <p:nvPr/>
            </p:nvCxnSpPr>
            <p:spPr>
              <a:xfrm>
                <a:off x="2071529" y="2971801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5" name="Straight Connector 13"/>
              <p:cNvCxnSpPr/>
              <p:nvPr/>
            </p:nvCxnSpPr>
            <p:spPr>
              <a:xfrm>
                <a:off x="2081741" y="4189412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6" name="Straight Connector 14"/>
              <p:cNvCxnSpPr/>
              <p:nvPr/>
            </p:nvCxnSpPr>
            <p:spPr>
              <a:xfrm>
                <a:off x="2049920" y="4262322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7" name="Straight Connector 16"/>
              <p:cNvCxnSpPr/>
              <p:nvPr/>
            </p:nvCxnSpPr>
            <p:spPr>
              <a:xfrm>
                <a:off x="2010173" y="2847571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8" name="Straight Connector 16"/>
              <p:cNvCxnSpPr/>
              <p:nvPr/>
            </p:nvCxnSpPr>
            <p:spPr>
              <a:xfrm>
                <a:off x="1976358" y="2784705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239" name="Straight Connector 16"/>
              <p:cNvCxnSpPr/>
              <p:nvPr/>
            </p:nvCxnSpPr>
            <p:spPr>
              <a:xfrm>
                <a:off x="2050171" y="2910591"/>
                <a:ext cx="9144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cxnSp>
          <p:nvCxnSpPr>
            <p:cNvPr id="209" name="Straight Connector 208"/>
            <p:cNvCxnSpPr/>
            <p:nvPr/>
          </p:nvCxnSpPr>
          <p:spPr>
            <a:xfrm>
              <a:off x="6549558" y="3672841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0" name="Straight Connector 209"/>
            <p:cNvCxnSpPr/>
            <p:nvPr/>
          </p:nvCxnSpPr>
          <p:spPr>
            <a:xfrm>
              <a:off x="6629192" y="3459481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1" name="Straight Connector 210"/>
            <p:cNvCxnSpPr/>
            <p:nvPr/>
          </p:nvCxnSpPr>
          <p:spPr>
            <a:xfrm>
              <a:off x="6704447" y="3249931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>
            <a:xfrm>
              <a:off x="6743277" y="3033956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3" name="Straight Connector 23"/>
            <p:cNvCxnSpPr/>
            <p:nvPr/>
          </p:nvCxnSpPr>
          <p:spPr>
            <a:xfrm>
              <a:off x="6350890" y="3983050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>
            <a:xfrm>
              <a:off x="6743274" y="2832043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>
            <a:xfrm>
              <a:off x="6704440" y="2611871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6" name="Straight Connector 215"/>
            <p:cNvCxnSpPr/>
            <p:nvPr/>
          </p:nvCxnSpPr>
          <p:spPr>
            <a:xfrm>
              <a:off x="6629186" y="2395912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7" name="Straight Connector 216"/>
            <p:cNvCxnSpPr/>
            <p:nvPr/>
          </p:nvCxnSpPr>
          <p:spPr>
            <a:xfrm>
              <a:off x="6543530" y="2199083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8" name="Straight Connector 217"/>
            <p:cNvCxnSpPr/>
            <p:nvPr/>
          </p:nvCxnSpPr>
          <p:spPr>
            <a:xfrm>
              <a:off x="6239928" y="1734995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19" name="Straight Connector 23"/>
            <p:cNvCxnSpPr/>
            <p:nvPr/>
          </p:nvCxnSpPr>
          <p:spPr>
            <a:xfrm>
              <a:off x="6288797" y="4071954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20" name="Straight Connector 23"/>
            <p:cNvCxnSpPr/>
            <p:nvPr/>
          </p:nvCxnSpPr>
          <p:spPr>
            <a:xfrm>
              <a:off x="6192989" y="4166187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21" name="Straight Connector 220"/>
            <p:cNvCxnSpPr/>
            <p:nvPr/>
          </p:nvCxnSpPr>
          <p:spPr>
            <a:xfrm>
              <a:off x="6168970" y="1642466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22" name="Straight Connector 221"/>
            <p:cNvCxnSpPr/>
            <p:nvPr/>
          </p:nvCxnSpPr>
          <p:spPr>
            <a:xfrm>
              <a:off x="6096438" y="1561244"/>
              <a:ext cx="152917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23" name="Straight Connector 222"/>
            <p:cNvCxnSpPr/>
            <p:nvPr/>
          </p:nvCxnSpPr>
          <p:spPr>
            <a:xfrm>
              <a:off x="6002459" y="1474915"/>
              <a:ext cx="152919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24" name="Straight Connector 223"/>
            <p:cNvCxnSpPr/>
            <p:nvPr/>
          </p:nvCxnSpPr>
          <p:spPr>
            <a:xfrm>
              <a:off x="5887708" y="1373147"/>
              <a:ext cx="152920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25" name="Straight Connector 23"/>
            <p:cNvCxnSpPr/>
            <p:nvPr/>
          </p:nvCxnSpPr>
          <p:spPr>
            <a:xfrm>
              <a:off x="6128115" y="4258209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226" name="Straight Connector 23"/>
            <p:cNvCxnSpPr/>
            <p:nvPr/>
          </p:nvCxnSpPr>
          <p:spPr>
            <a:xfrm>
              <a:off x="6013077" y="4350232"/>
              <a:ext cx="152916" cy="2211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sp>
        <p:nvSpPr>
          <p:cNvPr id="240" name="Flowchart: Connector 239"/>
          <p:cNvSpPr/>
          <p:nvPr/>
        </p:nvSpPr>
        <p:spPr>
          <a:xfrm>
            <a:off x="5398489" y="2592205"/>
            <a:ext cx="109728" cy="109728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grpSp>
        <p:nvGrpSpPr>
          <p:cNvPr id="244" name="Group 112"/>
          <p:cNvGrpSpPr/>
          <p:nvPr/>
        </p:nvGrpSpPr>
        <p:grpSpPr>
          <a:xfrm>
            <a:off x="5229225" y="1367064"/>
            <a:ext cx="1732526" cy="436722"/>
            <a:chOff x="6677025" y="1962150"/>
            <a:chExt cx="1732526" cy="436722"/>
          </a:xfrm>
        </p:grpSpPr>
        <p:sp>
          <p:nvSpPr>
            <p:cNvPr id="245" name="Rounded Rectangle 244"/>
            <p:cNvSpPr/>
            <p:nvPr/>
          </p:nvSpPr>
          <p:spPr>
            <a:xfrm>
              <a:off x="6705600" y="1962150"/>
              <a:ext cx="1676400" cy="381000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677025" y="1998762"/>
              <a:ext cx="173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Concave mirror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4723883" y="2669605"/>
            <a:ext cx="5662177" cy="518711"/>
            <a:chOff x="1515075" y="1268222"/>
            <a:chExt cx="6558727" cy="571124"/>
          </a:xfrm>
        </p:grpSpPr>
        <p:sp>
          <p:nvSpPr>
            <p:cNvPr id="248" name="Rectangle 247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49" name="Straight Connector 248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Rectangle 256"/>
            <p:cNvSpPr/>
            <p:nvPr/>
          </p:nvSpPr>
          <p:spPr>
            <a:xfrm>
              <a:off x="1940392" y="1329094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/>
            <p:cNvSpPr/>
            <p:nvPr/>
          </p:nvSpPr>
          <p:spPr>
            <a:xfrm>
              <a:off x="2373823" y="13255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/>
            <p:cNvSpPr/>
            <p:nvPr/>
          </p:nvSpPr>
          <p:spPr>
            <a:xfrm>
              <a:off x="2783100" y="1329094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80" name="Straight Connector 279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3200794" y="13347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91" name="Straight Connector 290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Rectangle 300"/>
            <p:cNvSpPr/>
            <p:nvPr/>
          </p:nvSpPr>
          <p:spPr>
            <a:xfrm>
              <a:off x="3623768" y="13347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Rectangle 311"/>
            <p:cNvSpPr/>
            <p:nvPr/>
          </p:nvSpPr>
          <p:spPr>
            <a:xfrm>
              <a:off x="4041915" y="13347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13" name="Straight Connector 312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Rectangle 322"/>
            <p:cNvSpPr/>
            <p:nvPr/>
          </p:nvSpPr>
          <p:spPr>
            <a:xfrm>
              <a:off x="4474492" y="1329094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24" name="Straight Connector 323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896097" y="1331935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35" name="Straight Connector 334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Rectangle 344"/>
            <p:cNvSpPr/>
            <p:nvPr/>
          </p:nvSpPr>
          <p:spPr>
            <a:xfrm>
              <a:off x="5314245" y="1329091"/>
              <a:ext cx="98035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46" name="Straight Connector 345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/>
            <p:cNvSpPr/>
            <p:nvPr/>
          </p:nvSpPr>
          <p:spPr>
            <a:xfrm>
              <a:off x="5622117" y="1337617"/>
              <a:ext cx="381312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57" name="Straight Connector 356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Rectangle 366"/>
            <p:cNvSpPr/>
            <p:nvPr/>
          </p:nvSpPr>
          <p:spPr>
            <a:xfrm>
              <a:off x="6034721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68" name="Straight Connector 367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377"/>
            <p:cNvSpPr/>
            <p:nvPr/>
          </p:nvSpPr>
          <p:spPr>
            <a:xfrm>
              <a:off x="6449848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79" name="Straight Connector 378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/>
            <p:cNvSpPr/>
            <p:nvPr/>
          </p:nvSpPr>
          <p:spPr>
            <a:xfrm>
              <a:off x="6865684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Rectangle 399"/>
            <p:cNvSpPr/>
            <p:nvPr/>
          </p:nvSpPr>
          <p:spPr>
            <a:xfrm>
              <a:off x="7282851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01" name="Straight Connector 400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Rectangle 410"/>
            <p:cNvSpPr/>
            <p:nvPr/>
          </p:nvSpPr>
          <p:spPr>
            <a:xfrm>
              <a:off x="7692491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12" name="Straight Connector 411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1461123" y="1353062"/>
              <a:ext cx="170544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Rectangle 414"/>
            <p:cNvSpPr/>
            <p:nvPr/>
          </p:nvSpPr>
          <p:spPr>
            <a:xfrm>
              <a:off x="1534980" y="132855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16" name="Flowchart: Connector 415"/>
          <p:cNvSpPr/>
          <p:nvPr/>
        </p:nvSpPr>
        <p:spPr>
          <a:xfrm>
            <a:off x="4658852" y="2592205"/>
            <a:ext cx="109728" cy="109728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4766738" y="2305279"/>
            <a:ext cx="82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 cm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4563328" y="22711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F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419" name="Group 112"/>
          <p:cNvGrpSpPr/>
          <p:nvPr/>
        </p:nvGrpSpPr>
        <p:grpSpPr>
          <a:xfrm>
            <a:off x="3924304" y="2604133"/>
            <a:ext cx="790387" cy="436722"/>
            <a:chOff x="6705600" y="1962150"/>
            <a:chExt cx="790387" cy="436722"/>
          </a:xfrm>
        </p:grpSpPr>
        <p:sp>
          <p:nvSpPr>
            <p:cNvPr id="420" name="Rounded Rectangle 419"/>
            <p:cNvSpPr/>
            <p:nvPr/>
          </p:nvSpPr>
          <p:spPr>
            <a:xfrm>
              <a:off x="6705600" y="1962150"/>
              <a:ext cx="790387" cy="381000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6711481" y="1998762"/>
              <a:ext cx="719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Focus</a:t>
              </a: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3977641" y="2685330"/>
            <a:ext cx="5662176" cy="518233"/>
            <a:chOff x="1515075" y="1268751"/>
            <a:chExt cx="6558727" cy="570595"/>
          </a:xfrm>
        </p:grpSpPr>
        <p:sp>
          <p:nvSpPr>
            <p:cNvPr id="423" name="Rectangle 422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24" name="Straight Connector 423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Rectangle 431"/>
            <p:cNvSpPr/>
            <p:nvPr/>
          </p:nvSpPr>
          <p:spPr>
            <a:xfrm>
              <a:off x="1940392" y="1329094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33" name="Straight Connector 432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Rectangle 442"/>
            <p:cNvSpPr/>
            <p:nvPr/>
          </p:nvSpPr>
          <p:spPr>
            <a:xfrm>
              <a:off x="2373823" y="13255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44" name="Straight Connector 443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tangle 453"/>
            <p:cNvSpPr/>
            <p:nvPr/>
          </p:nvSpPr>
          <p:spPr>
            <a:xfrm>
              <a:off x="2783100" y="1329094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Rectangle 464"/>
            <p:cNvSpPr/>
            <p:nvPr/>
          </p:nvSpPr>
          <p:spPr>
            <a:xfrm>
              <a:off x="3200794" y="13347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66" name="Straight Connector 465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/>
            <p:cNvSpPr/>
            <p:nvPr/>
          </p:nvSpPr>
          <p:spPr>
            <a:xfrm>
              <a:off x="3623768" y="13347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77" name="Straight Connector 476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Rectangle 486"/>
            <p:cNvSpPr/>
            <p:nvPr/>
          </p:nvSpPr>
          <p:spPr>
            <a:xfrm>
              <a:off x="4041915" y="1334778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88" name="Straight Connector 487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ectangle 497"/>
            <p:cNvSpPr/>
            <p:nvPr/>
          </p:nvSpPr>
          <p:spPr>
            <a:xfrm>
              <a:off x="4474492" y="1329094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99" name="Straight Connector 498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Rectangle 508"/>
            <p:cNvSpPr/>
            <p:nvPr/>
          </p:nvSpPr>
          <p:spPr>
            <a:xfrm>
              <a:off x="4896097" y="1331935"/>
              <a:ext cx="98037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10" name="Straight Connector 509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Rectangle 519"/>
            <p:cNvSpPr/>
            <p:nvPr/>
          </p:nvSpPr>
          <p:spPr>
            <a:xfrm>
              <a:off x="5314245" y="1329091"/>
              <a:ext cx="98035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21" name="Straight Connector 520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Rectangle 530"/>
            <p:cNvSpPr/>
            <p:nvPr/>
          </p:nvSpPr>
          <p:spPr>
            <a:xfrm>
              <a:off x="5622117" y="1337617"/>
              <a:ext cx="381312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32" name="Straight Connector 531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Rectangle 541"/>
            <p:cNvSpPr/>
            <p:nvPr/>
          </p:nvSpPr>
          <p:spPr>
            <a:xfrm>
              <a:off x="6034721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43" name="Straight Connector 542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6449848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Rectangle 563"/>
            <p:cNvSpPr/>
            <p:nvPr/>
          </p:nvSpPr>
          <p:spPr>
            <a:xfrm>
              <a:off x="6865684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65" name="Straight Connector 564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Rectangle 574"/>
            <p:cNvSpPr/>
            <p:nvPr/>
          </p:nvSpPr>
          <p:spPr>
            <a:xfrm>
              <a:off x="7282851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76" name="Straight Connector 575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Rectangle 585"/>
            <p:cNvSpPr/>
            <p:nvPr/>
          </p:nvSpPr>
          <p:spPr>
            <a:xfrm>
              <a:off x="7692491" y="1337617"/>
              <a:ext cx="381311" cy="27110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87" name="Straight Connector 586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5400000">
              <a:off x="1453903" y="1354636"/>
              <a:ext cx="170546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Rectangle 589"/>
            <p:cNvSpPr/>
            <p:nvPr/>
          </p:nvSpPr>
          <p:spPr>
            <a:xfrm>
              <a:off x="1527759" y="1330132"/>
              <a:ext cx="98037" cy="271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91" name="Flowchart: Connector 590"/>
          <p:cNvSpPr/>
          <p:nvPr/>
        </p:nvSpPr>
        <p:spPr>
          <a:xfrm>
            <a:off x="3926871" y="2592205"/>
            <a:ext cx="109728" cy="109728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592" name="TextBox 591"/>
          <p:cNvSpPr txBox="1"/>
          <p:nvPr/>
        </p:nvSpPr>
        <p:spPr>
          <a:xfrm>
            <a:off x="4073394" y="2704436"/>
            <a:ext cx="6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 cm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593" name="Group 112"/>
          <p:cNvGrpSpPr/>
          <p:nvPr/>
        </p:nvGrpSpPr>
        <p:grpSpPr>
          <a:xfrm>
            <a:off x="2057400" y="2891064"/>
            <a:ext cx="2179809" cy="436722"/>
            <a:chOff x="6705600" y="1962150"/>
            <a:chExt cx="2179809" cy="436722"/>
          </a:xfrm>
        </p:grpSpPr>
        <p:sp>
          <p:nvSpPr>
            <p:cNvPr id="594" name="Rounded Rectangle 593"/>
            <p:cNvSpPr/>
            <p:nvPr/>
          </p:nvSpPr>
          <p:spPr>
            <a:xfrm>
              <a:off x="6705600" y="1962150"/>
              <a:ext cx="1970440" cy="381000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595" name="TextBox 594"/>
            <p:cNvSpPr txBox="1"/>
            <p:nvPr/>
          </p:nvSpPr>
          <p:spPr>
            <a:xfrm>
              <a:off x="6711481" y="1998762"/>
              <a:ext cx="2173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Center of curvature</a:t>
              </a:r>
            </a:p>
          </p:txBody>
        </p:sp>
      </p:grpSp>
      <p:pic>
        <p:nvPicPr>
          <p:cNvPr id="596" name="Picture 4" descr="D:\ankur\ppt\compass\penc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2" y="1413403"/>
            <a:ext cx="1799451" cy="13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7" name="Picture 2" descr="C:\Users\MT-Educare\Desktop\Pictur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88" y="2671989"/>
            <a:ext cx="713188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1" name="Rectangle 600"/>
          <p:cNvSpPr/>
          <p:nvPr/>
        </p:nvSpPr>
        <p:spPr>
          <a:xfrm>
            <a:off x="152400" y="712551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BASIC DIAGRAM</a:t>
            </a:r>
          </a:p>
        </p:txBody>
      </p:sp>
    </p:spTree>
    <p:extLst>
      <p:ext uri="{BB962C8B-B14F-4D97-AF65-F5344CB8AC3E}">
        <p14:creationId xmlns:p14="http://schemas.microsoft.com/office/powerpoint/2010/main" val="9805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82716E-6 L 0.59028 -0.0037 " pathEditMode="relative" ptsTypes="AA">
                                      <p:cBhvr>
                                        <p:cTn id="22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45679E-6 C 0.00764 0.01234 0.01563 0.02438 0.02327 0.03703 C 0.0257 0.04074 0.02657 0.04537 0.029 0.04876 C 0.03195 0.05771 0.03629 0.06419 0.03924 0.07407 C 0.04011 0.08117 0.04306 0.08703 0.04514 0.09321 C 0.04584 0.09938 0.04549 0.09784 0.04809 0.1037 C 0.04948 0.10679 0.05243 0.11265 0.05243 0.11296 C 0.05348 0.11975 0.05677 0.12469 0.05903 0.13024 C 0.06094 0.13518 0.06094 0.13889 0.06337 0.14352 C 0.06459 0.15648 0.06893 0.16882 0.07066 0.1821 C 0.07361 0.20401 0.07414 0.22623 0.075 0.24876 C 0.07483 0.2645 0.07483 0.28055 0.07431 0.29629 C 0.07361 0.31728 0.06893 0.34444 0.06407 0.36296 C 0.06302 0.36605 0.06164 0.36852 0.06111 0.37191 C 0.05973 0.37993 0.05834 0.38796 0.05608 0.39537 C 0.05226 0.42592 0.03976 0.4537 0.02691 0.47098 C 0.0257 0.47253 0.02101 0.47376 0.02032 0.47407 C 0.01528 0.47623 0.01094 0.47993 0.00573 0.47993 " pathEditMode="relative" rAng="0" ptsTypes="fffffffffffffffffA">
                                      <p:cBhvr>
                                        <p:cTn id="9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6" grpId="0"/>
      <p:bldP spid="197" grpId="0"/>
      <p:bldP spid="205" grpId="0" animBg="1"/>
      <p:bldP spid="240" grpId="0" animBg="1"/>
      <p:bldP spid="416" grpId="0" animBg="1"/>
      <p:bldP spid="417" grpId="0"/>
      <p:bldP spid="418" grpId="0"/>
      <p:bldP spid="591" grpId="0" animBg="1"/>
      <p:bldP spid="592" grpId="0"/>
      <p:bldP spid="6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 drive\MJ WORK\Pooja mam (physics)\CBSE (X)\Light - Reflection and Refraction\Raw\900_Rizwana-Khan_Red to Black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82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>
                  <a:lumMod val="0"/>
                  <a:alpha val="65000"/>
                </a:schemeClr>
              </a:gs>
              <a:gs pos="100000">
                <a:srgbClr val="D4DE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742950"/>
            <a:ext cx="420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RULES FOR MAKING RAY DIAGRAMS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1325308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7" name="Frame 16"/>
          <p:cNvSpPr/>
          <p:nvPr/>
        </p:nvSpPr>
        <p:spPr>
          <a:xfrm rot="19193121">
            <a:off x="973285" y="1335235"/>
            <a:ext cx="457200" cy="457200"/>
          </a:xfrm>
          <a:prstGeom prst="frame">
            <a:avLst>
              <a:gd name="adj1" fmla="val 125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2614" y="1371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1878733"/>
            <a:ext cx="3886200" cy="1017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 ray of light which is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parallel to the principle axis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of a concave mirror,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passes through its focus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after reflection from the mirror.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46328" y="3162240"/>
            <a:ext cx="14542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Incident 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ray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39323" y="4305240"/>
            <a:ext cx="16433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Reflected ray 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9361" y="-11847"/>
            <a:ext cx="3825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RAY DIAGRAM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7508" y="3199065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07350" y="391305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 flipV="1">
            <a:off x="1738762" y="3746013"/>
            <a:ext cx="457200" cy="1588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tailEnd type="stealth" w="lg" len="lg"/>
          </a:ln>
          <a:effectLst/>
        </p:spPr>
      </p:cxnSp>
      <p:grpSp>
        <p:nvGrpSpPr>
          <p:cNvPr id="47" name="Group 95"/>
          <p:cNvGrpSpPr/>
          <p:nvPr/>
        </p:nvGrpSpPr>
        <p:grpSpPr>
          <a:xfrm>
            <a:off x="1045464" y="2526030"/>
            <a:ext cx="6345936" cy="2865120"/>
            <a:chOff x="1371600" y="2819401"/>
            <a:chExt cx="6345936" cy="286512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371600" y="4256846"/>
              <a:ext cx="6345936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3055620" y="4225367"/>
              <a:ext cx="3337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50" name="Group 29"/>
            <p:cNvGrpSpPr/>
            <p:nvPr/>
          </p:nvGrpSpPr>
          <p:grpSpPr>
            <a:xfrm>
              <a:off x="5543550" y="3206400"/>
              <a:ext cx="399287" cy="2101556"/>
              <a:chOff x="6515100" y="1883704"/>
              <a:chExt cx="399287" cy="2101556"/>
            </a:xfrm>
          </p:grpSpPr>
          <p:grpSp>
            <p:nvGrpSpPr>
              <p:cNvPr id="60" name="Group 82"/>
              <p:cNvGrpSpPr/>
              <p:nvPr/>
            </p:nvGrpSpPr>
            <p:grpSpPr>
              <a:xfrm>
                <a:off x="6526123" y="1883704"/>
                <a:ext cx="388264" cy="1998521"/>
                <a:chOff x="2099547" y="2828517"/>
                <a:chExt cx="232173" cy="1435393"/>
              </a:xfrm>
            </p:grpSpPr>
            <p:cxnSp>
              <p:nvCxnSpPr>
                <p:cNvPr id="71" name="Straight Connector 5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2" name="Straight Connector 6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3" name="Straight Connector 7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8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5" name="Straight Connector 9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6" name="Straight Connector 10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7" name="Straight Connector 11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8" name="Straight Connector 12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9" name="Straight Connector 13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80" name="Straight Connector 14"/>
                <p:cNvCxnSpPr/>
                <p:nvPr/>
              </p:nvCxnSpPr>
              <p:spPr>
                <a:xfrm>
                  <a:off x="2122537" y="426232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81" name="Straight Connector 16"/>
                <p:cNvCxnSpPr/>
                <p:nvPr/>
              </p:nvCxnSpPr>
              <p:spPr>
                <a:xfrm>
                  <a:off x="2099547" y="2828517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  <p:cxnSp>
            <p:nvCxnSpPr>
              <p:cNvPr id="61" name="Straight Connector 60"/>
              <p:cNvCxnSpPr/>
              <p:nvPr/>
            </p:nvCxnSpPr>
            <p:spPr>
              <a:xfrm>
                <a:off x="6644571" y="367284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2" name="Straight Connector 20"/>
              <p:cNvCxnSpPr/>
              <p:nvPr/>
            </p:nvCxnSpPr>
            <p:spPr>
              <a:xfrm>
                <a:off x="6701721" y="345948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736011" y="324993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55130" y="3033955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515100" y="3983049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756000" y="2832042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735626" y="261187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705600" y="2395912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650302" y="2179296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569888" y="1985414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sp>
          <p:nvSpPr>
            <p:cNvPr id="51" name="Flowchart: Connector 50"/>
            <p:cNvSpPr/>
            <p:nvPr/>
          </p:nvSpPr>
          <p:spPr>
            <a:xfrm>
              <a:off x="3244722" y="4207279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 rot="5400000" flipH="1">
              <a:off x="3602978" y="3502673"/>
              <a:ext cx="2865120" cy="1498575"/>
            </a:xfrm>
            <a:prstGeom prst="blockArc">
              <a:avLst>
                <a:gd name="adj1" fmla="val 12280828"/>
                <a:gd name="adj2" fmla="val 20077217"/>
                <a:gd name="adj3" fmla="val 0"/>
              </a:avLst>
            </a:prstGeom>
            <a:solidFill>
              <a:srgbClr val="00B0F0"/>
            </a:solidFill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5741061" y="4202338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5658" y="4225367"/>
              <a:ext cx="3080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F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00116" y="4225367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4455219" y="4202338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87" name="Straight Connector 86"/>
          <p:cNvCxnSpPr/>
          <p:nvPr/>
        </p:nvCxnSpPr>
        <p:spPr>
          <a:xfrm rot="10800000" flipV="1">
            <a:off x="1504950" y="3562350"/>
            <a:ext cx="3905250" cy="1276350"/>
          </a:xfrm>
          <a:prstGeom prst="line">
            <a:avLst/>
          </a:prstGeom>
          <a:noFill/>
          <a:ln w="28575" cap="flat" cmpd="sng" algn="ctr">
            <a:solidFill>
              <a:srgbClr val="00FFFF"/>
            </a:solidFill>
            <a:prstDash val="solid"/>
            <a:tailEnd type="stealth" w="lg" len="lg"/>
          </a:ln>
          <a:effectLst/>
        </p:spPr>
      </p:cxnSp>
      <p:grpSp>
        <p:nvGrpSpPr>
          <p:cNvPr id="88" name="Group 56"/>
          <p:cNvGrpSpPr/>
          <p:nvPr/>
        </p:nvGrpSpPr>
        <p:grpSpPr>
          <a:xfrm>
            <a:off x="1965961" y="3549197"/>
            <a:ext cx="3463113" cy="2643"/>
            <a:chOff x="2461260" y="2503868"/>
            <a:chExt cx="3463113" cy="2643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461260" y="2503868"/>
              <a:ext cx="3463113" cy="0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>
            <a:xfrm>
              <a:off x="4328160" y="2504923"/>
              <a:ext cx="91440" cy="1588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92" name="TextBox 91"/>
          <p:cNvSpPr txBox="1"/>
          <p:nvPr/>
        </p:nvSpPr>
        <p:spPr>
          <a:xfrm>
            <a:off x="5934964" y="3620125"/>
            <a:ext cx="977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 cm</a:t>
            </a:r>
            <a:endParaRPr lang="en-US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68138" y="3639175"/>
            <a:ext cx="650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 cm</a:t>
            </a:r>
            <a:endParaRPr lang="en-US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21031" y="3655883"/>
            <a:ext cx="6390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 cm</a:t>
            </a:r>
            <a:endParaRPr lang="en-US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1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23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5" grpId="0"/>
      <p:bldP spid="16" grpId="0"/>
      <p:bldP spid="17" grpId="0" animBg="1"/>
      <p:bldP spid="17" grpId="1" animBg="1"/>
      <p:bldP spid="18" grpId="0"/>
      <p:bldP spid="19" grpId="0"/>
      <p:bldP spid="33" grpId="0"/>
      <p:bldP spid="34" grpId="0"/>
      <p:bldP spid="41" grpId="0"/>
      <p:bldP spid="42" grpId="0"/>
      <p:bldP spid="92" grpId="0"/>
      <p:bldP spid="93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 drive\MJ WORK\Pooja mam (physics)\CBSE (X)\Light - Reflection and Refraction\Raw\900_Rizwana-Khan_Red to Black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82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>
                  <a:lumMod val="0"/>
                  <a:alpha val="65000"/>
                </a:schemeClr>
              </a:gs>
              <a:gs pos="100000">
                <a:srgbClr val="D4DE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1325308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7" name="Frame 16"/>
          <p:cNvSpPr/>
          <p:nvPr/>
        </p:nvSpPr>
        <p:spPr>
          <a:xfrm rot="19193121">
            <a:off x="973285" y="1335235"/>
            <a:ext cx="457200" cy="457200"/>
          </a:xfrm>
          <a:prstGeom prst="frame">
            <a:avLst>
              <a:gd name="adj1" fmla="val 125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2614" y="1371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2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1878733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 ray of light passing through the </a:t>
            </a:r>
            <a:r>
              <a:rPr 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centre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of curvature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of a concave mirror, is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reflected back along the same path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46328" y="3255773"/>
            <a:ext cx="14542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Incident 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ray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39323" y="4589504"/>
            <a:ext cx="16433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Reflected ray 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9361" y="-11847"/>
            <a:ext cx="3825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RAY DIAGRAM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2746" y="3208589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5921" y="391305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43" name="Group 66"/>
          <p:cNvGrpSpPr/>
          <p:nvPr/>
        </p:nvGrpSpPr>
        <p:grpSpPr>
          <a:xfrm>
            <a:off x="1968481" y="3557458"/>
            <a:ext cx="3324225" cy="1323975"/>
            <a:chOff x="2701841" y="2570163"/>
            <a:chExt cx="3324225" cy="1323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701841" y="2570163"/>
              <a:ext cx="3324225" cy="1323975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>
            <a:xfrm>
              <a:off x="3359166" y="2831856"/>
              <a:ext cx="114200" cy="52632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tailEnd type="stealth" w="lg" len="lg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>
          <a:xfrm rot="5400000" flipH="1" flipV="1">
            <a:off x="1738762" y="3746013"/>
            <a:ext cx="457200" cy="1588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tailEnd type="stealth" w="lg" len="lg"/>
          </a:ln>
          <a:effectLst/>
        </p:spPr>
      </p:cxnSp>
      <p:grpSp>
        <p:nvGrpSpPr>
          <p:cNvPr id="47" name="Group 95"/>
          <p:cNvGrpSpPr/>
          <p:nvPr/>
        </p:nvGrpSpPr>
        <p:grpSpPr>
          <a:xfrm>
            <a:off x="1045464" y="2526030"/>
            <a:ext cx="6345936" cy="2865120"/>
            <a:chOff x="1371600" y="2819401"/>
            <a:chExt cx="6345936" cy="286512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371600" y="4256846"/>
              <a:ext cx="6345936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3055620" y="4225367"/>
              <a:ext cx="3337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50" name="Group 29"/>
            <p:cNvGrpSpPr/>
            <p:nvPr/>
          </p:nvGrpSpPr>
          <p:grpSpPr>
            <a:xfrm>
              <a:off x="5543550" y="3206400"/>
              <a:ext cx="399287" cy="2101556"/>
              <a:chOff x="6515100" y="1883704"/>
              <a:chExt cx="399287" cy="2101556"/>
            </a:xfrm>
          </p:grpSpPr>
          <p:grpSp>
            <p:nvGrpSpPr>
              <p:cNvPr id="60" name="Group 82"/>
              <p:cNvGrpSpPr/>
              <p:nvPr/>
            </p:nvGrpSpPr>
            <p:grpSpPr>
              <a:xfrm>
                <a:off x="6526123" y="1883704"/>
                <a:ext cx="388264" cy="1998521"/>
                <a:chOff x="2099547" y="2828517"/>
                <a:chExt cx="232173" cy="1435393"/>
              </a:xfrm>
            </p:grpSpPr>
            <p:cxnSp>
              <p:nvCxnSpPr>
                <p:cNvPr id="71" name="Straight Connector 5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2" name="Straight Connector 6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3" name="Straight Connector 7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8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5" name="Straight Connector 9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6" name="Straight Connector 10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7" name="Straight Connector 11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8" name="Straight Connector 12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9" name="Straight Connector 13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80" name="Straight Connector 14"/>
                <p:cNvCxnSpPr/>
                <p:nvPr/>
              </p:nvCxnSpPr>
              <p:spPr>
                <a:xfrm>
                  <a:off x="2122537" y="426232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81" name="Straight Connector 16"/>
                <p:cNvCxnSpPr/>
                <p:nvPr/>
              </p:nvCxnSpPr>
              <p:spPr>
                <a:xfrm>
                  <a:off x="2099547" y="2828517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  <p:cxnSp>
            <p:nvCxnSpPr>
              <p:cNvPr id="61" name="Straight Connector 60"/>
              <p:cNvCxnSpPr/>
              <p:nvPr/>
            </p:nvCxnSpPr>
            <p:spPr>
              <a:xfrm>
                <a:off x="6644571" y="367284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2" name="Straight Connector 20"/>
              <p:cNvCxnSpPr/>
              <p:nvPr/>
            </p:nvCxnSpPr>
            <p:spPr>
              <a:xfrm>
                <a:off x="6701721" y="345948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736011" y="324993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55130" y="3033955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515100" y="3983049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756000" y="2832042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735626" y="261187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705600" y="2395912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650302" y="2179296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569888" y="1985414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sp>
          <p:nvSpPr>
            <p:cNvPr id="51" name="Flowchart: Connector 50"/>
            <p:cNvSpPr/>
            <p:nvPr/>
          </p:nvSpPr>
          <p:spPr>
            <a:xfrm>
              <a:off x="3244722" y="4207279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 rot="5400000" flipH="1">
              <a:off x="3602978" y="3502673"/>
              <a:ext cx="2865120" cy="1498575"/>
            </a:xfrm>
            <a:prstGeom prst="blockArc">
              <a:avLst>
                <a:gd name="adj1" fmla="val 12280828"/>
                <a:gd name="adj2" fmla="val 20077217"/>
                <a:gd name="adj3" fmla="val 0"/>
              </a:avLst>
            </a:prstGeom>
            <a:solidFill>
              <a:srgbClr val="00B0F0"/>
            </a:solidFill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5741061" y="4202338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5658" y="4225367"/>
              <a:ext cx="3080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F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00116" y="4225367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4455219" y="4202338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 rot="2940876" flipH="1">
            <a:off x="4084296" y="3690486"/>
            <a:ext cx="670589" cy="1685906"/>
            <a:chOff x="3350933" y="1833673"/>
            <a:chExt cx="670589" cy="1685906"/>
          </a:xfrm>
        </p:grpSpPr>
        <p:cxnSp>
          <p:nvCxnSpPr>
            <p:cNvPr id="85" name="Straight Connector 84"/>
            <p:cNvCxnSpPr/>
            <p:nvPr/>
          </p:nvCxnSpPr>
          <p:spPr>
            <a:xfrm rot="2940876" flipV="1">
              <a:off x="2843275" y="2341331"/>
              <a:ext cx="1685906" cy="670589"/>
            </a:xfrm>
            <a:prstGeom prst="line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3600521" y="2634777"/>
              <a:ext cx="114200" cy="52632"/>
            </a:xfrm>
            <a:prstGeom prst="line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82" name="Rectangle 81"/>
          <p:cNvSpPr/>
          <p:nvPr/>
        </p:nvSpPr>
        <p:spPr>
          <a:xfrm>
            <a:off x="228600" y="742950"/>
            <a:ext cx="420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RULES FOR MAKING RAY DIAGRAMS</a:t>
            </a:r>
          </a:p>
        </p:txBody>
      </p:sp>
    </p:spTree>
    <p:extLst>
      <p:ext uri="{BB962C8B-B14F-4D97-AF65-F5344CB8AC3E}">
        <p14:creationId xmlns:p14="http://schemas.microsoft.com/office/powerpoint/2010/main" val="26573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9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6" grpId="0"/>
      <p:bldP spid="17" grpId="0" animBg="1"/>
      <p:bldP spid="17" grpId="1" animBg="1"/>
      <p:bldP spid="18" grpId="0"/>
      <p:bldP spid="19" grpId="0"/>
      <p:bldP spid="33" grpId="0"/>
      <p:bldP spid="34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 drive\MJ WORK\Pooja mam (physics)\CBSE (X)\Light - Reflection and Refraction\Raw\900_Rizwana-Khan_Red to Black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82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>
                  <a:lumMod val="0"/>
                  <a:alpha val="65000"/>
                </a:schemeClr>
              </a:gs>
              <a:gs pos="100000">
                <a:srgbClr val="D4DE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1325308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7" name="Frame 16"/>
          <p:cNvSpPr/>
          <p:nvPr/>
        </p:nvSpPr>
        <p:spPr>
          <a:xfrm rot="19193121">
            <a:off x="973285" y="1335235"/>
            <a:ext cx="457200" cy="457200"/>
          </a:xfrm>
          <a:prstGeom prst="frame">
            <a:avLst>
              <a:gd name="adj1" fmla="val 125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2614" y="1371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3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1878733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 ray of light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passing through the focus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of a concave mirror, becomes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parallel to the principal axis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after reflection.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28878" y="3236723"/>
            <a:ext cx="14542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Incident 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ray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39323" y="4248150"/>
            <a:ext cx="16433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Reflected ray 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9361" y="-11847"/>
            <a:ext cx="3825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RAY DIAGRAM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2746" y="3208589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5921" y="391305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 flipV="1">
            <a:off x="1738762" y="3746013"/>
            <a:ext cx="457200" cy="1588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tailEnd type="stealth" w="lg" len="lg"/>
          </a:ln>
          <a:effectLst/>
        </p:spPr>
      </p:cxnSp>
      <p:grpSp>
        <p:nvGrpSpPr>
          <p:cNvPr id="47" name="Group 95"/>
          <p:cNvGrpSpPr/>
          <p:nvPr/>
        </p:nvGrpSpPr>
        <p:grpSpPr>
          <a:xfrm>
            <a:off x="1045464" y="2526030"/>
            <a:ext cx="6345936" cy="2865120"/>
            <a:chOff x="1371600" y="2819401"/>
            <a:chExt cx="6345936" cy="286512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371600" y="4256846"/>
              <a:ext cx="6345936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3055620" y="4225367"/>
              <a:ext cx="3337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50" name="Group 29"/>
            <p:cNvGrpSpPr/>
            <p:nvPr/>
          </p:nvGrpSpPr>
          <p:grpSpPr>
            <a:xfrm>
              <a:off x="5543550" y="3206400"/>
              <a:ext cx="399287" cy="2101556"/>
              <a:chOff x="6515100" y="1883704"/>
              <a:chExt cx="399287" cy="2101556"/>
            </a:xfrm>
          </p:grpSpPr>
          <p:grpSp>
            <p:nvGrpSpPr>
              <p:cNvPr id="60" name="Group 82"/>
              <p:cNvGrpSpPr/>
              <p:nvPr/>
            </p:nvGrpSpPr>
            <p:grpSpPr>
              <a:xfrm>
                <a:off x="6526123" y="1883704"/>
                <a:ext cx="388264" cy="1998521"/>
                <a:chOff x="2099547" y="2828517"/>
                <a:chExt cx="232173" cy="1435393"/>
              </a:xfrm>
            </p:grpSpPr>
            <p:cxnSp>
              <p:nvCxnSpPr>
                <p:cNvPr id="71" name="Straight Connector 5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2" name="Straight Connector 6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3" name="Straight Connector 7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8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5" name="Straight Connector 9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6" name="Straight Connector 10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7" name="Straight Connector 11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8" name="Straight Connector 12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9" name="Straight Connector 13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80" name="Straight Connector 14"/>
                <p:cNvCxnSpPr/>
                <p:nvPr/>
              </p:nvCxnSpPr>
              <p:spPr>
                <a:xfrm>
                  <a:off x="2122537" y="426232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81" name="Straight Connector 16"/>
                <p:cNvCxnSpPr/>
                <p:nvPr/>
              </p:nvCxnSpPr>
              <p:spPr>
                <a:xfrm>
                  <a:off x="2099547" y="2828517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  <p:cxnSp>
            <p:nvCxnSpPr>
              <p:cNvPr id="61" name="Straight Connector 60"/>
              <p:cNvCxnSpPr/>
              <p:nvPr/>
            </p:nvCxnSpPr>
            <p:spPr>
              <a:xfrm>
                <a:off x="6644571" y="367284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2" name="Straight Connector 20"/>
              <p:cNvCxnSpPr/>
              <p:nvPr/>
            </p:nvCxnSpPr>
            <p:spPr>
              <a:xfrm>
                <a:off x="6701721" y="345948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736011" y="324993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55130" y="3033955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515100" y="3983049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756000" y="2832042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735626" y="261187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705600" y="2395912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650302" y="2179296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569888" y="1985414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sp>
          <p:nvSpPr>
            <p:cNvPr id="51" name="Flowchart: Connector 50"/>
            <p:cNvSpPr/>
            <p:nvPr/>
          </p:nvSpPr>
          <p:spPr>
            <a:xfrm>
              <a:off x="3244722" y="4207279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 rot="5400000" flipH="1">
              <a:off x="3602978" y="3502673"/>
              <a:ext cx="2865120" cy="1498575"/>
            </a:xfrm>
            <a:prstGeom prst="blockArc">
              <a:avLst>
                <a:gd name="adj1" fmla="val 12280828"/>
                <a:gd name="adj2" fmla="val 20077217"/>
                <a:gd name="adj3" fmla="val 0"/>
              </a:avLst>
            </a:prstGeom>
            <a:solidFill>
              <a:srgbClr val="00B0F0"/>
            </a:solidFill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5741061" y="4202338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5658" y="4225367"/>
              <a:ext cx="3080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F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00116" y="4225367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4455219" y="4202338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228600" y="742950"/>
            <a:ext cx="420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RULES FOR MAKING RAY DIAGRAMS</a:t>
            </a:r>
          </a:p>
        </p:txBody>
      </p:sp>
      <p:grpSp>
        <p:nvGrpSpPr>
          <p:cNvPr id="83" name="Group 66"/>
          <p:cNvGrpSpPr/>
          <p:nvPr/>
        </p:nvGrpSpPr>
        <p:grpSpPr>
          <a:xfrm>
            <a:off x="1961806" y="3519210"/>
            <a:ext cx="3461537" cy="720053"/>
            <a:chOff x="2845624" y="2554288"/>
            <a:chExt cx="3461537" cy="720053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845624" y="2554288"/>
              <a:ext cx="3461537" cy="720053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 rot="660000">
              <a:off x="4315560" y="2869524"/>
              <a:ext cx="91440" cy="0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tailEnd type="stealth" w="lg" len="lg"/>
            </a:ln>
            <a:effectLst/>
          </p:spPr>
        </p:cxnSp>
      </p:grpSp>
      <p:cxnSp>
        <p:nvCxnSpPr>
          <p:cNvPr id="89" name="Straight Connector 88"/>
          <p:cNvCxnSpPr/>
          <p:nvPr/>
        </p:nvCxnSpPr>
        <p:spPr>
          <a:xfrm flipV="1">
            <a:off x="1738069" y="4239263"/>
            <a:ext cx="3681730" cy="0"/>
          </a:xfrm>
          <a:prstGeom prst="line">
            <a:avLst/>
          </a:prstGeom>
          <a:noFill/>
          <a:ln w="28575" cap="flat" cmpd="sng" algn="ctr">
            <a:solidFill>
              <a:srgbClr val="00FFFF"/>
            </a:solidFill>
            <a:prstDash val="solid"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949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9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6" grpId="0"/>
      <p:bldP spid="17" grpId="0" animBg="1"/>
      <p:bldP spid="17" grpId="1" animBg="1"/>
      <p:bldP spid="18" grpId="0"/>
      <p:bldP spid="19" grpId="0"/>
      <p:bldP spid="33" grpId="0"/>
      <p:bldP spid="34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 drive\MJ WORK\Pooja mam (physics)\CBSE (X)\Light - Reflection and Refraction\Raw\900_Rizwana-Khan_Red to Black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82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>
                  <a:lumMod val="0"/>
                  <a:alpha val="65000"/>
                </a:schemeClr>
              </a:gs>
              <a:gs pos="100000">
                <a:srgbClr val="D4DE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1325308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7" name="Frame 16"/>
          <p:cNvSpPr/>
          <p:nvPr/>
        </p:nvSpPr>
        <p:spPr>
          <a:xfrm rot="19193121">
            <a:off x="973285" y="1335235"/>
            <a:ext cx="457200" cy="457200"/>
          </a:xfrm>
          <a:prstGeom prst="frame">
            <a:avLst>
              <a:gd name="adj1" fmla="val 125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2614" y="1371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4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1878733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 ray of light which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is incident at the pole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of a concave mirror, is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reflected back making the same angle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with the principal axis.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28878" y="3236723"/>
            <a:ext cx="145424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Incident 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ray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17822" y="4351564"/>
            <a:ext cx="16433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Reflected ray 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9361" y="-11847"/>
            <a:ext cx="3825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RAY DIAGRAM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2746" y="3208589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5921" y="391305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 flipV="1">
            <a:off x="1738762" y="3746013"/>
            <a:ext cx="457200" cy="1588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tailEnd type="stealth" w="lg" len="lg"/>
          </a:ln>
          <a:effectLst/>
        </p:spPr>
      </p:cxnSp>
      <p:grpSp>
        <p:nvGrpSpPr>
          <p:cNvPr id="47" name="Group 95"/>
          <p:cNvGrpSpPr/>
          <p:nvPr/>
        </p:nvGrpSpPr>
        <p:grpSpPr>
          <a:xfrm>
            <a:off x="1045464" y="2526030"/>
            <a:ext cx="6345936" cy="2865120"/>
            <a:chOff x="1371600" y="2819401"/>
            <a:chExt cx="6345936" cy="286512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371600" y="4256846"/>
              <a:ext cx="6345936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3055620" y="4225367"/>
              <a:ext cx="3337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50" name="Group 29"/>
            <p:cNvGrpSpPr/>
            <p:nvPr/>
          </p:nvGrpSpPr>
          <p:grpSpPr>
            <a:xfrm>
              <a:off x="5543550" y="3206400"/>
              <a:ext cx="399287" cy="2101556"/>
              <a:chOff x="6515100" y="1883704"/>
              <a:chExt cx="399287" cy="2101556"/>
            </a:xfrm>
          </p:grpSpPr>
          <p:grpSp>
            <p:nvGrpSpPr>
              <p:cNvPr id="60" name="Group 82"/>
              <p:cNvGrpSpPr/>
              <p:nvPr/>
            </p:nvGrpSpPr>
            <p:grpSpPr>
              <a:xfrm>
                <a:off x="6526123" y="1883704"/>
                <a:ext cx="388264" cy="1998521"/>
                <a:chOff x="2099547" y="2828517"/>
                <a:chExt cx="232173" cy="1435393"/>
              </a:xfrm>
            </p:grpSpPr>
            <p:cxnSp>
              <p:nvCxnSpPr>
                <p:cNvPr id="71" name="Straight Connector 5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2" name="Straight Connector 6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3" name="Straight Connector 7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8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5" name="Straight Connector 9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6" name="Straight Connector 10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7" name="Straight Connector 11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8" name="Straight Connector 12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79" name="Straight Connector 13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80" name="Straight Connector 14"/>
                <p:cNvCxnSpPr/>
                <p:nvPr/>
              </p:nvCxnSpPr>
              <p:spPr>
                <a:xfrm>
                  <a:off x="2122537" y="4262322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81" name="Straight Connector 16"/>
                <p:cNvCxnSpPr/>
                <p:nvPr/>
              </p:nvCxnSpPr>
              <p:spPr>
                <a:xfrm>
                  <a:off x="2099547" y="2828517"/>
                  <a:ext cx="91440" cy="158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  <p:cxnSp>
            <p:nvCxnSpPr>
              <p:cNvPr id="61" name="Straight Connector 60"/>
              <p:cNvCxnSpPr/>
              <p:nvPr/>
            </p:nvCxnSpPr>
            <p:spPr>
              <a:xfrm>
                <a:off x="6644571" y="367284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2" name="Straight Connector 20"/>
              <p:cNvCxnSpPr/>
              <p:nvPr/>
            </p:nvCxnSpPr>
            <p:spPr>
              <a:xfrm>
                <a:off x="6701721" y="345948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736011" y="324993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55130" y="3033955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515100" y="3983049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756000" y="2832042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735626" y="2611870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705600" y="2395912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650302" y="2179296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569888" y="1985414"/>
                <a:ext cx="152916" cy="2211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sp>
          <p:nvSpPr>
            <p:cNvPr id="51" name="Flowchart: Connector 50"/>
            <p:cNvSpPr/>
            <p:nvPr/>
          </p:nvSpPr>
          <p:spPr>
            <a:xfrm>
              <a:off x="3244722" y="4207279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 rot="5400000" flipH="1">
              <a:off x="3602978" y="3502673"/>
              <a:ext cx="2865120" cy="1498575"/>
            </a:xfrm>
            <a:prstGeom prst="blockArc">
              <a:avLst>
                <a:gd name="adj1" fmla="val 12280828"/>
                <a:gd name="adj2" fmla="val 20077217"/>
                <a:gd name="adj3" fmla="val 0"/>
              </a:avLst>
            </a:prstGeom>
            <a:solidFill>
              <a:srgbClr val="00B0F0"/>
            </a:solidFill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5658" y="4225367"/>
              <a:ext cx="3080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F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00116" y="4225367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4455219" y="4202338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5741061" y="4202338"/>
              <a:ext cx="109728" cy="109728"/>
            </a:xfrm>
            <a:prstGeom prst="flowChartConnector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228600" y="742950"/>
            <a:ext cx="420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RULES FOR MAKING RAY DIAGRAMS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910706" y="3961069"/>
            <a:ext cx="3534410" cy="590550"/>
            <a:chOff x="1463040" y="3524250"/>
            <a:chExt cx="3534410" cy="59055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1463040" y="3524250"/>
              <a:ext cx="3534410" cy="590550"/>
            </a:xfrm>
            <a:prstGeom prst="line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>
            <a:xfrm rot="20940000" flipH="1">
              <a:off x="3391814" y="3787901"/>
              <a:ext cx="91440" cy="0"/>
            </a:xfrm>
            <a:prstGeom prst="line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84" name="Group 66"/>
          <p:cNvGrpSpPr/>
          <p:nvPr/>
        </p:nvGrpSpPr>
        <p:grpSpPr>
          <a:xfrm>
            <a:off x="1967916" y="3544303"/>
            <a:ext cx="3463078" cy="380733"/>
            <a:chOff x="2874760" y="2551113"/>
            <a:chExt cx="3463078" cy="380733"/>
          </a:xfrm>
        </p:grpSpPr>
        <p:cxnSp>
          <p:nvCxnSpPr>
            <p:cNvPr id="85" name="Straight Connector 84"/>
            <p:cNvCxnSpPr>
              <a:endCxn id="53" idx="1"/>
            </p:cNvCxnSpPr>
            <p:nvPr/>
          </p:nvCxnSpPr>
          <p:spPr>
            <a:xfrm>
              <a:off x="2874760" y="2551113"/>
              <a:ext cx="3463078" cy="380733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rot="660000">
              <a:off x="4750455" y="2760466"/>
              <a:ext cx="91440" cy="0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90" name="Arc 89"/>
          <p:cNvSpPr/>
          <p:nvPr/>
        </p:nvSpPr>
        <p:spPr>
          <a:xfrm rot="13367635">
            <a:off x="4704909" y="3802828"/>
            <a:ext cx="182880" cy="182880"/>
          </a:xfrm>
          <a:prstGeom prst="arc">
            <a:avLst>
              <a:gd name="adj1" fmla="val 16200000"/>
              <a:gd name="adj2" fmla="val 21191148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1" name="Arc 90"/>
          <p:cNvSpPr/>
          <p:nvPr/>
        </p:nvSpPr>
        <p:spPr>
          <a:xfrm rot="12741827">
            <a:off x="4714852" y="3920716"/>
            <a:ext cx="182880" cy="182880"/>
          </a:xfrm>
          <a:prstGeom prst="arc">
            <a:avLst>
              <a:gd name="adj1" fmla="val 16522438"/>
              <a:gd name="adj2" fmla="val 0"/>
            </a:avLst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52804" y="3775027"/>
            <a:ext cx="2327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b="1" i="1" kern="0" dirty="0" err="1" smtClean="0">
                <a:solidFill>
                  <a:schemeClr val="bg1"/>
                </a:solidFill>
                <a:latin typeface="Bookman Old Style" pitchFamily="18" charset="0"/>
              </a:rPr>
              <a:t>i</a:t>
            </a:r>
            <a:endParaRPr lang="en-US" sz="1000" b="1" i="1" kern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46298" y="391552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b="1" i="1" kern="0" dirty="0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endParaRPr lang="en-US" sz="1000" b="1" i="1" kern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9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6" grpId="0"/>
      <p:bldP spid="17" grpId="0" animBg="1"/>
      <p:bldP spid="17" grpId="1" animBg="1"/>
      <p:bldP spid="18" grpId="0"/>
      <p:bldP spid="19" grpId="0"/>
      <p:bldP spid="33" grpId="0"/>
      <p:bldP spid="34" grpId="0"/>
      <p:bldP spid="41" grpId="0"/>
      <p:bldP spid="42" grpId="0"/>
      <p:bldP spid="90" grpId="0" animBg="1"/>
      <p:bldP spid="91" grpId="0" animBg="1"/>
      <p:bldP spid="92" grpId="0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D:\d drive\MJ WORK\Pooja mam (physics)\CBSE (X)\update file - 2019 - 2020\Light - Reflection and Refraction\Raw\instagram-hex-colors-gradient-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Oval 52"/>
          <p:cNvSpPr/>
          <p:nvPr/>
        </p:nvSpPr>
        <p:spPr>
          <a:xfrm>
            <a:off x="4709172" y="1858363"/>
            <a:ext cx="3111776" cy="111564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0"/>
                  <a:alpha val="0"/>
                </a:schemeClr>
              </a:gs>
              <a:gs pos="0">
                <a:srgbClr val="D4DE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38200" y="4028899"/>
            <a:ext cx="3111776" cy="111564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0"/>
                  <a:alpha val="0"/>
                </a:schemeClr>
              </a:gs>
              <a:gs pos="0">
                <a:srgbClr val="D4DE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660624" y="4028899"/>
            <a:ext cx="3111776" cy="111564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0"/>
                  <a:alpha val="0"/>
                </a:schemeClr>
              </a:gs>
              <a:gs pos="0">
                <a:srgbClr val="D4DE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71331" y="1858363"/>
            <a:ext cx="3111776" cy="111564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0"/>
                  <a:alpha val="0"/>
                </a:schemeClr>
              </a:gs>
              <a:gs pos="0">
                <a:srgbClr val="D4DE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33350"/>
            <a:ext cx="31242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 RULES FOR MAKING </a:t>
            </a:r>
            <a:endParaRPr lang="en-US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pPr>
              <a:lnSpc>
                <a:spcPts val="3000"/>
              </a:lnSpc>
              <a:defRPr/>
            </a:pPr>
            <a:r>
              <a:rPr lang="en-US" sz="36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RAY </a:t>
            </a:r>
            <a:r>
              <a:rPr lang="en-US" sz="36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DIAGRAM</a:t>
            </a:r>
          </a:p>
        </p:txBody>
      </p:sp>
      <p:pic>
        <p:nvPicPr>
          <p:cNvPr id="4" name="Picture 9" descr="D:\MJ\Pooja mam (physics)\Light – Reflection and Refraction\Base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77" y="1973334"/>
            <a:ext cx="2560320" cy="88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511193" y="2268608"/>
            <a:ext cx="1244600" cy="37465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</p:cxnSp>
      <p:grpSp>
        <p:nvGrpSpPr>
          <p:cNvPr id="6" name="Group 56"/>
          <p:cNvGrpSpPr/>
          <p:nvPr/>
        </p:nvGrpSpPr>
        <p:grpSpPr>
          <a:xfrm>
            <a:off x="1461821" y="2261464"/>
            <a:ext cx="1313816" cy="0"/>
            <a:chOff x="2461260" y="2501961"/>
            <a:chExt cx="3471742" cy="4550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461260" y="2501961"/>
              <a:ext cx="3471742" cy="1905"/>
            </a:xfrm>
            <a:prstGeom prst="line">
              <a:avLst/>
            </a:prstGeom>
            <a:noFill/>
            <a:ln w="19050" cap="flat" cmpd="sng" algn="ctr">
              <a:solidFill>
                <a:srgbClr val="1F1FED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>
              <a:off x="4328160" y="2504923"/>
              <a:ext cx="91440" cy="1588"/>
            </a:xfrm>
            <a:prstGeom prst="line">
              <a:avLst/>
            </a:prstGeom>
            <a:noFill/>
            <a:ln w="19050" cap="flat" cmpd="sng" algn="ctr">
              <a:solidFill>
                <a:srgbClr val="1F1FED"/>
              </a:solidFill>
              <a:prstDash val="solid"/>
              <a:tailEnd type="stealth" w="lg" len="lg"/>
            </a:ln>
            <a:effectLst/>
          </p:spPr>
        </p:cxnSp>
      </p:grpSp>
      <p:pic>
        <p:nvPicPr>
          <p:cNvPr id="9" name="Picture 9" descr="D:\MJ\Pooja mam (physics)\Light – Reflection and Refraction\Base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56" y="1956706"/>
            <a:ext cx="2560320" cy="88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12739"/>
              </p:ext>
            </p:extLst>
          </p:nvPr>
        </p:nvGraphicFramePr>
        <p:xfrm>
          <a:off x="228600" y="859040"/>
          <a:ext cx="4206240" cy="919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25199" y="889520"/>
            <a:ext cx="1431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INCIDENT RAY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889520"/>
            <a:ext cx="1545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REFLECTED RAY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1" y="1248748"/>
            <a:ext cx="2098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Parallel to the principal Axis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36939" y="1248748"/>
            <a:ext cx="1977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Passes through focus</a:t>
            </a:r>
          </a:p>
        </p:txBody>
      </p:sp>
      <p:grpSp>
        <p:nvGrpSpPr>
          <p:cNvPr id="15" name="Group 66"/>
          <p:cNvGrpSpPr/>
          <p:nvPr/>
        </p:nvGrpSpPr>
        <p:grpSpPr>
          <a:xfrm>
            <a:off x="5416937" y="2254361"/>
            <a:ext cx="1214438" cy="557214"/>
            <a:chOff x="2708988" y="2567780"/>
            <a:chExt cx="1214438" cy="55721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08988" y="2567780"/>
              <a:ext cx="1214438" cy="557214"/>
            </a:xfrm>
            <a:prstGeom prst="line">
              <a:avLst/>
            </a:prstGeom>
            <a:noFill/>
            <a:ln w="19050" cap="flat" cmpd="sng" algn="ctr">
              <a:solidFill>
                <a:srgbClr val="1F1FED"/>
              </a:solidFill>
              <a:prstDash val="soli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>
            <a:xfrm>
              <a:off x="2761379" y="2591351"/>
              <a:ext cx="171351" cy="81207"/>
            </a:xfrm>
            <a:prstGeom prst="line">
              <a:avLst/>
            </a:prstGeom>
            <a:noFill/>
            <a:ln w="19050" cap="flat" cmpd="sng" algn="ctr">
              <a:solidFill>
                <a:srgbClr val="1F1FED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 rot="2940876" flipH="1">
            <a:off x="6164526" y="2333861"/>
            <a:ext cx="302110" cy="665399"/>
            <a:chOff x="3919674" y="2155137"/>
            <a:chExt cx="302110" cy="665399"/>
          </a:xfrm>
        </p:grpSpPr>
        <p:cxnSp>
          <p:nvCxnSpPr>
            <p:cNvPr id="19" name="Straight Connector 18"/>
            <p:cNvCxnSpPr/>
            <p:nvPr/>
          </p:nvCxnSpPr>
          <p:spPr>
            <a:xfrm rot="2940876" flipV="1">
              <a:off x="3738029" y="2336782"/>
              <a:ext cx="665399" cy="30211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>
            <a:xfrm>
              <a:off x="4092284" y="2496597"/>
              <a:ext cx="114200" cy="5263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tailEnd type="stealth" w="lg" len="lg"/>
            </a:ln>
            <a:effectLst/>
          </p:spPr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80334"/>
              </p:ext>
            </p:extLst>
          </p:nvPr>
        </p:nvGraphicFramePr>
        <p:xfrm>
          <a:off x="4713516" y="859320"/>
          <a:ext cx="4206240" cy="919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010115" y="889800"/>
            <a:ext cx="1431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INCIDENT RAY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23316" y="889800"/>
            <a:ext cx="1545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REFLECTED RAY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13516" y="1249028"/>
            <a:ext cx="21083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w Cen MT" panose="020B0602020104020603" pitchFamily="34" charset="0"/>
              </a:rPr>
              <a:t>Passes through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1855" y="1249028"/>
            <a:ext cx="15520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latin typeface="Tw Cen MT" panose="020B0602020104020603" pitchFamily="34" charset="0"/>
              </a:rPr>
              <a:t>Passes through C</a:t>
            </a:r>
          </a:p>
        </p:txBody>
      </p:sp>
      <p:pic>
        <p:nvPicPr>
          <p:cNvPr id="26" name="Picture 9" descr="D:\MJ\Pooja mam (physics)\Light – Reflection and Refraction\Base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98" y="4122361"/>
            <a:ext cx="2560320" cy="88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D:\MJ\Pooja mam (physics)\Light – Reflection and Refraction\Base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61" y="4122360"/>
            <a:ext cx="2560320" cy="88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66"/>
          <p:cNvGrpSpPr/>
          <p:nvPr/>
        </p:nvGrpSpPr>
        <p:grpSpPr>
          <a:xfrm>
            <a:off x="1507859" y="4407012"/>
            <a:ext cx="1300162" cy="266700"/>
            <a:chOff x="2854515" y="2540934"/>
            <a:chExt cx="1300162" cy="2667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854515" y="2540934"/>
              <a:ext cx="1300162" cy="266700"/>
            </a:xfrm>
            <a:prstGeom prst="line">
              <a:avLst/>
            </a:prstGeom>
            <a:noFill/>
            <a:ln w="19050" cap="flat" cmpd="sng" algn="ctr">
              <a:solidFill>
                <a:srgbClr val="1F1FED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>
              <a:off x="3240278" y="2619516"/>
              <a:ext cx="130968" cy="30956"/>
            </a:xfrm>
            <a:prstGeom prst="line">
              <a:avLst/>
            </a:prstGeom>
            <a:noFill/>
            <a:ln w="19050" cap="flat" cmpd="sng" algn="ctr">
              <a:solidFill>
                <a:srgbClr val="1F1FED"/>
              </a:solidFill>
              <a:prstDash val="solid"/>
              <a:tailEnd type="stealth" w="lg" len="lg"/>
            </a:ln>
            <a:effectLst/>
          </p:spPr>
        </p:cxnSp>
      </p:grpSp>
      <p:cxnSp>
        <p:nvCxnSpPr>
          <p:cNvPr id="31" name="Straight Connector 30"/>
          <p:cNvCxnSpPr/>
          <p:nvPr/>
        </p:nvCxnSpPr>
        <p:spPr>
          <a:xfrm flipV="1">
            <a:off x="1541196" y="4687997"/>
            <a:ext cx="1269202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headEnd type="stealth" w="lg" len="lg"/>
            <a:tailEnd type="none" w="lg" len="lg"/>
          </a:ln>
          <a:effectLst/>
        </p:spPr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36660"/>
              </p:ext>
            </p:extLst>
          </p:nvPr>
        </p:nvGraphicFramePr>
        <p:xfrm>
          <a:off x="232956" y="3043184"/>
          <a:ext cx="4206240" cy="919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29555" y="3073664"/>
            <a:ext cx="1431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INCIDENT RAY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42756" y="3073664"/>
            <a:ext cx="1545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REFLECTED RAY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2956" y="3432892"/>
            <a:ext cx="21083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w Cen MT" panose="020B0602020104020603" pitchFamily="34" charset="0"/>
              </a:rPr>
              <a:t>Passes through focus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41295" y="3432892"/>
            <a:ext cx="20826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w Cen MT" panose="020B0602020104020603" pitchFamily="34" charset="0"/>
              </a:rPr>
              <a:t>Parallel to the principal Axis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200061" y="4566255"/>
            <a:ext cx="1344612" cy="214614"/>
            <a:chOff x="3652838" y="3524250"/>
            <a:chExt cx="1344612" cy="214614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3652838" y="3524250"/>
              <a:ext cx="1344612" cy="2146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 rot="20940000" flipH="1">
              <a:off x="4152060" y="3654716"/>
              <a:ext cx="91440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40" name="Group 66"/>
          <p:cNvGrpSpPr/>
          <p:nvPr/>
        </p:nvGrpSpPr>
        <p:grpSpPr>
          <a:xfrm>
            <a:off x="5220698" y="4407012"/>
            <a:ext cx="1323975" cy="156369"/>
            <a:chOff x="2874760" y="2551113"/>
            <a:chExt cx="1323975" cy="15636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874760" y="2551113"/>
              <a:ext cx="1323975" cy="156369"/>
            </a:xfrm>
            <a:prstGeom prst="line">
              <a:avLst/>
            </a:prstGeom>
            <a:noFill/>
            <a:ln w="19050" cap="flat" cmpd="sng" algn="ctr">
              <a:solidFill>
                <a:srgbClr val="1F1FED"/>
              </a:solidFill>
              <a:prstDash val="soli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3432738" y="2620970"/>
              <a:ext cx="88135" cy="6343"/>
            </a:xfrm>
            <a:prstGeom prst="line">
              <a:avLst/>
            </a:prstGeom>
            <a:noFill/>
            <a:ln w="19050" cap="flat" cmpd="sng" algn="ctr">
              <a:solidFill>
                <a:srgbClr val="1F1FED"/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43" name="Arc 42"/>
          <p:cNvSpPr/>
          <p:nvPr/>
        </p:nvSpPr>
        <p:spPr>
          <a:xfrm rot="13367635">
            <a:off x="6060282" y="4444793"/>
            <a:ext cx="182880" cy="182880"/>
          </a:xfrm>
          <a:prstGeom prst="arc">
            <a:avLst>
              <a:gd name="adj1" fmla="val 17846334"/>
              <a:gd name="adj2" fmla="val 20375186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4" name="Arc 43"/>
          <p:cNvSpPr/>
          <p:nvPr/>
        </p:nvSpPr>
        <p:spPr>
          <a:xfrm rot="11860502">
            <a:off x="6060282" y="4506658"/>
            <a:ext cx="182880" cy="182880"/>
          </a:xfrm>
          <a:prstGeom prst="arc">
            <a:avLst>
              <a:gd name="adj1" fmla="val 18418864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31862" y="4430734"/>
            <a:ext cx="218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00" b="1" i="1" kern="0" dirty="0" err="1" smtClean="0">
                <a:solidFill>
                  <a:sysClr val="windowText" lastClr="000000"/>
                </a:solidFill>
                <a:latin typeface="Bookman Old Style" pitchFamily="18" charset="0"/>
              </a:rPr>
              <a:t>i</a:t>
            </a:r>
            <a:endParaRPr lang="en-US" sz="700" b="1" i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27737" y="4514168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r</a:t>
            </a:r>
            <a:endParaRPr lang="en-US" sz="700" b="1" i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0399"/>
              </p:ext>
            </p:extLst>
          </p:nvPr>
        </p:nvGraphicFramePr>
        <p:xfrm>
          <a:off x="4728756" y="3071040"/>
          <a:ext cx="4206240" cy="919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5025355" y="3101520"/>
            <a:ext cx="1431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INCIDENT RAY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38556" y="3101520"/>
            <a:ext cx="1545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w Cen MT" panose="020B0602020104020603" pitchFamily="34" charset="0"/>
              </a:rPr>
              <a:t>REFLECTED RAY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28756" y="3460748"/>
            <a:ext cx="21083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w Cen MT" panose="020B0602020104020603" pitchFamily="34" charset="0"/>
              </a:rPr>
              <a:t>Strike the pole at an angle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37095" y="3460748"/>
            <a:ext cx="20775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w Cen MT" panose="020B0602020104020603" pitchFamily="34" charset="0"/>
              </a:rPr>
              <a:t>Makes the same angle with principal axis</a:t>
            </a:r>
          </a:p>
        </p:txBody>
      </p:sp>
    </p:spTree>
    <p:extLst>
      <p:ext uri="{BB962C8B-B14F-4D97-AF65-F5344CB8AC3E}">
        <p14:creationId xmlns:p14="http://schemas.microsoft.com/office/powerpoint/2010/main" val="1632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2" grpId="0"/>
      <p:bldP spid="23" grpId="0"/>
      <p:bldP spid="24" grpId="0"/>
      <p:bldP spid="25" grpId="0"/>
      <p:bldP spid="33" grpId="0"/>
      <p:bldP spid="34" grpId="0"/>
      <p:bldP spid="35" grpId="0"/>
      <p:bldP spid="36" grpId="0"/>
      <p:bldP spid="43" grpId="0" animBg="1"/>
      <p:bldP spid="44" grpId="0" animBg="1"/>
      <p:bldP spid="45" grpId="0"/>
      <p:bldP spid="46" grpId="0"/>
      <p:bldP spid="48" grpId="0"/>
      <p:bldP spid="49" grpId="0"/>
      <p:bldP spid="50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fc1f42a5c64695b4d8af33a0a8ed3956cea8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18295</TotalTime>
  <Words>519</Words>
  <Application>Microsoft Office PowerPoint</Application>
  <PresentationFormat>On-screen Show (16:9)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Aharoni</vt:lpstr>
      <vt:lpstr>Arial</vt:lpstr>
      <vt:lpstr>Book Antiqua</vt:lpstr>
      <vt:lpstr>Bookman Old Style</vt:lpstr>
      <vt:lpstr>Calibri</vt:lpstr>
      <vt:lpstr>Symbol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Ink-Sch-08</dc:creator>
  <cp:lastModifiedBy>T.S BORA</cp:lastModifiedBy>
  <cp:revision>2770</cp:revision>
  <dcterms:created xsi:type="dcterms:W3CDTF">2006-08-16T00:00:00Z</dcterms:created>
  <dcterms:modified xsi:type="dcterms:W3CDTF">2022-04-25T02:39:21Z</dcterms:modified>
</cp:coreProperties>
</file>