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231" r:id="rId2"/>
    <p:sldId id="1232" r:id="rId3"/>
    <p:sldId id="1233" r:id="rId4"/>
    <p:sldId id="1234" r:id="rId5"/>
    <p:sldId id="1235" r:id="rId6"/>
    <p:sldId id="1236" r:id="rId7"/>
    <p:sldId id="1238" r:id="rId8"/>
    <p:sldId id="1240" r:id="rId9"/>
    <p:sldId id="1237" r:id="rId10"/>
    <p:sldId id="1239" r:id="rId11"/>
    <p:sldId id="1241" r:id="rId12"/>
    <p:sldId id="1242" r:id="rId13"/>
    <p:sldId id="1243" r:id="rId14"/>
    <p:sldId id="1244" r:id="rId15"/>
    <p:sldId id="1245" r:id="rId16"/>
    <p:sldId id="1246" r:id="rId17"/>
    <p:sldId id="1247" r:id="rId18"/>
    <p:sldId id="1249" r:id="rId19"/>
    <p:sldId id="1253" r:id="rId20"/>
    <p:sldId id="1250" r:id="rId21"/>
    <p:sldId id="1254" r:id="rId22"/>
    <p:sldId id="1252" r:id="rId23"/>
    <p:sldId id="1255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6">
          <p15:clr>
            <a:srgbClr val="A4A3A4"/>
          </p15:clr>
        </p15:guide>
        <p15:guide id="2" orient="horz" pos="84">
          <p15:clr>
            <a:srgbClr val="A4A3A4"/>
          </p15:clr>
        </p15:guide>
        <p15:guide id="3" pos="96">
          <p15:clr>
            <a:srgbClr val="A4A3A4"/>
          </p15:clr>
        </p15:guide>
        <p15:guide id="4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0000FF"/>
    <a:srgbClr val="00FFFF"/>
    <a:srgbClr val="66FFFF"/>
    <a:srgbClr val="FF00FF"/>
    <a:srgbClr val="CCFF33"/>
    <a:srgbClr val="FFFF99"/>
    <a:srgbClr val="99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2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3156"/>
        <p:guide orient="horz" pos="84"/>
        <p:guide pos="96"/>
        <p:guide pos="566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15C8-D4A1-4A74-921E-B35B0BF6FF3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F4D65-FC0D-4051-9488-354664E7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65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3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928" y="2038350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Lec</a:t>
            </a:r>
            <a:r>
              <a:rPr lang="en-US" sz="4800" dirty="0" smtClean="0"/>
              <a:t> - 5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25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13335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 object 2cm high is placed at a distance of 16 cm from a concave mirror which produces a real image 3 cm high. Find the image distance.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5" name="Oval 4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818" y="283220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gency FB" panose="020B0503020202020204" pitchFamily="34" charset="0"/>
                </a:rPr>
                <a:t>5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091973"/>
            <a:ext cx="915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189484"/>
            <a:ext cx="1088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697718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3409950"/>
            <a:ext cx="1184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439704" y="2189484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distance (v)</a:t>
            </a: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268203" y="2189484"/>
            <a:ext cx="619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439704" y="1429132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 distance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268203" y="1429132"/>
            <a:ext cx="1099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- 16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1439704" y="1091973"/>
            <a:ext cx="1865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 height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192003" y="1091973"/>
            <a:ext cx="859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2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439704" y="1731760"/>
            <a:ext cx="2094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image (h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3420603" y="1731760"/>
            <a:ext cx="9829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- 3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1439403" y="2602705"/>
            <a:ext cx="1676400" cy="727844"/>
            <a:chOff x="1524000" y="2605908"/>
            <a:chExt cx="1676400" cy="727844"/>
          </a:xfrm>
        </p:grpSpPr>
        <p:grpSp>
          <p:nvGrpSpPr>
            <p:cNvPr id="145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2518116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47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232142" y="3277305"/>
            <a:ext cx="1739658" cy="743779"/>
            <a:chOff x="1839295" y="4173237"/>
            <a:chExt cx="1739658" cy="743779"/>
          </a:xfrm>
        </p:grpSpPr>
        <p:sp>
          <p:nvSpPr>
            <p:cNvPr id="166" name="TextBox 165"/>
            <p:cNvSpPr txBox="1"/>
            <p:nvPr/>
          </p:nvSpPr>
          <p:spPr>
            <a:xfrm>
              <a:off x="1839295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-v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299805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69" name="Group 31"/>
            <p:cNvGrpSpPr/>
            <p:nvPr/>
          </p:nvGrpSpPr>
          <p:grpSpPr>
            <a:xfrm>
              <a:off x="2651674" y="4173237"/>
              <a:ext cx="927279" cy="743779"/>
              <a:chOff x="5920432" y="2590312"/>
              <a:chExt cx="927279" cy="991704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5920432" y="2590312"/>
                <a:ext cx="92727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u </a:t>
                </a: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158425" y="3048537"/>
                <a:ext cx="537128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sz="2000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 flipV="1">
                <a:off x="5970645" y="3084258"/>
                <a:ext cx="814843" cy="279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Double Bracket 169"/>
            <p:cNvSpPr/>
            <p:nvPr/>
          </p:nvSpPr>
          <p:spPr>
            <a:xfrm>
              <a:off x="2643287" y="4302827"/>
              <a:ext cx="914400" cy="457199"/>
            </a:xfrm>
            <a:prstGeom prst="bracketPair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869767" y="223042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83452" y="28498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B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rot="5400000" flipH="1" flipV="1">
            <a:off x="5827281" y="2711010"/>
            <a:ext cx="397764" cy="13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953000" y="259128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953000" y="334067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rot="5400000" flipH="1" flipV="1">
            <a:off x="4972089" y="3159967"/>
            <a:ext cx="480060" cy="1364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38"/>
          <p:cNvGrpSpPr/>
          <p:nvPr/>
        </p:nvGrpSpPr>
        <p:grpSpPr>
          <a:xfrm>
            <a:off x="6057946" y="3126625"/>
            <a:ext cx="2340864" cy="338554"/>
            <a:chOff x="2150110" y="4551978"/>
            <a:chExt cx="2340864" cy="451404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2150110" y="4589462"/>
              <a:ext cx="234086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975608" y="4551978"/>
              <a:ext cx="692818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16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3" name="Group 145"/>
          <p:cNvGrpSpPr/>
          <p:nvPr/>
        </p:nvGrpSpPr>
        <p:grpSpPr>
          <a:xfrm>
            <a:off x="5213396" y="3417137"/>
            <a:ext cx="3063240" cy="338554"/>
            <a:chOff x="3516311" y="4544996"/>
            <a:chExt cx="2893060" cy="451404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3516311" y="4589462"/>
              <a:ext cx="289306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757736" y="4544996"/>
              <a:ext cx="263730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6" name="Group 149"/>
          <p:cNvGrpSpPr/>
          <p:nvPr/>
        </p:nvGrpSpPr>
        <p:grpSpPr>
          <a:xfrm>
            <a:off x="5283200" y="2530909"/>
            <a:ext cx="685800" cy="377190"/>
            <a:chOff x="2982071" y="4417476"/>
            <a:chExt cx="685800" cy="502920"/>
          </a:xfrm>
        </p:grpSpPr>
        <p:cxnSp>
          <p:nvCxnSpPr>
            <p:cNvPr id="187" name="Straight Arrow Connector 186"/>
            <p:cNvCxnSpPr/>
            <p:nvPr/>
          </p:nvCxnSpPr>
          <p:spPr>
            <a:xfrm flipH="1">
              <a:off x="3547267" y="4417476"/>
              <a:ext cx="0" cy="50292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982071" y="4448669"/>
              <a:ext cx="6858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2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9" name="Group 158"/>
          <p:cNvGrpSpPr/>
          <p:nvPr/>
        </p:nvGrpSpPr>
        <p:grpSpPr>
          <a:xfrm>
            <a:off x="5378496" y="2937628"/>
            <a:ext cx="615950" cy="464404"/>
            <a:chOff x="3533886" y="4208562"/>
            <a:chExt cx="499084" cy="619205"/>
          </a:xfrm>
        </p:grpSpPr>
        <p:cxnSp>
          <p:nvCxnSpPr>
            <p:cNvPr id="190" name="Straight Arrow Connector 189"/>
            <p:cNvCxnSpPr/>
            <p:nvPr/>
          </p:nvCxnSpPr>
          <p:spPr>
            <a:xfrm>
              <a:off x="3547267" y="4208562"/>
              <a:ext cx="732" cy="619205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533886" y="4284762"/>
              <a:ext cx="4990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3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2" name="Group 24"/>
          <p:cNvGrpSpPr/>
          <p:nvPr/>
        </p:nvGrpSpPr>
        <p:grpSpPr>
          <a:xfrm>
            <a:off x="4953046" y="2067006"/>
            <a:ext cx="3931920" cy="1723944"/>
            <a:chOff x="1981200" y="1082040"/>
            <a:chExt cx="4901055" cy="2865120"/>
          </a:xfrm>
        </p:grpSpPr>
        <p:cxnSp>
          <p:nvCxnSpPr>
            <p:cNvPr id="193" name="Straight Connector 192"/>
            <p:cNvCxnSpPr/>
            <p:nvPr/>
          </p:nvCxnSpPr>
          <p:spPr>
            <a:xfrm>
              <a:off x="1981200" y="2497262"/>
              <a:ext cx="4901055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3442539" y="2398472"/>
              <a:ext cx="382038" cy="61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C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5" name="TextBox 4"/>
            <p:cNvSpPr txBox="1"/>
            <p:nvPr/>
          </p:nvSpPr>
          <p:spPr>
            <a:xfrm>
              <a:off x="4807349" y="2398472"/>
              <a:ext cx="362057" cy="61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96" name="Group 5"/>
            <p:cNvGrpSpPr/>
            <p:nvPr/>
          </p:nvGrpSpPr>
          <p:grpSpPr>
            <a:xfrm>
              <a:off x="5921282" y="1261692"/>
              <a:ext cx="535892" cy="2514440"/>
              <a:chOff x="2011268" y="2689860"/>
              <a:chExt cx="320452" cy="18059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>
                <a:off x="2240280" y="358140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2232660" y="342900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236470" y="373221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2217420" y="327660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2219122" y="388461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2192452" y="403701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190344" y="312420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13"/>
              <p:cNvCxnSpPr/>
              <p:nvPr/>
            </p:nvCxnSpPr>
            <p:spPr>
              <a:xfrm>
                <a:off x="2148434" y="297180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153298" y="418941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2096148" y="434181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011268" y="449421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17"/>
              <p:cNvCxnSpPr/>
              <p:nvPr/>
            </p:nvCxnSpPr>
            <p:spPr>
              <a:xfrm>
                <a:off x="2088528" y="281940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18"/>
              <p:cNvCxnSpPr/>
              <p:nvPr/>
            </p:nvCxnSpPr>
            <p:spPr>
              <a:xfrm>
                <a:off x="2015490" y="268986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Block Arc 196"/>
            <p:cNvSpPr/>
            <p:nvPr/>
          </p:nvSpPr>
          <p:spPr>
            <a:xfrm rot="5400000" flipH="1">
              <a:off x="4117328" y="1765312"/>
              <a:ext cx="2865120" cy="1498575"/>
            </a:xfrm>
            <a:prstGeom prst="blockArc">
              <a:avLst>
                <a:gd name="adj1" fmla="val 11484505"/>
                <a:gd name="adj2" fmla="val 20892596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62173" y="2427467"/>
              <a:ext cx="384038" cy="613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P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9" name="Flowchart: Connector 198"/>
            <p:cNvSpPr/>
            <p:nvPr/>
          </p:nvSpPr>
          <p:spPr>
            <a:xfrm>
              <a:off x="6258275" y="2431471"/>
              <a:ext cx="91440" cy="121575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0" name="Flowchart: Connector 199"/>
            <p:cNvSpPr/>
            <p:nvPr/>
          </p:nvSpPr>
          <p:spPr>
            <a:xfrm>
              <a:off x="3588367" y="2431471"/>
              <a:ext cx="91440" cy="121575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1" name="Flowchart: Connector 200"/>
            <p:cNvSpPr/>
            <p:nvPr/>
          </p:nvSpPr>
          <p:spPr>
            <a:xfrm>
              <a:off x="4942684" y="2431471"/>
              <a:ext cx="91440" cy="121575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234440" y="4019550"/>
            <a:ext cx="1981200" cy="743779"/>
            <a:chOff x="1597753" y="4173237"/>
            <a:chExt cx="1981200" cy="743779"/>
          </a:xfrm>
        </p:grpSpPr>
        <p:sp>
          <p:nvSpPr>
            <p:cNvPr id="217" name="TextBox 216"/>
            <p:cNvSpPr txBox="1"/>
            <p:nvPr/>
          </p:nvSpPr>
          <p:spPr>
            <a:xfrm>
              <a:off x="1597753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-v</a:t>
              </a:r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347430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20" name="Group 31"/>
            <p:cNvGrpSpPr/>
            <p:nvPr/>
          </p:nvGrpSpPr>
          <p:grpSpPr>
            <a:xfrm>
              <a:off x="2651674" y="4173237"/>
              <a:ext cx="927279" cy="743779"/>
              <a:chOff x="5920432" y="2590312"/>
              <a:chExt cx="927279" cy="991704"/>
            </a:xfrm>
          </p:grpSpPr>
          <p:sp>
            <p:nvSpPr>
              <p:cNvPr id="223" name="TextBox 222"/>
              <p:cNvSpPr txBox="1"/>
              <p:nvPr/>
            </p:nvSpPr>
            <p:spPr>
              <a:xfrm>
                <a:off x="5920432" y="2590312"/>
                <a:ext cx="92727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u </a:t>
                </a:r>
                <a:r>
                  <a:rPr lang="en-US" sz="2000" b="1" dirty="0">
                    <a:solidFill>
                      <a:schemeClr val="bg1"/>
                    </a:solidFill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158425" y="3048537"/>
                <a:ext cx="537128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cs typeface="Times New Roman" pitchFamily="18" charset="0"/>
                  </a:rPr>
                  <a:t>1</a:t>
                </a:r>
                <a:endParaRPr lang="en-US" sz="2000" b="1" baseline="-25000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 flipV="1">
                <a:off x="5970645" y="3084258"/>
                <a:ext cx="814843" cy="279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Double Bracket 220"/>
            <p:cNvSpPr/>
            <p:nvPr/>
          </p:nvSpPr>
          <p:spPr>
            <a:xfrm>
              <a:off x="2643287" y="4302827"/>
              <a:ext cx="914400" cy="457199"/>
            </a:xfrm>
            <a:prstGeom prst="bracketPair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054953" y="432202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3429000" y="3995113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3764176" y="3842836"/>
            <a:ext cx="2255624" cy="743779"/>
            <a:chOff x="4907176" y="1059541"/>
            <a:chExt cx="2255624" cy="743779"/>
          </a:xfrm>
        </p:grpSpPr>
        <p:sp>
          <p:nvSpPr>
            <p:cNvPr id="228" name="TextBox 227"/>
            <p:cNvSpPr txBox="1"/>
            <p:nvPr/>
          </p:nvSpPr>
          <p:spPr>
            <a:xfrm>
              <a:off x="4907176" y="1212818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v</a:t>
              </a:r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80386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30" name="Group 31"/>
            <p:cNvGrpSpPr/>
            <p:nvPr/>
          </p:nvGrpSpPr>
          <p:grpSpPr>
            <a:xfrm>
              <a:off x="5928181" y="1059541"/>
              <a:ext cx="1166943" cy="743779"/>
              <a:chOff x="5920432" y="2590312"/>
              <a:chExt cx="1166943" cy="991703"/>
            </a:xfrm>
          </p:grpSpPr>
          <p:sp>
            <p:nvSpPr>
              <p:cNvPr id="233" name="TextBox 232"/>
              <p:cNvSpPr txBox="1"/>
              <p:nvPr/>
            </p:nvSpPr>
            <p:spPr>
              <a:xfrm>
                <a:off x="5920432" y="2590312"/>
                <a:ext cx="1166943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-16 </a:t>
                </a:r>
                <a:r>
                  <a:rPr lang="en-US" sz="2000" b="1" dirty="0">
                    <a:solidFill>
                      <a:schemeClr val="bg1"/>
                    </a:solidFill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cs typeface="Times New Roman" pitchFamily="18" charset="0"/>
                  </a:rPr>
                  <a:t>-3</a:t>
                </a:r>
                <a:endParaRPr lang="en-US" sz="2000" b="1" baseline="-25000" dirty="0" smtClean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250176" y="3048536"/>
                <a:ext cx="609600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 flipV="1">
                <a:off x="5970644" y="3084258"/>
                <a:ext cx="1097280" cy="279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5588000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32" name="Double Bracket 231"/>
            <p:cNvSpPr/>
            <p:nvPr/>
          </p:nvSpPr>
          <p:spPr>
            <a:xfrm>
              <a:off x="5881693" y="1189129"/>
              <a:ext cx="1281107" cy="457199"/>
            </a:xfrm>
            <a:prstGeom prst="bracketPair">
              <a:avLst/>
            </a:prstGeom>
            <a:ln w="28575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36" name="Straight Connector 235"/>
          <p:cNvCxnSpPr/>
          <p:nvPr/>
        </p:nvCxnSpPr>
        <p:spPr>
          <a:xfrm rot="16200000" flipH="1">
            <a:off x="5125952" y="3966691"/>
            <a:ext cx="17145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867688" y="3638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8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 rot="16200000" flipH="1">
            <a:off x="5334000" y="4315905"/>
            <a:ext cx="17145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492030" y="4298764"/>
            <a:ext cx="3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426423" y="4363819"/>
            <a:ext cx="3577028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image is formed at a distance of 24 cm in front of mirror.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819014" y="4599139"/>
            <a:ext cx="145129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= -24 cm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3830222" y="4586615"/>
            <a:ext cx="1442301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74" grpId="0"/>
      <p:bldP spid="175" grpId="0"/>
      <p:bldP spid="177" grpId="0"/>
      <p:bldP spid="178" grpId="0"/>
      <p:bldP spid="226" grpId="0"/>
      <p:bldP spid="237" grpId="0"/>
      <p:bldP spid="239" grpId="0"/>
      <p:bldP spid="242" grpId="0" animBg="1"/>
      <p:bldP spid="243" grpId="0"/>
      <p:bldP spid="2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200" dirty="0" smtClean="0">
                <a:solidFill>
                  <a:srgbClr val="034EA2"/>
                </a:solidFill>
                <a:latin typeface="Bookman Old Style" pitchFamily="18" charset="0"/>
              </a:rPr>
              <a:t>Light – Reflection and Refraction</a:t>
            </a:r>
            <a:endParaRPr lang="en-US" altLang="en-US" sz="32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63874"/>
            <a:ext cx="6629400" cy="95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Type B Numericals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3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and 4   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22166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For a convex mirror the object distance  u = 30 cm to the left, </a:t>
            </a:r>
          </a:p>
          <a:p>
            <a:pPr defTabSz="53975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image distance v = 12 cm to the right of the mirror and height of object = 5 cm. Find the height of image.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5" name="Oval 4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516" y="28322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6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08529" y="1398889"/>
            <a:ext cx="1348707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1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 cm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9737" y="1370974"/>
            <a:ext cx="1536271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3486" y="1315819"/>
            <a:ext cx="3577028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height of the image is 2 cm and it is erect.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6426" y="2279065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 concave mirror produces three times magnified (enlarged) real image of an object placed at 10 cm in front of it. Where is the image located 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6326" y="2221230"/>
            <a:ext cx="762000" cy="762000"/>
            <a:chOff x="190500" y="163830"/>
            <a:chExt cx="762000" cy="762000"/>
          </a:xfrm>
        </p:grpSpPr>
        <p:sp>
          <p:nvSpPr>
            <p:cNvPr id="12" name="Oval 11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516" y="28322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7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14355" y="3456289"/>
            <a:ext cx="145129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= -30 cm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5563" y="3428374"/>
            <a:ext cx="1536271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9312" y="3373219"/>
            <a:ext cx="3577028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image distance is 30 cm and is in front of the mirror.</a:t>
            </a:r>
          </a:p>
        </p:txBody>
      </p:sp>
    </p:spTree>
    <p:extLst>
      <p:ext uri="{BB962C8B-B14F-4D97-AF65-F5344CB8AC3E}">
        <p14:creationId xmlns:p14="http://schemas.microsoft.com/office/powerpoint/2010/main" val="22391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 animBg="1"/>
      <p:bldP spid="10" grpId="0"/>
      <p:bldP spid="14" grpId="0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261" y="260350"/>
            <a:ext cx="6936907" cy="919401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For a convex mirror </a:t>
            </a:r>
            <a:r>
              <a:rPr lang="en-US" sz="1600" b="1" dirty="0" smtClean="0"/>
              <a:t>the </a:t>
            </a:r>
            <a:r>
              <a:rPr lang="en-US" sz="1600" b="1" dirty="0"/>
              <a:t>object </a:t>
            </a:r>
            <a:r>
              <a:rPr lang="en-US" sz="1600" b="1" dirty="0" smtClean="0"/>
              <a:t>distance  u = </a:t>
            </a:r>
            <a:r>
              <a:rPr lang="en-US" sz="1600" b="1" dirty="0"/>
              <a:t>30 cm to the left</a:t>
            </a:r>
            <a:r>
              <a:rPr lang="en-US" sz="1600" b="1" dirty="0" smtClean="0"/>
              <a:t>, </a:t>
            </a:r>
          </a:p>
          <a:p>
            <a:pPr algn="just"/>
            <a:r>
              <a:rPr lang="en-US" sz="1600" b="1" dirty="0" smtClean="0"/>
              <a:t>image </a:t>
            </a:r>
            <a:r>
              <a:rPr lang="en-US" sz="1600" b="1" dirty="0"/>
              <a:t>distance </a:t>
            </a:r>
            <a:r>
              <a:rPr lang="en-US" sz="1600" b="1" dirty="0" smtClean="0"/>
              <a:t>v = 12 </a:t>
            </a:r>
            <a:r>
              <a:rPr lang="en-US" sz="1600" b="1" dirty="0"/>
              <a:t>cm to the right of the mirror and height of object = 5 cm</a:t>
            </a:r>
            <a:r>
              <a:rPr lang="en-US" sz="1600" b="1" dirty="0" smtClean="0"/>
              <a:t>. </a:t>
            </a:r>
            <a:r>
              <a:rPr lang="en-US" sz="1600" b="1" dirty="0"/>
              <a:t>Find the height of image</a:t>
            </a:r>
            <a:r>
              <a:rPr lang="en-US" sz="1600" b="1" dirty="0" smtClean="0"/>
              <a:t>. 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504430" y="1264043"/>
            <a:ext cx="835485" cy="338554"/>
          </a:xfrm>
          <a:prstGeom prst="rect">
            <a:avLst/>
          </a:prstGeom>
          <a:gradFill>
            <a:gsLst>
              <a:gs pos="8000">
                <a:srgbClr val="FF66FF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>
                <a:latin typeface="Book Antiqua" pitchFamily="18" charset="0"/>
              </a:rPr>
              <a:t>Given 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4430" y="2282339"/>
            <a:ext cx="987771" cy="338554"/>
          </a:xfrm>
          <a:prstGeom prst="rect">
            <a:avLst/>
          </a:prstGeom>
          <a:gradFill>
            <a:gsLst>
              <a:gs pos="2500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>
                <a:latin typeface="Book Antiqua" pitchFamily="18" charset="0"/>
              </a:rPr>
              <a:t>To Find :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430" y="2864061"/>
            <a:ext cx="1063112" cy="338554"/>
          </a:xfrm>
          <a:prstGeom prst="rect">
            <a:avLst/>
          </a:prstGeom>
          <a:gradFill>
            <a:gsLst>
              <a:gs pos="25000">
                <a:srgbClr val="D5FF01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 smtClean="0">
                <a:latin typeface="Book Antiqua" pitchFamily="18" charset="0"/>
              </a:rPr>
              <a:t>Formula :</a:t>
            </a:r>
            <a:endParaRPr lang="en-US" sz="1600" b="1" i="1" u="sng" dirty="0">
              <a:latin typeface="Book Antiqu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4430" y="3669199"/>
            <a:ext cx="1074333" cy="338554"/>
          </a:xfrm>
          <a:prstGeom prst="rect">
            <a:avLst/>
          </a:prstGeom>
          <a:gradFill>
            <a:gsLst>
              <a:gs pos="25000">
                <a:srgbClr val="00FF99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 smtClean="0">
                <a:latin typeface="Book Antiqua" pitchFamily="18" charset="0"/>
              </a:rPr>
              <a:t>Solution :</a:t>
            </a:r>
            <a:endParaRPr lang="en-US" sz="1600" b="1" i="1" u="sng" dirty="0">
              <a:latin typeface="Book Antiqua" pitchFamily="18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524301" y="2266950"/>
            <a:ext cx="2132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Height of image</a:t>
            </a:r>
            <a:r>
              <a:rPr lang="en-US" b="1" dirty="0" smtClean="0"/>
              <a:t> (h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503546" y="2266950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=     ?</a:t>
            </a:r>
            <a:endParaRPr lang="en-US" dirty="0">
              <a:latin typeface="+mj-lt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2992348" y="363909"/>
            <a:ext cx="2209800" cy="2467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1524301" y="1570332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Image distance (v)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3430971" y="1570332"/>
            <a:ext cx="976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=  12 cm</a:t>
            </a:r>
            <a:endParaRPr lang="en-US" dirty="0">
              <a:latin typeface="+mj-lt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524300" y="1248654"/>
            <a:ext cx="1979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Object distance (u)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3430971" y="1248654"/>
            <a:ext cx="1099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=   -30 cm</a:t>
            </a:r>
            <a:endParaRPr lang="en-US" dirty="0">
              <a:latin typeface="+mj-lt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1524301" y="1872960"/>
            <a:ext cx="1826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Image height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/>
              <a:t>(</a:t>
            </a:r>
            <a:r>
              <a:rPr lang="en-US" b="1" dirty="0" smtClean="0"/>
              <a:t>h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430971" y="1872960"/>
            <a:ext cx="91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=   5 cm</a:t>
            </a:r>
            <a:endParaRPr lang="en-US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0" y="2724150"/>
            <a:ext cx="1676400" cy="727844"/>
            <a:chOff x="1524000" y="2605908"/>
            <a:chExt cx="1676400" cy="727844"/>
          </a:xfrm>
        </p:grpSpPr>
        <p:grpSp>
          <p:nvGrpSpPr>
            <p:cNvPr id="60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cs typeface="Times New Roman" pitchFamily="18" charset="0"/>
                  </a:rPr>
                  <a:t>1</a:t>
                </a:r>
                <a:endParaRPr lang="en-US" b="1" baseline="-25000" dirty="0">
                  <a:cs typeface="Times New Roman" pitchFamily="18" charset="0"/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518116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65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089299" y="3529689"/>
            <a:ext cx="1143000" cy="727844"/>
            <a:chOff x="2057400" y="2605908"/>
            <a:chExt cx="1143000" cy="727844"/>
          </a:xfrm>
        </p:grpSpPr>
        <p:grpSp>
          <p:nvGrpSpPr>
            <p:cNvPr id="130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cs typeface="Times New Roman" pitchFamily="18" charset="0"/>
                  </a:rPr>
                  <a:t>1</a:t>
                </a:r>
                <a:endParaRPr lang="en-US" b="1" baseline="-25000" dirty="0">
                  <a:cs typeface="Times New Roman" pitchFamily="18" charset="0"/>
                </a:endParaRPr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2518116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32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1543974" y="4190170"/>
            <a:ext cx="1948284" cy="743780"/>
            <a:chOff x="1630669" y="4173237"/>
            <a:chExt cx="1948284" cy="743780"/>
          </a:xfrm>
        </p:grpSpPr>
        <p:sp>
          <p:nvSpPr>
            <p:cNvPr id="150" name="TextBox 149"/>
            <p:cNvSpPr txBox="1"/>
            <p:nvPr/>
          </p:nvSpPr>
          <p:spPr>
            <a:xfrm>
              <a:off x="1630669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03879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45" name="Group 31"/>
            <p:cNvGrpSpPr/>
            <p:nvPr/>
          </p:nvGrpSpPr>
          <p:grpSpPr>
            <a:xfrm>
              <a:off x="2651674" y="4173237"/>
              <a:ext cx="927279" cy="743780"/>
              <a:chOff x="5920432" y="2590312"/>
              <a:chExt cx="927279" cy="991705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5920432" y="2590312"/>
                <a:ext cx="92727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 v </a:t>
                </a:r>
                <a:r>
                  <a:rPr lang="en-US" sz="2000" b="1" dirty="0"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171125" y="3048537"/>
                <a:ext cx="381000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u</a:t>
                </a:r>
                <a:endParaRPr lang="en-US" sz="2000" b="1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flipV="1">
                <a:off x="5970645" y="3084258"/>
                <a:ext cx="814843" cy="27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2376587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42" name="Double Bracket 141"/>
            <p:cNvSpPr/>
            <p:nvPr/>
          </p:nvSpPr>
          <p:spPr>
            <a:xfrm>
              <a:off x="2643287" y="4302827"/>
              <a:ext cx="914400" cy="457199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4" name="Straight Connector 263"/>
          <p:cNvCxnSpPr/>
          <p:nvPr/>
        </p:nvCxnSpPr>
        <p:spPr>
          <a:xfrm flipH="1">
            <a:off x="4572000" y="1086300"/>
            <a:ext cx="0" cy="3749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Group 188"/>
          <p:cNvGrpSpPr/>
          <p:nvPr/>
        </p:nvGrpSpPr>
        <p:grpSpPr>
          <a:xfrm>
            <a:off x="5079200" y="1289346"/>
            <a:ext cx="650554" cy="452628"/>
            <a:chOff x="3513932" y="4138381"/>
            <a:chExt cx="1301123" cy="603504"/>
          </a:xfrm>
        </p:grpSpPr>
        <p:cxnSp>
          <p:nvCxnSpPr>
            <p:cNvPr id="126" name="Straight Arrow Connector 125"/>
            <p:cNvCxnSpPr/>
            <p:nvPr/>
          </p:nvCxnSpPr>
          <p:spPr>
            <a:xfrm flipH="1">
              <a:off x="3547266" y="4138381"/>
              <a:ext cx="0" cy="603504"/>
            </a:xfrm>
            <a:prstGeom prst="straightConnector1">
              <a:avLst/>
            </a:prstGeom>
            <a:ln w="28575">
              <a:solidFill>
                <a:srgbClr val="2919F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513932" y="4265234"/>
              <a:ext cx="130112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5 cm</a:t>
              </a:r>
              <a:endParaRPr lang="en-US" sz="1400" b="1" dirty="0">
                <a:latin typeface="+mj-lt"/>
              </a:endParaRP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rot="5400000" flipH="1" flipV="1">
            <a:off x="7439761" y="1560202"/>
            <a:ext cx="342900" cy="1364"/>
          </a:xfrm>
          <a:prstGeom prst="straightConnector1">
            <a:avLst/>
          </a:prstGeom>
          <a:ln w="28575">
            <a:solidFill>
              <a:srgbClr val="0D5B0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0"/>
          <p:cNvGrpSpPr/>
          <p:nvPr/>
        </p:nvGrpSpPr>
        <p:grpSpPr>
          <a:xfrm>
            <a:off x="7785737" y="1398651"/>
            <a:ext cx="345445" cy="347688"/>
            <a:chOff x="3547267" y="4284120"/>
            <a:chExt cx="690897" cy="463584"/>
          </a:xfrm>
        </p:grpSpPr>
        <p:cxnSp>
          <p:nvCxnSpPr>
            <p:cNvPr id="157" name="Straight Arrow Connector 156"/>
            <p:cNvCxnSpPr/>
            <p:nvPr/>
          </p:nvCxnSpPr>
          <p:spPr>
            <a:xfrm flipH="1">
              <a:off x="3547267" y="4284120"/>
              <a:ext cx="0" cy="457200"/>
            </a:xfrm>
            <a:prstGeom prst="straightConnector1">
              <a:avLst/>
            </a:prstGeom>
            <a:ln w="28575">
              <a:solidFill>
                <a:srgbClr val="2919F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552365" y="4296299"/>
              <a:ext cx="6857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?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62" name="Group 156"/>
          <p:cNvGrpSpPr/>
          <p:nvPr/>
        </p:nvGrpSpPr>
        <p:grpSpPr>
          <a:xfrm>
            <a:off x="4601994" y="1066462"/>
            <a:ext cx="4189581" cy="1343024"/>
            <a:chOff x="800100" y="2600325"/>
            <a:chExt cx="4189581" cy="1790699"/>
          </a:xfrm>
        </p:grpSpPr>
        <p:grpSp>
          <p:nvGrpSpPr>
            <p:cNvPr id="163" name="Group 73"/>
            <p:cNvGrpSpPr/>
            <p:nvPr/>
          </p:nvGrpSpPr>
          <p:grpSpPr>
            <a:xfrm flipH="1">
              <a:off x="2805955" y="2600325"/>
              <a:ext cx="480191" cy="1790699"/>
              <a:chOff x="4176074" y="3253740"/>
              <a:chExt cx="619141" cy="2308860"/>
            </a:xfrm>
          </p:grpSpPr>
          <p:grpSp>
            <p:nvGrpSpPr>
              <p:cNvPr id="172" name="Group 160"/>
              <p:cNvGrpSpPr/>
              <p:nvPr/>
            </p:nvGrpSpPr>
            <p:grpSpPr>
              <a:xfrm>
                <a:off x="4176074" y="3335962"/>
                <a:ext cx="489145" cy="2159627"/>
                <a:chOff x="1991110" y="2689860"/>
                <a:chExt cx="340610" cy="1805940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2234099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2144873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215092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2091407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991110" y="4494212"/>
                  <a:ext cx="91439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2077856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2004818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Freeform 172"/>
              <p:cNvSpPr/>
              <p:nvPr/>
            </p:nvSpPr>
            <p:spPr>
              <a:xfrm>
                <a:off x="4228478" y="3253740"/>
                <a:ext cx="566737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cxnSp>
          <p:nvCxnSpPr>
            <p:cNvPr id="164" name="Straight Connector 163"/>
            <p:cNvCxnSpPr/>
            <p:nvPr/>
          </p:nvCxnSpPr>
          <p:spPr>
            <a:xfrm>
              <a:off x="800100" y="3505200"/>
              <a:ext cx="41895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4570581" y="3494650"/>
              <a:ext cx="29367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C</a:t>
              </a:r>
              <a:endParaRPr lang="en-US" sz="1600" b="1" baseline="-25000" dirty="0">
                <a:latin typeface="+mj-lt"/>
              </a:endParaRPr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4707741" y="3463985"/>
              <a:ext cx="73152" cy="91440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686052" y="3526404"/>
              <a:ext cx="29367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13381" y="3494650"/>
              <a:ext cx="27924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F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4225419" y="3461269"/>
              <a:ext cx="73152" cy="91440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1" name="Flowchart: Connector 170"/>
            <p:cNvSpPr/>
            <p:nvPr/>
          </p:nvSpPr>
          <p:spPr>
            <a:xfrm>
              <a:off x="2897043" y="3458294"/>
              <a:ext cx="73152" cy="91440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443362" y="1063558"/>
            <a:ext cx="3658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447872" y="1720780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rgbClr val="0000FF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22495" y="972118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D5B0F"/>
                </a:solidFill>
                <a:latin typeface="+mj-lt"/>
              </a:rPr>
              <a:t>A</a:t>
            </a:r>
            <a:endParaRPr lang="en-US" b="1" dirty="0">
              <a:solidFill>
                <a:srgbClr val="0D5B0F"/>
              </a:solidFill>
              <a:latin typeface="+mj-l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01994" y="1684826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D5B0F"/>
                </a:solidFill>
                <a:latin typeface="+mj-lt"/>
              </a:rPr>
              <a:t>B</a:t>
            </a:r>
            <a:endParaRPr lang="en-US" b="1" dirty="0">
              <a:solidFill>
                <a:srgbClr val="0D5B0F"/>
              </a:solidFill>
              <a:latin typeface="+mj-lt"/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rot="5400000" flipH="1" flipV="1">
            <a:off x="4644480" y="1511678"/>
            <a:ext cx="471149" cy="1364"/>
          </a:xfrm>
          <a:prstGeom prst="straightConnector1">
            <a:avLst/>
          </a:prstGeom>
          <a:ln w="28575">
            <a:solidFill>
              <a:srgbClr val="0D5B0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85"/>
          <p:cNvGrpSpPr/>
          <p:nvPr/>
        </p:nvGrpSpPr>
        <p:grpSpPr>
          <a:xfrm>
            <a:off x="4848225" y="1813053"/>
            <a:ext cx="1865937" cy="307777"/>
            <a:chOff x="3564106" y="4510893"/>
            <a:chExt cx="1865937" cy="410369"/>
          </a:xfrm>
        </p:grpSpPr>
        <p:cxnSp>
          <p:nvCxnSpPr>
            <p:cNvPr id="193" name="Straight Arrow Connector 192"/>
            <p:cNvCxnSpPr/>
            <p:nvPr/>
          </p:nvCxnSpPr>
          <p:spPr>
            <a:xfrm flipH="1">
              <a:off x="3564106" y="4536042"/>
              <a:ext cx="1865937" cy="1744"/>
            </a:xfrm>
            <a:prstGeom prst="straightConnector1">
              <a:avLst/>
            </a:prstGeom>
            <a:ln w="28575">
              <a:solidFill>
                <a:srgbClr val="2919F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4191763" y="4510893"/>
              <a:ext cx="62770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30 cm</a:t>
              </a:r>
              <a:endParaRPr lang="en-US" sz="1400" b="1" dirty="0">
                <a:latin typeface="+mj-lt"/>
              </a:endParaRPr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977195" y="610672"/>
            <a:ext cx="3198330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676900" y="598403"/>
            <a:ext cx="2019300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5074780" y="2361371"/>
            <a:ext cx="2126436" cy="743779"/>
            <a:chOff x="1630669" y="4173237"/>
            <a:chExt cx="2126436" cy="743779"/>
          </a:xfrm>
        </p:grpSpPr>
        <p:sp>
          <p:nvSpPr>
            <p:cNvPr id="202" name="TextBox 201"/>
            <p:cNvSpPr txBox="1"/>
            <p:nvPr/>
          </p:nvSpPr>
          <p:spPr>
            <a:xfrm>
              <a:off x="1630669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103879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05" name="Group 31"/>
            <p:cNvGrpSpPr/>
            <p:nvPr/>
          </p:nvGrpSpPr>
          <p:grpSpPr>
            <a:xfrm>
              <a:off x="2651674" y="4173237"/>
              <a:ext cx="1105431" cy="743779"/>
              <a:chOff x="5920432" y="2590312"/>
              <a:chExt cx="1105431" cy="991704"/>
            </a:xfrm>
          </p:grpSpPr>
          <p:sp>
            <p:nvSpPr>
              <p:cNvPr id="208" name="TextBox 207"/>
              <p:cNvSpPr txBox="1"/>
              <p:nvPr/>
            </p:nvSpPr>
            <p:spPr>
              <a:xfrm>
                <a:off x="5920432" y="2590312"/>
                <a:ext cx="1105431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 12 </a:t>
                </a:r>
                <a:r>
                  <a:rPr lang="en-US" sz="2000" b="1" dirty="0"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cs typeface="Times New Roman" pitchFamily="18" charset="0"/>
                  </a:rPr>
                  <a:t>5</a:t>
                </a:r>
                <a:endParaRPr lang="en-US" sz="2000" b="1" baseline="-25000" dirty="0" smtClean="0">
                  <a:cs typeface="Times New Roman" pitchFamily="18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6133024" y="3048537"/>
                <a:ext cx="747841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-30</a:t>
                </a:r>
                <a:endParaRPr lang="en-US" sz="2000" b="1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V="1">
                <a:off x="5970644" y="3084258"/>
                <a:ext cx="1005840" cy="27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>
              <a:off x="2376587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207" name="Double Bracket 206"/>
            <p:cNvSpPr/>
            <p:nvPr/>
          </p:nvSpPr>
          <p:spPr>
            <a:xfrm>
              <a:off x="2643287" y="4302827"/>
              <a:ext cx="1113818" cy="457199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4572000" y="2521983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  <a:sym typeface="Symbol"/>
              </a:rPr>
              <a:t></a:t>
            </a:r>
            <a:endParaRPr lang="en-US" dirty="0">
              <a:latin typeface="+mj-lt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5074780" y="3259340"/>
            <a:ext cx="1955201" cy="743779"/>
            <a:chOff x="1630669" y="4173237"/>
            <a:chExt cx="1955201" cy="743779"/>
          </a:xfrm>
        </p:grpSpPr>
        <p:sp>
          <p:nvSpPr>
            <p:cNvPr id="222" name="TextBox 221"/>
            <p:cNvSpPr txBox="1"/>
            <p:nvPr/>
          </p:nvSpPr>
          <p:spPr>
            <a:xfrm>
              <a:off x="1630669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03879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25" name="Group 31"/>
            <p:cNvGrpSpPr/>
            <p:nvPr/>
          </p:nvGrpSpPr>
          <p:grpSpPr>
            <a:xfrm>
              <a:off x="2480439" y="4173237"/>
              <a:ext cx="1105431" cy="743779"/>
              <a:chOff x="5749197" y="2590312"/>
              <a:chExt cx="1105431" cy="991704"/>
            </a:xfrm>
          </p:grpSpPr>
          <p:sp>
            <p:nvSpPr>
              <p:cNvPr id="228" name="TextBox 227"/>
              <p:cNvSpPr txBox="1"/>
              <p:nvPr/>
            </p:nvSpPr>
            <p:spPr>
              <a:xfrm>
                <a:off x="5749197" y="2590312"/>
                <a:ext cx="1105431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 -60</a:t>
                </a:r>
                <a:endParaRPr lang="en-US" sz="2000" b="1" baseline="-25000" dirty="0" smtClean="0">
                  <a:cs typeface="Times New Roman" pitchFamily="18" charset="0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5961789" y="3048537"/>
                <a:ext cx="747841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cs typeface="Times New Roman" pitchFamily="18" charset="0"/>
                  </a:rPr>
                  <a:t>-30</a:t>
                </a:r>
                <a:endParaRPr lang="en-US" sz="2000" b="1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V="1">
                <a:off x="5970644" y="3084258"/>
                <a:ext cx="731520" cy="27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Double Bracket 226"/>
            <p:cNvSpPr/>
            <p:nvPr/>
          </p:nvSpPr>
          <p:spPr>
            <a:xfrm>
              <a:off x="2643287" y="4302827"/>
              <a:ext cx="925534" cy="457199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ectangle 230"/>
          <p:cNvSpPr>
            <a:spLocks noChangeArrowheads="1"/>
          </p:cNvSpPr>
          <p:nvPr/>
        </p:nvSpPr>
        <p:spPr bwMode="auto">
          <a:xfrm>
            <a:off x="4572000" y="3419952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  <a:sym typeface="Symbol"/>
              </a:rPr>
              <a:t></a:t>
            </a:r>
            <a:endParaRPr lang="en-US" dirty="0">
              <a:latin typeface="+mj-lt"/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 rot="16200000" flipH="1">
            <a:off x="6421352" y="3381209"/>
            <a:ext cx="17145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620125" y="31051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rot="16200000" flipH="1">
            <a:off x="6448425" y="3726864"/>
            <a:ext cx="171450" cy="152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629400" y="3698319"/>
            <a:ext cx="3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36" name="Round Diagonal Corner Rectangle 235"/>
          <p:cNvSpPr/>
          <p:nvPr/>
        </p:nvSpPr>
        <p:spPr>
          <a:xfrm>
            <a:off x="7292838" y="3424132"/>
            <a:ext cx="1317762" cy="374571"/>
          </a:xfrm>
          <a:prstGeom prst="round2Diag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ym typeface="Symbol"/>
              </a:rPr>
              <a:t> </a:t>
            </a:r>
            <a:r>
              <a:rPr lang="en-US" sz="1600" b="1" dirty="0"/>
              <a:t>h</a:t>
            </a:r>
            <a:r>
              <a:rPr lang="en-US" sz="1600" b="1" baseline="-25000" dirty="0"/>
              <a:t>2</a:t>
            </a:r>
            <a:r>
              <a:rPr lang="en-US" sz="1600" b="1" dirty="0"/>
              <a:t> = 2 cm</a:t>
            </a:r>
          </a:p>
        </p:txBody>
      </p:sp>
      <p:sp>
        <p:nvSpPr>
          <p:cNvPr id="265" name="Round Diagonal Corner Rectangle 264"/>
          <p:cNvSpPr/>
          <p:nvPr/>
        </p:nvSpPr>
        <p:spPr>
          <a:xfrm>
            <a:off x="4572000" y="4142661"/>
            <a:ext cx="4038600" cy="715089"/>
          </a:xfrm>
          <a:prstGeom prst="round2DiagRect">
            <a:avLst/>
          </a:prstGeom>
          <a:gradFill>
            <a:gsLst>
              <a:gs pos="9000">
                <a:srgbClr val="00FFFF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Ans</a:t>
            </a:r>
            <a:r>
              <a:rPr lang="en-US" b="1" dirty="0">
                <a:latin typeface="+mj-lt"/>
              </a:rPr>
              <a:t>: The height of the image is 2 cm and it is erect.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376237" y="155255"/>
            <a:ext cx="680474" cy="640080"/>
            <a:chOff x="124463" y="34506"/>
            <a:chExt cx="680474" cy="640080"/>
          </a:xfrm>
        </p:grpSpPr>
        <p:pic>
          <p:nvPicPr>
            <p:cNvPr id="133" name="Picture 132" descr="D:\MJ\ROBOMATE\Madhuri mam\CBSE 8th\Practical geometry\Untitled-1 cop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63" y="34506"/>
              <a:ext cx="68047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Rectangle 139"/>
            <p:cNvSpPr/>
            <p:nvPr/>
          </p:nvSpPr>
          <p:spPr>
            <a:xfrm>
              <a:off x="292489" y="25657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anose="02050604050505020204" pitchFamily="18" charset="0"/>
                </a:rPr>
                <a:t>6</a:t>
              </a:r>
              <a:endParaRPr lang="en-US" sz="1600" b="1" dirty="0"/>
            </a:p>
          </p:txBody>
        </p:sp>
      </p:grpSp>
      <p:grpSp>
        <p:nvGrpSpPr>
          <p:cNvPr id="159" name="Group 153"/>
          <p:cNvGrpSpPr/>
          <p:nvPr/>
        </p:nvGrpSpPr>
        <p:grpSpPr>
          <a:xfrm>
            <a:off x="6735594" y="1490278"/>
            <a:ext cx="847267" cy="307777"/>
            <a:chOff x="3530600" y="4537707"/>
            <a:chExt cx="847267" cy="410369"/>
          </a:xfrm>
        </p:grpSpPr>
        <p:sp>
          <p:nvSpPr>
            <p:cNvPr id="161" name="TextBox 160"/>
            <p:cNvSpPr txBox="1"/>
            <p:nvPr/>
          </p:nvSpPr>
          <p:spPr>
            <a:xfrm>
              <a:off x="3680774" y="4537707"/>
              <a:ext cx="630876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Arial" pitchFamily="34" charset="0"/>
                </a:rPr>
                <a:t>12 cm</a:t>
              </a:r>
              <a:endParaRPr lang="en-US" sz="14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3530600" y="4596604"/>
              <a:ext cx="847267" cy="0"/>
            </a:xfrm>
            <a:prstGeom prst="straightConnector1">
              <a:avLst/>
            </a:prstGeom>
            <a:ln w="28575">
              <a:solidFill>
                <a:srgbClr val="2919F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9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51" grpId="0" animBg="1"/>
      <p:bldP spid="52" grpId="0" animBg="1"/>
      <p:bldP spid="53" grpId="0" animBg="1"/>
      <p:bldP spid="58" grpId="0"/>
      <p:bldP spid="59" grpId="0"/>
      <p:bldP spid="269" grpId="0" animBg="1"/>
      <p:bldP spid="269" grpId="1" animBg="1"/>
      <p:bldP spid="269" grpId="2" animBg="1"/>
      <p:bldP spid="118" grpId="0"/>
      <p:bldP spid="119" grpId="0"/>
      <p:bldP spid="120" grpId="0"/>
      <p:bldP spid="121" grpId="0"/>
      <p:bldP spid="122" grpId="0"/>
      <p:bldP spid="123" grpId="0"/>
      <p:bldP spid="187" grpId="0"/>
      <p:bldP spid="188" grpId="0"/>
      <p:bldP spid="189" grpId="0"/>
      <p:bldP spid="190" grpId="0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11" grpId="0"/>
      <p:bldP spid="231" grpId="0"/>
      <p:bldP spid="233" grpId="0"/>
      <p:bldP spid="235" grpId="0"/>
      <p:bldP spid="236" grpId="0" animBg="1"/>
      <p:bldP spid="2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321" y="876300"/>
            <a:ext cx="116751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tabLst>
                <a:tab pos="344488" algn="l"/>
              </a:tabLst>
            </a:pPr>
            <a:r>
              <a:rPr lang="en-US" sz="1600" b="1" dirty="0" smtClean="0">
                <a:solidFill>
                  <a:srgbClr val="008000"/>
                </a:solidFill>
                <a:latin typeface="Book Antiqua" pitchFamily="18" charset="0"/>
              </a:rPr>
              <a:t>Solution </a:t>
            </a:r>
            <a:r>
              <a:rPr lang="en-US" sz="1600" b="1" dirty="0">
                <a:solidFill>
                  <a:srgbClr val="008000"/>
                </a:solidFill>
                <a:latin typeface="Book Antiqua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0350"/>
            <a:ext cx="6934200" cy="646986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 b="1"/>
            </a:lvl1pPr>
          </a:lstStyle>
          <a:p>
            <a:r>
              <a:rPr lang="en-US" dirty="0"/>
              <a:t>A concave mirror produces three times magnified (enlarged) real image of an object placed at 10 cm in front of it. Where is the image located ?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430" y="1200299"/>
            <a:ext cx="835485" cy="338554"/>
          </a:xfrm>
          <a:prstGeom prst="rect">
            <a:avLst/>
          </a:prstGeom>
          <a:gradFill>
            <a:gsLst>
              <a:gs pos="8000">
                <a:srgbClr val="FF66FF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>
                <a:latin typeface="Book Antiqua" pitchFamily="18" charset="0"/>
              </a:rPr>
              <a:t>Given :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430" y="2053739"/>
            <a:ext cx="987771" cy="338554"/>
          </a:xfrm>
          <a:prstGeom prst="rect">
            <a:avLst/>
          </a:prstGeom>
          <a:gradFill>
            <a:gsLst>
              <a:gs pos="2500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>
                <a:latin typeface="Book Antiqua" pitchFamily="18" charset="0"/>
              </a:rPr>
              <a:t>To Find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430" y="2766596"/>
            <a:ext cx="1063112" cy="338554"/>
          </a:xfrm>
          <a:prstGeom prst="rect">
            <a:avLst/>
          </a:prstGeom>
          <a:gradFill>
            <a:gsLst>
              <a:gs pos="25000">
                <a:srgbClr val="D5FF01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 smtClean="0">
                <a:latin typeface="Book Antiqua" pitchFamily="18" charset="0"/>
              </a:rPr>
              <a:t>Formula :</a:t>
            </a:r>
            <a:endParaRPr lang="en-US" sz="1600" b="1" i="1" u="sng" dirty="0"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4430" y="3375795"/>
            <a:ext cx="1074333" cy="338554"/>
          </a:xfrm>
          <a:prstGeom prst="rect">
            <a:avLst/>
          </a:prstGeom>
          <a:gradFill>
            <a:gsLst>
              <a:gs pos="25000">
                <a:srgbClr val="00FF99"/>
              </a:gs>
              <a:gs pos="100000">
                <a:schemeClr val="bg1"/>
              </a:gs>
            </a:gsLst>
            <a:lin ang="0" scaled="1"/>
          </a:gradFill>
        </p:spPr>
        <p:txBody>
          <a:bodyPr wrap="none">
            <a:spAutoFit/>
          </a:bodyPr>
          <a:lstStyle/>
          <a:p>
            <a:r>
              <a:rPr lang="en-US" sz="1600" b="1" i="1" u="sng" dirty="0" smtClean="0">
                <a:latin typeface="Book Antiqua" pitchFamily="18" charset="0"/>
              </a:rPr>
              <a:t>Solution :</a:t>
            </a:r>
            <a:endParaRPr lang="en-US" sz="1600" b="1" i="1" u="sng" dirty="0"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301" y="2038350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Image distance (v)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52800" y="2038350"/>
            <a:ext cx="619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=    ?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661" y="352832"/>
            <a:ext cx="3822539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300" y="1184910"/>
            <a:ext cx="213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Magnification (M)</a:t>
            </a:r>
            <a:endParaRPr lang="en-US" b="1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52800" y="118491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=   -3</a:t>
            </a:r>
            <a:endParaRPr lang="en-US" dirty="0"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89148" y="1581150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Object distance (u)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1581150"/>
            <a:ext cx="1099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=   -10 cm</a:t>
            </a:r>
            <a:endParaRPr lang="en-US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00200" y="2676402"/>
            <a:ext cx="990600" cy="630377"/>
            <a:chOff x="1524000" y="2627173"/>
            <a:chExt cx="990600" cy="630377"/>
          </a:xfrm>
        </p:grpSpPr>
        <p:grpSp>
          <p:nvGrpSpPr>
            <p:cNvPr id="24" name="Group 28"/>
            <p:cNvGrpSpPr/>
            <p:nvPr/>
          </p:nvGrpSpPr>
          <p:grpSpPr>
            <a:xfrm>
              <a:off x="2133600" y="2627173"/>
              <a:ext cx="381000" cy="630377"/>
              <a:chOff x="5028126" y="1600120"/>
              <a:chExt cx="381000" cy="84050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281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281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5032635" y="2051030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00200" y="3286002"/>
            <a:ext cx="968237" cy="630377"/>
            <a:chOff x="1971664" y="2627173"/>
            <a:chExt cx="968237" cy="630377"/>
          </a:xfrm>
        </p:grpSpPr>
        <p:sp>
          <p:nvSpPr>
            <p:cNvPr id="34" name="TextBox 33"/>
            <p:cNvSpPr txBox="1"/>
            <p:nvPr/>
          </p:nvSpPr>
          <p:spPr>
            <a:xfrm>
              <a:off x="1971664" y="2751000"/>
              <a:ext cx="7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35" name="Group 28"/>
            <p:cNvGrpSpPr/>
            <p:nvPr/>
          </p:nvGrpSpPr>
          <p:grpSpPr>
            <a:xfrm>
              <a:off x="2558901" y="2627173"/>
              <a:ext cx="381000" cy="630377"/>
              <a:chOff x="5453427" y="1600120"/>
              <a:chExt cx="381000" cy="84050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453427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3427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457936" y="2051030"/>
                <a:ext cx="365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1676400" y="3895558"/>
            <a:ext cx="1841604" cy="425406"/>
            <a:chOff x="1763095" y="4270442"/>
            <a:chExt cx="1841604" cy="425406"/>
          </a:xfrm>
        </p:grpSpPr>
        <p:sp>
          <p:nvSpPr>
            <p:cNvPr id="43" name="TextBox 42"/>
            <p:cNvSpPr txBox="1"/>
            <p:nvPr/>
          </p:nvSpPr>
          <p:spPr>
            <a:xfrm>
              <a:off x="1763095" y="4326516"/>
              <a:ext cx="546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  <a:cs typeface="Times New Roman" pitchFamily="18" charset="0"/>
                </a:rPr>
                <a:t>-v</a:t>
              </a:r>
              <a:endParaRPr lang="en-US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26167" y="4270442"/>
              <a:ext cx="470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36305" y="432651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20295" y="4313148"/>
              <a:ext cx="1384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  <a:cs typeface="Times New Roman" pitchFamily="18" charset="0"/>
                </a:rPr>
                <a:t> M </a:t>
              </a:r>
              <a:r>
                <a:rPr lang="en-US" b="1" dirty="0">
                  <a:latin typeface="+mj-lt"/>
                  <a:cs typeface="Times New Roman" pitchFamily="18" charset="0"/>
                  <a:sym typeface="Symbol"/>
                </a:rPr>
                <a:t></a:t>
              </a:r>
              <a:r>
                <a:rPr lang="en-US" b="1" dirty="0" smtClean="0">
                  <a:latin typeface="+mj-lt"/>
                  <a:cs typeface="Times New Roman" pitchFamily="18" charset="0"/>
                </a:rPr>
                <a:t> u</a:t>
              </a:r>
              <a:endParaRPr lang="en-US" b="1" baseline="-25000" dirty="0" smtClean="0">
                <a:latin typeface="+mj-lt"/>
                <a:cs typeface="Times New Roman" pitchFamily="18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H="1">
            <a:off x="3581400" y="2937448"/>
            <a:ext cx="0" cy="1935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236"/>
          <p:cNvGrpSpPr/>
          <p:nvPr/>
        </p:nvGrpSpPr>
        <p:grpSpPr>
          <a:xfrm>
            <a:off x="5281448" y="2385596"/>
            <a:ext cx="2494756" cy="338554"/>
            <a:chOff x="3539008" y="4544996"/>
            <a:chExt cx="2494756" cy="451404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3539008" y="4576761"/>
              <a:ext cx="2494756" cy="3605"/>
            </a:xfrm>
            <a:prstGeom prst="straightConnector1">
              <a:avLst/>
            </a:prstGeom>
            <a:ln w="28575">
              <a:solidFill>
                <a:srgbClr val="2919F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22956" y="4544996"/>
              <a:ext cx="279244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?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55" name="Group 233"/>
          <p:cNvGrpSpPr/>
          <p:nvPr/>
        </p:nvGrpSpPr>
        <p:grpSpPr>
          <a:xfrm>
            <a:off x="6757985" y="1484244"/>
            <a:ext cx="1176338" cy="338554"/>
            <a:chOff x="1425891" y="4475217"/>
            <a:chExt cx="1176338" cy="451404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1425891" y="4501172"/>
              <a:ext cx="1176338" cy="0"/>
            </a:xfrm>
            <a:prstGeom prst="straightConnector1">
              <a:avLst/>
            </a:prstGeom>
            <a:ln w="28575">
              <a:solidFill>
                <a:srgbClr val="2919F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669723" y="4475217"/>
              <a:ext cx="692818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1</a:t>
              </a:r>
              <a:r>
                <a:rPr lang="en-US" sz="1600" b="1" dirty="0" smtClean="0">
                  <a:latin typeface="+mj-lt"/>
                </a:rPr>
                <a:t>0 cm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553200" y="11370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D5B0F"/>
                </a:solidFill>
                <a:latin typeface="+mj-lt"/>
              </a:rPr>
              <a:t>A</a:t>
            </a:r>
            <a:endParaRPr lang="en-US" b="1" dirty="0">
              <a:solidFill>
                <a:srgbClr val="0D5B0F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3200" y="17201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D5B0F"/>
                </a:solidFill>
                <a:latin typeface="+mj-lt"/>
              </a:rPr>
              <a:t>B</a:t>
            </a:r>
            <a:endParaRPr lang="en-US" b="1" dirty="0">
              <a:solidFill>
                <a:srgbClr val="0D5B0F"/>
              </a:solidFill>
              <a:latin typeface="+mj-lt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6532810" y="1600602"/>
            <a:ext cx="342900" cy="1364"/>
          </a:xfrm>
          <a:prstGeom prst="straightConnector1">
            <a:avLst/>
          </a:prstGeom>
          <a:ln w="28575">
            <a:solidFill>
              <a:srgbClr val="0D5B0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1750" y="14529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D5B0F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rgbClr val="0D5B0F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rgbClr val="0D5B0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52332" y="258341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D5B0F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rgbClr val="0D5B0F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rgbClr val="0D5B0F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256624" y="1785325"/>
            <a:ext cx="0" cy="1081011"/>
          </a:xfrm>
          <a:prstGeom prst="straightConnector1">
            <a:avLst/>
          </a:prstGeom>
          <a:ln w="28575">
            <a:solidFill>
              <a:srgbClr val="0D5B0F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209"/>
          <p:cNvGrpSpPr/>
          <p:nvPr/>
        </p:nvGrpSpPr>
        <p:grpSpPr>
          <a:xfrm>
            <a:off x="4968240" y="915484"/>
            <a:ext cx="3657600" cy="1731645"/>
            <a:chOff x="1524000" y="3253740"/>
            <a:chExt cx="3657600" cy="230886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524000" y="4396101"/>
              <a:ext cx="365760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Connector 65"/>
            <p:cNvSpPr/>
            <p:nvPr/>
          </p:nvSpPr>
          <p:spPr>
            <a:xfrm>
              <a:off x="3545734" y="4359069"/>
              <a:ext cx="73152" cy="97536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2397971" y="4357249"/>
              <a:ext cx="73152" cy="97536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85112" y="4391123"/>
              <a:ext cx="3080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P</a:t>
              </a:r>
              <a:endParaRPr lang="en-US" b="1" dirty="0"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43336" y="4320540"/>
              <a:ext cx="2904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F</a:t>
              </a:r>
              <a:endParaRPr lang="en-US" b="1" baseline="-250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2702" y="4374315"/>
              <a:ext cx="306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C</a:t>
              </a:r>
              <a:endParaRPr lang="en-US" b="1" baseline="-25000" dirty="0">
                <a:latin typeface="+mj-lt"/>
              </a:endParaRPr>
            </a:p>
          </p:txBody>
        </p:sp>
        <p:grpSp>
          <p:nvGrpSpPr>
            <p:cNvPr id="71" name="Group 73"/>
            <p:cNvGrpSpPr/>
            <p:nvPr/>
          </p:nvGrpSpPr>
          <p:grpSpPr>
            <a:xfrm>
              <a:off x="4114800" y="3253740"/>
              <a:ext cx="566738" cy="2308860"/>
              <a:chOff x="4114800" y="3253740"/>
              <a:chExt cx="566738" cy="2308860"/>
            </a:xfrm>
          </p:grpSpPr>
          <p:grpSp>
            <p:nvGrpSpPr>
              <p:cNvPr id="73" name="Group 160"/>
              <p:cNvGrpSpPr/>
              <p:nvPr/>
            </p:nvGrpSpPr>
            <p:grpSpPr>
              <a:xfrm>
                <a:off x="4205063" y="3335963"/>
                <a:ext cx="460203" cy="2159627"/>
                <a:chOff x="2011268" y="2689860"/>
                <a:chExt cx="320452" cy="180594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096148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11268" y="4494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088528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015490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 73"/>
              <p:cNvSpPr/>
              <p:nvPr/>
            </p:nvSpPr>
            <p:spPr>
              <a:xfrm>
                <a:off x="4114800" y="3253740"/>
                <a:ext cx="566738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72" name="Flowchart: Connector 71"/>
            <p:cNvSpPr/>
            <p:nvPr/>
          </p:nvSpPr>
          <p:spPr>
            <a:xfrm>
              <a:off x="4497844" y="4359069"/>
              <a:ext cx="73152" cy="97536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1" name="Group 242"/>
          <p:cNvGrpSpPr/>
          <p:nvPr/>
        </p:nvGrpSpPr>
        <p:grpSpPr>
          <a:xfrm>
            <a:off x="4733289" y="1783281"/>
            <a:ext cx="373383" cy="1110630"/>
            <a:chOff x="3173884" y="4183161"/>
            <a:chExt cx="373383" cy="1480840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3547267" y="4183161"/>
              <a:ext cx="0" cy="1480840"/>
            </a:xfrm>
            <a:prstGeom prst="straightConnector1">
              <a:avLst/>
            </a:prstGeom>
            <a:ln w="28575">
              <a:solidFill>
                <a:srgbClr val="2919FB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173884" y="4726453"/>
              <a:ext cx="300355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+mj-lt"/>
                </a:rPr>
                <a:t>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1112519" y="608767"/>
            <a:ext cx="1861991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00978" y="608767"/>
            <a:ext cx="2614285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667013" y="4339284"/>
            <a:ext cx="1533151" cy="425406"/>
            <a:chOff x="1763095" y="4270442"/>
            <a:chExt cx="1533151" cy="425406"/>
          </a:xfrm>
        </p:grpSpPr>
        <p:sp>
          <p:nvSpPr>
            <p:cNvPr id="97" name="TextBox 96"/>
            <p:cNvSpPr txBox="1"/>
            <p:nvPr/>
          </p:nvSpPr>
          <p:spPr>
            <a:xfrm>
              <a:off x="1763095" y="4326516"/>
              <a:ext cx="546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  <a:cs typeface="Times New Roman" pitchFamily="18" charset="0"/>
                </a:rPr>
                <a:t>-v</a:t>
              </a:r>
              <a:endParaRPr lang="en-US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26167" y="4270442"/>
              <a:ext cx="470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36305" y="432651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349271" y="439817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  <a:sym typeface="Symbol"/>
              </a:rPr>
              <a:t></a:t>
            </a:r>
            <a:endParaRPr lang="en-US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114800" y="3126154"/>
            <a:ext cx="1698493" cy="424967"/>
            <a:chOff x="1597753" y="4270442"/>
            <a:chExt cx="1698493" cy="424967"/>
          </a:xfrm>
        </p:grpSpPr>
        <p:sp>
          <p:nvSpPr>
            <p:cNvPr id="107" name="TextBox 106"/>
            <p:cNvSpPr txBox="1"/>
            <p:nvPr/>
          </p:nvSpPr>
          <p:spPr>
            <a:xfrm>
              <a:off x="1597753" y="4326077"/>
              <a:ext cx="546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  <a:cs typeface="Times New Roman" pitchFamily="18" charset="0"/>
                </a:rPr>
                <a:t>v</a:t>
              </a:r>
              <a:endParaRPr lang="en-US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826167" y="4270442"/>
              <a:ext cx="470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baseline="-250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54953" y="43260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59753" y="4326077"/>
              <a:ext cx="86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  <a:cs typeface="Times New Roman" pitchFamily="18" charset="0"/>
                </a:rPr>
                <a:t>- 30</a:t>
              </a:r>
              <a:endParaRPr lang="en-US" b="1" dirty="0"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3810000" y="318504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  <a:sym typeface="Symbol"/>
              </a:rPr>
              <a:t></a:t>
            </a:r>
            <a:endParaRPr lang="en-US" dirty="0">
              <a:latin typeface="+mj-lt"/>
            </a:endParaRPr>
          </a:p>
        </p:txBody>
      </p:sp>
      <p:sp>
        <p:nvSpPr>
          <p:cNvPr id="124" name="Round Diagonal Corner Rectangle 123"/>
          <p:cNvSpPr/>
          <p:nvPr/>
        </p:nvSpPr>
        <p:spPr>
          <a:xfrm>
            <a:off x="3822279" y="3625929"/>
            <a:ext cx="1350334" cy="374571"/>
          </a:xfrm>
          <a:prstGeom prst="round2Diag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ym typeface="Symbol"/>
              </a:rPr>
              <a:t> </a:t>
            </a:r>
            <a:r>
              <a:rPr lang="en-US" sz="1600" b="1" dirty="0"/>
              <a:t>v = </a:t>
            </a:r>
            <a:r>
              <a:rPr lang="en-US" sz="1600" b="1" dirty="0" smtClean="0"/>
              <a:t>-30 </a:t>
            </a:r>
            <a:r>
              <a:rPr lang="en-US" sz="1600" b="1" dirty="0"/>
              <a:t>cm</a:t>
            </a:r>
          </a:p>
        </p:txBody>
      </p:sp>
      <p:sp>
        <p:nvSpPr>
          <p:cNvPr id="125" name="Round Diagonal Corner Rectangle 124"/>
          <p:cNvSpPr/>
          <p:nvPr/>
        </p:nvSpPr>
        <p:spPr>
          <a:xfrm>
            <a:off x="3822279" y="4096766"/>
            <a:ext cx="4038600" cy="715089"/>
          </a:xfrm>
          <a:prstGeom prst="round2DiagRect">
            <a:avLst/>
          </a:prstGeom>
          <a:gradFill>
            <a:gsLst>
              <a:gs pos="9000">
                <a:srgbClr val="00FFFF"/>
              </a:gs>
              <a:gs pos="100000">
                <a:schemeClr val="bg1"/>
              </a:gs>
            </a:gsLst>
            <a:lin ang="0" scaled="1"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Ans</a:t>
            </a:r>
            <a:r>
              <a:rPr lang="en-US" b="1" dirty="0">
                <a:latin typeface="+mj-lt"/>
              </a:rPr>
              <a:t>: The image distance is </a:t>
            </a:r>
            <a:r>
              <a:rPr lang="en-US" b="1" dirty="0" smtClean="0">
                <a:latin typeface="+mj-lt"/>
              </a:rPr>
              <a:t>30 </a:t>
            </a:r>
            <a:r>
              <a:rPr lang="en-US" b="1" dirty="0">
                <a:latin typeface="+mj-lt"/>
              </a:rPr>
              <a:t>cm and is in front of the mirror.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263671" y="4411745"/>
            <a:ext cx="13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  <a:sym typeface="Symbol"/>
              </a:rPr>
              <a:t>-</a:t>
            </a:r>
            <a:r>
              <a:rPr lang="en-US" b="1" dirty="0" smtClean="0">
                <a:latin typeface="Calibri" pitchFamily="34" charset="0"/>
                <a:cs typeface="Calibri" pitchFamily="34" charset="0"/>
                <a:sym typeface="Symbol"/>
              </a:rPr>
              <a:t>3</a:t>
            </a:r>
            <a:r>
              <a:rPr lang="en-US" b="1" dirty="0" smtClean="0">
                <a:latin typeface="Bookman Old Style" panose="02050604050505020204" pitchFamily="18" charset="0"/>
                <a:cs typeface="Times New Roman" pitchFamily="18" charset="0"/>
                <a:sym typeface="Symbol"/>
              </a:rPr>
              <a:t> </a:t>
            </a:r>
            <a:r>
              <a:rPr lang="en-US" b="1" dirty="0" smtClean="0">
                <a:latin typeface="+mj-lt"/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-10</a:t>
            </a:r>
            <a:endParaRPr lang="en-US" b="1" baseline="-25000" dirty="0" smtClean="0">
              <a:cs typeface="Times New Roman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76237" y="155255"/>
            <a:ext cx="680474" cy="640080"/>
            <a:chOff x="124463" y="34506"/>
            <a:chExt cx="680474" cy="640080"/>
          </a:xfrm>
        </p:grpSpPr>
        <p:pic>
          <p:nvPicPr>
            <p:cNvPr id="101" name="Picture 100" descr="D:\MJ\ROBOMATE\Madhuri mam\CBSE 8th\Practical geometry\Untitled-1 cop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63" y="34506"/>
              <a:ext cx="68047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Rectangle 101"/>
            <p:cNvSpPr/>
            <p:nvPr/>
          </p:nvSpPr>
          <p:spPr>
            <a:xfrm>
              <a:off x="292489" y="25657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anose="02050604050505020204" pitchFamily="18" charset="0"/>
                </a:rPr>
                <a:t>7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4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4" grpId="1" animBg="1"/>
      <p:bldP spid="14" grpId="2" animBg="1"/>
      <p:bldP spid="17" grpId="0"/>
      <p:bldP spid="18" grpId="0"/>
      <p:bldP spid="19" grpId="0"/>
      <p:bldP spid="20" grpId="0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105" grpId="0"/>
      <p:bldP spid="116" grpId="0"/>
      <p:bldP spid="124" grpId="0" animBg="1"/>
      <p:bldP spid="125" grpId="0" animBg="1"/>
      <p:bldP spid="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200" dirty="0" smtClean="0">
                <a:solidFill>
                  <a:srgbClr val="034EA2"/>
                </a:solidFill>
                <a:latin typeface="Bookman Old Style" pitchFamily="18" charset="0"/>
              </a:rPr>
              <a:t>Light – Reflection and Refraction</a:t>
            </a:r>
            <a:endParaRPr lang="en-US" altLang="en-US" sz="32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63874"/>
            <a:ext cx="6629400" cy="95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Type C Numericals - 1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 drive\MJ WORK\Pooja mam (physics)\CBSE (X)\Light - Reflection and Refraction\900_Rizwana-Khan_Blue Blurred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3759" y="667463"/>
            <a:ext cx="30764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TYPE - C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810463"/>
            <a:ext cx="2727221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Times New Roman" pitchFamily="18" charset="0"/>
              </a:rPr>
              <a:t>PROBLEMS BASED ON THE </a:t>
            </a:r>
          </a:p>
          <a:p>
            <a:pPr algn="ctr">
              <a:lnSpc>
                <a:spcPts val="3000"/>
              </a:lnSpc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Times New Roman" pitchFamily="18" charset="0"/>
              </a:rPr>
              <a:t>FORMULA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Times New Roman" pitchFamily="18" charset="0"/>
            </a:endParaRPr>
          </a:p>
        </p:txBody>
      </p:sp>
      <p:grpSp>
        <p:nvGrpSpPr>
          <p:cNvPr id="37" name="Group 27"/>
          <p:cNvGrpSpPr/>
          <p:nvPr/>
        </p:nvGrpSpPr>
        <p:grpSpPr>
          <a:xfrm>
            <a:off x="367676" y="2648898"/>
            <a:ext cx="382074" cy="628708"/>
            <a:chOff x="4940121" y="1624525"/>
            <a:chExt cx="382074" cy="838276"/>
          </a:xfrm>
        </p:grpSpPr>
        <p:sp>
          <p:nvSpPr>
            <p:cNvPr id="50" name="TextBox 49"/>
            <p:cNvSpPr txBox="1"/>
            <p:nvPr/>
          </p:nvSpPr>
          <p:spPr>
            <a:xfrm>
              <a:off x="4940121" y="1624525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40121" y="1929322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956435" y="205102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62092" y="27926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+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grpSp>
        <p:nvGrpSpPr>
          <p:cNvPr id="54" name="Group 28"/>
          <p:cNvGrpSpPr/>
          <p:nvPr/>
        </p:nvGrpSpPr>
        <p:grpSpPr>
          <a:xfrm>
            <a:off x="1088732" y="2648898"/>
            <a:ext cx="382074" cy="628708"/>
            <a:chOff x="5702121" y="1624525"/>
            <a:chExt cx="382074" cy="838276"/>
          </a:xfrm>
        </p:grpSpPr>
        <p:sp>
          <p:nvSpPr>
            <p:cNvPr id="55" name="TextBox 54"/>
            <p:cNvSpPr txBox="1"/>
            <p:nvPr/>
          </p:nvSpPr>
          <p:spPr>
            <a:xfrm>
              <a:off x="5702121" y="1624525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02121" y="1929322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718435" y="205102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503564" y="27926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grpSp>
        <p:nvGrpSpPr>
          <p:cNvPr id="59" name="Group 29"/>
          <p:cNvGrpSpPr/>
          <p:nvPr/>
        </p:nvGrpSpPr>
        <p:grpSpPr>
          <a:xfrm>
            <a:off x="1786337" y="2648896"/>
            <a:ext cx="382074" cy="685801"/>
            <a:chOff x="6399726" y="1624525"/>
            <a:chExt cx="382074" cy="914400"/>
          </a:xfrm>
        </p:grpSpPr>
        <p:sp>
          <p:nvSpPr>
            <p:cNvPr id="60" name="TextBox 59"/>
            <p:cNvSpPr txBox="1"/>
            <p:nvPr/>
          </p:nvSpPr>
          <p:spPr>
            <a:xfrm>
              <a:off x="6399726" y="1624525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99726" y="2005446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f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416040" y="205102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44949" y="3418786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  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grpSp>
        <p:nvGrpSpPr>
          <p:cNvPr id="64" name="Group 30"/>
          <p:cNvGrpSpPr/>
          <p:nvPr/>
        </p:nvGrpSpPr>
        <p:grpSpPr>
          <a:xfrm>
            <a:off x="895861" y="3233111"/>
            <a:ext cx="546279" cy="766817"/>
            <a:chOff x="4765414" y="2564330"/>
            <a:chExt cx="546279" cy="1022422"/>
          </a:xfrm>
        </p:grpSpPr>
        <p:sp>
          <p:nvSpPr>
            <p:cNvPr id="65" name="TextBox 64"/>
            <p:cNvSpPr txBox="1"/>
            <p:nvPr/>
          </p:nvSpPr>
          <p:spPr>
            <a:xfrm>
              <a:off x="4765414" y="2564330"/>
              <a:ext cx="54627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3514" y="3053272"/>
              <a:ext cx="47007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846124" y="3087051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309889" y="3428631"/>
            <a:ext cx="57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=  -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grpSp>
        <p:nvGrpSpPr>
          <p:cNvPr id="69" name="Group 31"/>
          <p:cNvGrpSpPr/>
          <p:nvPr/>
        </p:nvGrpSpPr>
        <p:grpSpPr>
          <a:xfrm>
            <a:off x="1676400" y="3295342"/>
            <a:ext cx="546279" cy="690568"/>
            <a:chOff x="5624846" y="2608777"/>
            <a:chExt cx="546279" cy="920757"/>
          </a:xfrm>
        </p:grpSpPr>
        <p:sp>
          <p:nvSpPr>
            <p:cNvPr id="70" name="TextBox 69"/>
            <p:cNvSpPr txBox="1"/>
            <p:nvPr/>
          </p:nvSpPr>
          <p:spPr>
            <a:xfrm>
              <a:off x="5624846" y="2608777"/>
              <a:ext cx="54627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 v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7739" y="2996054"/>
              <a:ext cx="3810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742045" y="3087051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0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3" grpId="0"/>
      <p:bldP spid="58" grpId="0"/>
      <p:bldP spid="63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5" name="Oval 4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224" y="283220"/>
              <a:ext cx="269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1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3019" y="133350"/>
            <a:ext cx="6629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object 3cm in size, is placed at 20 cm in front of a concave mirror of focal length 12cm. At what distance from the mirror should a screen be placed in order to obtain a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sharp image. Also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nature and size of the image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88167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278618"/>
            <a:ext cx="10887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3052397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Formulae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4186291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300" y="2243449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distance (v)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29000" y="2243449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79167" y="222229"/>
            <a:ext cx="1038953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300" y="1596335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distance (u)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430971" y="1594456"/>
            <a:ext cx="1047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-20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300" y="1272778"/>
            <a:ext cx="213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height (h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54400" y="1272778"/>
            <a:ext cx="91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3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300" y="1919892"/>
            <a:ext cx="1608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Focal length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30971" y="1897084"/>
            <a:ext cx="1099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-12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70050" y="3457553"/>
            <a:ext cx="1568450" cy="727844"/>
            <a:chOff x="1524000" y="2605908"/>
            <a:chExt cx="1568450" cy="727844"/>
          </a:xfrm>
        </p:grpSpPr>
        <p:grpSp>
          <p:nvGrpSpPr>
            <p:cNvPr id="22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444750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4" name="Group 28"/>
            <p:cNvGrpSpPr/>
            <p:nvPr/>
          </p:nvGrpSpPr>
          <p:grpSpPr>
            <a:xfrm>
              <a:off x="2711450" y="2627173"/>
              <a:ext cx="381000" cy="630377"/>
              <a:chOff x="5605976" y="1600120"/>
              <a:chExt cx="381000" cy="84050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60597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60597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5610485" y="2051030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529812" y="2647950"/>
            <a:ext cx="0" cy="20296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519071" y="2571750"/>
            <a:ext cx="158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Size (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019425" y="2575322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22251" y="214615"/>
            <a:ext cx="2321299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19199" y="480993"/>
            <a:ext cx="1888384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" name="Group 139"/>
          <p:cNvGrpSpPr/>
          <p:nvPr/>
        </p:nvGrpSpPr>
        <p:grpSpPr>
          <a:xfrm>
            <a:off x="1626183" y="2933698"/>
            <a:ext cx="1641071" cy="642099"/>
            <a:chOff x="1524000" y="2867324"/>
            <a:chExt cx="1641071" cy="856131"/>
          </a:xfrm>
        </p:grpSpPr>
        <p:sp>
          <p:nvSpPr>
            <p:cNvPr id="83" name="TextBox 82"/>
            <p:cNvSpPr txBox="1"/>
            <p:nvPr/>
          </p:nvSpPr>
          <p:spPr>
            <a:xfrm>
              <a:off x="1524000" y="2873180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24000" y="3217801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540314" y="3277567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863321" y="3027813"/>
              <a:ext cx="3048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01042" y="2874044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98271" y="3217801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114585" y="3277566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485621" y="3027813"/>
              <a:ext cx="3450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   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91" name="Group 31"/>
            <p:cNvGrpSpPr/>
            <p:nvPr/>
          </p:nvGrpSpPr>
          <p:grpSpPr>
            <a:xfrm>
              <a:off x="2784071" y="3231013"/>
              <a:ext cx="381000" cy="492442"/>
              <a:chOff x="5347575" y="3050243"/>
              <a:chExt cx="381000" cy="49244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347575" y="3050243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f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5350115" y="309551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2783754" y="2867324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95" name="Group 139"/>
          <p:cNvGrpSpPr/>
          <p:nvPr/>
        </p:nvGrpSpPr>
        <p:grpSpPr>
          <a:xfrm>
            <a:off x="1635509" y="4062426"/>
            <a:ext cx="1641071" cy="642933"/>
            <a:chOff x="1524000" y="2866215"/>
            <a:chExt cx="1641071" cy="857240"/>
          </a:xfrm>
        </p:grpSpPr>
        <p:sp>
          <p:nvSpPr>
            <p:cNvPr id="96" name="TextBox 95"/>
            <p:cNvSpPr txBox="1"/>
            <p:nvPr/>
          </p:nvSpPr>
          <p:spPr>
            <a:xfrm>
              <a:off x="1524000" y="2873180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4000" y="3217801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1540314" y="3277567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63321" y="3027813"/>
              <a:ext cx="3048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01042" y="2874044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98271" y="3217801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114585" y="3277566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485621" y="3027813"/>
              <a:ext cx="3450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   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04" name="Group 31"/>
            <p:cNvGrpSpPr/>
            <p:nvPr/>
          </p:nvGrpSpPr>
          <p:grpSpPr>
            <a:xfrm>
              <a:off x="2784071" y="3231013"/>
              <a:ext cx="381000" cy="492442"/>
              <a:chOff x="5347575" y="3050243"/>
              <a:chExt cx="381000" cy="49244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5347575" y="3050243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f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350115" y="309551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2784071" y="2866215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6096000" y="2547165"/>
            <a:ext cx="0" cy="2271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oup 197"/>
          <p:cNvGrpSpPr/>
          <p:nvPr/>
        </p:nvGrpSpPr>
        <p:grpSpPr>
          <a:xfrm>
            <a:off x="4424475" y="2557457"/>
            <a:ext cx="700081" cy="649268"/>
            <a:chOff x="1846555" y="3825148"/>
            <a:chExt cx="700081" cy="865693"/>
          </a:xfrm>
        </p:grpSpPr>
        <p:sp>
          <p:nvSpPr>
            <p:cNvPr id="110" name="TextBox 109"/>
            <p:cNvSpPr txBox="1"/>
            <p:nvPr/>
          </p:nvSpPr>
          <p:spPr>
            <a:xfrm>
              <a:off x="1846555" y="3958507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11" name="Group 128"/>
            <p:cNvGrpSpPr/>
            <p:nvPr/>
          </p:nvGrpSpPr>
          <p:grpSpPr>
            <a:xfrm>
              <a:off x="2164562" y="3825148"/>
              <a:ext cx="382074" cy="865693"/>
              <a:chOff x="2164562" y="3825148"/>
              <a:chExt cx="382074" cy="865693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2165208" y="3825148"/>
                <a:ext cx="381000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164562" y="419839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f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2180876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203"/>
          <p:cNvGrpSpPr/>
          <p:nvPr/>
        </p:nvGrpSpPr>
        <p:grpSpPr>
          <a:xfrm>
            <a:off x="5119793" y="2557028"/>
            <a:ext cx="625859" cy="621927"/>
            <a:chOff x="2578943" y="3824576"/>
            <a:chExt cx="625859" cy="829239"/>
          </a:xfrm>
        </p:grpSpPr>
        <p:sp>
          <p:nvSpPr>
            <p:cNvPr id="116" name="TextBox 115"/>
            <p:cNvSpPr txBox="1"/>
            <p:nvPr/>
          </p:nvSpPr>
          <p:spPr>
            <a:xfrm>
              <a:off x="2578943" y="3945806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17" name="Group 129"/>
            <p:cNvGrpSpPr/>
            <p:nvPr/>
          </p:nvGrpSpPr>
          <p:grpSpPr>
            <a:xfrm>
              <a:off x="2807543" y="3824576"/>
              <a:ext cx="397259" cy="829239"/>
              <a:chOff x="2807543" y="3824576"/>
              <a:chExt cx="397259" cy="829239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2823802" y="3824576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07543" y="4161372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2823857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209"/>
          <p:cNvGrpSpPr/>
          <p:nvPr/>
        </p:nvGrpSpPr>
        <p:grpSpPr>
          <a:xfrm>
            <a:off x="3657600" y="2560044"/>
            <a:ext cx="772704" cy="606683"/>
            <a:chOff x="1079679" y="3828590"/>
            <a:chExt cx="772704" cy="808911"/>
          </a:xfrm>
        </p:grpSpPr>
        <p:grpSp>
          <p:nvGrpSpPr>
            <p:cNvPr id="122" name="Group 127"/>
            <p:cNvGrpSpPr/>
            <p:nvPr/>
          </p:nvGrpSpPr>
          <p:grpSpPr>
            <a:xfrm>
              <a:off x="1470309" y="3828590"/>
              <a:ext cx="382074" cy="808911"/>
              <a:chOff x="1470309" y="3828590"/>
              <a:chExt cx="382074" cy="808911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1470309" y="382859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470309" y="414505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1486623" y="4216207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/>
            <p:cNvSpPr txBox="1"/>
            <p:nvPr/>
          </p:nvSpPr>
          <p:spPr>
            <a:xfrm>
              <a:off x="1079679" y="401615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27" name="Group 197"/>
          <p:cNvGrpSpPr/>
          <p:nvPr/>
        </p:nvGrpSpPr>
        <p:grpSpPr>
          <a:xfrm>
            <a:off x="4423512" y="3107611"/>
            <a:ext cx="855823" cy="621986"/>
            <a:chOff x="1845592" y="3832953"/>
            <a:chExt cx="855823" cy="829316"/>
          </a:xfrm>
        </p:grpSpPr>
        <p:sp>
          <p:nvSpPr>
            <p:cNvPr id="128" name="TextBox 127"/>
            <p:cNvSpPr txBox="1"/>
            <p:nvPr/>
          </p:nvSpPr>
          <p:spPr>
            <a:xfrm>
              <a:off x="1845592" y="3956988"/>
              <a:ext cx="3048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060858" y="3832953"/>
              <a:ext cx="640557" cy="829316"/>
              <a:chOff x="2060858" y="3832953"/>
              <a:chExt cx="640557" cy="82931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181647" y="3832953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60858" y="4169826"/>
                <a:ext cx="64055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(-12)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2197961" y="4216207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203"/>
          <p:cNvGrpSpPr/>
          <p:nvPr/>
        </p:nvGrpSpPr>
        <p:grpSpPr>
          <a:xfrm>
            <a:off x="5138843" y="3115543"/>
            <a:ext cx="760667" cy="614858"/>
            <a:chOff x="2730321" y="3843527"/>
            <a:chExt cx="760667" cy="819812"/>
          </a:xfrm>
        </p:grpSpPr>
        <p:sp>
          <p:nvSpPr>
            <p:cNvPr id="134" name="TextBox 133"/>
            <p:cNvSpPr txBox="1"/>
            <p:nvPr/>
          </p:nvSpPr>
          <p:spPr>
            <a:xfrm>
              <a:off x="2730321" y="3956886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35" name="Group 129"/>
            <p:cNvGrpSpPr/>
            <p:nvPr/>
          </p:nvGrpSpPr>
          <p:grpSpPr>
            <a:xfrm>
              <a:off x="2848914" y="3843527"/>
              <a:ext cx="642074" cy="819812"/>
              <a:chOff x="2848914" y="3843527"/>
              <a:chExt cx="642074" cy="819812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2972262" y="3843527"/>
                <a:ext cx="381000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848914" y="4170896"/>
                <a:ext cx="64207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(-20)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2988576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209"/>
          <p:cNvGrpSpPr/>
          <p:nvPr/>
        </p:nvGrpSpPr>
        <p:grpSpPr>
          <a:xfrm>
            <a:off x="3657600" y="3104343"/>
            <a:ext cx="776393" cy="606683"/>
            <a:chOff x="1079679" y="3828590"/>
            <a:chExt cx="776393" cy="808911"/>
          </a:xfrm>
        </p:grpSpPr>
        <p:grpSp>
          <p:nvGrpSpPr>
            <p:cNvPr id="140" name="Group 127"/>
            <p:cNvGrpSpPr/>
            <p:nvPr/>
          </p:nvGrpSpPr>
          <p:grpSpPr>
            <a:xfrm>
              <a:off x="1473998" y="3828590"/>
              <a:ext cx="382074" cy="808911"/>
              <a:chOff x="1473998" y="3828590"/>
              <a:chExt cx="382074" cy="808911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1473998" y="382859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473998" y="414505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1490312" y="4216207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079679" y="3923019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45" name="Group 197"/>
          <p:cNvGrpSpPr/>
          <p:nvPr/>
        </p:nvGrpSpPr>
        <p:grpSpPr>
          <a:xfrm>
            <a:off x="4425103" y="3655742"/>
            <a:ext cx="789940" cy="622084"/>
            <a:chOff x="1828133" y="3832822"/>
            <a:chExt cx="789940" cy="829448"/>
          </a:xfrm>
        </p:grpSpPr>
        <p:sp>
          <p:nvSpPr>
            <p:cNvPr id="146" name="TextBox 145"/>
            <p:cNvSpPr txBox="1"/>
            <p:nvPr/>
          </p:nvSpPr>
          <p:spPr>
            <a:xfrm>
              <a:off x="1828133" y="3952148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47" name="Group 128"/>
            <p:cNvGrpSpPr/>
            <p:nvPr/>
          </p:nvGrpSpPr>
          <p:grpSpPr>
            <a:xfrm>
              <a:off x="2116562" y="3832822"/>
              <a:ext cx="501511" cy="829448"/>
              <a:chOff x="2116562" y="3832822"/>
              <a:chExt cx="501511" cy="82944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116562" y="3832822"/>
                <a:ext cx="381000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139096" y="4169826"/>
                <a:ext cx="478977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12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2151926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203"/>
          <p:cNvGrpSpPr/>
          <p:nvPr/>
        </p:nvGrpSpPr>
        <p:grpSpPr>
          <a:xfrm>
            <a:off x="5107093" y="3649564"/>
            <a:ext cx="807174" cy="629066"/>
            <a:chOff x="2566243" y="3824582"/>
            <a:chExt cx="807174" cy="838757"/>
          </a:xfrm>
        </p:grpSpPr>
        <p:sp>
          <p:nvSpPr>
            <p:cNvPr id="152" name="TextBox 151"/>
            <p:cNvSpPr txBox="1"/>
            <p:nvPr/>
          </p:nvSpPr>
          <p:spPr>
            <a:xfrm>
              <a:off x="2566243" y="3960605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53" name="Group 129"/>
            <p:cNvGrpSpPr/>
            <p:nvPr/>
          </p:nvGrpSpPr>
          <p:grpSpPr>
            <a:xfrm>
              <a:off x="2731343" y="3824582"/>
              <a:ext cx="642074" cy="838757"/>
              <a:chOff x="2731343" y="3824582"/>
              <a:chExt cx="642074" cy="838757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2867391" y="3824582"/>
                <a:ext cx="381000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2731343" y="4170896"/>
                <a:ext cx="64207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2871005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209"/>
          <p:cNvGrpSpPr/>
          <p:nvPr/>
        </p:nvGrpSpPr>
        <p:grpSpPr>
          <a:xfrm>
            <a:off x="3657600" y="3652574"/>
            <a:ext cx="777467" cy="606683"/>
            <a:chOff x="1079679" y="3828590"/>
            <a:chExt cx="777467" cy="808911"/>
          </a:xfrm>
        </p:grpSpPr>
        <p:grpSp>
          <p:nvGrpSpPr>
            <p:cNvPr id="158" name="Group 127"/>
            <p:cNvGrpSpPr/>
            <p:nvPr/>
          </p:nvGrpSpPr>
          <p:grpSpPr>
            <a:xfrm>
              <a:off x="1475072" y="3828590"/>
              <a:ext cx="382074" cy="808911"/>
              <a:chOff x="1475072" y="3828590"/>
              <a:chExt cx="382074" cy="808911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1475072" y="382859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475072" y="414505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>
                <a:off x="1491386" y="4216207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/>
            <p:cNvSpPr txBox="1"/>
            <p:nvPr/>
          </p:nvSpPr>
          <p:spPr>
            <a:xfrm>
              <a:off x="1079679" y="401615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63" name="Group 197"/>
          <p:cNvGrpSpPr/>
          <p:nvPr/>
        </p:nvGrpSpPr>
        <p:grpSpPr>
          <a:xfrm>
            <a:off x="4505435" y="4227673"/>
            <a:ext cx="1590565" cy="643445"/>
            <a:chOff x="1844776" y="3804344"/>
            <a:chExt cx="1590565" cy="857926"/>
          </a:xfrm>
        </p:grpSpPr>
        <p:sp>
          <p:nvSpPr>
            <p:cNvPr id="164" name="TextBox 163"/>
            <p:cNvSpPr txBox="1"/>
            <p:nvPr/>
          </p:nvSpPr>
          <p:spPr>
            <a:xfrm>
              <a:off x="1844776" y="3958963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65" name="Group 128"/>
            <p:cNvGrpSpPr/>
            <p:nvPr/>
          </p:nvGrpSpPr>
          <p:grpSpPr>
            <a:xfrm>
              <a:off x="2126716" y="3804344"/>
              <a:ext cx="1308625" cy="857926"/>
              <a:chOff x="2126716" y="3804344"/>
              <a:chExt cx="1308625" cy="857926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2143116" y="3804344"/>
                <a:ext cx="49630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-5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476271" y="4169826"/>
                <a:ext cx="425670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60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2126716" y="4208204"/>
                <a:ext cx="109728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2554596" y="3804344"/>
                <a:ext cx="261730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768591" y="3804344"/>
                <a:ext cx="6667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3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</p:grpSp>
      </p:grpSp>
      <p:grpSp>
        <p:nvGrpSpPr>
          <p:cNvPr id="171" name="Group 209"/>
          <p:cNvGrpSpPr/>
          <p:nvPr/>
        </p:nvGrpSpPr>
        <p:grpSpPr>
          <a:xfrm>
            <a:off x="3668896" y="4245859"/>
            <a:ext cx="772717" cy="606683"/>
            <a:chOff x="1087299" y="3828590"/>
            <a:chExt cx="772717" cy="808911"/>
          </a:xfrm>
        </p:grpSpPr>
        <p:grpSp>
          <p:nvGrpSpPr>
            <p:cNvPr id="172" name="Group 127"/>
            <p:cNvGrpSpPr/>
            <p:nvPr/>
          </p:nvGrpSpPr>
          <p:grpSpPr>
            <a:xfrm>
              <a:off x="1477942" y="3828590"/>
              <a:ext cx="382074" cy="808911"/>
              <a:chOff x="1477942" y="3828590"/>
              <a:chExt cx="382074" cy="808911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1477942" y="382859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477942" y="414505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94256" y="4216207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1087299" y="3953565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77" name="Group 197"/>
          <p:cNvGrpSpPr/>
          <p:nvPr/>
        </p:nvGrpSpPr>
        <p:grpSpPr>
          <a:xfrm>
            <a:off x="7009130" y="2541029"/>
            <a:ext cx="866616" cy="633115"/>
            <a:chOff x="1717826" y="3818393"/>
            <a:chExt cx="866616" cy="844154"/>
          </a:xfrm>
        </p:grpSpPr>
        <p:sp>
          <p:nvSpPr>
            <p:cNvPr id="178" name="TextBox 177"/>
            <p:cNvSpPr txBox="1"/>
            <p:nvPr/>
          </p:nvSpPr>
          <p:spPr>
            <a:xfrm>
              <a:off x="1717826" y="3930153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79" name="Group 128"/>
            <p:cNvGrpSpPr/>
            <p:nvPr/>
          </p:nvGrpSpPr>
          <p:grpSpPr>
            <a:xfrm>
              <a:off x="2047659" y="3818393"/>
              <a:ext cx="536783" cy="844154"/>
              <a:chOff x="2047659" y="3818393"/>
              <a:chExt cx="536783" cy="844154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047659" y="3818393"/>
                <a:ext cx="50963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- 2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2094649" y="4170104"/>
                <a:ext cx="4191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60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2061996" y="4208204"/>
                <a:ext cx="52244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209"/>
          <p:cNvGrpSpPr/>
          <p:nvPr/>
        </p:nvGrpSpPr>
        <p:grpSpPr>
          <a:xfrm>
            <a:off x="6356051" y="2544214"/>
            <a:ext cx="699873" cy="606683"/>
            <a:chOff x="1079679" y="3828590"/>
            <a:chExt cx="699873" cy="808911"/>
          </a:xfrm>
        </p:grpSpPr>
        <p:grpSp>
          <p:nvGrpSpPr>
            <p:cNvPr id="184" name="Group 127"/>
            <p:cNvGrpSpPr/>
            <p:nvPr/>
          </p:nvGrpSpPr>
          <p:grpSpPr>
            <a:xfrm>
              <a:off x="1397478" y="3828590"/>
              <a:ext cx="382074" cy="808911"/>
              <a:chOff x="1397478" y="3828590"/>
              <a:chExt cx="382074" cy="808911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1397478" y="382859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397478" y="414505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1413792" y="4216207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1079679" y="401615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89" name="Group 197"/>
          <p:cNvGrpSpPr/>
          <p:nvPr/>
        </p:nvGrpSpPr>
        <p:grpSpPr>
          <a:xfrm>
            <a:off x="7044690" y="3105150"/>
            <a:ext cx="825500" cy="687706"/>
            <a:chOff x="1768317" y="3760845"/>
            <a:chExt cx="825500" cy="916942"/>
          </a:xfrm>
        </p:grpSpPr>
        <p:sp>
          <p:nvSpPr>
            <p:cNvPr id="190" name="TextBox 189"/>
            <p:cNvSpPr txBox="1"/>
            <p:nvPr/>
          </p:nvSpPr>
          <p:spPr>
            <a:xfrm>
              <a:off x="1768317" y="4007687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91" name="Group 128"/>
            <p:cNvGrpSpPr/>
            <p:nvPr/>
          </p:nvGrpSpPr>
          <p:grpSpPr>
            <a:xfrm>
              <a:off x="2084180" y="3760845"/>
              <a:ext cx="509637" cy="916942"/>
              <a:chOff x="2084180" y="3760845"/>
              <a:chExt cx="509637" cy="916942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2084180" y="3760845"/>
                <a:ext cx="50963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121377" y="4185344"/>
                <a:ext cx="42624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30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 flipV="1">
                <a:off x="2141262" y="4205823"/>
                <a:ext cx="37635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5" name="Group 209"/>
          <p:cNvGrpSpPr/>
          <p:nvPr/>
        </p:nvGrpSpPr>
        <p:grpSpPr>
          <a:xfrm>
            <a:off x="6356051" y="3184267"/>
            <a:ext cx="698799" cy="606683"/>
            <a:chOff x="1079679" y="3866335"/>
            <a:chExt cx="698799" cy="808911"/>
          </a:xfrm>
        </p:grpSpPr>
        <p:grpSp>
          <p:nvGrpSpPr>
            <p:cNvPr id="196" name="Group 127"/>
            <p:cNvGrpSpPr/>
            <p:nvPr/>
          </p:nvGrpSpPr>
          <p:grpSpPr>
            <a:xfrm>
              <a:off x="1396404" y="3866335"/>
              <a:ext cx="382074" cy="808911"/>
              <a:chOff x="1396404" y="3866335"/>
              <a:chExt cx="382074" cy="808911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396404" y="3866335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396404" y="4182803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>
                <a:off x="1412718" y="4253952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1079679" y="401615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01" name="Group 197"/>
          <p:cNvGrpSpPr/>
          <p:nvPr/>
        </p:nvGrpSpPr>
        <p:grpSpPr>
          <a:xfrm>
            <a:off x="7115810" y="3771898"/>
            <a:ext cx="1005840" cy="369332"/>
            <a:chOff x="1839438" y="4016153"/>
            <a:chExt cx="1005840" cy="492443"/>
          </a:xfrm>
        </p:grpSpPr>
        <p:sp>
          <p:nvSpPr>
            <p:cNvPr id="202" name="TextBox 201"/>
            <p:cNvSpPr txBox="1"/>
            <p:nvPr/>
          </p:nvSpPr>
          <p:spPr>
            <a:xfrm>
              <a:off x="1839438" y="4016153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007078" y="4016153"/>
              <a:ext cx="838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-30 cm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04" name="Group 209"/>
          <p:cNvGrpSpPr/>
          <p:nvPr/>
        </p:nvGrpSpPr>
        <p:grpSpPr>
          <a:xfrm>
            <a:off x="6356052" y="3771898"/>
            <a:ext cx="698798" cy="369332"/>
            <a:chOff x="1079679" y="4016153"/>
            <a:chExt cx="698798" cy="492443"/>
          </a:xfrm>
        </p:grpSpPr>
        <p:sp>
          <p:nvSpPr>
            <p:cNvPr id="205" name="TextBox 204"/>
            <p:cNvSpPr txBox="1"/>
            <p:nvPr/>
          </p:nvSpPr>
          <p:spPr>
            <a:xfrm>
              <a:off x="1397477" y="401615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79679" y="401615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6000863" y="4102655"/>
            <a:ext cx="2990737" cy="923330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screen should be placed at 30 cm from the mirror. The image is real.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4423512" y="2161431"/>
            <a:ext cx="4720488" cy="298206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3708" t="-75462" r="-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125"/>
          <p:cNvGrpSpPr/>
          <p:nvPr/>
        </p:nvGrpSpPr>
        <p:grpSpPr>
          <a:xfrm>
            <a:off x="5006340" y="2452691"/>
            <a:ext cx="1731010" cy="677025"/>
            <a:chOff x="1501140" y="2296694"/>
            <a:chExt cx="1731010" cy="902702"/>
          </a:xfrm>
        </p:grpSpPr>
        <p:sp>
          <p:nvSpPr>
            <p:cNvPr id="210" name="TextBox 209"/>
            <p:cNvSpPr txBox="1"/>
            <p:nvPr/>
          </p:nvSpPr>
          <p:spPr>
            <a:xfrm>
              <a:off x="1501140" y="2537311"/>
              <a:ext cx="685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11" name="Group 30"/>
            <p:cNvGrpSpPr/>
            <p:nvPr/>
          </p:nvGrpSpPr>
          <p:grpSpPr>
            <a:xfrm>
              <a:off x="2089150" y="2296694"/>
              <a:ext cx="471707" cy="902702"/>
              <a:chOff x="4756150" y="2676620"/>
              <a:chExt cx="471707" cy="902702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4769582" y="2676620"/>
                <a:ext cx="45827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56150" y="3086878"/>
                <a:ext cx="470079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>
                <a:off x="4815840" y="316345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2514600" y="2537311"/>
              <a:ext cx="391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 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13" name="Group 31"/>
            <p:cNvGrpSpPr/>
            <p:nvPr/>
          </p:nvGrpSpPr>
          <p:grpSpPr>
            <a:xfrm>
              <a:off x="2749550" y="2377141"/>
              <a:ext cx="482600" cy="814976"/>
              <a:chOff x="5416550" y="2757067"/>
              <a:chExt cx="482600" cy="814976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5416550" y="2757067"/>
                <a:ext cx="4699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- v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5518150" y="307960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5503545" y="3153925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164"/>
          <p:cNvGrpSpPr/>
          <p:nvPr/>
        </p:nvGrpSpPr>
        <p:grpSpPr>
          <a:xfrm>
            <a:off x="5219701" y="3103476"/>
            <a:ext cx="1465482" cy="719621"/>
            <a:chOff x="1797130" y="-18009"/>
            <a:chExt cx="1465482" cy="959494"/>
          </a:xfrm>
        </p:grpSpPr>
        <p:sp>
          <p:nvSpPr>
            <p:cNvPr id="221" name="TextBox 220"/>
            <p:cNvSpPr txBox="1"/>
            <p:nvPr/>
          </p:nvSpPr>
          <p:spPr>
            <a:xfrm>
              <a:off x="1797130" y="202980"/>
              <a:ext cx="304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233374" y="-15777"/>
              <a:ext cx="102923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 × h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481294" y="449043"/>
              <a:ext cx="53339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2431494" y="471903"/>
              <a:ext cx="640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340287" y="-18009"/>
              <a:ext cx="822960" cy="911779"/>
            </a:xfrm>
            <a:prstGeom prst="bracketPair">
              <a:avLst>
                <a:gd name="adj" fmla="val 9723"/>
              </a:avLst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997155" y="200599"/>
              <a:ext cx="304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27" name="Group 169"/>
          <p:cNvGrpSpPr/>
          <p:nvPr/>
        </p:nvGrpSpPr>
        <p:grpSpPr>
          <a:xfrm>
            <a:off x="4673600" y="3235999"/>
            <a:ext cx="741355" cy="369332"/>
            <a:chOff x="1016000" y="169713"/>
            <a:chExt cx="741355" cy="492443"/>
          </a:xfrm>
        </p:grpSpPr>
        <p:sp>
          <p:nvSpPr>
            <p:cNvPr id="228" name="TextBox 227"/>
            <p:cNvSpPr txBox="1"/>
            <p:nvPr/>
          </p:nvSpPr>
          <p:spPr>
            <a:xfrm>
              <a:off x="1198197" y="169713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</a:t>
              </a:r>
              <a:endParaRPr lang="en-US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16000" y="16971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30" name="Group 172"/>
          <p:cNvGrpSpPr/>
          <p:nvPr/>
        </p:nvGrpSpPr>
        <p:grpSpPr>
          <a:xfrm>
            <a:off x="4651312" y="4029404"/>
            <a:ext cx="760704" cy="369332"/>
            <a:chOff x="1372896" y="169713"/>
            <a:chExt cx="760704" cy="492443"/>
          </a:xfrm>
        </p:grpSpPr>
        <p:sp>
          <p:nvSpPr>
            <p:cNvPr id="231" name="TextBox 230"/>
            <p:cNvSpPr txBox="1"/>
            <p:nvPr/>
          </p:nvSpPr>
          <p:spPr>
            <a:xfrm>
              <a:off x="1574442" y="169713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</a:t>
              </a:r>
              <a:r>
                <a:rPr lang="en-US" b="1" baseline="-25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</a:t>
              </a:r>
              <a:endParaRPr lang="en-US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372896" y="16971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33" name="Group 175"/>
          <p:cNvGrpSpPr/>
          <p:nvPr/>
        </p:nvGrpSpPr>
        <p:grpSpPr>
          <a:xfrm>
            <a:off x="5194661" y="3808583"/>
            <a:ext cx="1889733" cy="710572"/>
            <a:chOff x="2115253" y="4311364"/>
            <a:chExt cx="1482658" cy="947429"/>
          </a:xfrm>
        </p:grpSpPr>
        <p:sp>
          <p:nvSpPr>
            <p:cNvPr id="234" name="TextBox 233"/>
            <p:cNvSpPr txBox="1"/>
            <p:nvPr/>
          </p:nvSpPr>
          <p:spPr>
            <a:xfrm>
              <a:off x="2115253" y="4593621"/>
              <a:ext cx="304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35" name="Group 168"/>
            <p:cNvGrpSpPr/>
            <p:nvPr/>
          </p:nvGrpSpPr>
          <p:grpSpPr>
            <a:xfrm>
              <a:off x="2285083" y="4311364"/>
              <a:ext cx="1312828" cy="947429"/>
              <a:chOff x="2285083" y="4311364"/>
              <a:chExt cx="1312828" cy="947429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2291968" y="4311364"/>
                <a:ext cx="1305943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(- 30)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 ×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(3)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604226" y="4766351"/>
                <a:ext cx="66648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- 20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>
                <a:off x="2637162" y="4799116"/>
                <a:ext cx="64568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/>
              <p:cNvSpPr txBox="1"/>
              <p:nvPr/>
            </p:nvSpPr>
            <p:spPr>
              <a:xfrm>
                <a:off x="2285083" y="4599061"/>
                <a:ext cx="26723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 </a:t>
                </a:r>
              </a:p>
            </p:txBody>
          </p:sp>
          <p:sp>
            <p:nvSpPr>
              <p:cNvPr id="240" name="Double Bracket 239"/>
              <p:cNvSpPr/>
              <p:nvPr/>
            </p:nvSpPr>
            <p:spPr>
              <a:xfrm>
                <a:off x="2492040" y="4426113"/>
                <a:ext cx="921416" cy="731520"/>
              </a:xfrm>
              <a:prstGeom prst="bracketPair">
                <a:avLst>
                  <a:gd name="adj" fmla="val 10000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</p:grpSp>
      <p:cxnSp>
        <p:nvCxnSpPr>
          <p:cNvPr id="241" name="Straight Connector 240"/>
          <p:cNvCxnSpPr/>
          <p:nvPr/>
        </p:nvCxnSpPr>
        <p:spPr>
          <a:xfrm flipV="1">
            <a:off x="5891615" y="3882242"/>
            <a:ext cx="292100" cy="2285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6192288" y="4230221"/>
            <a:ext cx="257175" cy="209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6134225" y="3648075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  <a:endParaRPr lang="en-US" sz="1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419895" y="4276094"/>
            <a:ext cx="2824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  <a:endParaRPr lang="en-US" sz="1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969031" y="4016665"/>
            <a:ext cx="1656483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1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- 4.5 cm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6980239" y="3988750"/>
            <a:ext cx="1645275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617180" y="4460161"/>
            <a:ext cx="4008334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the image is 4.5 cm. It is an inverted and enlarged image.</a:t>
            </a:r>
          </a:p>
        </p:txBody>
      </p:sp>
      <p:pic>
        <p:nvPicPr>
          <p:cNvPr id="25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6" t="50000" b="15476"/>
          <a:stretch/>
        </p:blipFill>
        <p:spPr bwMode="auto">
          <a:xfrm>
            <a:off x="-1" y="57150"/>
            <a:ext cx="4803775" cy="222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224"/>
          <p:cNvGrpSpPr/>
          <p:nvPr/>
        </p:nvGrpSpPr>
        <p:grpSpPr>
          <a:xfrm>
            <a:off x="7329170" y="1299746"/>
            <a:ext cx="960120" cy="338554"/>
            <a:chOff x="1334770" y="4545628"/>
            <a:chExt cx="960120" cy="451404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1334770" y="4589463"/>
              <a:ext cx="96012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66850" y="4545628"/>
              <a:ext cx="692818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12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" name="Group 230"/>
          <p:cNvGrpSpPr/>
          <p:nvPr/>
        </p:nvGrpSpPr>
        <p:grpSpPr>
          <a:xfrm>
            <a:off x="7077074" y="1847853"/>
            <a:ext cx="1234440" cy="338554"/>
            <a:chOff x="1379220" y="4551978"/>
            <a:chExt cx="1234440" cy="451404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1379220" y="4589462"/>
              <a:ext cx="123444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60220" y="4551978"/>
              <a:ext cx="692818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20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21500" y="9705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309" y="15483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B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6898570" y="1428068"/>
            <a:ext cx="342900" cy="13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75747" y="12763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6938" y="18859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5347382" y="1886429"/>
            <a:ext cx="548640" cy="1364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239"/>
          <p:cNvGrpSpPr/>
          <p:nvPr/>
        </p:nvGrpSpPr>
        <p:grpSpPr>
          <a:xfrm>
            <a:off x="5334000" y="742950"/>
            <a:ext cx="3657600" cy="1731645"/>
            <a:chOff x="1524000" y="3253740"/>
            <a:chExt cx="3657600" cy="230886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24000" y="4396101"/>
              <a:ext cx="3657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Connector 46"/>
            <p:cNvSpPr/>
            <p:nvPr/>
          </p:nvSpPr>
          <p:spPr>
            <a:xfrm>
              <a:off x="3545734" y="4352720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2397971" y="4352720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85112" y="4367261"/>
              <a:ext cx="293670" cy="4514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P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36986" y="4367261"/>
              <a:ext cx="279244" cy="4514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US" sz="1600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2702" y="4376180"/>
              <a:ext cx="293670" cy="4514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C</a:t>
              </a:r>
              <a:endParaRPr lang="en-US" sz="1600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52" name="Group 73"/>
            <p:cNvGrpSpPr/>
            <p:nvPr/>
          </p:nvGrpSpPr>
          <p:grpSpPr>
            <a:xfrm>
              <a:off x="4100840" y="3253740"/>
              <a:ext cx="566738" cy="2308860"/>
              <a:chOff x="4100840" y="3253740"/>
              <a:chExt cx="566738" cy="2308860"/>
            </a:xfrm>
          </p:grpSpPr>
          <p:grpSp>
            <p:nvGrpSpPr>
              <p:cNvPr id="54" name="Group 160"/>
              <p:cNvGrpSpPr/>
              <p:nvPr/>
            </p:nvGrpSpPr>
            <p:grpSpPr>
              <a:xfrm>
                <a:off x="4205063" y="3335959"/>
                <a:ext cx="460203" cy="2159627"/>
                <a:chOff x="2011268" y="2689860"/>
                <a:chExt cx="320452" cy="180594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96148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011268" y="4494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088528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015490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Freeform 54"/>
              <p:cNvSpPr/>
              <p:nvPr/>
            </p:nvSpPr>
            <p:spPr>
              <a:xfrm>
                <a:off x="4100840" y="3253740"/>
                <a:ext cx="566738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Flowchart: Connector 52"/>
            <p:cNvSpPr/>
            <p:nvPr/>
          </p:nvSpPr>
          <p:spPr>
            <a:xfrm>
              <a:off x="4488320" y="4352720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69" name="Group 322"/>
          <p:cNvGrpSpPr/>
          <p:nvPr/>
        </p:nvGrpSpPr>
        <p:grpSpPr>
          <a:xfrm>
            <a:off x="6244547" y="1257305"/>
            <a:ext cx="655999" cy="347191"/>
            <a:chOff x="2891268" y="4550094"/>
            <a:chExt cx="655999" cy="462920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3547267" y="4555814"/>
              <a:ext cx="0" cy="45720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891268" y="4550094"/>
              <a:ext cx="605155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3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325"/>
          <p:cNvGrpSpPr/>
          <p:nvPr/>
        </p:nvGrpSpPr>
        <p:grpSpPr>
          <a:xfrm>
            <a:off x="5200650" y="1601222"/>
            <a:ext cx="292100" cy="548640"/>
            <a:chOff x="3300886" y="4170461"/>
            <a:chExt cx="292100" cy="731520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3547267" y="4170461"/>
              <a:ext cx="0" cy="73152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300886" y="4306796"/>
              <a:ext cx="2921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7" name="Group 227"/>
          <p:cNvGrpSpPr/>
          <p:nvPr/>
        </p:nvGrpSpPr>
        <p:grpSpPr>
          <a:xfrm>
            <a:off x="5556250" y="2254337"/>
            <a:ext cx="2560320" cy="338554"/>
            <a:chOff x="3516311" y="4544996"/>
            <a:chExt cx="2560320" cy="451404"/>
          </a:xfrm>
        </p:grpSpPr>
        <p:cxnSp>
          <p:nvCxnSpPr>
            <p:cNvPr id="248" name="Straight Arrow Connector 247"/>
            <p:cNvCxnSpPr/>
            <p:nvPr/>
          </p:nvCxnSpPr>
          <p:spPr>
            <a:xfrm flipH="1">
              <a:off x="3516311" y="4589462"/>
              <a:ext cx="256032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4661056" y="4544996"/>
              <a:ext cx="279244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6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4" grpId="2" animBg="1"/>
      <p:bldP spid="15" grpId="0"/>
      <p:bldP spid="16" grpId="0"/>
      <p:bldP spid="17" grpId="0"/>
      <p:bldP spid="18" grpId="0"/>
      <p:bldP spid="19" grpId="0"/>
      <p:bldP spid="20" grpId="0"/>
      <p:bldP spid="75" grpId="0"/>
      <p:bldP spid="76" grpId="0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207" grpId="0" animBg="1"/>
      <p:bldP spid="207" grpId="1" animBg="1"/>
      <p:bldP spid="208" grpId="0" animBg="1"/>
      <p:bldP spid="243" grpId="0"/>
      <p:bldP spid="244" grpId="0"/>
      <p:bldP spid="254" grpId="0"/>
      <p:bldP spid="255" grpId="0" animBg="1"/>
      <p:bldP spid="2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27987" y="90101"/>
            <a:ext cx="8229600" cy="1338649"/>
            <a:chOff x="1162484" y="273079"/>
            <a:chExt cx="8229600" cy="1338649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93285" y="273079"/>
              <a:ext cx="757561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266700" algn="ctr"/>
                </a:tabLst>
              </a:pP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An object of size 7.0 cm is placed at a distance of 27 cm in front of a </a:t>
              </a:r>
              <a:r>
                <a:rPr lang="en-U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concave mirror </a:t>
              </a: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of focal length 18 cm. At what distance from the mirror should a </a:t>
              </a:r>
              <a:r>
                <a:rPr lang="en-U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screen be </a:t>
              </a: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placed so that a sharp image can be obtained? Find the size and nature </a:t>
              </a:r>
              <a:r>
                <a:rPr lang="en-U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of image</a:t>
              </a: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.</a:t>
              </a:r>
              <a:endPara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4258" y="1428750"/>
            <a:ext cx="689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0121" y="1428750"/>
            <a:ext cx="4202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6400" algn="ctr"/>
              </a:tabLst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</a:t>
            </a:r>
            <a:r>
              <a:rPr lang="en-US" sz="2000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7 cm, u = –27 cm, f = – 18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7072" y="3189422"/>
            <a:ext cx="513128" cy="632426"/>
            <a:chOff x="1061672" y="3639452"/>
            <a:chExt cx="513128" cy="632426"/>
          </a:xfrm>
        </p:grpSpPr>
        <p:sp>
          <p:nvSpPr>
            <p:cNvPr id="47" name="TextBox 46"/>
            <p:cNvSpPr txBox="1"/>
            <p:nvPr/>
          </p:nvSpPr>
          <p:spPr>
            <a:xfrm>
              <a:off x="1127736" y="363945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1672" y="3902546"/>
              <a:ext cx="513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-18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159314" y="3942418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543050" y="3290016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-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04204" y="3188970"/>
            <a:ext cx="505596" cy="633331"/>
            <a:chOff x="1670048" y="3638550"/>
            <a:chExt cx="505596" cy="633331"/>
          </a:xfrm>
        </p:grpSpPr>
        <p:sp>
          <p:nvSpPr>
            <p:cNvPr id="53" name="TextBox 52"/>
            <p:cNvSpPr txBox="1"/>
            <p:nvPr/>
          </p:nvSpPr>
          <p:spPr>
            <a:xfrm>
              <a:off x="1670048" y="3902549"/>
              <a:ext cx="50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-27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752600" y="3941460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755780" y="3638550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293620" y="4600580"/>
            <a:ext cx="1566715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-54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 </a:t>
            </a: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04828" y="4588056"/>
            <a:ext cx="1574743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4258" y="1791320"/>
            <a:ext cx="2741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6400" algn="ctr"/>
              </a:tabLst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using mirror formula,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itchFamily="2" charset="-79"/>
            </a:endParaRPr>
          </a:p>
        </p:txBody>
      </p:sp>
      <p:grpSp>
        <p:nvGrpSpPr>
          <p:cNvPr id="95" name="Group 139"/>
          <p:cNvGrpSpPr/>
          <p:nvPr/>
        </p:nvGrpSpPr>
        <p:grpSpPr>
          <a:xfrm>
            <a:off x="492529" y="2075580"/>
            <a:ext cx="1641071" cy="633330"/>
            <a:chOff x="1524000" y="2872409"/>
            <a:chExt cx="1641071" cy="844439"/>
          </a:xfrm>
        </p:grpSpPr>
        <p:sp>
          <p:nvSpPr>
            <p:cNvPr id="97" name="TextBox 96"/>
            <p:cNvSpPr txBox="1"/>
            <p:nvPr/>
          </p:nvSpPr>
          <p:spPr>
            <a:xfrm>
              <a:off x="1524000" y="2873612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4000" y="3224405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v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540314" y="3277567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863321" y="3027813"/>
              <a:ext cx="3048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+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01042" y="2873612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98271" y="3224403"/>
              <a:ext cx="3810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u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114585" y="3277566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85621" y="3027814"/>
              <a:ext cx="3450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   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51" name="Group 31"/>
            <p:cNvGrpSpPr/>
            <p:nvPr/>
          </p:nvGrpSpPr>
          <p:grpSpPr>
            <a:xfrm>
              <a:off x="2784071" y="3224406"/>
              <a:ext cx="381000" cy="492442"/>
              <a:chOff x="5347575" y="3043636"/>
              <a:chExt cx="381000" cy="49244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5347575" y="3043636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f</a:t>
                </a:r>
                <a:endParaRPr lang="en-US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5350115" y="309551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2782259" y="2872409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56" name="Group 139"/>
          <p:cNvGrpSpPr/>
          <p:nvPr/>
        </p:nvGrpSpPr>
        <p:grpSpPr>
          <a:xfrm>
            <a:off x="489926" y="2631840"/>
            <a:ext cx="1641071" cy="633330"/>
            <a:chOff x="1524000" y="2872409"/>
            <a:chExt cx="1641071" cy="844439"/>
          </a:xfrm>
        </p:grpSpPr>
        <p:sp>
          <p:nvSpPr>
            <p:cNvPr id="158" name="TextBox 157"/>
            <p:cNvSpPr txBox="1"/>
            <p:nvPr/>
          </p:nvSpPr>
          <p:spPr>
            <a:xfrm>
              <a:off x="1524000" y="2873612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24000" y="3224405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v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540314" y="3277567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863321" y="3027813"/>
              <a:ext cx="3048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101042" y="2873612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098271" y="3224403"/>
              <a:ext cx="3810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f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2114585" y="3277566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2485621" y="3027814"/>
              <a:ext cx="2730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72" name="Group 31"/>
            <p:cNvGrpSpPr/>
            <p:nvPr/>
          </p:nvGrpSpPr>
          <p:grpSpPr>
            <a:xfrm>
              <a:off x="2784071" y="3224406"/>
              <a:ext cx="381000" cy="492442"/>
              <a:chOff x="5347575" y="3043636"/>
              <a:chExt cx="381000" cy="49244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347575" y="3043636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u</a:t>
                </a:r>
                <a:endParaRPr lang="en-US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5350115" y="309551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782259" y="2872409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65977" y="273335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93750" y="3291123"/>
            <a:ext cx="33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=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948152" y="3756155"/>
            <a:ext cx="648578" cy="632426"/>
            <a:chOff x="926222" y="3639452"/>
            <a:chExt cx="648578" cy="632426"/>
          </a:xfrm>
        </p:grpSpPr>
        <p:sp>
          <p:nvSpPr>
            <p:cNvPr id="179" name="TextBox 178"/>
            <p:cNvSpPr txBox="1"/>
            <p:nvPr/>
          </p:nvSpPr>
          <p:spPr>
            <a:xfrm>
              <a:off x="1149961" y="363945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61672" y="3902546"/>
              <a:ext cx="513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18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1159314" y="3942418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926222" y="3746396"/>
              <a:ext cx="26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1513826" y="3856749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+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746749" y="3755703"/>
            <a:ext cx="505596" cy="633331"/>
            <a:chOff x="1685288" y="3638550"/>
            <a:chExt cx="505596" cy="633331"/>
          </a:xfrm>
        </p:grpSpPr>
        <p:sp>
          <p:nvSpPr>
            <p:cNvPr id="184" name="TextBox 183"/>
            <p:cNvSpPr txBox="1"/>
            <p:nvPr/>
          </p:nvSpPr>
          <p:spPr>
            <a:xfrm>
              <a:off x="1685288" y="3902549"/>
              <a:ext cx="50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27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1752600" y="3941460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755780" y="3638550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93750" y="3856749"/>
            <a:ext cx="33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=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1013130" y="4336338"/>
            <a:ext cx="882039" cy="670338"/>
            <a:chOff x="1026160" y="3601540"/>
            <a:chExt cx="882039" cy="670338"/>
          </a:xfrm>
        </p:grpSpPr>
        <p:sp>
          <p:nvSpPr>
            <p:cNvPr id="190" name="TextBox 189"/>
            <p:cNvSpPr txBox="1"/>
            <p:nvPr/>
          </p:nvSpPr>
          <p:spPr>
            <a:xfrm>
              <a:off x="1026160" y="3601540"/>
              <a:ext cx="88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-3 + 2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14072" y="3902546"/>
              <a:ext cx="513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54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1159314" y="3942418"/>
              <a:ext cx="61311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799379" y="4474844"/>
            <a:ext cx="33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=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3276040" y="3950632"/>
            <a:ext cx="513128" cy="632426"/>
            <a:chOff x="1080722" y="3639452"/>
            <a:chExt cx="513128" cy="632426"/>
          </a:xfrm>
        </p:grpSpPr>
        <p:sp>
          <p:nvSpPr>
            <p:cNvPr id="197" name="TextBox 196"/>
            <p:cNvSpPr txBox="1"/>
            <p:nvPr/>
          </p:nvSpPr>
          <p:spPr>
            <a:xfrm>
              <a:off x="1127736" y="363945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80722" y="3902546"/>
              <a:ext cx="513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54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1159314" y="3942418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3005064" y="4060013"/>
            <a:ext cx="33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=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38744" y="3950326"/>
            <a:ext cx="382074" cy="632428"/>
            <a:chOff x="4191000" y="3727656"/>
            <a:chExt cx="382074" cy="632428"/>
          </a:xfrm>
        </p:grpSpPr>
        <p:sp>
          <p:nvSpPr>
            <p:cNvPr id="201" name="TextBox 200"/>
            <p:cNvSpPr txBox="1"/>
            <p:nvPr/>
          </p:nvSpPr>
          <p:spPr>
            <a:xfrm>
              <a:off x="4191000" y="3727656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191000" y="3990751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v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4207314" y="4030623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2286000" y="40649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038600" y="1805445"/>
            <a:ext cx="4953000" cy="86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tabLst>
                <a:tab pos="406400" algn="ctr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image is formed 54 cm in front of the mirror. Thus, the screen should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 held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54 cm in front of the mirror.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itchFamily="2" charset="-79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4019271" y="1940031"/>
            <a:ext cx="0" cy="30666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125"/>
          <p:cNvGrpSpPr/>
          <p:nvPr/>
        </p:nvGrpSpPr>
        <p:grpSpPr>
          <a:xfrm>
            <a:off x="4476750" y="2590515"/>
            <a:ext cx="1595437" cy="663181"/>
            <a:chOff x="1636713" y="2311514"/>
            <a:chExt cx="1595437" cy="884244"/>
          </a:xfrm>
        </p:grpSpPr>
        <p:sp>
          <p:nvSpPr>
            <p:cNvPr id="208" name="TextBox 207"/>
            <p:cNvSpPr txBox="1"/>
            <p:nvPr/>
          </p:nvSpPr>
          <p:spPr>
            <a:xfrm>
              <a:off x="1636713" y="2537311"/>
              <a:ext cx="578486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09" name="Group 30"/>
            <p:cNvGrpSpPr/>
            <p:nvPr/>
          </p:nvGrpSpPr>
          <p:grpSpPr>
            <a:xfrm>
              <a:off x="2089150" y="2311514"/>
              <a:ext cx="481233" cy="884244"/>
              <a:chOff x="4756150" y="2691440"/>
              <a:chExt cx="481233" cy="884244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4779108" y="2691440"/>
                <a:ext cx="45827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756150" y="3083239"/>
                <a:ext cx="470079" cy="49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4815840" y="316345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/>
            <p:cNvSpPr txBox="1"/>
            <p:nvPr/>
          </p:nvSpPr>
          <p:spPr>
            <a:xfrm>
              <a:off x="2514600" y="2537311"/>
              <a:ext cx="336550" cy="4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 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11" name="Group 31"/>
            <p:cNvGrpSpPr/>
            <p:nvPr/>
          </p:nvGrpSpPr>
          <p:grpSpPr>
            <a:xfrm>
              <a:off x="2759076" y="2311514"/>
              <a:ext cx="473074" cy="884242"/>
              <a:chOff x="5426076" y="2691440"/>
              <a:chExt cx="473074" cy="884242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5426076" y="2691440"/>
                <a:ext cx="4699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- v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518150" y="3083239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5503545" y="3153925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217"/>
          <p:cNvGrpSpPr/>
          <p:nvPr/>
        </p:nvGrpSpPr>
        <p:grpSpPr>
          <a:xfrm>
            <a:off x="4889500" y="3201399"/>
            <a:ext cx="916702" cy="646331"/>
            <a:chOff x="3989386" y="3727656"/>
            <a:chExt cx="916702" cy="646331"/>
          </a:xfrm>
        </p:grpSpPr>
        <p:sp>
          <p:nvSpPr>
            <p:cNvPr id="219" name="TextBox 218"/>
            <p:cNvSpPr txBox="1"/>
            <p:nvPr/>
          </p:nvSpPr>
          <p:spPr>
            <a:xfrm>
              <a:off x="4156946" y="3727656"/>
              <a:ext cx="749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  <a:sym typeface="Symbol"/>
                </a:rPr>
                <a:t> 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341017" y="3990751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4290822" y="4075073"/>
              <a:ext cx="47326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989386" y="3874849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085369" y="333294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06301" y="3332947"/>
            <a:ext cx="6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=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884641" y="3790950"/>
            <a:ext cx="1268509" cy="670527"/>
            <a:chOff x="3989386" y="3727656"/>
            <a:chExt cx="1268509" cy="670527"/>
          </a:xfrm>
        </p:grpSpPr>
        <p:sp>
          <p:nvSpPr>
            <p:cNvPr id="100" name="TextBox 99"/>
            <p:cNvSpPr txBox="1"/>
            <p:nvPr/>
          </p:nvSpPr>
          <p:spPr>
            <a:xfrm>
              <a:off x="4275679" y="3727656"/>
              <a:ext cx="98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(-54)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 7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10515" y="4028851"/>
              <a:ext cx="69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-27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290822" y="4075073"/>
              <a:ext cx="96707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89386" y="3874849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080510" y="392249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01442" y="3922498"/>
            <a:ext cx="6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=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82980" y="4608340"/>
            <a:ext cx="16324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-14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 </a:t>
            </a: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94188" y="4595816"/>
            <a:ext cx="1574743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98541" y="4400550"/>
            <a:ext cx="28930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The image is real, inverted and magnified (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2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&gt; h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1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).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114" name="Oval 113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3527" y="283220"/>
              <a:ext cx="508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*2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5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50" grpId="0"/>
      <p:bldP spid="119" grpId="0"/>
      <p:bldP spid="120" grpId="0" animBg="1"/>
      <p:bldP spid="94" grpId="0"/>
      <p:bldP spid="176" grpId="0"/>
      <p:bldP spid="177" grpId="0"/>
      <p:bldP spid="182" grpId="0"/>
      <p:bldP spid="187" grpId="0"/>
      <p:bldP spid="194" grpId="0"/>
      <p:bldP spid="200" grpId="0"/>
      <p:bldP spid="204" grpId="0"/>
      <p:bldP spid="205" grpId="0"/>
      <p:bldP spid="222" grpId="0"/>
      <p:bldP spid="96" grpId="0"/>
      <p:bldP spid="107" grpId="0"/>
      <p:bldP spid="108" grpId="0"/>
      <p:bldP spid="109" grpId="0"/>
      <p:bldP spid="110" grpId="0" animBg="1"/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4" name="Oval 3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516" y="28322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3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63765" y="133350"/>
            <a:ext cx="654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750">
              <a:tabLst>
                <a:tab pos="290513" algn="l"/>
              </a:tabLst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An object, 4cm in size, is placed at 25cm in front of </a:t>
            </a:r>
            <a:r>
              <a:rPr lang="en-US" sz="1600" b="1" dirty="0" smtClean="0">
                <a:solidFill>
                  <a:srgbClr val="FFFF00"/>
                </a:solidFill>
                <a:latin typeface="+mj-lt"/>
              </a:rPr>
              <a:t>a concave </a:t>
            </a:r>
            <a:r>
              <a:rPr lang="en-US" sz="1600" b="1" dirty="0">
                <a:solidFill>
                  <a:srgbClr val="FFFF00"/>
                </a:solidFill>
                <a:latin typeface="+mj-lt"/>
              </a:rPr>
              <a:t>mirror of focal length 15cm. At what distance </a:t>
            </a:r>
            <a:r>
              <a:rPr lang="en-US" sz="1600" b="1" dirty="0" smtClean="0">
                <a:solidFill>
                  <a:srgbClr val="FFFF00"/>
                </a:solidFill>
                <a:latin typeface="+mj-lt"/>
              </a:rPr>
              <a:t>from the </a:t>
            </a:r>
            <a:r>
              <a:rPr lang="en-US" sz="1600" b="1" dirty="0">
                <a:solidFill>
                  <a:srgbClr val="FFFF00"/>
                </a:solidFill>
                <a:latin typeface="+mj-lt"/>
              </a:rPr>
              <a:t>mirror should a screen be placed in order to obtain a sharp image? </a:t>
            </a:r>
            <a:endParaRPr lang="en-US" sz="1600" b="1" dirty="0" smtClean="0">
              <a:solidFill>
                <a:srgbClr val="FFFF00"/>
              </a:solidFill>
              <a:latin typeface="+mj-lt"/>
            </a:endParaRPr>
          </a:p>
          <a:p>
            <a:pPr defTabSz="539750">
              <a:tabLst>
                <a:tab pos="290513" algn="l"/>
              </a:tabLst>
            </a:pPr>
            <a:r>
              <a:rPr lang="en-US" sz="1600" b="1" dirty="0" smtClean="0">
                <a:solidFill>
                  <a:srgbClr val="FFFF00"/>
                </a:solidFill>
                <a:latin typeface="+mj-lt"/>
              </a:rPr>
              <a:t>Find </a:t>
            </a:r>
            <a:r>
              <a:rPr lang="en-US" sz="1600" b="1" dirty="0">
                <a:solidFill>
                  <a:srgbClr val="FFFF00"/>
                </a:solidFill>
                <a:latin typeface="+mj-lt"/>
              </a:rPr>
              <a:t>the nature and the size of the image.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234599"/>
            <a:ext cx="915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293853"/>
            <a:ext cx="1105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Object size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2040" y="1293853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h = + 4cm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1564345"/>
            <a:ext cx="15028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Object distance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2040" y="1599724"/>
            <a:ext cx="1059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u = - 25cm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827870"/>
            <a:ext cx="1263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Focal length,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62040" y="1863249"/>
            <a:ext cx="1016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f = - 15cm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2129949"/>
            <a:ext cx="1088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9200" y="2154178"/>
            <a:ext cx="1476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Image distance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2040" y="2189557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v = ?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2433578"/>
            <a:ext cx="1133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Image size,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62040" y="2468957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h</a:t>
            </a:r>
            <a:r>
              <a:rPr lang="en-US" sz="1600" b="1" baseline="-25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= ?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782332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74004" y="2770128"/>
            <a:ext cx="378560" cy="603111"/>
            <a:chOff x="1555661" y="4140160"/>
            <a:chExt cx="378560" cy="603111"/>
          </a:xfrm>
        </p:grpSpPr>
        <p:sp>
          <p:nvSpPr>
            <p:cNvPr id="21" name="Rectangle 20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673674" y="4471392"/>
              <a:ext cx="20080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latin typeface="+mj-lt"/>
                </a:rPr>
                <a:t>v</a:t>
              </a:r>
              <a:endParaRPr lang="en-IN" sz="1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83300" y="292145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+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45119" y="2788821"/>
            <a:ext cx="378560" cy="603111"/>
            <a:chOff x="1555661" y="4140160"/>
            <a:chExt cx="378560" cy="603111"/>
          </a:xfrm>
        </p:grpSpPr>
        <p:sp>
          <p:nvSpPr>
            <p:cNvPr id="26" name="Rectangle 25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649445" y="4471392"/>
              <a:ext cx="2250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latin typeface="+mj-lt"/>
                </a:rPr>
                <a:t>u</a:t>
              </a:r>
              <a:endParaRPr lang="en-IN" sz="1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050281" y="2921456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= 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00113" y="2788821"/>
            <a:ext cx="378560" cy="603111"/>
            <a:chOff x="1555661" y="4140160"/>
            <a:chExt cx="378560" cy="603111"/>
          </a:xfrm>
        </p:grpSpPr>
        <p:sp>
          <p:nvSpPr>
            <p:cNvPr id="31" name="Rectangle 30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642694" y="4471392"/>
              <a:ext cx="2317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IN" sz="1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52400" y="3393599"/>
            <a:ext cx="1184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13800" y="341999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600200" y="3287713"/>
            <a:ext cx="378560" cy="603111"/>
            <a:chOff x="1555661" y="4140160"/>
            <a:chExt cx="378560" cy="603111"/>
          </a:xfrm>
        </p:grpSpPr>
        <p:sp>
          <p:nvSpPr>
            <p:cNvPr id="37" name="Rectangle 36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663040" y="4461867"/>
              <a:ext cx="21144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latin typeface="+mj-lt"/>
                </a:rPr>
                <a:t>v</a:t>
              </a:r>
              <a:endParaRPr lang="en-IN" sz="1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957121" y="341999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35528" y="3287713"/>
            <a:ext cx="378560" cy="603111"/>
            <a:chOff x="1555661" y="4140160"/>
            <a:chExt cx="378560" cy="603111"/>
          </a:xfrm>
        </p:grpSpPr>
        <p:sp>
          <p:nvSpPr>
            <p:cNvPr id="42" name="Rectangle 41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668490" y="4461867"/>
              <a:ext cx="20599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IN" sz="1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2490521" y="341999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–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652340" y="3282950"/>
            <a:ext cx="378560" cy="612636"/>
            <a:chOff x="1555661" y="4140160"/>
            <a:chExt cx="378560" cy="612636"/>
          </a:xfrm>
        </p:grpSpPr>
        <p:sp>
          <p:nvSpPr>
            <p:cNvPr id="47" name="Rectangle 46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689689" y="4461867"/>
              <a:ext cx="18479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555661" y="4414242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latin typeface="+mj-lt"/>
                </a:rPr>
                <a:t>u</a:t>
              </a:r>
              <a:endParaRPr lang="en-IN" sz="1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303005" y="3775551"/>
            <a:ext cx="746526" cy="617597"/>
            <a:chOff x="1280651" y="4140160"/>
            <a:chExt cx="746526" cy="617597"/>
          </a:xfrm>
        </p:grpSpPr>
        <p:sp>
          <p:nvSpPr>
            <p:cNvPr id="66" name="Rectangle 65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537419" y="4457105"/>
              <a:ext cx="396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280651" y="4419203"/>
              <a:ext cx="7465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– 15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2006347" y="392247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–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17405" y="3775551"/>
            <a:ext cx="617270" cy="617597"/>
            <a:chOff x="1369551" y="4140160"/>
            <a:chExt cx="617270" cy="617597"/>
          </a:xfrm>
        </p:grpSpPr>
        <p:sp>
          <p:nvSpPr>
            <p:cNvPr id="71" name="Rectangle 70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507661" y="4457105"/>
              <a:ext cx="4791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369551" y="4419203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– 25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257300" y="451157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524000" y="4390130"/>
            <a:ext cx="455574" cy="594620"/>
            <a:chOff x="1422941" y="4171114"/>
            <a:chExt cx="455574" cy="594620"/>
          </a:xfrm>
        </p:grpSpPr>
        <p:sp>
          <p:nvSpPr>
            <p:cNvPr id="77" name="Rectangle 76"/>
            <p:cNvSpPr/>
            <p:nvPr/>
          </p:nvSpPr>
          <p:spPr>
            <a:xfrm>
              <a:off x="1509349" y="4171114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507661" y="4457105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422941" y="4427180"/>
              <a:ext cx="4555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-15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851660" y="450609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+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071740" y="4390129"/>
            <a:ext cx="401788" cy="586644"/>
            <a:chOff x="1422941" y="4171113"/>
            <a:chExt cx="401788" cy="586644"/>
          </a:xfrm>
        </p:grpSpPr>
        <p:sp>
          <p:nvSpPr>
            <p:cNvPr id="82" name="Rectangle 81"/>
            <p:cNvSpPr/>
            <p:nvPr/>
          </p:nvSpPr>
          <p:spPr>
            <a:xfrm>
              <a:off x="1496548" y="4171113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507661" y="4457105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1422941" y="4419203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25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714749" y="243391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943349" y="2296676"/>
            <a:ext cx="893690" cy="617597"/>
            <a:chOff x="1055103" y="4140160"/>
            <a:chExt cx="893690" cy="617597"/>
          </a:xfrm>
        </p:grpSpPr>
        <p:sp>
          <p:nvSpPr>
            <p:cNvPr id="87" name="Rectangle 86"/>
            <p:cNvSpPr/>
            <p:nvPr/>
          </p:nvSpPr>
          <p:spPr>
            <a:xfrm>
              <a:off x="1159935" y="4140160"/>
              <a:ext cx="7569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25 - 15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125833" y="4457105"/>
              <a:ext cx="8229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055103" y="4419203"/>
              <a:ext cx="8691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-15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sym typeface="Symbol"/>
                </a:rPr>
                <a:t> 25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4883083" y="243391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120216" y="2296676"/>
            <a:ext cx="559769" cy="617597"/>
            <a:chOff x="1131068" y="4140160"/>
            <a:chExt cx="559769" cy="617597"/>
          </a:xfrm>
        </p:grpSpPr>
        <p:sp>
          <p:nvSpPr>
            <p:cNvPr id="92" name="Rectangle 91"/>
            <p:cNvSpPr/>
            <p:nvPr/>
          </p:nvSpPr>
          <p:spPr>
            <a:xfrm>
              <a:off x="1192579" y="4140160"/>
              <a:ext cx="393056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10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221749" y="4457105"/>
              <a:ext cx="3657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1131068" y="4419203"/>
              <a:ext cx="559769" cy="33855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-375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3581400" y="2786698"/>
            <a:ext cx="3392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screen should be placed at 37.5 cm from the mirror. The image is real.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95281" y="3454162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 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128681" y="3301762"/>
            <a:ext cx="662398" cy="603111"/>
            <a:chOff x="1555661" y="4140160"/>
            <a:chExt cx="662398" cy="603111"/>
          </a:xfrm>
        </p:grpSpPr>
        <p:sp>
          <p:nvSpPr>
            <p:cNvPr id="99" name="Rectangle 98"/>
            <p:cNvSpPr/>
            <p:nvPr/>
          </p:nvSpPr>
          <p:spPr>
            <a:xfrm>
              <a:off x="1606040" y="4140160"/>
              <a:ext cx="6120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h</a:t>
              </a:r>
              <a:r>
                <a:rPr lang="en-US" sz="16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</a:t>
              </a:r>
              <a:endParaRPr lang="en-IN" sz="16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675582" y="4461867"/>
              <a:ext cx="2178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555661" y="4404717"/>
              <a:ext cx="533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h</a:t>
              </a:r>
              <a:r>
                <a:rPr lang="en-US" sz="1600" b="1" i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i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4471861" y="3454162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796789" y="3301762"/>
            <a:ext cx="441960" cy="603111"/>
            <a:chOff x="1555661" y="4140160"/>
            <a:chExt cx="441960" cy="603111"/>
          </a:xfrm>
        </p:grpSpPr>
        <p:sp>
          <p:nvSpPr>
            <p:cNvPr id="104" name="Rectangle 103"/>
            <p:cNvSpPr/>
            <p:nvPr/>
          </p:nvSpPr>
          <p:spPr>
            <a:xfrm>
              <a:off x="1606040" y="4140160"/>
              <a:ext cx="3915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684432" y="4461867"/>
              <a:ext cx="2178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5262978" y="3454162"/>
            <a:ext cx="813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</a:t>
            </a:r>
            <a:r>
              <a:rPr lang="en-US" sz="16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=   -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911448" y="3321884"/>
            <a:ext cx="647106" cy="603111"/>
            <a:chOff x="1587507" y="4140160"/>
            <a:chExt cx="647106" cy="603111"/>
          </a:xfrm>
        </p:grpSpPr>
        <p:sp>
          <p:nvSpPr>
            <p:cNvPr id="109" name="Rectangle 108"/>
            <p:cNvSpPr/>
            <p:nvPr/>
          </p:nvSpPr>
          <p:spPr>
            <a:xfrm>
              <a:off x="1606040" y="4140160"/>
              <a:ext cx="628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vh</a:t>
              </a:r>
              <a:r>
                <a:rPr lang="en-US" sz="1600" b="1" i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i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1587507" y="4461867"/>
              <a:ext cx="42443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161662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3656091" y="390487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884691" y="393272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045508" y="3782953"/>
            <a:ext cx="1174275" cy="617597"/>
            <a:chOff x="1125834" y="4140160"/>
            <a:chExt cx="1174275" cy="617597"/>
          </a:xfrm>
        </p:grpSpPr>
        <p:sp>
          <p:nvSpPr>
            <p:cNvPr id="115" name="Rectangle 114"/>
            <p:cNvSpPr/>
            <p:nvPr/>
          </p:nvSpPr>
          <p:spPr>
            <a:xfrm>
              <a:off x="1125834" y="4140160"/>
              <a:ext cx="10983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(-37.5)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sym typeface="Symbol"/>
                </a:rPr>
                <a:t>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4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1202829" y="4472345"/>
              <a:ext cx="10972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404675" y="4419203"/>
              <a:ext cx="5838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(-25)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1418830" y="194439"/>
            <a:ext cx="1629170" cy="231011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j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31782" y="207139"/>
            <a:ext cx="3689718" cy="231011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079500" y="442089"/>
            <a:ext cx="1625600" cy="231011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j-lt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6393180" y="1721632"/>
            <a:ext cx="2135298" cy="338554"/>
            <a:chOff x="5859780" y="2186452"/>
            <a:chExt cx="2135298" cy="338554"/>
          </a:xfrm>
        </p:grpSpPr>
        <p:cxnSp>
          <p:nvCxnSpPr>
            <p:cNvPr id="123" name="Straight Arrow Connector 122"/>
            <p:cNvCxnSpPr/>
            <p:nvPr/>
          </p:nvCxnSpPr>
          <p:spPr>
            <a:xfrm flipH="1" flipV="1">
              <a:off x="5859780" y="2209800"/>
              <a:ext cx="213529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781800" y="2186452"/>
              <a:ext cx="6896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25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499349" y="971681"/>
            <a:ext cx="1071442" cy="338554"/>
            <a:chOff x="6965949" y="1436501"/>
            <a:chExt cx="1071442" cy="338554"/>
          </a:xfrm>
        </p:grpSpPr>
        <p:cxnSp>
          <p:nvCxnSpPr>
            <p:cNvPr id="126" name="Straight Arrow Connector 125"/>
            <p:cNvCxnSpPr/>
            <p:nvPr/>
          </p:nvCxnSpPr>
          <p:spPr>
            <a:xfrm flipH="1" flipV="1">
              <a:off x="6965949" y="1731561"/>
              <a:ext cx="107144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170420" y="143650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15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94020" y="897769"/>
            <a:ext cx="617419" cy="517508"/>
            <a:chOff x="4960620" y="1362589"/>
            <a:chExt cx="617419" cy="517508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5570385" y="1362589"/>
              <a:ext cx="0" cy="517508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960620" y="1447800"/>
              <a:ext cx="617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4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851101" y="461369"/>
            <a:ext cx="3292899" cy="1957981"/>
            <a:chOff x="5240232" y="1131798"/>
            <a:chExt cx="3292899" cy="1957981"/>
          </a:xfrm>
        </p:grpSpPr>
        <p:sp>
          <p:nvSpPr>
            <p:cNvPr id="132" name="TextBox 131"/>
            <p:cNvSpPr txBox="1"/>
            <p:nvPr/>
          </p:nvSpPr>
          <p:spPr>
            <a:xfrm>
              <a:off x="5510822" y="1290450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A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27101" y="2063173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B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rot="5400000" flipH="1" flipV="1">
              <a:off x="5409965" y="1830727"/>
              <a:ext cx="526285" cy="122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185743" y="1785848"/>
              <a:ext cx="3561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B</a:t>
              </a:r>
              <a:r>
                <a:rPr lang="en-US" b="1" baseline="30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I</a:t>
              </a:r>
              <a:endParaRPr lang="en-US" b="1" baseline="30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rot="5400000" flipH="1" flipV="1">
              <a:off x="5832538" y="2591229"/>
              <a:ext cx="995873" cy="1228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240232" y="2089368"/>
              <a:ext cx="32928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7996119" y="2084756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P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40009" y="2084756"/>
              <a:ext cx="2904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706111" y="2084756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C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7572702" y="1131798"/>
              <a:ext cx="510228" cy="1934292"/>
              <a:chOff x="4114800" y="3253740"/>
              <a:chExt cx="566738" cy="2308860"/>
            </a:xfrm>
          </p:grpSpPr>
          <p:grpSp>
            <p:nvGrpSpPr>
              <p:cNvPr id="145" name="Group 160"/>
              <p:cNvGrpSpPr/>
              <p:nvPr/>
            </p:nvGrpSpPr>
            <p:grpSpPr>
              <a:xfrm>
                <a:off x="4205063" y="3335963"/>
                <a:ext cx="460203" cy="2159627"/>
                <a:chOff x="2011268" y="2689860"/>
                <a:chExt cx="320452" cy="1805940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096148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011268" y="4494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2088528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015490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Freeform 145"/>
              <p:cNvSpPr/>
              <p:nvPr/>
            </p:nvSpPr>
            <p:spPr>
              <a:xfrm>
                <a:off x="4114800" y="3253740"/>
                <a:ext cx="566738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+mj-lt"/>
                </a:endParaRPr>
              </a:p>
            </p:txBody>
          </p:sp>
        </p:grpSp>
        <p:sp>
          <p:nvSpPr>
            <p:cNvPr id="142" name="Flowchart: Connector 141"/>
            <p:cNvSpPr/>
            <p:nvPr/>
          </p:nvSpPr>
          <p:spPr>
            <a:xfrm>
              <a:off x="5807473" y="2056284"/>
              <a:ext cx="70695" cy="6578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7917553" y="2057809"/>
              <a:ext cx="70695" cy="6578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6856827" y="2057809"/>
              <a:ext cx="70695" cy="6578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619749" y="3780817"/>
            <a:ext cx="718919" cy="603111"/>
            <a:chOff x="1656418" y="4140160"/>
            <a:chExt cx="718919" cy="603111"/>
          </a:xfrm>
        </p:grpSpPr>
        <p:sp>
          <p:nvSpPr>
            <p:cNvPr id="161" name="Rectangle 160"/>
            <p:cNvSpPr/>
            <p:nvPr/>
          </p:nvSpPr>
          <p:spPr>
            <a:xfrm>
              <a:off x="1656418" y="4140160"/>
              <a:ext cx="718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150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1694482" y="4461867"/>
              <a:ext cx="4572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694224" y="4404717"/>
              <a:ext cx="4898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5262472" y="3934847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-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177447" y="3924995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- 6 cm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721689" y="2440711"/>
            <a:ext cx="152183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-37.5 m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732897" y="2412796"/>
            <a:ext cx="1590798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802098" y="4363819"/>
            <a:ext cx="4921760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distance is 37.5 cm and height of the image is 6 cm, Thus image is enlarged and inverted</a:t>
            </a:r>
          </a:p>
        </p:txBody>
      </p:sp>
    </p:spTree>
    <p:extLst>
      <p:ext uri="{BB962C8B-B14F-4D97-AF65-F5344CB8AC3E}">
        <p14:creationId xmlns:p14="http://schemas.microsoft.com/office/powerpoint/2010/main" val="2577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4" grpId="0"/>
      <p:bldP spid="29" grpId="0"/>
      <p:bldP spid="34" grpId="0"/>
      <p:bldP spid="35" grpId="0"/>
      <p:bldP spid="40" grpId="0"/>
      <p:bldP spid="45" grpId="0"/>
      <p:bldP spid="69" grpId="0"/>
      <p:bldP spid="75" grpId="0"/>
      <p:bldP spid="80" grpId="0"/>
      <p:bldP spid="85" grpId="0"/>
      <p:bldP spid="90" grpId="0"/>
      <p:bldP spid="96" grpId="0"/>
      <p:bldP spid="97" grpId="0"/>
      <p:bldP spid="102" grpId="0"/>
      <p:bldP spid="107" grpId="0"/>
      <p:bldP spid="112" grpId="0"/>
      <p:bldP spid="113" grpId="0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64" grpId="0"/>
      <p:bldP spid="165" grpId="0"/>
      <p:bldP spid="175" grpId="0"/>
      <p:bldP spid="176" grpId="0" animBg="1"/>
      <p:bldP spid="1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 drive\MJ WORK\Pooja mam (physics)\CBSE (X)\Light - Reflection and Refraction\900_Rizwana-Khan_Blue Blurred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3759" y="667463"/>
            <a:ext cx="30764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TYPE - B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810463"/>
            <a:ext cx="2727221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Times New Roman" pitchFamily="18" charset="0"/>
              </a:rPr>
              <a:t>PROBLEMS BASED ON THE </a:t>
            </a:r>
          </a:p>
          <a:p>
            <a:pPr algn="ctr">
              <a:lnSpc>
                <a:spcPts val="3000"/>
              </a:lnSpc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Times New Roman" pitchFamily="18" charset="0"/>
              </a:rPr>
              <a:t>FORMULA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2836046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  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grpSp>
        <p:nvGrpSpPr>
          <p:cNvPr id="25" name="Group 30"/>
          <p:cNvGrpSpPr/>
          <p:nvPr/>
        </p:nvGrpSpPr>
        <p:grpSpPr>
          <a:xfrm>
            <a:off x="869771" y="2647950"/>
            <a:ext cx="546279" cy="753912"/>
            <a:chOff x="4875725" y="2576007"/>
            <a:chExt cx="546279" cy="1005218"/>
          </a:xfrm>
        </p:grpSpPr>
        <p:sp>
          <p:nvSpPr>
            <p:cNvPr id="26" name="TextBox 25"/>
            <p:cNvSpPr txBox="1"/>
            <p:nvPr/>
          </p:nvSpPr>
          <p:spPr>
            <a:xfrm>
              <a:off x="4875725" y="2576007"/>
              <a:ext cx="546279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27893" y="3047744"/>
              <a:ext cx="470079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956435" y="3087051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339850" y="283604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grpSp>
        <p:nvGrpSpPr>
          <p:cNvPr id="30" name="Group 31"/>
          <p:cNvGrpSpPr/>
          <p:nvPr/>
        </p:nvGrpSpPr>
        <p:grpSpPr>
          <a:xfrm>
            <a:off x="1555572" y="2671203"/>
            <a:ext cx="546279" cy="709559"/>
            <a:chOff x="5624846" y="2607009"/>
            <a:chExt cx="546279" cy="946080"/>
          </a:xfrm>
        </p:grpSpPr>
        <p:sp>
          <p:nvSpPr>
            <p:cNvPr id="31" name="TextBox 30"/>
            <p:cNvSpPr txBox="1"/>
            <p:nvPr/>
          </p:nvSpPr>
          <p:spPr>
            <a:xfrm>
              <a:off x="5624846" y="2607009"/>
              <a:ext cx="546279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-v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9235" y="3019608"/>
              <a:ext cx="381000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742045" y="3087051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798989" y="1891157"/>
            <a:ext cx="3259323" cy="557942"/>
            <a:chOff x="4798989" y="1891157"/>
            <a:chExt cx="3259323" cy="557942"/>
          </a:xfrm>
        </p:grpSpPr>
        <p:sp>
          <p:nvSpPr>
            <p:cNvPr id="34" name="Rectangle 33"/>
            <p:cNvSpPr/>
            <p:nvPr/>
          </p:nvSpPr>
          <p:spPr>
            <a:xfrm>
              <a:off x="4798989" y="189115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800" b="1" i="1" kern="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" name="Right Arrow 2"/>
            <p:cNvSpPr/>
            <p:nvPr/>
          </p:nvSpPr>
          <p:spPr>
            <a:xfrm>
              <a:off x="5334000" y="2069501"/>
              <a:ext cx="528156" cy="26161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90731" y="1925879"/>
              <a:ext cx="21675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height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00600" y="2343150"/>
            <a:ext cx="3259323" cy="557942"/>
            <a:chOff x="4798989" y="1891157"/>
            <a:chExt cx="3259323" cy="557942"/>
          </a:xfrm>
        </p:grpSpPr>
        <p:sp>
          <p:nvSpPr>
            <p:cNvPr id="39" name="Rectangle 38"/>
            <p:cNvSpPr/>
            <p:nvPr/>
          </p:nvSpPr>
          <p:spPr>
            <a:xfrm>
              <a:off x="4798989" y="1891157"/>
              <a:ext cx="5052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800" b="1" i="1" kern="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b="1" i="1" kern="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5334000" y="2069501"/>
              <a:ext cx="528156" cy="26161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90731" y="1925879"/>
              <a:ext cx="21675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height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00600" y="3009615"/>
            <a:ext cx="3536642" cy="557942"/>
            <a:chOff x="4798989" y="1891157"/>
            <a:chExt cx="3536642" cy="557942"/>
          </a:xfrm>
        </p:grpSpPr>
        <p:sp>
          <p:nvSpPr>
            <p:cNvPr id="43" name="Rectangle 42"/>
            <p:cNvSpPr/>
            <p:nvPr/>
          </p:nvSpPr>
          <p:spPr>
            <a:xfrm>
              <a:off x="4798989" y="1891157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2800" b="1" i="1" kern="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5334000" y="2069501"/>
              <a:ext cx="528156" cy="26161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90731" y="1925879"/>
              <a:ext cx="24449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distance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02211" y="3461608"/>
            <a:ext cx="3517406" cy="557942"/>
            <a:chOff x="4798989" y="1891157"/>
            <a:chExt cx="3517406" cy="557942"/>
          </a:xfrm>
        </p:grpSpPr>
        <p:sp>
          <p:nvSpPr>
            <p:cNvPr id="47" name="Rectangle 46"/>
            <p:cNvSpPr/>
            <p:nvPr/>
          </p:nvSpPr>
          <p:spPr>
            <a:xfrm>
              <a:off x="4798989" y="1891157"/>
              <a:ext cx="3433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800" b="1" i="1" kern="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5334000" y="2069501"/>
              <a:ext cx="528156" cy="26161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90731" y="1925879"/>
              <a:ext cx="24256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 i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98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200" dirty="0" smtClean="0">
                <a:solidFill>
                  <a:srgbClr val="034EA2"/>
                </a:solidFill>
                <a:latin typeface="Bookman Old Style" pitchFamily="18" charset="0"/>
              </a:rPr>
              <a:t>Light – Reflection and Refraction</a:t>
            </a:r>
            <a:endParaRPr lang="en-US" altLang="en-US" sz="32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63874"/>
            <a:ext cx="6629400" cy="95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Type C Numericals - 2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4" name="Oval 3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266" y="283220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4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90600" y="234375"/>
            <a:ext cx="703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arrow  2.5  cm height is placed at a distance of 25 cm from a diverging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mirror of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focal length 20 cm. Find the nature position and size of the image formed.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837540"/>
            <a:ext cx="915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733550"/>
            <a:ext cx="1088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365850"/>
            <a:ext cx="12747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Formulae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497615"/>
            <a:ext cx="1184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59454" y="1761881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distance (v)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58217" y="300473"/>
            <a:ext cx="1255795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59454" y="1156658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distance (u)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87954" y="1154779"/>
            <a:ext cx="1047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-25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59454" y="833101"/>
            <a:ext cx="213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height (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35554" y="833101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2.5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59454" y="1480215"/>
            <a:ext cx="1608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Focal length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743200" y="1472647"/>
            <a:ext cx="10294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20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05204" y="2828925"/>
            <a:ext cx="1568450" cy="727844"/>
            <a:chOff x="1524000" y="2605908"/>
            <a:chExt cx="1568450" cy="727844"/>
          </a:xfrm>
        </p:grpSpPr>
        <p:grpSp>
          <p:nvGrpSpPr>
            <p:cNvPr id="21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444750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3" name="Group 28"/>
            <p:cNvGrpSpPr/>
            <p:nvPr/>
          </p:nvGrpSpPr>
          <p:grpSpPr>
            <a:xfrm>
              <a:off x="2711450" y="2627173"/>
              <a:ext cx="381000" cy="630377"/>
              <a:chOff x="5605976" y="1600120"/>
              <a:chExt cx="381000" cy="84050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60597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60597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610485" y="2051030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254225" y="2050018"/>
            <a:ext cx="158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Size (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754579" y="2050018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7" name="Group 139"/>
          <p:cNvGrpSpPr/>
          <p:nvPr/>
        </p:nvGrpSpPr>
        <p:grpSpPr>
          <a:xfrm>
            <a:off x="1361337" y="2315043"/>
            <a:ext cx="1641071" cy="637707"/>
            <a:chOff x="1524000" y="2873180"/>
            <a:chExt cx="1641071" cy="850275"/>
          </a:xfrm>
        </p:grpSpPr>
        <p:sp>
          <p:nvSpPr>
            <p:cNvPr id="38" name="TextBox 37"/>
            <p:cNvSpPr txBox="1"/>
            <p:nvPr/>
          </p:nvSpPr>
          <p:spPr>
            <a:xfrm>
              <a:off x="1524000" y="2873180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4000" y="3217801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540314" y="3277567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63321" y="3027813"/>
              <a:ext cx="3048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01042" y="2874044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98271" y="3217801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114585" y="3277566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85621" y="3027813"/>
              <a:ext cx="3450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   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2784071" y="3231013"/>
              <a:ext cx="381000" cy="492442"/>
              <a:chOff x="5347575" y="3050243"/>
              <a:chExt cx="381000" cy="49244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5347575" y="3050243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f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5350115" y="309551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784071" y="2874039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50" name="Group 139"/>
          <p:cNvGrpSpPr/>
          <p:nvPr/>
        </p:nvGrpSpPr>
        <p:grpSpPr>
          <a:xfrm>
            <a:off x="1337322" y="3442467"/>
            <a:ext cx="1641071" cy="637707"/>
            <a:chOff x="1524000" y="2873180"/>
            <a:chExt cx="1641071" cy="850275"/>
          </a:xfrm>
        </p:grpSpPr>
        <p:sp>
          <p:nvSpPr>
            <p:cNvPr id="51" name="TextBox 50"/>
            <p:cNvSpPr txBox="1"/>
            <p:nvPr/>
          </p:nvSpPr>
          <p:spPr>
            <a:xfrm>
              <a:off x="1524000" y="2873180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24000" y="3217801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540314" y="3277567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63321" y="3027813"/>
              <a:ext cx="3048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01042" y="2874044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8271" y="3217801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114585" y="3277566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85621" y="3027813"/>
              <a:ext cx="3450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   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59" name="Group 31"/>
            <p:cNvGrpSpPr/>
            <p:nvPr/>
          </p:nvGrpSpPr>
          <p:grpSpPr>
            <a:xfrm>
              <a:off x="2784071" y="3231013"/>
              <a:ext cx="381000" cy="492442"/>
              <a:chOff x="5347575" y="3050243"/>
              <a:chExt cx="381000" cy="49244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347575" y="3050243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f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350115" y="309551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784071" y="2874039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63" name="Group 197"/>
          <p:cNvGrpSpPr/>
          <p:nvPr/>
        </p:nvGrpSpPr>
        <p:grpSpPr>
          <a:xfrm>
            <a:off x="1696515" y="3994804"/>
            <a:ext cx="700081" cy="649268"/>
            <a:chOff x="1846555" y="3825148"/>
            <a:chExt cx="700081" cy="865693"/>
          </a:xfrm>
        </p:grpSpPr>
        <p:sp>
          <p:nvSpPr>
            <p:cNvPr id="64" name="TextBox 63"/>
            <p:cNvSpPr txBox="1"/>
            <p:nvPr/>
          </p:nvSpPr>
          <p:spPr>
            <a:xfrm>
              <a:off x="1846555" y="3958507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65" name="Group 128"/>
            <p:cNvGrpSpPr/>
            <p:nvPr/>
          </p:nvGrpSpPr>
          <p:grpSpPr>
            <a:xfrm>
              <a:off x="2164562" y="3825148"/>
              <a:ext cx="382074" cy="865693"/>
              <a:chOff x="2164562" y="3825148"/>
              <a:chExt cx="382074" cy="86569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165208" y="3825148"/>
                <a:ext cx="381000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64562" y="419839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f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2180876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203"/>
          <p:cNvGrpSpPr/>
          <p:nvPr/>
        </p:nvGrpSpPr>
        <p:grpSpPr>
          <a:xfrm>
            <a:off x="2391833" y="3994375"/>
            <a:ext cx="625859" cy="621927"/>
            <a:chOff x="2578943" y="3824576"/>
            <a:chExt cx="625859" cy="829239"/>
          </a:xfrm>
        </p:grpSpPr>
        <p:sp>
          <p:nvSpPr>
            <p:cNvPr id="70" name="TextBox 69"/>
            <p:cNvSpPr txBox="1"/>
            <p:nvPr/>
          </p:nvSpPr>
          <p:spPr>
            <a:xfrm>
              <a:off x="2578943" y="3945806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71" name="Group 129"/>
            <p:cNvGrpSpPr/>
            <p:nvPr/>
          </p:nvGrpSpPr>
          <p:grpSpPr>
            <a:xfrm>
              <a:off x="2807543" y="3824576"/>
              <a:ext cx="397259" cy="829239"/>
              <a:chOff x="2807543" y="3824576"/>
              <a:chExt cx="397259" cy="82923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823802" y="3824576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07543" y="4161372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2823857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209"/>
          <p:cNvGrpSpPr/>
          <p:nvPr/>
        </p:nvGrpSpPr>
        <p:grpSpPr>
          <a:xfrm>
            <a:off x="929640" y="3997391"/>
            <a:ext cx="772704" cy="606683"/>
            <a:chOff x="1079679" y="3828590"/>
            <a:chExt cx="772704" cy="808911"/>
          </a:xfrm>
        </p:grpSpPr>
        <p:grpSp>
          <p:nvGrpSpPr>
            <p:cNvPr id="76" name="Group 127"/>
            <p:cNvGrpSpPr/>
            <p:nvPr/>
          </p:nvGrpSpPr>
          <p:grpSpPr>
            <a:xfrm>
              <a:off x="1470309" y="3828590"/>
              <a:ext cx="382074" cy="808911"/>
              <a:chOff x="1470309" y="3828590"/>
              <a:chExt cx="382074" cy="80891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470309" y="382859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470309" y="4145058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1486623" y="4216207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1079679" y="395519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5483001" y="4335429"/>
            <a:ext cx="3499878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image is formed at a distance of  11.1 cm behind the mirror.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401415" y="297875"/>
            <a:ext cx="2481123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90037" y="531234"/>
            <a:ext cx="1619250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3"/>
          <p:cNvGrpSpPr/>
          <p:nvPr/>
        </p:nvGrpSpPr>
        <p:grpSpPr>
          <a:xfrm>
            <a:off x="1637660" y="4465765"/>
            <a:ext cx="829082" cy="633446"/>
            <a:chOff x="2026996" y="3822226"/>
            <a:chExt cx="829082" cy="844598"/>
          </a:xfrm>
        </p:grpSpPr>
        <p:sp>
          <p:nvSpPr>
            <p:cNvPr id="128" name="TextBox 127"/>
            <p:cNvSpPr txBox="1"/>
            <p:nvPr/>
          </p:nvSpPr>
          <p:spPr>
            <a:xfrm>
              <a:off x="2026996" y="3949943"/>
              <a:ext cx="304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296920" y="3822226"/>
              <a:ext cx="559158" cy="844598"/>
              <a:chOff x="2296920" y="3822226"/>
              <a:chExt cx="559158" cy="844598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385999" y="3822226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296920" y="4174382"/>
                <a:ext cx="55915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2352756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25"/>
          <p:cNvGrpSpPr/>
          <p:nvPr/>
        </p:nvGrpSpPr>
        <p:grpSpPr>
          <a:xfrm>
            <a:off x="2322927" y="4461566"/>
            <a:ext cx="826395" cy="638433"/>
            <a:chOff x="2730321" y="3819088"/>
            <a:chExt cx="826395" cy="851237"/>
          </a:xfrm>
        </p:grpSpPr>
        <p:sp>
          <p:nvSpPr>
            <p:cNvPr id="134" name="TextBox 133"/>
            <p:cNvSpPr txBox="1"/>
            <p:nvPr/>
          </p:nvSpPr>
          <p:spPr>
            <a:xfrm>
              <a:off x="2730321" y="3927254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35" name="Group 129"/>
            <p:cNvGrpSpPr/>
            <p:nvPr/>
          </p:nvGrpSpPr>
          <p:grpSpPr>
            <a:xfrm>
              <a:off x="2870916" y="3819088"/>
              <a:ext cx="685800" cy="851237"/>
              <a:chOff x="2870916" y="3819088"/>
              <a:chExt cx="685800" cy="851237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3034047" y="3819088"/>
                <a:ext cx="381000" cy="49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870916" y="4177882"/>
                <a:ext cx="685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(-25)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3012261" y="4216208"/>
                <a:ext cx="45720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22"/>
          <p:cNvGrpSpPr/>
          <p:nvPr/>
        </p:nvGrpSpPr>
        <p:grpSpPr>
          <a:xfrm>
            <a:off x="914400" y="4461009"/>
            <a:ext cx="725290" cy="588764"/>
            <a:chOff x="1255910" y="3815876"/>
            <a:chExt cx="725290" cy="785021"/>
          </a:xfrm>
        </p:grpSpPr>
        <p:grpSp>
          <p:nvGrpSpPr>
            <p:cNvPr id="140" name="Group 127"/>
            <p:cNvGrpSpPr/>
            <p:nvPr/>
          </p:nvGrpSpPr>
          <p:grpSpPr>
            <a:xfrm>
              <a:off x="1524000" y="3815876"/>
              <a:ext cx="457200" cy="785021"/>
              <a:chOff x="1524000" y="3815876"/>
              <a:chExt cx="457200" cy="785021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1562100" y="3815876"/>
                <a:ext cx="381000" cy="49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524000" y="4108452"/>
                <a:ext cx="457200" cy="49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1590756" y="421620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255910" y="3933594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45" name="Group 127"/>
          <p:cNvGrpSpPr/>
          <p:nvPr/>
        </p:nvGrpSpPr>
        <p:grpSpPr>
          <a:xfrm>
            <a:off x="4418829" y="2463003"/>
            <a:ext cx="875763" cy="616214"/>
            <a:chOff x="1778592" y="4819178"/>
            <a:chExt cx="875763" cy="821623"/>
          </a:xfrm>
        </p:grpSpPr>
        <p:sp>
          <p:nvSpPr>
            <p:cNvPr id="146" name="TextBox 145"/>
            <p:cNvSpPr txBox="1"/>
            <p:nvPr/>
          </p:nvSpPr>
          <p:spPr>
            <a:xfrm>
              <a:off x="1778592" y="4930545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102173" y="4819178"/>
              <a:ext cx="3810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30992" y="5148358"/>
              <a:ext cx="7233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20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2035311" y="5206808"/>
              <a:ext cx="54864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28"/>
          <p:cNvGrpSpPr/>
          <p:nvPr/>
        </p:nvGrpSpPr>
        <p:grpSpPr>
          <a:xfrm>
            <a:off x="5204675" y="2457234"/>
            <a:ext cx="736600" cy="606683"/>
            <a:chOff x="2921000" y="4826620"/>
            <a:chExt cx="736600" cy="808905"/>
          </a:xfrm>
        </p:grpSpPr>
        <p:sp>
          <p:nvSpPr>
            <p:cNvPr id="151" name="TextBox 150"/>
            <p:cNvSpPr txBox="1"/>
            <p:nvPr/>
          </p:nvSpPr>
          <p:spPr>
            <a:xfrm>
              <a:off x="2921000" y="4964420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+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237963" y="4826620"/>
              <a:ext cx="381000" cy="492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199326" y="5143082"/>
              <a:ext cx="4582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25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3241398" y="5206808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26"/>
          <p:cNvGrpSpPr/>
          <p:nvPr/>
        </p:nvGrpSpPr>
        <p:grpSpPr>
          <a:xfrm>
            <a:off x="3695569" y="2463001"/>
            <a:ext cx="817368" cy="595345"/>
            <a:chOff x="1232095" y="4819177"/>
            <a:chExt cx="817368" cy="793798"/>
          </a:xfrm>
        </p:grpSpPr>
        <p:sp>
          <p:nvSpPr>
            <p:cNvPr id="156" name="TextBox 155"/>
            <p:cNvSpPr txBox="1"/>
            <p:nvPr/>
          </p:nvSpPr>
          <p:spPr>
            <a:xfrm>
              <a:off x="1582560" y="4819177"/>
              <a:ext cx="381000" cy="492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490305" y="5120532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1590756" y="5206808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232095" y="491784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60" name="Group 127"/>
          <p:cNvGrpSpPr/>
          <p:nvPr/>
        </p:nvGrpSpPr>
        <p:grpSpPr>
          <a:xfrm>
            <a:off x="4425912" y="3009251"/>
            <a:ext cx="1447800" cy="663134"/>
            <a:chOff x="2000518" y="4787455"/>
            <a:chExt cx="1447800" cy="884179"/>
          </a:xfrm>
        </p:grpSpPr>
        <p:sp>
          <p:nvSpPr>
            <p:cNvPr id="161" name="TextBox 160"/>
            <p:cNvSpPr txBox="1"/>
            <p:nvPr/>
          </p:nvSpPr>
          <p:spPr>
            <a:xfrm>
              <a:off x="2000518" y="4924194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29118" y="4787455"/>
              <a:ext cx="1219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5 + 4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331310" y="5179191"/>
              <a:ext cx="10281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100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flipV="1">
              <a:off x="2453502" y="5202744"/>
              <a:ext cx="7704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26"/>
          <p:cNvGrpSpPr/>
          <p:nvPr/>
        </p:nvGrpSpPr>
        <p:grpSpPr>
          <a:xfrm>
            <a:off x="3695569" y="3037784"/>
            <a:ext cx="836420" cy="585820"/>
            <a:chOff x="1227332" y="4825528"/>
            <a:chExt cx="836420" cy="781097"/>
          </a:xfrm>
        </p:grpSpPr>
        <p:sp>
          <p:nvSpPr>
            <p:cNvPr id="166" name="TextBox 165"/>
            <p:cNvSpPr txBox="1"/>
            <p:nvPr/>
          </p:nvSpPr>
          <p:spPr>
            <a:xfrm>
              <a:off x="1596849" y="4825528"/>
              <a:ext cx="3810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504594" y="5114182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1590756" y="5206808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227332" y="4911492"/>
              <a:ext cx="381000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70" name="Group 37"/>
          <p:cNvGrpSpPr/>
          <p:nvPr/>
        </p:nvGrpSpPr>
        <p:grpSpPr>
          <a:xfrm>
            <a:off x="4419600" y="3648770"/>
            <a:ext cx="1019772" cy="659748"/>
            <a:chOff x="1924203" y="943804"/>
            <a:chExt cx="1019772" cy="879664"/>
          </a:xfrm>
        </p:grpSpPr>
        <p:sp>
          <p:nvSpPr>
            <p:cNvPr id="171" name="TextBox 170"/>
            <p:cNvSpPr txBox="1"/>
            <p:nvPr/>
          </p:nvSpPr>
          <p:spPr>
            <a:xfrm>
              <a:off x="1924203" y="1062255"/>
              <a:ext cx="3048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207733" y="1289988"/>
              <a:ext cx="736242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100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2352756" y="1364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298879" y="943804"/>
              <a:ext cx="6096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9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75" name="Group 36"/>
          <p:cNvGrpSpPr/>
          <p:nvPr/>
        </p:nvGrpSpPr>
        <p:grpSpPr>
          <a:xfrm>
            <a:off x="3703320" y="3633535"/>
            <a:ext cx="803514" cy="681080"/>
            <a:chOff x="1131723" y="943804"/>
            <a:chExt cx="803514" cy="908109"/>
          </a:xfrm>
        </p:grpSpPr>
        <p:sp>
          <p:nvSpPr>
            <p:cNvPr id="176" name="TextBox 175"/>
            <p:cNvSpPr txBox="1"/>
            <p:nvPr/>
          </p:nvSpPr>
          <p:spPr>
            <a:xfrm>
              <a:off x="1503616" y="943804"/>
              <a:ext cx="381000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27595" y="1318433"/>
              <a:ext cx="507642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1517543" y="1364753"/>
              <a:ext cx="365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131723" y="1052091"/>
              <a:ext cx="381000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5486401" y="3892581"/>
            <a:ext cx="134691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>
                <a:sym typeface="Symbol"/>
              </a:rPr>
              <a:t>v </a:t>
            </a:r>
            <a:r>
              <a:rPr lang="en-US" sz="1600" dirty="0"/>
              <a:t>= 11.1 cm</a:t>
            </a:r>
          </a:p>
        </p:txBody>
      </p:sp>
      <p:grpSp>
        <p:nvGrpSpPr>
          <p:cNvPr id="181" name="Group 37"/>
          <p:cNvGrpSpPr/>
          <p:nvPr/>
        </p:nvGrpSpPr>
        <p:grpSpPr>
          <a:xfrm>
            <a:off x="4419600" y="4221779"/>
            <a:ext cx="990600" cy="723249"/>
            <a:chOff x="1953375" y="901469"/>
            <a:chExt cx="990600" cy="964333"/>
          </a:xfrm>
        </p:grpSpPr>
        <p:sp>
          <p:nvSpPr>
            <p:cNvPr id="182" name="TextBox 181"/>
            <p:cNvSpPr txBox="1"/>
            <p:nvPr/>
          </p:nvSpPr>
          <p:spPr>
            <a:xfrm>
              <a:off x="1953375" y="1083872"/>
              <a:ext cx="3048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207733" y="1332323"/>
              <a:ext cx="736242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9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352756" y="1364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292529" y="901469"/>
              <a:ext cx="609600" cy="53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100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86" name="Group 36"/>
          <p:cNvGrpSpPr/>
          <p:nvPr/>
        </p:nvGrpSpPr>
        <p:grpSpPr>
          <a:xfrm>
            <a:off x="3729662" y="4339192"/>
            <a:ext cx="728038" cy="422970"/>
            <a:chOff x="1163499" y="1134218"/>
            <a:chExt cx="728038" cy="563959"/>
          </a:xfrm>
        </p:grpSpPr>
        <p:sp>
          <p:nvSpPr>
            <p:cNvPr id="187" name="TextBox 186"/>
            <p:cNvSpPr txBox="1"/>
            <p:nvPr/>
          </p:nvSpPr>
          <p:spPr>
            <a:xfrm>
              <a:off x="1471178" y="1164698"/>
              <a:ext cx="420359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163499" y="1134218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3391962" y="2064196"/>
            <a:ext cx="5752037" cy="309200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8970" t="-6717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64"/>
          <p:cNvGrpSpPr/>
          <p:nvPr/>
        </p:nvGrpSpPr>
        <p:grpSpPr>
          <a:xfrm>
            <a:off x="4079240" y="2909208"/>
            <a:ext cx="1412143" cy="717947"/>
            <a:chOff x="1850469" y="-15777"/>
            <a:chExt cx="1412143" cy="957262"/>
          </a:xfrm>
        </p:grpSpPr>
        <p:sp>
          <p:nvSpPr>
            <p:cNvPr id="191" name="TextBox 190"/>
            <p:cNvSpPr txBox="1"/>
            <p:nvPr/>
          </p:nvSpPr>
          <p:spPr>
            <a:xfrm>
              <a:off x="1850469" y="202980"/>
              <a:ext cx="304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233374" y="-15777"/>
              <a:ext cx="102923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 × h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</a:t>
              </a:r>
              <a:endPara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81294" y="449043"/>
              <a:ext cx="53339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31494" y="471903"/>
              <a:ext cx="640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2342248" y="14703"/>
              <a:ext cx="822960" cy="911779"/>
            </a:xfrm>
            <a:prstGeom prst="bracketPair">
              <a:avLst>
                <a:gd name="adj" fmla="val 9723"/>
              </a:avLst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050494" y="200599"/>
              <a:ext cx="304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197" name="Group 169"/>
          <p:cNvGrpSpPr/>
          <p:nvPr/>
        </p:nvGrpSpPr>
        <p:grpSpPr>
          <a:xfrm>
            <a:off x="3479800" y="3040057"/>
            <a:ext cx="812800" cy="369332"/>
            <a:chOff x="1016000" y="169713"/>
            <a:chExt cx="812800" cy="492443"/>
          </a:xfrm>
        </p:grpSpPr>
        <p:sp>
          <p:nvSpPr>
            <p:cNvPr id="198" name="TextBox 197"/>
            <p:cNvSpPr txBox="1"/>
            <p:nvPr/>
          </p:nvSpPr>
          <p:spPr>
            <a:xfrm>
              <a:off x="1269642" y="169713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16000" y="16971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3471225" y="3710535"/>
            <a:ext cx="904240" cy="402551"/>
            <a:chOff x="3471225" y="4025227"/>
            <a:chExt cx="904240" cy="402551"/>
          </a:xfrm>
        </p:grpSpPr>
        <p:sp>
          <p:nvSpPr>
            <p:cNvPr id="201" name="TextBox 200"/>
            <p:cNvSpPr txBox="1"/>
            <p:nvPr/>
          </p:nvSpPr>
          <p:spPr>
            <a:xfrm>
              <a:off x="4070665" y="405844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02" name="Group 169"/>
            <p:cNvGrpSpPr/>
            <p:nvPr/>
          </p:nvGrpSpPr>
          <p:grpSpPr>
            <a:xfrm>
              <a:off x="3471225" y="4025227"/>
              <a:ext cx="812800" cy="369332"/>
              <a:chOff x="1016000" y="169713"/>
              <a:chExt cx="812800" cy="492443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1269642" y="169713"/>
                <a:ext cx="55915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016000" y="169713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  <a:sym typeface="Symbol"/>
                  </a:rPr>
                  <a:t>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4291965" y="4234686"/>
            <a:ext cx="2337435" cy="752817"/>
            <a:chOff x="4291965" y="4549378"/>
            <a:chExt cx="2337435" cy="752817"/>
          </a:xfrm>
        </p:grpSpPr>
        <p:grpSp>
          <p:nvGrpSpPr>
            <p:cNvPr id="206" name="Group 205"/>
            <p:cNvGrpSpPr/>
            <p:nvPr/>
          </p:nvGrpSpPr>
          <p:grpSpPr>
            <a:xfrm>
              <a:off x="4538025" y="4549378"/>
              <a:ext cx="2091375" cy="717947"/>
              <a:chOff x="5748650" y="3894378"/>
              <a:chExt cx="2091375" cy="717947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5748650" y="3894378"/>
                <a:ext cx="2091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11.1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2.5 × 10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989621" y="4242993"/>
                <a:ext cx="162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-25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10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211" name="Straight Connector 210"/>
              <p:cNvCxnSpPr/>
              <p:nvPr/>
            </p:nvCxnSpPr>
            <p:spPr>
              <a:xfrm>
                <a:off x="5809865" y="4260138"/>
                <a:ext cx="19202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4572000" y="4618360"/>
              <a:ext cx="2057400" cy="683835"/>
            </a:xfrm>
            <a:prstGeom prst="bracketPair">
              <a:avLst>
                <a:gd name="adj" fmla="val 9723"/>
              </a:avLst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91965" y="471166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12" name="Group 169"/>
          <p:cNvGrpSpPr/>
          <p:nvPr/>
        </p:nvGrpSpPr>
        <p:grpSpPr>
          <a:xfrm>
            <a:off x="3454400" y="4365535"/>
            <a:ext cx="812800" cy="369332"/>
            <a:chOff x="1016000" y="169713"/>
            <a:chExt cx="812800" cy="492443"/>
          </a:xfrm>
        </p:grpSpPr>
        <p:sp>
          <p:nvSpPr>
            <p:cNvPr id="213" name="TextBox 212"/>
            <p:cNvSpPr txBox="1"/>
            <p:nvPr/>
          </p:nvSpPr>
          <p:spPr>
            <a:xfrm>
              <a:off x="1269642" y="169713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16000" y="16971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cxnSp>
        <p:nvCxnSpPr>
          <p:cNvPr id="215" name="Straight Connector 214"/>
          <p:cNvCxnSpPr/>
          <p:nvPr/>
        </p:nvCxnSpPr>
        <p:spPr>
          <a:xfrm>
            <a:off x="5829553" y="2204358"/>
            <a:ext cx="0" cy="1936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6528518" y="2296036"/>
            <a:ext cx="2104307" cy="744795"/>
            <a:chOff x="4525093" y="4549378"/>
            <a:chExt cx="2104307" cy="744795"/>
          </a:xfrm>
        </p:grpSpPr>
        <p:grpSp>
          <p:nvGrpSpPr>
            <p:cNvPr id="217" name="Group 216"/>
            <p:cNvGrpSpPr/>
            <p:nvPr/>
          </p:nvGrpSpPr>
          <p:grpSpPr>
            <a:xfrm>
              <a:off x="4538025" y="4549378"/>
              <a:ext cx="2091375" cy="717947"/>
              <a:chOff x="5748650" y="3894378"/>
              <a:chExt cx="2091375" cy="717947"/>
            </a:xfrm>
          </p:grpSpPr>
          <p:sp>
            <p:nvSpPr>
              <p:cNvPr id="220" name="TextBox 219"/>
              <p:cNvSpPr txBox="1"/>
              <p:nvPr/>
            </p:nvSpPr>
            <p:spPr>
              <a:xfrm>
                <a:off x="5748650" y="3894378"/>
                <a:ext cx="2091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111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25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989621" y="4242993"/>
                <a:ext cx="162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-25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10 </a:t>
                </a:r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6157358" y="4260138"/>
                <a:ext cx="12801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/>
            <p:cNvSpPr txBox="1"/>
            <p:nvPr/>
          </p:nvSpPr>
          <p:spPr>
            <a:xfrm>
              <a:off x="4785444" y="4610338"/>
              <a:ext cx="1555750" cy="683835"/>
            </a:xfrm>
            <a:prstGeom prst="bracketPair">
              <a:avLst>
                <a:gd name="adj" fmla="val 9723"/>
              </a:avLst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525093" y="471166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23" name="Group 169"/>
          <p:cNvGrpSpPr/>
          <p:nvPr/>
        </p:nvGrpSpPr>
        <p:grpSpPr>
          <a:xfrm>
            <a:off x="5788025" y="2464985"/>
            <a:ext cx="812800" cy="369332"/>
            <a:chOff x="1016000" y="169713"/>
            <a:chExt cx="812800" cy="492443"/>
          </a:xfrm>
        </p:grpSpPr>
        <p:sp>
          <p:nvSpPr>
            <p:cNvPr id="224" name="TextBox 223"/>
            <p:cNvSpPr txBox="1"/>
            <p:nvPr/>
          </p:nvSpPr>
          <p:spPr>
            <a:xfrm>
              <a:off x="1269642" y="169713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16000" y="16971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cxnSp>
        <p:nvCxnSpPr>
          <p:cNvPr id="226" name="Straight Connector 225"/>
          <p:cNvCxnSpPr/>
          <p:nvPr/>
        </p:nvCxnSpPr>
        <p:spPr>
          <a:xfrm rot="5400000">
            <a:off x="7758036" y="2333978"/>
            <a:ext cx="238127" cy="28416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7046198" y="2701443"/>
            <a:ext cx="219077" cy="2524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6656705" y="3019936"/>
            <a:ext cx="953853" cy="744795"/>
            <a:chOff x="4653280" y="4549378"/>
            <a:chExt cx="953853" cy="744795"/>
          </a:xfrm>
        </p:grpSpPr>
        <p:grpSp>
          <p:nvGrpSpPr>
            <p:cNvPr id="229" name="Group 228"/>
            <p:cNvGrpSpPr/>
            <p:nvPr/>
          </p:nvGrpSpPr>
          <p:grpSpPr>
            <a:xfrm>
              <a:off x="4866640" y="4549378"/>
              <a:ext cx="740493" cy="734891"/>
              <a:chOff x="6077265" y="3894378"/>
              <a:chExt cx="740493" cy="734891"/>
            </a:xfrm>
          </p:grpSpPr>
          <p:sp>
            <p:nvSpPr>
              <p:cNvPr id="232" name="TextBox 231"/>
              <p:cNvSpPr txBox="1"/>
              <p:nvPr/>
            </p:nvSpPr>
            <p:spPr>
              <a:xfrm>
                <a:off x="6077265" y="3894378"/>
                <a:ext cx="740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111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106509" y="4259937"/>
                <a:ext cx="682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-100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6157358" y="4260138"/>
                <a:ext cx="5486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TextBox 229"/>
            <p:cNvSpPr txBox="1"/>
            <p:nvPr/>
          </p:nvSpPr>
          <p:spPr>
            <a:xfrm>
              <a:off x="4866640" y="4610338"/>
              <a:ext cx="717072" cy="683835"/>
            </a:xfrm>
            <a:prstGeom prst="bracketPair">
              <a:avLst>
                <a:gd name="adj" fmla="val 9723"/>
              </a:avLst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3280" y="471511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788025" y="3188885"/>
            <a:ext cx="812800" cy="369332"/>
            <a:chOff x="1016000" y="169713"/>
            <a:chExt cx="812800" cy="492443"/>
          </a:xfrm>
        </p:grpSpPr>
        <p:sp>
          <p:nvSpPr>
            <p:cNvPr id="236" name="TextBox 235"/>
            <p:cNvSpPr txBox="1"/>
            <p:nvPr/>
          </p:nvSpPr>
          <p:spPr>
            <a:xfrm>
              <a:off x="1269642" y="169713"/>
              <a:ext cx="55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 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016000" y="169713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38" name="Group 136"/>
          <p:cNvGrpSpPr/>
          <p:nvPr/>
        </p:nvGrpSpPr>
        <p:grpSpPr>
          <a:xfrm>
            <a:off x="6448425" y="3718444"/>
            <a:ext cx="1130838" cy="694209"/>
            <a:chOff x="1629286" y="76200"/>
            <a:chExt cx="1130838" cy="925611"/>
          </a:xfrm>
        </p:grpSpPr>
        <p:sp>
          <p:nvSpPr>
            <p:cNvPr id="239" name="TextBox 238"/>
            <p:cNvSpPr txBox="1"/>
            <p:nvPr/>
          </p:nvSpPr>
          <p:spPr>
            <a:xfrm>
              <a:off x="1629286" y="263226"/>
              <a:ext cx="3048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730886" y="76200"/>
              <a:ext cx="1029238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111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877206" y="468332"/>
              <a:ext cx="724938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100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934086" y="529966"/>
              <a:ext cx="640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142"/>
          <p:cNvGrpSpPr/>
          <p:nvPr/>
        </p:nvGrpSpPr>
        <p:grpSpPr>
          <a:xfrm>
            <a:off x="5781675" y="3845074"/>
            <a:ext cx="787758" cy="400110"/>
            <a:chOff x="1079679" y="169713"/>
            <a:chExt cx="787758" cy="533479"/>
          </a:xfrm>
        </p:grpSpPr>
        <p:sp>
          <p:nvSpPr>
            <p:cNvPr id="244" name="TextBox 243"/>
            <p:cNvSpPr txBox="1"/>
            <p:nvPr/>
          </p:nvSpPr>
          <p:spPr>
            <a:xfrm>
              <a:off x="1308279" y="169713"/>
              <a:ext cx="559158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079679" y="169713"/>
              <a:ext cx="38100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  <a:sym typeface="Symbol"/>
                </a:rPr>
                <a:t>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54" name="Group 125"/>
          <p:cNvGrpSpPr/>
          <p:nvPr/>
        </p:nvGrpSpPr>
        <p:grpSpPr>
          <a:xfrm>
            <a:off x="3812540" y="2343150"/>
            <a:ext cx="1731010" cy="677025"/>
            <a:chOff x="1501140" y="2296694"/>
            <a:chExt cx="1731010" cy="902702"/>
          </a:xfrm>
        </p:grpSpPr>
        <p:sp>
          <p:nvSpPr>
            <p:cNvPr id="255" name="TextBox 254"/>
            <p:cNvSpPr txBox="1"/>
            <p:nvPr/>
          </p:nvSpPr>
          <p:spPr>
            <a:xfrm>
              <a:off x="1501140" y="2537311"/>
              <a:ext cx="6858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56" name="Group 30"/>
            <p:cNvGrpSpPr/>
            <p:nvPr/>
          </p:nvGrpSpPr>
          <p:grpSpPr>
            <a:xfrm>
              <a:off x="2089150" y="2296694"/>
              <a:ext cx="471707" cy="902702"/>
              <a:chOff x="4756150" y="2676620"/>
              <a:chExt cx="471707" cy="902702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4769582" y="2676620"/>
                <a:ext cx="45827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756150" y="3086878"/>
                <a:ext cx="470079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4815840" y="316345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TextBox 256"/>
            <p:cNvSpPr txBox="1"/>
            <p:nvPr/>
          </p:nvSpPr>
          <p:spPr>
            <a:xfrm>
              <a:off x="2514600" y="2537311"/>
              <a:ext cx="391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 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58" name="Group 31"/>
            <p:cNvGrpSpPr/>
            <p:nvPr/>
          </p:nvGrpSpPr>
          <p:grpSpPr>
            <a:xfrm>
              <a:off x="2749550" y="2377141"/>
              <a:ext cx="482600" cy="814976"/>
              <a:chOff x="5416550" y="2757067"/>
              <a:chExt cx="482600" cy="814976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5416550" y="2757067"/>
                <a:ext cx="4699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 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518150" y="3079600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5503545" y="3153925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4495800" y="3562350"/>
            <a:ext cx="1286830" cy="726367"/>
            <a:chOff x="7312305" y="514350"/>
            <a:chExt cx="1286830" cy="726367"/>
          </a:xfrm>
        </p:grpSpPr>
        <p:grpSp>
          <p:nvGrpSpPr>
            <p:cNvPr id="266" name="Group 265"/>
            <p:cNvGrpSpPr/>
            <p:nvPr/>
          </p:nvGrpSpPr>
          <p:grpSpPr>
            <a:xfrm>
              <a:off x="7312305" y="514350"/>
              <a:ext cx="1286830" cy="717947"/>
              <a:chOff x="5647370" y="3894378"/>
              <a:chExt cx="1286830" cy="717947"/>
            </a:xfrm>
          </p:grpSpPr>
          <p:sp>
            <p:nvSpPr>
              <p:cNvPr id="268" name="TextBox 267"/>
              <p:cNvSpPr txBox="1"/>
              <p:nvPr/>
            </p:nvSpPr>
            <p:spPr>
              <a:xfrm>
                <a:off x="5647370" y="3894378"/>
                <a:ext cx="128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11.1 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× 2.5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903865" y="4242993"/>
                <a:ext cx="66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- 25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5809865" y="4260138"/>
                <a:ext cx="10058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TextBox 266"/>
            <p:cNvSpPr txBox="1"/>
            <p:nvPr/>
          </p:nvSpPr>
          <p:spPr>
            <a:xfrm>
              <a:off x="7375254" y="556882"/>
              <a:ext cx="1167800" cy="683835"/>
            </a:xfrm>
            <a:prstGeom prst="bracketPair">
              <a:avLst>
                <a:gd name="adj" fmla="val 9723"/>
              </a:avLst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4267200" y="37264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-</a:t>
            </a:r>
            <a:endParaRPr lang="en-US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83" name="Group 195"/>
          <p:cNvGrpSpPr/>
          <p:nvPr/>
        </p:nvGrpSpPr>
        <p:grpSpPr>
          <a:xfrm>
            <a:off x="7254241" y="1078955"/>
            <a:ext cx="266700" cy="436445"/>
            <a:chOff x="3526948" y="4443916"/>
            <a:chExt cx="266700" cy="581927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526948" y="4443916"/>
              <a:ext cx="0" cy="581927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526948" y="4507423"/>
              <a:ext cx="26670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6" name="Group 207"/>
          <p:cNvGrpSpPr/>
          <p:nvPr/>
        </p:nvGrpSpPr>
        <p:grpSpPr>
          <a:xfrm>
            <a:off x="4754880" y="846117"/>
            <a:ext cx="4206240" cy="1343024"/>
            <a:chOff x="1506954" y="2600325"/>
            <a:chExt cx="4206240" cy="1790699"/>
          </a:xfrm>
        </p:grpSpPr>
        <p:grpSp>
          <p:nvGrpSpPr>
            <p:cNvPr id="87" name="Group 73"/>
            <p:cNvGrpSpPr/>
            <p:nvPr/>
          </p:nvGrpSpPr>
          <p:grpSpPr>
            <a:xfrm flipH="1">
              <a:off x="2805955" y="2600325"/>
              <a:ext cx="480191" cy="1790699"/>
              <a:chOff x="4176074" y="3253740"/>
              <a:chExt cx="619141" cy="2308860"/>
            </a:xfrm>
          </p:grpSpPr>
          <p:grpSp>
            <p:nvGrpSpPr>
              <p:cNvPr id="95" name="Group 160"/>
              <p:cNvGrpSpPr/>
              <p:nvPr/>
            </p:nvGrpSpPr>
            <p:grpSpPr>
              <a:xfrm>
                <a:off x="4176074" y="3335958"/>
                <a:ext cx="489145" cy="2159627"/>
                <a:chOff x="1991110" y="2689860"/>
                <a:chExt cx="340610" cy="1805940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2234099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2144873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215092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2091407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991110" y="4494212"/>
                  <a:ext cx="91439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077856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004818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Freeform 95"/>
              <p:cNvSpPr/>
              <p:nvPr/>
            </p:nvSpPr>
            <p:spPr>
              <a:xfrm>
                <a:off x="4228478" y="3253740"/>
                <a:ext cx="566737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cxnSp>
          <p:nvCxnSpPr>
            <p:cNvPr id="88" name="Straight Connector 87"/>
            <p:cNvCxnSpPr/>
            <p:nvPr/>
          </p:nvCxnSpPr>
          <p:spPr>
            <a:xfrm>
              <a:off x="1506954" y="3505200"/>
              <a:ext cx="42062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257800" y="3516321"/>
              <a:ext cx="30649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52827" y="3516321"/>
              <a:ext cx="30809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8722" y="3516321"/>
              <a:ext cx="2904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2880099" y="3451945"/>
              <a:ext cx="82296" cy="10972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Flowchart: Connector 92"/>
            <p:cNvSpPr/>
            <p:nvPr/>
          </p:nvSpPr>
          <p:spPr>
            <a:xfrm>
              <a:off x="4785078" y="3445748"/>
              <a:ext cx="82296" cy="10972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5362674" y="3439550"/>
              <a:ext cx="82296" cy="10972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235"/>
          <p:cNvGrpSpPr/>
          <p:nvPr/>
        </p:nvGrpSpPr>
        <p:grpSpPr>
          <a:xfrm>
            <a:off x="6177912" y="1593090"/>
            <a:ext cx="847728" cy="338554"/>
            <a:chOff x="3526886" y="4510685"/>
            <a:chExt cx="847728" cy="451404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3526886" y="4609063"/>
              <a:ext cx="84772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838360" y="4510685"/>
              <a:ext cx="259974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?</a:t>
              </a:r>
              <a:endParaRPr lang="en-US" sz="16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909872" y="78344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916764" y="15097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7064644" y="1104898"/>
            <a:ext cx="0" cy="410833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994808" y="7667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983930" y="15071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rot="5400000" flipH="1" flipV="1">
            <a:off x="4913472" y="1295322"/>
            <a:ext cx="471149" cy="13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49"/>
          <p:cNvGrpSpPr/>
          <p:nvPr/>
        </p:nvGrpSpPr>
        <p:grpSpPr>
          <a:xfrm>
            <a:off x="5156872" y="1138239"/>
            <a:ext cx="1004610" cy="307777"/>
            <a:chOff x="3030180" y="4197513"/>
            <a:chExt cx="1004610" cy="410369"/>
          </a:xfrm>
        </p:grpSpPr>
        <p:cxnSp>
          <p:nvCxnSpPr>
            <p:cNvPr id="120" name="Straight Arrow Connector 119"/>
            <p:cNvCxnSpPr/>
            <p:nvPr/>
          </p:nvCxnSpPr>
          <p:spPr>
            <a:xfrm flipH="1" flipV="1">
              <a:off x="3030180" y="4576127"/>
              <a:ext cx="10046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275643" y="4197513"/>
              <a:ext cx="6687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+mj-lt"/>
                </a:rPr>
                <a:t>25 cm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291329" y="1055370"/>
            <a:ext cx="760731" cy="459486"/>
            <a:chOff x="4114800" y="1214977"/>
            <a:chExt cx="760731" cy="459486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795520" y="1214977"/>
              <a:ext cx="0" cy="459486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114800" y="1264505"/>
              <a:ext cx="76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2.5 cm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48" name="Group 242"/>
          <p:cNvGrpSpPr/>
          <p:nvPr/>
        </p:nvGrpSpPr>
        <p:grpSpPr>
          <a:xfrm>
            <a:off x="6254110" y="1852196"/>
            <a:ext cx="1828801" cy="338554"/>
            <a:chOff x="3525513" y="4548779"/>
            <a:chExt cx="976713" cy="451404"/>
          </a:xfrm>
        </p:grpSpPr>
        <p:cxnSp>
          <p:nvCxnSpPr>
            <p:cNvPr id="249" name="Straight Arrow Connector 248"/>
            <p:cNvCxnSpPr/>
            <p:nvPr/>
          </p:nvCxnSpPr>
          <p:spPr>
            <a:xfrm flipH="1">
              <a:off x="3525513" y="4581524"/>
              <a:ext cx="97671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3911761" y="4548779"/>
              <a:ext cx="374832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 cm</a:t>
              </a:r>
              <a:endParaRPr lang="en-US" sz="16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429001" y="2618334"/>
            <a:ext cx="0" cy="23287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55620" y="176657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720934" y="4478154"/>
            <a:ext cx="177189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18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- 1.11 cm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6732141" y="4450239"/>
            <a:ext cx="1756833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4571019" y="4338541"/>
            <a:ext cx="4039581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the image is 1.11 cm. It is a virtual, erect and diminished image.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0" t="48468" b="15039"/>
          <a:stretch/>
        </p:blipFill>
        <p:spPr bwMode="auto">
          <a:xfrm>
            <a:off x="1006" y="133351"/>
            <a:ext cx="4672952" cy="22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3" grpId="1" animBg="1"/>
      <p:bldP spid="13" grpId="2" animBg="1"/>
      <p:bldP spid="14" grpId="0"/>
      <p:bldP spid="15" grpId="0"/>
      <p:bldP spid="16" grpId="0"/>
      <p:bldP spid="17" grpId="0"/>
      <p:bldP spid="18" grpId="0"/>
      <p:bldP spid="19" grpId="0"/>
      <p:bldP spid="32" grpId="0"/>
      <p:bldP spid="33" grpId="0"/>
      <p:bldP spid="82" grpId="0" animBg="1"/>
      <p:bldP spid="82" grpId="1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80" grpId="0" animBg="1"/>
      <p:bldP spid="180" grpId="1" animBg="1"/>
      <p:bldP spid="189" grpId="0" animBg="1"/>
      <p:bldP spid="271" grpId="0"/>
      <p:bldP spid="113" grpId="0"/>
      <p:bldP spid="114" grpId="0"/>
      <p:bldP spid="116" grpId="0"/>
      <p:bldP spid="117" grpId="0"/>
      <p:bldP spid="12" grpId="0"/>
      <p:bldP spid="273" grpId="0"/>
      <p:bldP spid="274" grpId="0" animBg="1"/>
      <p:bldP spid="2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4" name="Oval 3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283220"/>
              <a:ext cx="5132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*5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90600" y="133350"/>
            <a:ext cx="642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539750">
              <a:defRPr sz="1600">
                <a:latin typeface="Bookman Old Style" pitchFamily="18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 convex mirror used for rear-view on an automobile has a </a:t>
            </a:r>
          </a:p>
          <a:p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radius of  curvature of 3 m. If a bus is located at 5 m from this mirror, find the 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position, nature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 size of the image.</a:t>
            </a:r>
            <a:endParaRPr lang="en-I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94410"/>
            <a:ext cx="915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0500" y="1031248"/>
            <a:ext cx="1844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Radius of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curvature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067101"/>
            <a:ext cx="806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 = 3 m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0501" y="1314419"/>
            <a:ext cx="1710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 distance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1350272"/>
            <a:ext cx="80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 = 5 m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672487"/>
            <a:ext cx="1088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60500" y="1695083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Image distance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1695083"/>
            <a:ext cx="619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 = ? 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60500" y="1999095"/>
            <a:ext cx="1858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Height of the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image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6600" y="1999095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</a:t>
            </a:r>
            <a:r>
              <a:rPr lang="en-US" sz="16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=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2378135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55420" y="2326569"/>
            <a:ext cx="378560" cy="603111"/>
            <a:chOff x="1555661" y="4140160"/>
            <a:chExt cx="378560" cy="603111"/>
          </a:xfrm>
        </p:grpSpPr>
        <p:sp>
          <p:nvSpPr>
            <p:cNvPr id="19" name="Rectangle 18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38377" y="4471392"/>
              <a:ext cx="23610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764716" y="247789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26535" y="2345262"/>
            <a:ext cx="378560" cy="603111"/>
            <a:chOff x="1555661" y="4140160"/>
            <a:chExt cx="378560" cy="603111"/>
          </a:xfrm>
        </p:grpSpPr>
        <p:sp>
          <p:nvSpPr>
            <p:cNvPr id="24" name="Rectangle 23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651793" y="4471392"/>
              <a:ext cx="22268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231697" y="2477897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27249" y="2345262"/>
            <a:ext cx="378560" cy="603111"/>
            <a:chOff x="1555661" y="4140160"/>
            <a:chExt cx="378560" cy="603111"/>
          </a:xfrm>
        </p:grpSpPr>
        <p:sp>
          <p:nvSpPr>
            <p:cNvPr id="29" name="Rectangle 28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651132" y="4471392"/>
              <a:ext cx="22335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52400" y="2981209"/>
            <a:ext cx="1184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72046" y="3047895"/>
            <a:ext cx="250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68957" y="3047895"/>
            <a:ext cx="614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1.5m</a:t>
            </a:r>
            <a:endParaRPr lang="en-IN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 flipV="1">
            <a:off x="495300" y="364274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8200" y="3507993"/>
            <a:ext cx="378560" cy="603111"/>
            <a:chOff x="1555661" y="4140160"/>
            <a:chExt cx="378560" cy="603111"/>
          </a:xfrm>
        </p:grpSpPr>
        <p:sp>
          <p:nvSpPr>
            <p:cNvPr id="37" name="Rectangle 36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622719" y="4471392"/>
              <a:ext cx="25176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555661" y="44047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147496" y="364274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28365" y="3504818"/>
            <a:ext cx="378560" cy="609461"/>
            <a:chOff x="1574711" y="4140160"/>
            <a:chExt cx="378560" cy="609461"/>
          </a:xfrm>
        </p:grpSpPr>
        <p:sp>
          <p:nvSpPr>
            <p:cNvPr id="42" name="Rectangle 41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639375" y="4471392"/>
              <a:ext cx="2565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574711" y="441106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614477" y="3642741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764309" y="3495293"/>
            <a:ext cx="378560" cy="628511"/>
            <a:chOff x="1555661" y="4140160"/>
            <a:chExt cx="378560" cy="628511"/>
          </a:xfrm>
        </p:grpSpPr>
        <p:sp>
          <p:nvSpPr>
            <p:cNvPr id="47" name="Rectangle 46"/>
            <p:cNvSpPr/>
            <p:nvPr/>
          </p:nvSpPr>
          <p:spPr>
            <a:xfrm>
              <a:off x="1606040" y="4140160"/>
              <a:ext cx="3281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645552" y="4469804"/>
              <a:ext cx="25433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555661" y="4430117"/>
              <a:ext cx="3785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94648" y="304789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104320" y="2907820"/>
            <a:ext cx="310383" cy="614054"/>
            <a:chOff x="5717037" y="3347274"/>
            <a:chExt cx="310383" cy="61405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763708" y="3638550"/>
              <a:ext cx="26371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717037" y="3347274"/>
              <a:ext cx="300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27456" y="362277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2461170" y="304789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737395" y="2907820"/>
            <a:ext cx="503871" cy="614054"/>
            <a:chOff x="5717037" y="3347274"/>
            <a:chExt cx="503871" cy="61405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763708" y="363855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5717037" y="3347274"/>
              <a:ext cx="4988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 m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08035" y="362277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200400" y="304789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61724" y="364274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/>
              </a:rPr>
              <a:t>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531032" y="3507993"/>
            <a:ext cx="298776" cy="603111"/>
            <a:chOff x="1606040" y="4140160"/>
            <a:chExt cx="298776" cy="603111"/>
          </a:xfrm>
        </p:grpSpPr>
        <p:sp>
          <p:nvSpPr>
            <p:cNvPr id="64" name="Rectangle 63"/>
            <p:cNvSpPr/>
            <p:nvPr/>
          </p:nvSpPr>
          <p:spPr>
            <a:xfrm>
              <a:off x="1606040" y="414016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640451" y="4461867"/>
              <a:ext cx="2340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623969" y="4404717"/>
              <a:ext cx="2808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v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37574" y="3642741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066360" y="3507993"/>
            <a:ext cx="288862" cy="603111"/>
            <a:chOff x="1606040" y="4140160"/>
            <a:chExt cx="288862" cy="603111"/>
          </a:xfrm>
        </p:grpSpPr>
        <p:sp>
          <p:nvSpPr>
            <p:cNvPr id="69" name="Rectangle 68"/>
            <p:cNvSpPr/>
            <p:nvPr/>
          </p:nvSpPr>
          <p:spPr>
            <a:xfrm>
              <a:off x="1606040" y="414016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656935" y="4461867"/>
              <a:ext cx="21754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624351" y="4404717"/>
              <a:ext cx="2551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3370974" y="3642741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/>
              </a:rPr>
              <a:t>‒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583172" y="3503230"/>
            <a:ext cx="299132" cy="612636"/>
            <a:chOff x="1606040" y="4140160"/>
            <a:chExt cx="299132" cy="612636"/>
          </a:xfrm>
        </p:grpSpPr>
        <p:sp>
          <p:nvSpPr>
            <p:cNvPr id="74" name="Rectangle 73"/>
            <p:cNvSpPr/>
            <p:nvPr/>
          </p:nvSpPr>
          <p:spPr>
            <a:xfrm>
              <a:off x="1606040" y="414016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629045" y="4461867"/>
              <a:ext cx="24543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611502" y="4414242"/>
              <a:ext cx="2936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</a:t>
              </a:r>
              <a:endParaRPr lang="en-I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44040" y="4065133"/>
            <a:ext cx="457835" cy="584061"/>
            <a:chOff x="2738388" y="426958"/>
            <a:chExt cx="457835" cy="584061"/>
          </a:xfrm>
        </p:grpSpPr>
        <p:sp>
          <p:nvSpPr>
            <p:cNvPr id="78" name="Rectangle 77"/>
            <p:cNvSpPr/>
            <p:nvPr/>
          </p:nvSpPr>
          <p:spPr>
            <a:xfrm>
              <a:off x="2799606" y="42695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764223" y="729615"/>
              <a:ext cx="43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738388" y="672465"/>
              <a:ext cx="4443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1.5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1347785" y="4222692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/>
              </a:rPr>
              <a:t>‒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95621" y="4046083"/>
            <a:ext cx="476412" cy="613615"/>
            <a:chOff x="3536040" y="402312"/>
            <a:chExt cx="476412" cy="613615"/>
          </a:xfrm>
        </p:grpSpPr>
        <p:sp>
          <p:nvSpPr>
            <p:cNvPr id="83" name="Rectangle 82"/>
            <p:cNvSpPr/>
            <p:nvPr/>
          </p:nvSpPr>
          <p:spPr>
            <a:xfrm>
              <a:off x="3615864" y="4023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574334" y="733544"/>
              <a:ext cx="3657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3536040" y="677373"/>
              <a:ext cx="476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(-5)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324178" y="4092714"/>
            <a:ext cx="444352" cy="612636"/>
            <a:chOff x="2712750" y="426958"/>
            <a:chExt cx="444352" cy="612636"/>
          </a:xfrm>
        </p:grpSpPr>
        <p:sp>
          <p:nvSpPr>
            <p:cNvPr id="87" name="Rectangle 86"/>
            <p:cNvSpPr/>
            <p:nvPr/>
          </p:nvSpPr>
          <p:spPr>
            <a:xfrm>
              <a:off x="2799606" y="42695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754698" y="739140"/>
              <a:ext cx="36576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712750" y="701040"/>
              <a:ext cx="4443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1.5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2782847" y="42226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118197" y="4069910"/>
            <a:ext cx="300083" cy="622161"/>
            <a:chOff x="3665363" y="402312"/>
            <a:chExt cx="300083" cy="622161"/>
          </a:xfrm>
        </p:grpSpPr>
        <p:sp>
          <p:nvSpPr>
            <p:cNvPr id="92" name="Rectangle 91"/>
            <p:cNvSpPr/>
            <p:nvPr/>
          </p:nvSpPr>
          <p:spPr>
            <a:xfrm>
              <a:off x="3665363" y="4023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680811" y="733544"/>
              <a:ext cx="2743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676585" y="685919"/>
              <a:ext cx="2888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745312" y="4078038"/>
            <a:ext cx="752733" cy="614302"/>
            <a:chOff x="2781915" y="426958"/>
            <a:chExt cx="752733" cy="614302"/>
          </a:xfrm>
        </p:grpSpPr>
        <p:sp>
          <p:nvSpPr>
            <p:cNvPr id="96" name="Rectangle 95"/>
            <p:cNvSpPr/>
            <p:nvPr/>
          </p:nvSpPr>
          <p:spPr>
            <a:xfrm>
              <a:off x="2781915" y="426958"/>
              <a:ext cx="7441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5 + 1.5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830560" y="743903"/>
              <a:ext cx="70408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2931796" y="702706"/>
              <a:ext cx="4443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7.5</a:t>
              </a:r>
              <a:endPara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159914" y="3028950"/>
            <a:ext cx="480733" cy="623827"/>
            <a:chOff x="2962315" y="426958"/>
            <a:chExt cx="480733" cy="623827"/>
          </a:xfrm>
        </p:grpSpPr>
        <p:sp>
          <p:nvSpPr>
            <p:cNvPr id="100" name="Rectangle 99"/>
            <p:cNvSpPr/>
            <p:nvPr/>
          </p:nvSpPr>
          <p:spPr>
            <a:xfrm>
              <a:off x="2962315" y="426958"/>
              <a:ext cx="4443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7.5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983298" y="7391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2998696" y="712231"/>
              <a:ext cx="4443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6.5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94904" y="42226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22667" y="42226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54400" y="4222692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879656" y="3151356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56185" y="3539490"/>
            <a:ext cx="413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The image is 1.15 m at the back of the 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mirror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.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51451" y="3934778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=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281370" y="3797737"/>
            <a:ext cx="404940" cy="612636"/>
            <a:chOff x="1559692" y="4140160"/>
            <a:chExt cx="404940" cy="612636"/>
          </a:xfrm>
        </p:grpSpPr>
        <p:sp>
          <p:nvSpPr>
            <p:cNvPr id="111" name="Rectangle 110"/>
            <p:cNvSpPr/>
            <p:nvPr/>
          </p:nvSpPr>
          <p:spPr>
            <a:xfrm>
              <a:off x="1600430" y="4140160"/>
              <a:ext cx="364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h</a:t>
              </a:r>
              <a:r>
                <a:rPr lang="en-US" sz="1600" b="1" baseline="-25000" dirty="0" smtClean="0">
                  <a:solidFill>
                    <a:schemeClr val="bg1"/>
                  </a:solidFill>
                  <a:latin typeface="+mj-lt"/>
                </a:rPr>
                <a:t>2</a:t>
              </a:r>
              <a:endParaRPr lang="en-IN" sz="1600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637326" y="4461867"/>
              <a:ext cx="2743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559692" y="4414242"/>
              <a:ext cx="364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h</a:t>
              </a:r>
              <a:r>
                <a:rPr lang="en-US" sz="1600" b="1" baseline="-25000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IN" sz="1600" b="1" baseline="-25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5612619" y="3963353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cs typeface="Calibri"/>
              </a:rPr>
              <a:t>‒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6002436" y="3796665"/>
            <a:ext cx="293670" cy="603111"/>
            <a:chOff x="1616871" y="4140160"/>
            <a:chExt cx="293670" cy="603111"/>
          </a:xfrm>
        </p:grpSpPr>
        <p:sp>
          <p:nvSpPr>
            <p:cNvPr id="116" name="Rectangle 115"/>
            <p:cNvSpPr/>
            <p:nvPr/>
          </p:nvSpPr>
          <p:spPr>
            <a:xfrm>
              <a:off x="1620329" y="4140160"/>
              <a:ext cx="2808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v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634485" y="4461867"/>
              <a:ext cx="2495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616871" y="4404717"/>
              <a:ext cx="2936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u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6222219" y="3956447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= 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cs typeface="Calibri"/>
              </a:rPr>
              <a:t>‒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IN" sz="1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554896" y="3830241"/>
            <a:ext cx="783501" cy="623827"/>
            <a:chOff x="2815481" y="417433"/>
            <a:chExt cx="783501" cy="623827"/>
          </a:xfrm>
        </p:grpSpPr>
        <p:sp>
          <p:nvSpPr>
            <p:cNvPr id="121" name="Rectangle 120"/>
            <p:cNvSpPr/>
            <p:nvPr/>
          </p:nvSpPr>
          <p:spPr>
            <a:xfrm>
              <a:off x="2815481" y="417433"/>
              <a:ext cx="7585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 1.15m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2920093" y="713422"/>
              <a:ext cx="6400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2824411" y="702706"/>
              <a:ext cx="7745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-5.00m</a:t>
              </a:r>
              <a:endParaRPr lang="en-IN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4" name="Round Diagonal Corner Rectangle 123"/>
          <p:cNvSpPr/>
          <p:nvPr/>
        </p:nvSpPr>
        <p:spPr>
          <a:xfrm>
            <a:off x="7440144" y="3958678"/>
            <a:ext cx="834505" cy="374571"/>
          </a:xfrm>
          <a:prstGeom prst="round2Diag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+mj-lt"/>
              </a:rPr>
              <a:t>= +0.23</a:t>
            </a:r>
            <a:endParaRPr lang="en-IN" sz="1600" b="1" dirty="0">
              <a:latin typeface="+mj-l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68036" y="477255"/>
            <a:ext cx="2659568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5004453" y="1365545"/>
            <a:ext cx="755847" cy="138958"/>
          </a:xfrm>
          <a:prstGeom prst="line">
            <a:avLst/>
          </a:prstGeom>
          <a:ln w="25400">
            <a:solidFill>
              <a:srgbClr val="66FFFF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44"/>
          <p:cNvGrpSpPr/>
          <p:nvPr/>
        </p:nvGrpSpPr>
        <p:grpSpPr>
          <a:xfrm>
            <a:off x="5751245" y="1503364"/>
            <a:ext cx="755847" cy="138958"/>
            <a:chOff x="2731270" y="1784608"/>
            <a:chExt cx="995806" cy="196592"/>
          </a:xfrm>
        </p:grpSpPr>
        <p:cxnSp>
          <p:nvCxnSpPr>
            <p:cNvPr id="129" name="Straight Connector 3"/>
            <p:cNvCxnSpPr/>
            <p:nvPr/>
          </p:nvCxnSpPr>
          <p:spPr>
            <a:xfrm>
              <a:off x="2731270" y="1784608"/>
              <a:ext cx="995806" cy="196592"/>
            </a:xfrm>
            <a:prstGeom prst="line">
              <a:avLst/>
            </a:prstGeom>
            <a:ln w="25400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4"/>
            <p:cNvCxnSpPr/>
            <p:nvPr/>
          </p:nvCxnSpPr>
          <p:spPr>
            <a:xfrm rot="480000">
              <a:off x="3375208" y="1917023"/>
              <a:ext cx="91440" cy="1588"/>
            </a:xfrm>
            <a:prstGeom prst="line">
              <a:avLst/>
            </a:prstGeom>
            <a:ln w="25400">
              <a:solidFill>
                <a:srgbClr val="66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Connector 130"/>
          <p:cNvCxnSpPr/>
          <p:nvPr/>
        </p:nvCxnSpPr>
        <p:spPr>
          <a:xfrm>
            <a:off x="6492933" y="1640510"/>
            <a:ext cx="2006832" cy="369331"/>
          </a:xfrm>
          <a:prstGeom prst="line">
            <a:avLst/>
          </a:prstGeom>
          <a:ln w="25400">
            <a:solidFill>
              <a:srgbClr val="66FFFF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537371" y="980324"/>
            <a:ext cx="990598" cy="526156"/>
          </a:xfrm>
          <a:prstGeom prst="line">
            <a:avLst/>
          </a:prstGeom>
          <a:ln w="25400">
            <a:solidFill>
              <a:srgbClr val="FFFF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509662" y="1499874"/>
            <a:ext cx="990598" cy="526156"/>
          </a:xfrm>
          <a:prstGeom prst="line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5751887" y="1502031"/>
            <a:ext cx="784285" cy="2588"/>
            <a:chOff x="4939620" y="1853759"/>
            <a:chExt cx="1033272" cy="3661"/>
          </a:xfrm>
        </p:grpSpPr>
        <p:cxnSp>
          <p:nvCxnSpPr>
            <p:cNvPr id="135" name="Straight Connector 9"/>
            <p:cNvCxnSpPr/>
            <p:nvPr/>
          </p:nvCxnSpPr>
          <p:spPr>
            <a:xfrm>
              <a:off x="4939620" y="1853759"/>
              <a:ext cx="1033272" cy="1588"/>
            </a:xfrm>
            <a:prstGeom prst="line">
              <a:avLst/>
            </a:prstGeom>
            <a:ln w="25400">
              <a:solidFill>
                <a:srgbClr val="66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484104" y="1855832"/>
              <a:ext cx="91440" cy="1588"/>
            </a:xfrm>
            <a:prstGeom prst="line">
              <a:avLst/>
            </a:prstGeom>
            <a:ln w="25400">
              <a:solidFill>
                <a:srgbClr val="66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/>
          <p:nvPr/>
        </p:nvCxnSpPr>
        <p:spPr>
          <a:xfrm>
            <a:off x="5181919" y="2006738"/>
            <a:ext cx="3738800" cy="2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8" name="Group 3"/>
          <p:cNvGrpSpPr/>
          <p:nvPr/>
        </p:nvGrpSpPr>
        <p:grpSpPr>
          <a:xfrm flipH="1">
            <a:off x="6446903" y="1131971"/>
            <a:ext cx="406758" cy="1778097"/>
            <a:chOff x="2011268" y="2689860"/>
            <a:chExt cx="320452" cy="1805940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2240280" y="3581400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232660" y="3429000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236470" y="3732212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217420" y="3276600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219122" y="3884612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192452" y="4037012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190344" y="3124200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148434" y="2971800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153298" y="4189412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96148" y="4341812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011268" y="4494212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088528" y="2819400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015490" y="2689860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8441269" y="20138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C</a:t>
            </a:r>
            <a:endParaRPr lang="en-US" b="1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Flowchart: Connector 152"/>
          <p:cNvSpPr/>
          <p:nvPr/>
        </p:nvSpPr>
        <p:spPr>
          <a:xfrm>
            <a:off x="8465445" y="1978197"/>
            <a:ext cx="69406" cy="64633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7437606" y="20138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F</a:t>
            </a:r>
            <a:endParaRPr lang="en-US" b="1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223005" y="2013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P</a:t>
            </a:r>
            <a:endParaRPr lang="en-US" b="1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6" name="Block Arc 155"/>
          <p:cNvSpPr/>
          <p:nvPr/>
        </p:nvSpPr>
        <p:spPr>
          <a:xfrm rot="16200000">
            <a:off x="6005926" y="1447636"/>
            <a:ext cx="2025163" cy="1137464"/>
          </a:xfrm>
          <a:prstGeom prst="blockArc">
            <a:avLst>
              <a:gd name="adj1" fmla="val 11484505"/>
              <a:gd name="adj2" fmla="val 20892596"/>
              <a:gd name="adj3" fmla="val 0"/>
            </a:avLst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Flowchart: Connector 156"/>
          <p:cNvSpPr/>
          <p:nvPr/>
        </p:nvSpPr>
        <p:spPr>
          <a:xfrm>
            <a:off x="6421003" y="1976970"/>
            <a:ext cx="69406" cy="64633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/>
          <p:cNvSpPr/>
          <p:nvPr/>
        </p:nvSpPr>
        <p:spPr>
          <a:xfrm>
            <a:off x="7461781" y="1979149"/>
            <a:ext cx="69406" cy="64633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5609921" y="11749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609921" y="20138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B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rot="5400000" flipH="1" flipV="1">
            <a:off x="5495619" y="1748450"/>
            <a:ext cx="517063" cy="120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796151" y="139954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795260" y="20138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rot="5400000" flipH="1" flipV="1">
            <a:off x="6786108" y="1858445"/>
            <a:ext cx="297311" cy="120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6650504" y="2358777"/>
            <a:ext cx="1944012" cy="343203"/>
            <a:chOff x="6797585" y="2446128"/>
            <a:chExt cx="1944012" cy="343203"/>
          </a:xfrm>
        </p:grpSpPr>
        <p:cxnSp>
          <p:nvCxnSpPr>
            <p:cNvPr id="166" name="Straight Arrow Connector 165"/>
            <p:cNvCxnSpPr/>
            <p:nvPr/>
          </p:nvCxnSpPr>
          <p:spPr>
            <a:xfrm>
              <a:off x="6797585" y="2446128"/>
              <a:ext cx="194401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212512" y="2450777"/>
              <a:ext cx="123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Radius = 3m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876800" y="2358777"/>
            <a:ext cx="1720849" cy="359023"/>
            <a:chOff x="5023881" y="2446128"/>
            <a:chExt cx="1720849" cy="359023"/>
          </a:xfrm>
        </p:grpSpPr>
        <p:cxnSp>
          <p:nvCxnSpPr>
            <p:cNvPr id="169" name="Straight Arrow Connector 168"/>
            <p:cNvCxnSpPr/>
            <p:nvPr/>
          </p:nvCxnSpPr>
          <p:spPr>
            <a:xfrm flipV="1">
              <a:off x="5804440" y="2446128"/>
              <a:ext cx="76058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5023881" y="2466597"/>
              <a:ext cx="1720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Bus distance = 5m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3751262" y="477255"/>
            <a:ext cx="2392767" cy="231011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691732" y="3168887"/>
            <a:ext cx="1444887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1.15 m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702940" y="3140972"/>
            <a:ext cx="1433679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0645" y="4463881"/>
            <a:ext cx="4554056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image distance is 1.15 m and it is virtual, erect and smaller in size by a factor of 0.23</a:t>
            </a:r>
          </a:p>
        </p:txBody>
      </p:sp>
    </p:spTree>
    <p:extLst>
      <p:ext uri="{BB962C8B-B14F-4D97-AF65-F5344CB8AC3E}">
        <p14:creationId xmlns:p14="http://schemas.microsoft.com/office/powerpoint/2010/main" val="3560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/>
      <p:bldP spid="27" grpId="0"/>
      <p:bldP spid="32" grpId="0"/>
      <p:bldP spid="33" grpId="0"/>
      <p:bldP spid="34" grpId="0"/>
      <p:bldP spid="35" grpId="0"/>
      <p:bldP spid="40" grpId="0"/>
      <p:bldP spid="45" grpId="0"/>
      <p:bldP spid="50" grpId="0"/>
      <p:bldP spid="55" grpId="0"/>
      <p:bldP spid="60" grpId="0"/>
      <p:bldP spid="62" grpId="0"/>
      <p:bldP spid="67" grpId="0"/>
      <p:bldP spid="72" grpId="0"/>
      <p:bldP spid="81" grpId="0"/>
      <p:bldP spid="90" grpId="0"/>
      <p:bldP spid="103" grpId="0"/>
      <p:bldP spid="104" grpId="0"/>
      <p:bldP spid="105" grpId="0"/>
      <p:bldP spid="106" grpId="0"/>
      <p:bldP spid="108" grpId="0"/>
      <p:bldP spid="109" grpId="0"/>
      <p:bldP spid="114" grpId="0"/>
      <p:bldP spid="119" grpId="0"/>
      <p:bldP spid="124" grpId="0" animBg="1"/>
      <p:bldP spid="126" grpId="0" animBg="1"/>
      <p:bldP spid="126" grpId="1" animBg="1"/>
      <p:bldP spid="126" grpId="2" animBg="1"/>
      <p:bldP spid="152" grpId="0"/>
      <p:bldP spid="153" grpId="0" animBg="1"/>
      <p:bldP spid="154" grpId="0"/>
      <p:bldP spid="155" grpId="0"/>
      <p:bldP spid="156" grpId="0" animBg="1"/>
      <p:bldP spid="157" grpId="0" animBg="1"/>
      <p:bldP spid="158" grpId="0" animBg="1"/>
      <p:bldP spid="159" grpId="0"/>
      <p:bldP spid="160" grpId="0"/>
      <p:bldP spid="162" grpId="0"/>
      <p:bldP spid="163" grpId="0"/>
      <p:bldP spid="171" grpId="0" animBg="1"/>
      <p:bldP spid="171" grpId="1" animBg="1"/>
      <p:bldP spid="171" grpId="2" animBg="1"/>
      <p:bldP spid="181" grpId="0"/>
      <p:bldP spid="182" grpId="0" animBg="1"/>
      <p:bldP spid="1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384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3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52400" y="133350"/>
            <a:ext cx="5046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HOW TO READ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MAGNIFICATION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3535" y="1123950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 = + 1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3560" y="1181100"/>
            <a:ext cx="815175" cy="1066224"/>
            <a:chOff x="2409985" y="1149350"/>
            <a:chExt cx="815175" cy="1066224"/>
          </a:xfrm>
        </p:grpSpPr>
        <p:sp>
          <p:nvSpPr>
            <p:cNvPr id="8" name="Oval 7"/>
            <p:cNvSpPr/>
            <p:nvPr/>
          </p:nvSpPr>
          <p:spPr>
            <a:xfrm>
              <a:off x="2879070" y="1149350"/>
              <a:ext cx="346090" cy="58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409985" y="1581149"/>
              <a:ext cx="492110" cy="6344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649545" y="1161475"/>
            <a:ext cx="741355" cy="996949"/>
            <a:chOff x="3221045" y="1161475"/>
            <a:chExt cx="741355" cy="996949"/>
          </a:xfrm>
        </p:grpSpPr>
        <p:sp>
          <p:nvSpPr>
            <p:cNvPr id="11" name="Oval 10"/>
            <p:cNvSpPr/>
            <p:nvPr/>
          </p:nvSpPr>
          <p:spPr>
            <a:xfrm>
              <a:off x="3221045" y="1161475"/>
              <a:ext cx="346090" cy="584775"/>
            </a:xfrm>
            <a:prstGeom prst="ellipse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60755" y="1523999"/>
              <a:ext cx="401645" cy="634425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1450" y="2264717"/>
            <a:ext cx="238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 : erect (Virtual)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" y="2650527"/>
            <a:ext cx="231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- : inverted (Real)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9738" y="2253210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 1 : same size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9738" y="2639020"/>
            <a:ext cx="210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&gt;1 : magnified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738" y="3024485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&lt;1 : diminished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34000" y="1123950"/>
            <a:ext cx="0" cy="33080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85508" y="1791049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 = - 0.5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0550" y="2477694"/>
            <a:ext cx="241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- : inverted (Real)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9904" y="2948285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&lt;1 : diminished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221665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magnification produced by a  plane mirror is +1. What does this mean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5" name="Oval 4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850" y="283220"/>
              <a:ext cx="269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1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52400" y="1064912"/>
            <a:ext cx="116751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tabLst>
                <a:tab pos="344488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Solution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7517" y="971550"/>
            <a:ext cx="3741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Erect, Virtual and same size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665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What is the nature of the image formed by a concave mirror if the magnification produced by the mirror is +3 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0500" y="1607165"/>
            <a:ext cx="762000" cy="762000"/>
            <a:chOff x="190500" y="163830"/>
            <a:chExt cx="762000" cy="762000"/>
          </a:xfrm>
        </p:grpSpPr>
        <p:sp>
          <p:nvSpPr>
            <p:cNvPr id="11" name="Oval 10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050" y="28322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2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2400" y="2508247"/>
            <a:ext cx="116751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tabLst>
                <a:tab pos="344488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Solution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7517" y="2414885"/>
            <a:ext cx="3741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Erect, Virtual and Magnified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3108335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What is the nature of the image formed by a  concave mirror if the magnification produced by the mirror is, – 0.75 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0500" y="3050500"/>
            <a:ext cx="762000" cy="762000"/>
            <a:chOff x="190500" y="16383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50" y="283220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3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52400" y="3951582"/>
            <a:ext cx="116751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tabLst>
                <a:tab pos="344488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Solution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7517" y="3858220"/>
            <a:ext cx="406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Inverted, Real and Diminished</a:t>
            </a:r>
          </a:p>
        </p:txBody>
      </p:sp>
    </p:spTree>
    <p:extLst>
      <p:ext uri="{BB962C8B-B14F-4D97-AF65-F5344CB8AC3E}">
        <p14:creationId xmlns:p14="http://schemas.microsoft.com/office/powerpoint/2010/main" val="267280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3" grpId="0"/>
      <p:bldP spid="14" grpId="0"/>
      <p:bldP spid="15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3" y="2514600"/>
            <a:ext cx="690562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 altLang="en-US" sz="3200" dirty="0" smtClean="0">
                <a:solidFill>
                  <a:srgbClr val="034EA2"/>
                </a:solidFill>
                <a:latin typeface="Bookman Old Style" pitchFamily="18" charset="0"/>
              </a:rPr>
              <a:t>Light – Reflection and Refraction</a:t>
            </a:r>
            <a:endParaRPr lang="en-US" altLang="en-US" sz="32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063874"/>
            <a:ext cx="6629400" cy="95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Type B Numericals 1 and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2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13335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 object 4 cm in height is placed at a distance of 36 cm from a concave mirror. The image is formed 18 cm in front of the mirror. Find the height of the image.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5" name="Oval 4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687" y="283220"/>
              <a:ext cx="269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1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076325"/>
            <a:ext cx="915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791789"/>
            <a:ext cx="1088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242405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2780268"/>
            <a:ext cx="1184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285821" y="2242405"/>
            <a:ext cx="2132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image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219095" y="2242405"/>
            <a:ext cx="5661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1878" y="4364824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43614" y="2168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1598" y="29278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5658426" y="2740123"/>
            <a:ext cx="471149" cy="13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9230" y="26298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31564" y="381501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6237651" y="3424716"/>
            <a:ext cx="891540" cy="1364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71"/>
          <p:cNvGrpSpPr/>
          <p:nvPr/>
        </p:nvGrpSpPr>
        <p:grpSpPr>
          <a:xfrm>
            <a:off x="5472430" y="2114550"/>
            <a:ext cx="3474720" cy="1731645"/>
            <a:chOff x="1524000" y="3253740"/>
            <a:chExt cx="3474720" cy="230886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524000" y="4396740"/>
              <a:ext cx="3474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85112" y="4378535"/>
              <a:ext cx="3080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P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23260" y="4378535"/>
              <a:ext cx="2904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7875" y="4378535"/>
              <a:ext cx="3064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C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0" name="Group 73"/>
            <p:cNvGrpSpPr/>
            <p:nvPr/>
          </p:nvGrpSpPr>
          <p:grpSpPr>
            <a:xfrm>
              <a:off x="4114800" y="3253740"/>
              <a:ext cx="566738" cy="2308860"/>
              <a:chOff x="4114800" y="3253740"/>
              <a:chExt cx="566738" cy="2308860"/>
            </a:xfrm>
          </p:grpSpPr>
          <p:grpSp>
            <p:nvGrpSpPr>
              <p:cNvPr id="34" name="Group 160"/>
              <p:cNvGrpSpPr/>
              <p:nvPr/>
            </p:nvGrpSpPr>
            <p:grpSpPr>
              <a:xfrm>
                <a:off x="4205063" y="3335965"/>
                <a:ext cx="460203" cy="2159627"/>
                <a:chOff x="2011268" y="2689860"/>
                <a:chExt cx="320452" cy="180594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096148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011268" y="4494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088528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015490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Freeform 34"/>
              <p:cNvSpPr/>
              <p:nvPr/>
            </p:nvSpPr>
            <p:spPr>
              <a:xfrm>
                <a:off x="4114800" y="3253740"/>
                <a:ext cx="566738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1" name="Flowchart: Connector 30"/>
            <p:cNvSpPr/>
            <p:nvPr/>
          </p:nvSpPr>
          <p:spPr>
            <a:xfrm>
              <a:off x="3319639" y="4358159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2154065" y="4358159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4497844" y="4358159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32928" y="3242781"/>
            <a:ext cx="2635250" cy="338554"/>
            <a:chOff x="5467350" y="1827639"/>
            <a:chExt cx="2635250" cy="338554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5467350" y="1866900"/>
              <a:ext cx="26352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622382" y="1827639"/>
              <a:ext cx="6928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36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66366" y="3542416"/>
            <a:ext cx="1674684" cy="338554"/>
            <a:chOff x="6300788" y="2127274"/>
            <a:chExt cx="1674684" cy="338554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6300788" y="2152650"/>
              <a:ext cx="167468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09909" y="2127274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18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81600" y="2516867"/>
            <a:ext cx="685800" cy="431190"/>
            <a:chOff x="4816022" y="1101725"/>
            <a:chExt cx="685800" cy="43119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5387522" y="1101725"/>
              <a:ext cx="0" cy="43119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816022" y="112395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4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234431" y="3301092"/>
            <a:ext cx="2343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6093460" y="3424007"/>
            <a:ext cx="891540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285821" y="1409768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 distance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19095" y="1409768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- 36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285821" y="1107140"/>
            <a:ext cx="1865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 height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219095" y="1107140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  4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285821" y="1791789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Image distance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19095" y="1791789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- 18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285520" y="2674848"/>
            <a:ext cx="1676400" cy="727844"/>
            <a:chOff x="1524000" y="2605908"/>
            <a:chExt cx="1676400" cy="727844"/>
          </a:xfrm>
        </p:grpSpPr>
        <p:grpSp>
          <p:nvGrpSpPr>
            <p:cNvPr id="67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2518116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69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94966" y="3333750"/>
            <a:ext cx="1853034" cy="743780"/>
            <a:chOff x="1725919" y="4173237"/>
            <a:chExt cx="1853034" cy="743780"/>
          </a:xfrm>
        </p:grpSpPr>
        <p:sp>
          <p:nvSpPr>
            <p:cNvPr id="88" name="TextBox 87"/>
            <p:cNvSpPr txBox="1"/>
            <p:nvPr/>
          </p:nvSpPr>
          <p:spPr>
            <a:xfrm>
              <a:off x="1725919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48329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91" name="Group 31"/>
            <p:cNvGrpSpPr/>
            <p:nvPr/>
          </p:nvGrpSpPr>
          <p:grpSpPr>
            <a:xfrm>
              <a:off x="2651674" y="4173237"/>
              <a:ext cx="927279" cy="743780"/>
              <a:chOff x="5920432" y="2590312"/>
              <a:chExt cx="927279" cy="99170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5920432" y="2590312"/>
                <a:ext cx="92727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v </a:t>
                </a:r>
                <a:r>
                  <a:rPr lang="en-US" sz="2000" b="1" dirty="0">
                    <a:solidFill>
                      <a:schemeClr val="bg1"/>
                    </a:solidFill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171125" y="3048537"/>
                <a:ext cx="381000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u</a:t>
                </a:r>
                <a:endParaRPr lang="en-US" sz="2000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 flipV="1">
                <a:off x="5970645" y="3084258"/>
                <a:ext cx="8148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2376587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93" name="Double Bracket 92"/>
            <p:cNvSpPr/>
            <p:nvPr/>
          </p:nvSpPr>
          <p:spPr>
            <a:xfrm>
              <a:off x="2643287" y="4302827"/>
              <a:ext cx="914400" cy="457199"/>
            </a:xfrm>
            <a:prstGeom prst="bracketPair">
              <a:avLst/>
            </a:prstGeom>
            <a:ln w="190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469704" y="2357856"/>
            <a:ext cx="47007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baseline="-25000" dirty="0">
              <a:latin typeface="+mj-lt"/>
              <a:cs typeface="Times New Roman" pitchFamily="18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107054" y="4212547"/>
            <a:ext cx="2255624" cy="743779"/>
            <a:chOff x="4907176" y="1059541"/>
            <a:chExt cx="2255624" cy="743779"/>
          </a:xfrm>
        </p:grpSpPr>
        <p:sp>
          <p:nvSpPr>
            <p:cNvPr id="100" name="TextBox 99"/>
            <p:cNvSpPr txBox="1"/>
            <p:nvPr/>
          </p:nvSpPr>
          <p:spPr>
            <a:xfrm>
              <a:off x="4907176" y="1212818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80386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02" name="Group 31"/>
            <p:cNvGrpSpPr/>
            <p:nvPr/>
          </p:nvGrpSpPr>
          <p:grpSpPr>
            <a:xfrm>
              <a:off x="5928181" y="1059541"/>
              <a:ext cx="1166943" cy="743779"/>
              <a:chOff x="5920432" y="2590312"/>
              <a:chExt cx="1166943" cy="991703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920432" y="2590312"/>
                <a:ext cx="1166943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-18 </a:t>
                </a:r>
                <a:r>
                  <a:rPr lang="en-US" sz="2000" b="1" dirty="0">
                    <a:solidFill>
                      <a:schemeClr val="bg1"/>
                    </a:solidFill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cs typeface="Times New Roman" pitchFamily="18" charset="0"/>
                  </a:rPr>
                  <a:t>4</a:t>
                </a:r>
                <a:endParaRPr lang="en-US" sz="2000" b="1" baseline="-25000" dirty="0" smtClean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250176" y="3048536"/>
                <a:ext cx="609600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-36</a:t>
                </a:r>
                <a:endParaRPr lang="en-US" sz="2000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flipV="1">
                <a:off x="5970644" y="3084258"/>
                <a:ext cx="10972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5588000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04" name="Double Bracket 103"/>
            <p:cNvSpPr/>
            <p:nvPr/>
          </p:nvSpPr>
          <p:spPr>
            <a:xfrm>
              <a:off x="5881693" y="1189129"/>
              <a:ext cx="1281107" cy="457199"/>
            </a:xfrm>
            <a:prstGeom prst="bracketPair">
              <a:avLst/>
            </a:prstGeom>
            <a:ln w="190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210566" y="40082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20642" y="4668475"/>
            <a:ext cx="3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3484628" y="349336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469704" y="3159951"/>
            <a:ext cx="47007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baseline="-25000" dirty="0">
              <a:latin typeface="+mj-lt"/>
              <a:cs typeface="Times New Roman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819804" y="3341088"/>
            <a:ext cx="1561802" cy="743779"/>
            <a:chOff x="4907176" y="1059541"/>
            <a:chExt cx="1561802" cy="743779"/>
          </a:xfrm>
        </p:grpSpPr>
        <p:sp>
          <p:nvSpPr>
            <p:cNvPr id="115" name="TextBox 114"/>
            <p:cNvSpPr txBox="1"/>
            <p:nvPr/>
          </p:nvSpPr>
          <p:spPr>
            <a:xfrm>
              <a:off x="4907176" y="1212818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35936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17" name="Group 31"/>
            <p:cNvGrpSpPr/>
            <p:nvPr/>
          </p:nvGrpSpPr>
          <p:grpSpPr>
            <a:xfrm>
              <a:off x="5859780" y="1059541"/>
              <a:ext cx="540796" cy="743779"/>
              <a:chOff x="5852031" y="2590312"/>
              <a:chExt cx="540796" cy="99170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5852031" y="2590312"/>
                <a:ext cx="540796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4</a:t>
                </a:r>
                <a:endParaRPr lang="en-US" sz="2000" b="1" baseline="-25000" dirty="0" smtClean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943471" y="3048536"/>
                <a:ext cx="422275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V="1">
                <a:off x="5970644" y="3084258"/>
                <a:ext cx="36576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5588000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19" name="Double Bracket 118"/>
            <p:cNvSpPr/>
            <p:nvPr/>
          </p:nvSpPr>
          <p:spPr>
            <a:xfrm>
              <a:off x="5881694" y="1189129"/>
              <a:ext cx="587284" cy="457199"/>
            </a:xfrm>
            <a:prstGeom prst="bracketPair">
              <a:avLst/>
            </a:prstGeom>
            <a:ln w="190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4810618" y="30984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2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21758" y="3972803"/>
            <a:ext cx="3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181600" y="4325719"/>
            <a:ext cx="3577028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height of the image is 2 cm and it is real and inverted.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550356" y="4474686"/>
            <a:ext cx="142565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sym typeface="Symbol"/>
              </a:rPr>
              <a:t> </a:t>
            </a:r>
            <a:r>
              <a:rPr lang="en-US" sz="1800" dirty="0">
                <a:solidFill>
                  <a:schemeClr val="bg1"/>
                </a:solidFill>
              </a:rPr>
              <a:t>h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 = -2 cm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561564" y="4462162"/>
            <a:ext cx="1442301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 rot="19800000">
            <a:off x="2591896" y="4273733"/>
            <a:ext cx="21129" cy="277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800000">
            <a:off x="2760855" y="4626730"/>
            <a:ext cx="21129" cy="277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800000">
            <a:off x="5063337" y="3395616"/>
            <a:ext cx="21129" cy="277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9800000">
            <a:off x="5063336" y="3755606"/>
            <a:ext cx="21129" cy="2777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109" grpId="0"/>
      <p:bldP spid="111" grpId="0"/>
      <p:bldP spid="112" grpId="0"/>
      <p:bldP spid="124" grpId="0"/>
      <p:bldP spid="126" grpId="0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90500" y="133350"/>
            <a:ext cx="762000" cy="762000"/>
            <a:chOff x="190500" y="163830"/>
            <a:chExt cx="762000" cy="762000"/>
          </a:xfrm>
        </p:grpSpPr>
        <p:sp>
          <p:nvSpPr>
            <p:cNvPr id="4" name="Oval 3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587" y="28322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2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3631" y="163528"/>
            <a:ext cx="644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converging mirror forms a real image of height 4 cm of an </a:t>
            </a:r>
            <a:endParaRPr lang="en-US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1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 placed 20 cm away from the mirror. 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distance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139339"/>
            <a:ext cx="915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48110"/>
            <a:ext cx="1088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739357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3544495"/>
            <a:ext cx="1184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72271" y="2142246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distance (v)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76970" y="2142246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0751" y="238509"/>
            <a:ext cx="2176145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2270" y="1445628"/>
            <a:ext cx="18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78941" y="1445628"/>
            <a:ext cx="859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1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72270" y="1123950"/>
            <a:ext cx="213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image (h</a:t>
            </a:r>
            <a:r>
              <a: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102370" y="1123950"/>
            <a:ext cx="9829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-4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72270" y="1748256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distance (u)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78941" y="1748256"/>
            <a:ext cx="10999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-20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2647950"/>
            <a:ext cx="1676400" cy="727844"/>
            <a:chOff x="1524000" y="2605908"/>
            <a:chExt cx="1676400" cy="727844"/>
          </a:xfrm>
        </p:grpSpPr>
        <p:grpSp>
          <p:nvGrpSpPr>
            <p:cNvPr id="21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518116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3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19200" y="3409950"/>
            <a:ext cx="1815858" cy="743779"/>
            <a:chOff x="1763095" y="4173236"/>
            <a:chExt cx="1815858" cy="743779"/>
          </a:xfrm>
        </p:grpSpPr>
        <p:sp>
          <p:nvSpPr>
            <p:cNvPr id="42" name="TextBox 41"/>
            <p:cNvSpPr txBox="1"/>
            <p:nvPr/>
          </p:nvSpPr>
          <p:spPr>
            <a:xfrm>
              <a:off x="1763095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-v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36305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45" name="Group 31"/>
            <p:cNvGrpSpPr/>
            <p:nvPr/>
          </p:nvGrpSpPr>
          <p:grpSpPr>
            <a:xfrm>
              <a:off x="2651674" y="4173236"/>
              <a:ext cx="927279" cy="743779"/>
              <a:chOff x="5920432" y="2590312"/>
              <a:chExt cx="927279" cy="99170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920432" y="2590312"/>
                <a:ext cx="92727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u </a:t>
                </a: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71124" y="3048537"/>
                <a:ext cx="416627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5970645" y="3084258"/>
                <a:ext cx="81484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ouble Bracket 45"/>
            <p:cNvSpPr/>
            <p:nvPr/>
          </p:nvSpPr>
          <p:spPr>
            <a:xfrm>
              <a:off x="2643287" y="4302827"/>
              <a:ext cx="914400" cy="457199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" name="Group 236"/>
          <p:cNvGrpSpPr/>
          <p:nvPr/>
        </p:nvGrpSpPr>
        <p:grpSpPr>
          <a:xfrm>
            <a:off x="5258916" y="2288774"/>
            <a:ext cx="2560320" cy="338554"/>
            <a:chOff x="3473444" y="4544996"/>
            <a:chExt cx="2560320" cy="451404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3473444" y="4576761"/>
              <a:ext cx="256032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22956" y="4544996"/>
              <a:ext cx="279244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?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233"/>
          <p:cNvGrpSpPr/>
          <p:nvPr/>
        </p:nvGrpSpPr>
        <p:grpSpPr>
          <a:xfrm>
            <a:off x="6801017" y="1387422"/>
            <a:ext cx="1176338" cy="338554"/>
            <a:chOff x="1425891" y="4475217"/>
            <a:chExt cx="1176338" cy="451404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1425891" y="4501172"/>
              <a:ext cx="1176338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69723" y="4475217"/>
              <a:ext cx="692818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20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596232" y="104018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01041" y="16233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B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6575842" y="1503780"/>
            <a:ext cx="342900" cy="13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54782" y="135609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95364" y="195212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 flipH="1" flipV="1">
            <a:off x="5024654" y="1962141"/>
            <a:ext cx="548640" cy="1364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209"/>
          <p:cNvGrpSpPr/>
          <p:nvPr/>
        </p:nvGrpSpPr>
        <p:grpSpPr>
          <a:xfrm>
            <a:off x="5011272" y="818662"/>
            <a:ext cx="3657600" cy="1731645"/>
            <a:chOff x="1524000" y="3253740"/>
            <a:chExt cx="3657600" cy="230886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1524000" y="4396101"/>
              <a:ext cx="3657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Connector 64"/>
            <p:cNvSpPr/>
            <p:nvPr/>
          </p:nvSpPr>
          <p:spPr>
            <a:xfrm>
              <a:off x="3545734" y="4359069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2397971" y="4357249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85112" y="4381556"/>
              <a:ext cx="30809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43336" y="4381556"/>
              <a:ext cx="2904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2702" y="4381556"/>
              <a:ext cx="30649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</a:t>
              </a:r>
              <a:endParaRPr 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grpSp>
          <p:nvGrpSpPr>
            <p:cNvPr id="70" name="Group 73"/>
            <p:cNvGrpSpPr/>
            <p:nvPr/>
          </p:nvGrpSpPr>
          <p:grpSpPr>
            <a:xfrm>
              <a:off x="4114800" y="3253740"/>
              <a:ext cx="566738" cy="2308860"/>
              <a:chOff x="4114800" y="3253740"/>
              <a:chExt cx="566738" cy="2308860"/>
            </a:xfrm>
          </p:grpSpPr>
          <p:grpSp>
            <p:nvGrpSpPr>
              <p:cNvPr id="72" name="Group 160"/>
              <p:cNvGrpSpPr/>
              <p:nvPr/>
            </p:nvGrpSpPr>
            <p:grpSpPr>
              <a:xfrm>
                <a:off x="4205063" y="3335963"/>
                <a:ext cx="460203" cy="2159627"/>
                <a:chOff x="2011268" y="2689860"/>
                <a:chExt cx="320452" cy="180594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096148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011268" y="4494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88528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015490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Freeform 72"/>
              <p:cNvSpPr/>
              <p:nvPr/>
            </p:nvSpPr>
            <p:spPr>
              <a:xfrm>
                <a:off x="4114800" y="3253740"/>
                <a:ext cx="566738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71" name="Flowchart: Connector 70"/>
            <p:cNvSpPr/>
            <p:nvPr/>
          </p:nvSpPr>
          <p:spPr>
            <a:xfrm>
              <a:off x="4497844" y="4359069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7" name="Group 239"/>
          <p:cNvGrpSpPr/>
          <p:nvPr/>
        </p:nvGrpSpPr>
        <p:grpSpPr>
          <a:xfrm>
            <a:off x="6024245" y="1325381"/>
            <a:ext cx="605155" cy="354812"/>
            <a:chOff x="2968294" y="4539931"/>
            <a:chExt cx="605155" cy="473083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3547267" y="4555814"/>
              <a:ext cx="0" cy="45720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968294" y="4539931"/>
              <a:ext cx="605155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0" name="Group 242"/>
          <p:cNvGrpSpPr/>
          <p:nvPr/>
        </p:nvGrpSpPr>
        <p:grpSpPr>
          <a:xfrm>
            <a:off x="4630273" y="1686459"/>
            <a:ext cx="600711" cy="548640"/>
            <a:chOff x="3027836" y="4183161"/>
            <a:chExt cx="600711" cy="731520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3547267" y="4183161"/>
              <a:ext cx="0" cy="73152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027836" y="4266156"/>
              <a:ext cx="60071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4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1114430" y="482192"/>
            <a:ext cx="1828800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79589" y="482192"/>
            <a:ext cx="3092116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232142" y="4195380"/>
            <a:ext cx="1825522" cy="743779"/>
            <a:chOff x="1763095" y="4173239"/>
            <a:chExt cx="1825522" cy="743779"/>
          </a:xfrm>
        </p:grpSpPr>
        <p:sp>
          <p:nvSpPr>
            <p:cNvPr id="96" name="TextBox 95"/>
            <p:cNvSpPr txBox="1"/>
            <p:nvPr/>
          </p:nvSpPr>
          <p:spPr>
            <a:xfrm>
              <a:off x="1763095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-v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36305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99" name="Group 31"/>
            <p:cNvGrpSpPr/>
            <p:nvPr/>
          </p:nvGrpSpPr>
          <p:grpSpPr>
            <a:xfrm>
              <a:off x="2651674" y="4173239"/>
              <a:ext cx="927279" cy="743779"/>
              <a:chOff x="5920432" y="2590312"/>
              <a:chExt cx="927279" cy="99170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5920432" y="2590312"/>
                <a:ext cx="92727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u </a:t>
                </a: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093468" y="3048536"/>
                <a:ext cx="660123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V="1">
                <a:off x="5970645" y="3084258"/>
                <a:ext cx="81484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Double Bracket 99"/>
            <p:cNvSpPr/>
            <p:nvPr/>
          </p:nvSpPr>
          <p:spPr>
            <a:xfrm>
              <a:off x="2612357" y="4302827"/>
              <a:ext cx="976260" cy="457199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914400" y="435146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267200" y="2724150"/>
            <a:ext cx="2237919" cy="743779"/>
            <a:chOff x="1597753" y="4173239"/>
            <a:chExt cx="2237919" cy="743779"/>
          </a:xfrm>
        </p:grpSpPr>
        <p:sp>
          <p:nvSpPr>
            <p:cNvPr id="106" name="TextBox 105"/>
            <p:cNvSpPr txBox="1"/>
            <p:nvPr/>
          </p:nvSpPr>
          <p:spPr>
            <a:xfrm>
              <a:off x="1597753" y="4326077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v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054953" y="432607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09" name="Group 31"/>
            <p:cNvGrpSpPr/>
            <p:nvPr/>
          </p:nvGrpSpPr>
          <p:grpSpPr>
            <a:xfrm>
              <a:off x="2588353" y="4173239"/>
              <a:ext cx="1247319" cy="743779"/>
              <a:chOff x="5857111" y="2590312"/>
              <a:chExt cx="1247319" cy="991703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5857111" y="2590312"/>
                <a:ext cx="124731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-20 </a:t>
                </a: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-4</a:t>
                </a:r>
                <a:endPara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05732" y="3048536"/>
                <a:ext cx="660123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flipV="1">
                <a:off x="5970644" y="3084258"/>
                <a:ext cx="10058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Double Bracket 109"/>
            <p:cNvSpPr/>
            <p:nvPr/>
          </p:nvSpPr>
          <p:spPr>
            <a:xfrm>
              <a:off x="2643287" y="4302827"/>
              <a:ext cx="1192385" cy="457199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59753" y="432607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3962400" y="288023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16" name="Group 192"/>
          <p:cNvGrpSpPr/>
          <p:nvPr/>
        </p:nvGrpSpPr>
        <p:grpSpPr>
          <a:xfrm>
            <a:off x="3964216" y="3572704"/>
            <a:ext cx="849442" cy="400110"/>
            <a:chOff x="1105079" y="169713"/>
            <a:chExt cx="849442" cy="533479"/>
          </a:xfrm>
        </p:grpSpPr>
        <p:sp>
          <p:nvSpPr>
            <p:cNvPr id="117" name="TextBox 116"/>
            <p:cNvSpPr txBox="1"/>
            <p:nvPr/>
          </p:nvSpPr>
          <p:spPr>
            <a:xfrm>
              <a:off x="1395363" y="169713"/>
              <a:ext cx="559158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 v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105079" y="169713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/>
                </a:rPr>
                <a:t>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749800" y="359058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=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5221" y="3467929"/>
            <a:ext cx="660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- 80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08600" y="377830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236935" y="3806856"/>
            <a:ext cx="457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886200" y="4211419"/>
            <a:ext cx="3577028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image distance is 80 cm and is in front of the mirror.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3114" y="3630287"/>
            <a:ext cx="145129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sym typeface="Symbol"/>
              </a:rPr>
              <a:t> </a:t>
            </a:r>
            <a:r>
              <a:rPr lang="en-US" sz="1800" dirty="0" smtClean="0">
                <a:solidFill>
                  <a:schemeClr val="bg1"/>
                </a:solidFill>
              </a:rPr>
              <a:t>v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en-US" sz="1800" dirty="0" smtClean="0">
                <a:solidFill>
                  <a:schemeClr val="bg1"/>
                </a:solidFill>
              </a:rPr>
              <a:t>-80 </a:t>
            </a:r>
            <a:r>
              <a:rPr lang="en-US" sz="1800" dirty="0">
                <a:solidFill>
                  <a:schemeClr val="bg1"/>
                </a:solidFill>
              </a:rPr>
              <a:t>cm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954322" y="3617763"/>
            <a:ext cx="1442301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3" grpId="1" animBg="1"/>
      <p:bldP spid="13" grpId="2" animBg="1"/>
      <p:bldP spid="14" grpId="0"/>
      <p:bldP spid="15" grpId="0"/>
      <p:bldP spid="16" grpId="0"/>
      <p:bldP spid="17" grpId="0"/>
      <p:bldP spid="18" grpId="0"/>
      <p:bldP spid="19" grpId="0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104" grpId="0"/>
      <p:bldP spid="115" grpId="0"/>
      <p:bldP spid="119" grpId="0"/>
      <p:bldP spid="120" grpId="0"/>
      <p:bldP spid="121" grpId="0"/>
      <p:bldP spid="125" grpId="0" animBg="1"/>
      <p:bldP spid="126" grpId="0"/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27987" y="90101"/>
            <a:ext cx="8229600" cy="1338649"/>
            <a:chOff x="1162484" y="273079"/>
            <a:chExt cx="8229600" cy="1338649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93285" y="273079"/>
              <a:ext cx="757561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266700" algn="ctr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(a) A concave mirror produces three times enlarged image of an object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placed at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10 cm in front of it. Calculate the focal length of the mirror.</a:t>
              </a:r>
            </a:p>
            <a:p>
              <a:pPr>
                <a:tabLst>
                  <a:tab pos="266700" algn="ctr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(b) Show the formation of the image with the help of a ray diagram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when object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is placed 6 cm away from the pole of a convex mirror.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4258" y="1428750"/>
            <a:ext cx="689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0122" y="1428750"/>
            <a:ext cx="2741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6400" algn="ctr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(a)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u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 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=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-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 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10 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rPr>
              <a:t>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itchFamily="2" charset="-79"/>
            </a:endParaRPr>
          </a:p>
        </p:txBody>
      </p:sp>
      <p:grpSp>
        <p:nvGrpSpPr>
          <p:cNvPr id="15" name="Group 139"/>
          <p:cNvGrpSpPr/>
          <p:nvPr/>
        </p:nvGrpSpPr>
        <p:grpSpPr>
          <a:xfrm>
            <a:off x="354418" y="3562350"/>
            <a:ext cx="1641071" cy="633330"/>
            <a:chOff x="1524000" y="2872409"/>
            <a:chExt cx="1641071" cy="844439"/>
          </a:xfrm>
        </p:grpSpPr>
        <p:sp>
          <p:nvSpPr>
            <p:cNvPr id="17" name="TextBox 16"/>
            <p:cNvSpPr txBox="1"/>
            <p:nvPr/>
          </p:nvSpPr>
          <p:spPr>
            <a:xfrm>
              <a:off x="1524000" y="2873612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3224405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v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540314" y="3277567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63321" y="3027813"/>
              <a:ext cx="3048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+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1042" y="2873612"/>
              <a:ext cx="3810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98271" y="3224403"/>
              <a:ext cx="381000" cy="492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u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114585" y="3277566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85621" y="3027814"/>
              <a:ext cx="3450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   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2784071" y="3224406"/>
              <a:ext cx="381000" cy="492442"/>
              <a:chOff x="5347575" y="3043636"/>
              <a:chExt cx="381000" cy="49244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347575" y="3043636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f</a:t>
                </a:r>
                <a:endParaRPr lang="en-US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5350115" y="309551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782259" y="2872409"/>
              <a:ext cx="381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318260" y="4375385"/>
            <a:ext cx="304800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=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67638" y="4243838"/>
            <a:ext cx="382074" cy="632428"/>
            <a:chOff x="568729" y="3639452"/>
            <a:chExt cx="382074" cy="632428"/>
          </a:xfrm>
        </p:grpSpPr>
        <p:sp>
          <p:nvSpPr>
            <p:cNvPr id="43" name="TextBox 42"/>
            <p:cNvSpPr txBox="1"/>
            <p:nvPr/>
          </p:nvSpPr>
          <p:spPr>
            <a:xfrm>
              <a:off x="568729" y="3639452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729" y="3902547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f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585043" y="3942419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39359" y="4243839"/>
            <a:ext cx="678569" cy="632426"/>
            <a:chOff x="896231" y="3639452"/>
            <a:chExt cx="678569" cy="632426"/>
          </a:xfrm>
        </p:grpSpPr>
        <p:sp>
          <p:nvSpPr>
            <p:cNvPr id="47" name="TextBox 46"/>
            <p:cNvSpPr txBox="1"/>
            <p:nvPr/>
          </p:nvSpPr>
          <p:spPr>
            <a:xfrm>
              <a:off x="1145771" y="363945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7600" y="390254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30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159314" y="3942418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896231" y="3741153"/>
              <a:ext cx="33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35024" y="4344433"/>
            <a:ext cx="2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-</a:t>
            </a:r>
            <a:endParaRPr lang="en-US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8414" y="4243387"/>
            <a:ext cx="505596" cy="633331"/>
            <a:chOff x="1686715" y="3638550"/>
            <a:chExt cx="505596" cy="633331"/>
          </a:xfrm>
        </p:grpSpPr>
        <p:sp>
          <p:nvSpPr>
            <p:cNvPr id="53" name="TextBox 52"/>
            <p:cNvSpPr txBox="1"/>
            <p:nvPr/>
          </p:nvSpPr>
          <p:spPr>
            <a:xfrm>
              <a:off x="1686715" y="3902549"/>
              <a:ext cx="50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752600" y="3941460"/>
              <a:ext cx="36576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755780" y="3638550"/>
              <a:ext cx="3810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28600" y="1733550"/>
            <a:ext cx="1524000" cy="630377"/>
            <a:chOff x="2308633" y="2627173"/>
            <a:chExt cx="1524000" cy="630377"/>
          </a:xfrm>
        </p:grpSpPr>
        <p:sp>
          <p:nvSpPr>
            <p:cNvPr id="98" name="TextBox 97"/>
            <p:cNvSpPr txBox="1"/>
            <p:nvPr/>
          </p:nvSpPr>
          <p:spPr>
            <a:xfrm>
              <a:off x="3223033" y="2783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 -3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99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2308633" y="2783287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1634082" y="1871677"/>
            <a:ext cx="3262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6400" algn="ctr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(–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sign as image is formed in front of the mirror.)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itchFamily="2" charset="-79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75867" y="2419350"/>
            <a:ext cx="1003707" cy="630377"/>
            <a:chOff x="2819400" y="2627173"/>
            <a:chExt cx="1003707" cy="630377"/>
          </a:xfrm>
        </p:grpSpPr>
        <p:sp>
          <p:nvSpPr>
            <p:cNvPr id="109" name="TextBox 108"/>
            <p:cNvSpPr txBox="1"/>
            <p:nvPr/>
          </p:nvSpPr>
          <p:spPr>
            <a:xfrm>
              <a:off x="3213507" y="2783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 3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10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Rectangle 116"/>
          <p:cNvSpPr/>
          <p:nvPr/>
        </p:nvSpPr>
        <p:spPr>
          <a:xfrm>
            <a:off x="685800" y="3059312"/>
            <a:ext cx="3426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6400" algn="ctr"/>
              </a:tabLst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 = 3 u or v = 3 × – 10 = – 30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itchFamily="2" charset="-79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44559" y="4391963"/>
            <a:ext cx="158595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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-7.5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 </a:t>
            </a: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155767" y="4379439"/>
            <a:ext cx="1574743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4095266" y="2604196"/>
            <a:ext cx="4896334" cy="2329754"/>
            <a:chOff x="4095266" y="2604196"/>
            <a:chExt cx="4896334" cy="2329754"/>
          </a:xfrm>
        </p:grpSpPr>
        <p:sp>
          <p:nvSpPr>
            <p:cNvPr id="171" name="Rounded Rectangle 170"/>
            <p:cNvSpPr/>
            <p:nvPr/>
          </p:nvSpPr>
          <p:spPr>
            <a:xfrm>
              <a:off x="4112066" y="2604196"/>
              <a:ext cx="4879534" cy="2329754"/>
            </a:xfrm>
            <a:prstGeom prst="roundRect">
              <a:avLst>
                <a:gd name="adj" fmla="val 6388"/>
              </a:avLst>
            </a:prstGeom>
            <a:solidFill>
              <a:schemeClr val="tx1">
                <a:lumMod val="95000"/>
                <a:lumOff val="5000"/>
                <a:alpha val="54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452071" y="2724150"/>
              <a:ext cx="4463329" cy="2082327"/>
              <a:chOff x="4224341" y="2724150"/>
              <a:chExt cx="4463329" cy="208232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6615708" y="28604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A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543490" y="363855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B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536409" y="440017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A</a:t>
                </a:r>
                <a:r>
                  <a:rPr lang="en-US" b="1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I</a:t>
                </a:r>
                <a:endPara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4224341" y="3681720"/>
                <a:ext cx="411598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8379572" y="368744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P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144934" y="368744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F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097184" y="368744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grpSp>
            <p:nvGrpSpPr>
              <p:cNvPr id="131" name="Group 73"/>
              <p:cNvGrpSpPr/>
              <p:nvPr/>
            </p:nvGrpSpPr>
            <p:grpSpPr>
              <a:xfrm>
                <a:off x="7956155" y="2724150"/>
                <a:ext cx="510228" cy="1934292"/>
                <a:chOff x="4114800" y="3253740"/>
                <a:chExt cx="566738" cy="2308860"/>
              </a:xfrm>
            </p:grpSpPr>
            <p:grpSp>
              <p:nvGrpSpPr>
                <p:cNvPr id="135" name="Group 160"/>
                <p:cNvGrpSpPr/>
                <p:nvPr/>
              </p:nvGrpSpPr>
              <p:grpSpPr>
                <a:xfrm>
                  <a:off x="4205063" y="3335961"/>
                  <a:ext cx="460203" cy="2159627"/>
                  <a:chOff x="2011268" y="2689860"/>
                  <a:chExt cx="320452" cy="1805940"/>
                </a:xfrm>
              </p:grpSpPr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2240280" y="3581400"/>
                    <a:ext cx="91440" cy="0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2232660" y="3429000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236470" y="3732212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2217420" y="3276600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2219122" y="3884612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2192452" y="4037012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2190344" y="3124200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2148434" y="2971800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2153298" y="4189412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096148" y="4341812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2011268" y="4494212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2088528" y="2819400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2015490" y="2689860"/>
                    <a:ext cx="91440" cy="1588"/>
                  </a:xfrm>
                  <a:prstGeom prst="line">
                    <a:avLst/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Freeform 135"/>
                <p:cNvSpPr/>
                <p:nvPr/>
              </p:nvSpPr>
              <p:spPr>
                <a:xfrm>
                  <a:off x="4114800" y="3253740"/>
                  <a:ext cx="566738" cy="2308860"/>
                </a:xfrm>
                <a:custGeom>
                  <a:avLst/>
                  <a:gdLst>
                    <a:gd name="connsiteX0" fmla="*/ 0 w 0"/>
                    <a:gd name="connsiteY0" fmla="*/ 0 h 2308860"/>
                    <a:gd name="connsiteX1" fmla="*/ 0 w 0"/>
                    <a:gd name="connsiteY1" fmla="*/ 2308860 h 2308860"/>
                    <a:gd name="connsiteX0" fmla="*/ 0 w 481013"/>
                    <a:gd name="connsiteY0" fmla="*/ 0 h 2308860"/>
                    <a:gd name="connsiteX1" fmla="*/ 0 w 481013"/>
                    <a:gd name="connsiteY1" fmla="*/ 2308860 h 2308860"/>
                    <a:gd name="connsiteX0" fmla="*/ 0 w 566738"/>
                    <a:gd name="connsiteY0" fmla="*/ 0 h 2308860"/>
                    <a:gd name="connsiteX1" fmla="*/ 0 w 566738"/>
                    <a:gd name="connsiteY1" fmla="*/ 2308860 h 2308860"/>
                    <a:gd name="connsiteX0" fmla="*/ 0 w 566738"/>
                    <a:gd name="connsiteY0" fmla="*/ 0 h 2308860"/>
                    <a:gd name="connsiteX1" fmla="*/ 0 w 566738"/>
                    <a:gd name="connsiteY1" fmla="*/ 2308860 h 230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6738" h="2308860">
                      <a:moveTo>
                        <a:pt x="0" y="0"/>
                      </a:moveTo>
                      <a:cubicBezTo>
                        <a:pt x="566738" y="469583"/>
                        <a:pt x="552451" y="1891666"/>
                        <a:pt x="0" y="2308860"/>
                      </a:cubicBezTo>
                    </a:path>
                  </a:pathLst>
                </a:cu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atin typeface="+mj-lt"/>
                  </a:endParaRPr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5419726" y="334598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B</a:t>
                </a:r>
                <a:r>
                  <a:rPr lang="en-US" b="1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I</a:t>
                </a:r>
                <a:endParaRPr lang="en-US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6775391" y="3246431"/>
                <a:ext cx="1493556" cy="0"/>
              </a:xfrm>
              <a:prstGeom prst="line">
                <a:avLst/>
              </a:prstGeom>
              <a:ln w="28575">
                <a:solidFill>
                  <a:srgbClr val="00FFFF"/>
                </a:solidFill>
                <a:headEnd type="none" w="med" len="med"/>
                <a:tailEnd type="none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4786122" y="3241997"/>
                <a:ext cx="3472053" cy="1564480"/>
              </a:xfrm>
              <a:prstGeom prst="line">
                <a:avLst/>
              </a:prstGeom>
              <a:ln w="28575">
                <a:solidFill>
                  <a:srgbClr val="00FFFF"/>
                </a:solidFill>
                <a:headEnd type="arrow" w="med" len="med"/>
                <a:tailEnd type="none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775450" y="3244850"/>
                <a:ext cx="1377950" cy="1203325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572000" y="4428053"/>
                <a:ext cx="3552373" cy="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arrow" w="med" len="med"/>
                <a:tailEnd type="none" w="med" len="med"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rot="10800000" flipH="1">
                <a:off x="5610228" y="3667684"/>
                <a:ext cx="0" cy="77811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Flowchart: Connector 131"/>
              <p:cNvSpPr/>
              <p:nvPr/>
            </p:nvSpPr>
            <p:spPr>
              <a:xfrm>
                <a:off x="7240281" y="3650161"/>
                <a:ext cx="70695" cy="65786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4" name="Flowchart: Connector 133"/>
              <p:cNvSpPr/>
              <p:nvPr/>
            </p:nvSpPr>
            <p:spPr>
              <a:xfrm>
                <a:off x="6190927" y="3648636"/>
                <a:ext cx="70695" cy="65786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3" name="Flowchart: Connector 132"/>
              <p:cNvSpPr/>
              <p:nvPr/>
            </p:nvSpPr>
            <p:spPr>
              <a:xfrm>
                <a:off x="8301006" y="3650161"/>
                <a:ext cx="70695" cy="65786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6591350" y="4062526"/>
                <a:ext cx="1664182" cy="369332"/>
                <a:chOff x="5597820" y="2103099"/>
                <a:chExt cx="1664182" cy="369332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5597820" y="2179261"/>
                  <a:ext cx="1664182" cy="0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Box 168"/>
                <p:cNvSpPr txBox="1"/>
                <p:nvPr/>
              </p:nvSpPr>
              <p:spPr>
                <a:xfrm>
                  <a:off x="6113549" y="2103099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6 cm</a:t>
                  </a:r>
                  <a:endPara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endParaRPr>
                </a:p>
              </p:txBody>
            </p:sp>
          </p:grp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6777772" y="3229764"/>
                <a:ext cx="0" cy="45645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Rectangle 176"/>
            <p:cNvSpPr/>
            <p:nvPr/>
          </p:nvSpPr>
          <p:spPr>
            <a:xfrm>
              <a:off x="4095266" y="2624995"/>
              <a:ext cx="4767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406400" algn="ctr"/>
                </a:tabLst>
              </a:pP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(b)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itchFamily="2" charset="-79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0500" y="163830"/>
            <a:ext cx="762000" cy="762000"/>
            <a:chOff x="190500" y="163830"/>
            <a:chExt cx="762000" cy="762000"/>
          </a:xfrm>
        </p:grpSpPr>
        <p:sp>
          <p:nvSpPr>
            <p:cNvPr id="104" name="Oval 103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3527" y="283220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gency FB" panose="020B0503020202020204" pitchFamily="34" charset="0"/>
                </a:rPr>
                <a:t>*3</a:t>
              </a:r>
              <a:endParaRPr lang="en-US" sz="2800" b="1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6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46" grpId="0"/>
      <p:bldP spid="50" grpId="0"/>
      <p:bldP spid="107" grpId="0"/>
      <p:bldP spid="117" grpId="0"/>
      <p:bldP spid="119" grpId="0"/>
      <p:bldP spid="1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CBSE (X)\Light - Reflection and Refraction\900_Rizwana-Khan_Purple Gradient Background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1" b="14888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90500" y="133350"/>
            <a:ext cx="762000" cy="762000"/>
            <a:chOff x="190500" y="163830"/>
            <a:chExt cx="762000" cy="762000"/>
          </a:xfrm>
        </p:grpSpPr>
        <p:sp>
          <p:nvSpPr>
            <p:cNvPr id="5" name="Oval 4"/>
            <p:cNvSpPr/>
            <p:nvPr/>
          </p:nvSpPr>
          <p:spPr>
            <a:xfrm>
              <a:off x="190500" y="163830"/>
              <a:ext cx="762000" cy="762000"/>
            </a:xfrm>
            <a:prstGeom prst="ellipse">
              <a:avLst/>
            </a:prstGeom>
            <a:solidFill>
              <a:srgbClr val="FFC000"/>
            </a:solidFill>
            <a:ln w="57150">
              <a:gradFill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8587" y="283220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gency FB" panose="020B0503020202020204" pitchFamily="34" charset="0"/>
                </a:rPr>
                <a:t>4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90600" y="13335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 object 10 cm in height is placed at a distance of 36 cm from a concave mirror. If the image is formed 18 cm in front of the mirror. Find the height of the image.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895350"/>
            <a:ext cx="915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Given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998816"/>
            <a:ext cx="1088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 Find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522406"/>
            <a:ext cx="11721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Formula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3211492"/>
            <a:ext cx="1184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:</a:t>
            </a:r>
            <a:endParaRPr lang="en-US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9501" y="1983427"/>
            <a:ext cx="2132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of image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98746" y="1983427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  ?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450" y="201984"/>
            <a:ext cx="1438275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501" y="1255429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 distance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8000" y="1255429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- 36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19501" y="912235"/>
            <a:ext cx="1865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Object height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71800" y="912235"/>
            <a:ext cx="1135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  10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501" y="1590331"/>
            <a:ext cx="1923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Image distance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48000" y="1590331"/>
            <a:ext cx="1152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  - 18 cm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95400" y="2343150"/>
            <a:ext cx="1676400" cy="727844"/>
            <a:chOff x="1524000" y="2605908"/>
            <a:chExt cx="1676400" cy="727844"/>
          </a:xfrm>
        </p:grpSpPr>
        <p:grpSp>
          <p:nvGrpSpPr>
            <p:cNvPr id="22" name="Group 27"/>
            <p:cNvGrpSpPr/>
            <p:nvPr/>
          </p:nvGrpSpPr>
          <p:grpSpPr>
            <a:xfrm>
              <a:off x="2057400" y="2605908"/>
              <a:ext cx="497792" cy="727844"/>
              <a:chOff x="4932876" y="1571766"/>
              <a:chExt cx="497792" cy="97045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932876" y="1571766"/>
                <a:ext cx="4977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2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40120" y="2049782"/>
                <a:ext cx="4905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  <a:endParaRPr lang="en-US" b="1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itchFamily="18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4956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518116" y="2751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24" name="Group 28"/>
            <p:cNvGrpSpPr/>
            <p:nvPr/>
          </p:nvGrpSpPr>
          <p:grpSpPr>
            <a:xfrm>
              <a:off x="2819400" y="2627173"/>
              <a:ext cx="381000" cy="630377"/>
              <a:chOff x="5713926" y="1600120"/>
              <a:chExt cx="381000" cy="84050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713926" y="1600120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-v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13926" y="1948181"/>
                <a:ext cx="38100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5718435" y="2051029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524000" y="2745416"/>
              <a:ext cx="59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M =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86037" y="3129821"/>
            <a:ext cx="1948284" cy="743780"/>
            <a:chOff x="1630669" y="4173237"/>
            <a:chExt cx="1948284" cy="743780"/>
          </a:xfrm>
        </p:grpSpPr>
        <p:sp>
          <p:nvSpPr>
            <p:cNvPr id="43" name="TextBox 42"/>
            <p:cNvSpPr txBox="1"/>
            <p:nvPr/>
          </p:nvSpPr>
          <p:spPr>
            <a:xfrm>
              <a:off x="1630669" y="4326516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26167" y="4270442"/>
              <a:ext cx="470079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03879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2651674" y="4173237"/>
              <a:ext cx="927279" cy="743780"/>
              <a:chOff x="5920432" y="2590312"/>
              <a:chExt cx="927279" cy="99170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920432" y="2590312"/>
                <a:ext cx="927279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v </a:t>
                </a: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h</a:t>
                </a:r>
                <a:r>
                  <a:rPr lang="en-US" sz="2000" b="1" baseline="-25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193571" y="3048537"/>
                <a:ext cx="381000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Times New Roman" pitchFamily="18" charset="0"/>
                  </a:rPr>
                  <a:t>u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5970645" y="3084258"/>
                <a:ext cx="814843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376587" y="432651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endParaRPr>
            </a:p>
          </p:txBody>
        </p:sp>
        <p:sp>
          <p:nvSpPr>
            <p:cNvPr id="48" name="Double Bracket 47"/>
            <p:cNvSpPr/>
            <p:nvPr/>
          </p:nvSpPr>
          <p:spPr>
            <a:xfrm>
              <a:off x="2643287" y="4302827"/>
              <a:ext cx="914400" cy="457199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204782" y="9811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9591" y="19621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B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5001189" y="1655862"/>
            <a:ext cx="685800" cy="13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71245" y="16573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66436" y="288821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b="1" baseline="30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</a:t>
            </a:r>
            <a:endParaRPr lang="en-US" b="1" baseline="30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5687740" y="2456967"/>
            <a:ext cx="891540" cy="1364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171"/>
          <p:cNvGrpSpPr/>
          <p:nvPr/>
        </p:nvGrpSpPr>
        <p:grpSpPr>
          <a:xfrm>
            <a:off x="4922519" y="1142038"/>
            <a:ext cx="3474720" cy="1731645"/>
            <a:chOff x="1524000" y="3253740"/>
            <a:chExt cx="3474720" cy="230886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524000" y="4393126"/>
              <a:ext cx="3474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585112" y="4391123"/>
              <a:ext cx="30809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P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6120" y="4394120"/>
              <a:ext cx="2904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F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0513" y="4382452"/>
              <a:ext cx="30649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+mj-lt"/>
                </a:rPr>
                <a:t>C</a:t>
              </a:r>
              <a:endParaRPr lang="en-US" b="1" baseline="-250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63" name="Group 73"/>
            <p:cNvGrpSpPr/>
            <p:nvPr/>
          </p:nvGrpSpPr>
          <p:grpSpPr>
            <a:xfrm>
              <a:off x="4102110" y="3253740"/>
              <a:ext cx="566738" cy="2308860"/>
              <a:chOff x="4102110" y="3253740"/>
              <a:chExt cx="566738" cy="2308860"/>
            </a:xfrm>
          </p:grpSpPr>
          <p:grpSp>
            <p:nvGrpSpPr>
              <p:cNvPr id="67" name="Group 160"/>
              <p:cNvGrpSpPr/>
              <p:nvPr/>
            </p:nvGrpSpPr>
            <p:grpSpPr>
              <a:xfrm>
                <a:off x="4205063" y="3335965"/>
                <a:ext cx="460203" cy="2159627"/>
                <a:chOff x="2011268" y="2689860"/>
                <a:chExt cx="320452" cy="1805940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40280" y="3581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232660" y="34290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236470" y="3732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17420" y="32766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219122" y="38846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192452" y="40370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190344" y="31242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148434" y="29718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153298" y="41894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096148" y="43418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011268" y="4494212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088528" y="281940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015490" y="2689860"/>
                  <a:ext cx="91440" cy="1588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Freeform 67"/>
              <p:cNvSpPr/>
              <p:nvPr/>
            </p:nvSpPr>
            <p:spPr>
              <a:xfrm>
                <a:off x="4102110" y="3253740"/>
                <a:ext cx="566738" cy="2308860"/>
              </a:xfrm>
              <a:custGeom>
                <a:avLst/>
                <a:gdLst>
                  <a:gd name="connsiteX0" fmla="*/ 0 w 0"/>
                  <a:gd name="connsiteY0" fmla="*/ 0 h 2308860"/>
                  <a:gd name="connsiteX1" fmla="*/ 0 w 0"/>
                  <a:gd name="connsiteY1" fmla="*/ 2308860 h 2308860"/>
                  <a:gd name="connsiteX0" fmla="*/ 0 w 481013"/>
                  <a:gd name="connsiteY0" fmla="*/ 0 h 2308860"/>
                  <a:gd name="connsiteX1" fmla="*/ 0 w 481013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  <a:gd name="connsiteX0" fmla="*/ 0 w 566738"/>
                  <a:gd name="connsiteY0" fmla="*/ 0 h 2308860"/>
                  <a:gd name="connsiteX1" fmla="*/ 0 w 566738"/>
                  <a:gd name="connsiteY1" fmla="*/ 2308860 h 230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38" h="2308860">
                    <a:moveTo>
                      <a:pt x="0" y="0"/>
                    </a:moveTo>
                    <a:cubicBezTo>
                      <a:pt x="566738" y="469583"/>
                      <a:pt x="552451" y="1891666"/>
                      <a:pt x="0" y="2308860"/>
                    </a:cubicBezTo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4" name="Flowchart: Connector 63"/>
            <p:cNvSpPr/>
            <p:nvPr/>
          </p:nvSpPr>
          <p:spPr>
            <a:xfrm>
              <a:off x="4485144" y="4348633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3319639" y="4348633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2154065" y="4348633"/>
              <a:ext cx="73152" cy="9753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85334" y="2316703"/>
            <a:ext cx="2468880" cy="338554"/>
            <a:chOff x="5385334" y="2173718"/>
            <a:chExt cx="2468880" cy="338554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385334" y="2201831"/>
              <a:ext cx="24688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546182" y="2173718"/>
              <a:ext cx="6928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36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127750" y="2616338"/>
            <a:ext cx="1604544" cy="338554"/>
            <a:chOff x="6127750" y="2473353"/>
            <a:chExt cx="1604544" cy="338554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6127750" y="2506703"/>
              <a:ext cx="1604544" cy="1547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622382" y="2473353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18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72000" y="1301889"/>
            <a:ext cx="798095" cy="685800"/>
            <a:chOff x="4572000" y="1158904"/>
            <a:chExt cx="798095" cy="6858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5210074" y="1158904"/>
              <a:ext cx="0" cy="68580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572000" y="1352550"/>
              <a:ext cx="798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+mj-lt"/>
                </a:rPr>
                <a:t>10 cm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676165" y="2333735"/>
            <a:ext cx="2343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535194" y="2430298"/>
            <a:ext cx="891540" cy="0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01783" y="206429"/>
            <a:ext cx="2525613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12949" y="452568"/>
            <a:ext cx="1992340" cy="231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990600" y="4122751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325776" y="3970474"/>
            <a:ext cx="2255624" cy="743779"/>
            <a:chOff x="4907176" y="1059541"/>
            <a:chExt cx="2255624" cy="743779"/>
          </a:xfrm>
        </p:grpSpPr>
        <p:sp>
          <p:nvSpPr>
            <p:cNvPr id="98" name="TextBox 97"/>
            <p:cNvSpPr txBox="1"/>
            <p:nvPr/>
          </p:nvSpPr>
          <p:spPr>
            <a:xfrm>
              <a:off x="4907176" y="1212818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80386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00" name="Group 31"/>
            <p:cNvGrpSpPr/>
            <p:nvPr/>
          </p:nvGrpSpPr>
          <p:grpSpPr>
            <a:xfrm>
              <a:off x="5928181" y="1059541"/>
              <a:ext cx="1166943" cy="743779"/>
              <a:chOff x="5920432" y="2590312"/>
              <a:chExt cx="1166943" cy="99170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920432" y="2590312"/>
                <a:ext cx="1166943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-18 </a:t>
                </a:r>
                <a:r>
                  <a:rPr lang="en-US" sz="2000" b="1" dirty="0">
                    <a:solidFill>
                      <a:schemeClr val="bg1"/>
                    </a:solidFill>
                    <a:latin typeface="Bookman Old Style" panose="02050604050505020204" pitchFamily="18" charset="0"/>
                    <a:cs typeface="Times New Roman" pitchFamily="18" charset="0"/>
                    <a:sym typeface="Symbol"/>
                  </a:rPr>
                  <a:t>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bg1"/>
                    </a:solidFill>
                    <a:cs typeface="Times New Roman" pitchFamily="18" charset="0"/>
                  </a:rPr>
                  <a:t>10</a:t>
                </a:r>
                <a:endParaRPr lang="en-US" sz="2000" b="1" baseline="-25000" dirty="0" smtClean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250176" y="3048536"/>
                <a:ext cx="609600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-36</a:t>
                </a:r>
                <a:endParaRPr lang="en-US" sz="2000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flipV="1">
                <a:off x="5970644" y="3084258"/>
                <a:ext cx="1097280" cy="2793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5588000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02" name="Double Bracket 101"/>
            <p:cNvSpPr/>
            <p:nvPr/>
          </p:nvSpPr>
          <p:spPr>
            <a:xfrm>
              <a:off x="5881693" y="1189129"/>
              <a:ext cx="1281107" cy="457199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06" name="Straight Connector 105"/>
          <p:cNvCxnSpPr/>
          <p:nvPr/>
        </p:nvCxnSpPr>
        <p:spPr>
          <a:xfrm rot="16200000" flipH="1">
            <a:off x="2687552" y="4115748"/>
            <a:ext cx="171450" cy="1524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29288" y="37661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rot="16200000" flipH="1">
            <a:off x="2936875" y="4435927"/>
            <a:ext cx="171450" cy="1524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39364" y="4426402"/>
            <a:ext cx="3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4038600" y="3440309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373776" y="3288032"/>
            <a:ext cx="1561802" cy="743779"/>
            <a:chOff x="4907176" y="1059541"/>
            <a:chExt cx="1561802" cy="743779"/>
          </a:xfrm>
        </p:grpSpPr>
        <p:sp>
          <p:nvSpPr>
            <p:cNvPr id="112" name="TextBox 111"/>
            <p:cNvSpPr txBox="1"/>
            <p:nvPr/>
          </p:nvSpPr>
          <p:spPr>
            <a:xfrm>
              <a:off x="4907176" y="1212818"/>
              <a:ext cx="546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h</a:t>
              </a:r>
              <a:r>
                <a:rPr lang="en-US" sz="2000" b="1" baseline="-25000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2</a:t>
              </a:r>
              <a:endParaRPr lang="en-US" sz="2000" b="1" baseline="-25000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80386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=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grpSp>
          <p:nvGrpSpPr>
            <p:cNvPr id="114" name="Group 31"/>
            <p:cNvGrpSpPr/>
            <p:nvPr/>
          </p:nvGrpSpPr>
          <p:grpSpPr>
            <a:xfrm>
              <a:off x="5859780" y="1059541"/>
              <a:ext cx="540796" cy="743779"/>
              <a:chOff x="5852031" y="2590312"/>
              <a:chExt cx="540796" cy="991703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5852031" y="2590312"/>
                <a:ext cx="540796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 10</a:t>
                </a:r>
                <a:endParaRPr lang="en-US" sz="2000" b="1" baseline="-25000" dirty="0" smtClean="0">
                  <a:solidFill>
                    <a:schemeClr val="bg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43471" y="3048536"/>
                <a:ext cx="422275" cy="5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+mj-lt"/>
                    <a:cs typeface="Times New Roman" pitchFamily="18" charset="0"/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latin typeface="+mj-lt"/>
                  <a:cs typeface="Times New Roman" pitchFamily="18" charset="0"/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 flipV="1">
                <a:off x="5970644" y="3084258"/>
                <a:ext cx="36576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5588000" y="121281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  <a:cs typeface="Times New Roman" pitchFamily="18" charset="0"/>
                </a:rPr>
                <a:t>-</a:t>
              </a:r>
              <a:endParaRPr lang="en-US" sz="2000" b="1" dirty="0">
                <a:solidFill>
                  <a:schemeClr val="bg1"/>
                </a:solidFill>
                <a:latin typeface="+mj-lt"/>
                <a:cs typeface="Times New Roman" pitchFamily="18" charset="0"/>
              </a:endParaRPr>
            </a:p>
          </p:txBody>
        </p:sp>
        <p:sp>
          <p:nvSpPr>
            <p:cNvPr id="116" name="Double Bracket 115"/>
            <p:cNvSpPr/>
            <p:nvPr/>
          </p:nvSpPr>
          <p:spPr>
            <a:xfrm>
              <a:off x="5881694" y="1189129"/>
              <a:ext cx="587284" cy="457199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Connector 119"/>
          <p:cNvCxnSpPr/>
          <p:nvPr/>
        </p:nvCxnSpPr>
        <p:spPr>
          <a:xfrm rot="16200000" flipH="1">
            <a:off x="5548312" y="3417123"/>
            <a:ext cx="171450" cy="1524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334000" y="31051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5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16200000" flipH="1">
            <a:off x="5542148" y="3765219"/>
            <a:ext cx="171450" cy="1524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675730" y="3907486"/>
            <a:ext cx="31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419600" y="4234095"/>
            <a:ext cx="3577028" cy="646331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height of the image is 5 cm and it is inverted.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116542" y="3475163"/>
            <a:ext cx="142565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50" tIns="34289" rIns="68550" bIns="34289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00CC"/>
                </a:solidFill>
                <a:latin typeface="Book Antiqua" pitchFamily="18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sym typeface="Symbol"/>
              </a:rPr>
              <a:t> </a:t>
            </a:r>
            <a:r>
              <a:rPr lang="en-US" sz="1800" dirty="0">
                <a:solidFill>
                  <a:schemeClr val="bg1"/>
                </a:solidFill>
              </a:rPr>
              <a:t>h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smtClean="0">
                <a:solidFill>
                  <a:schemeClr val="bg1"/>
                </a:solidFill>
              </a:rPr>
              <a:t>-5 </a:t>
            </a:r>
            <a:r>
              <a:rPr lang="en-US" sz="1800" dirty="0">
                <a:solidFill>
                  <a:schemeClr val="bg1"/>
                </a:solidFill>
              </a:rPr>
              <a:t>cm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127750" y="3462639"/>
            <a:ext cx="1442301" cy="371294"/>
          </a:xfrm>
          <a:prstGeom prst="rect">
            <a:avLst/>
          </a:prstGeom>
          <a:ln w="12700">
            <a:solidFill>
              <a:srgbClr val="FFFF00"/>
            </a:solidFill>
            <a:headEnd type="triangle" w="med" len="med"/>
            <a:tailEnd type="none" w="med" len="med"/>
          </a:ln>
          <a:effectLst>
            <a:glow rad="50800">
              <a:srgbClr val="FF0000">
                <a:alpha val="7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4" grpId="2" animBg="1"/>
      <p:bldP spid="15" grpId="0"/>
      <p:bldP spid="16" grpId="0"/>
      <p:bldP spid="17" grpId="0"/>
      <p:bldP spid="18" grpId="0"/>
      <p:bldP spid="19" grpId="0"/>
      <p:bldP spid="20" grpId="0"/>
      <p:bldP spid="91" grpId="0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6" grpId="0"/>
      <p:bldP spid="107" grpId="0"/>
      <p:bldP spid="109" grpId="0"/>
      <p:bldP spid="110" grpId="0"/>
      <p:bldP spid="121" grpId="0"/>
      <p:bldP spid="123" grpId="0"/>
      <p:bldP spid="129" grpId="0" animBg="1"/>
      <p:bldP spid="130" grpId="0"/>
      <p:bldP spid="1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fc1f42a5c64695b4d8af33a0a8ed3956cea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18340</TotalTime>
  <Words>2571</Words>
  <Application>Microsoft Office PowerPoint</Application>
  <PresentationFormat>On-screen Show (16:9)</PresentationFormat>
  <Paragraphs>921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Agency FB</vt:lpstr>
      <vt:lpstr>Aharoni</vt:lpstr>
      <vt:lpstr>Arial</vt:lpstr>
      <vt:lpstr>Book Antiqua</vt:lpstr>
      <vt:lpstr>Bookman Old Style</vt:lpstr>
      <vt:lpstr>Calibri</vt:lpstr>
      <vt:lpstr>Symbol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Ink-Sch-08</dc:creator>
  <cp:lastModifiedBy>T.S BORA</cp:lastModifiedBy>
  <cp:revision>2776</cp:revision>
  <dcterms:created xsi:type="dcterms:W3CDTF">2006-08-16T00:00:00Z</dcterms:created>
  <dcterms:modified xsi:type="dcterms:W3CDTF">2022-04-25T02:40:01Z</dcterms:modified>
</cp:coreProperties>
</file>