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336" r:id="rId2"/>
    <p:sldId id="1338" r:id="rId3"/>
    <p:sldId id="1339" r:id="rId4"/>
    <p:sldId id="1342" r:id="rId5"/>
    <p:sldId id="1343" r:id="rId6"/>
    <p:sldId id="1344" r:id="rId7"/>
    <p:sldId id="1371" r:id="rId8"/>
    <p:sldId id="1372" r:id="rId9"/>
    <p:sldId id="1348" r:id="rId10"/>
    <p:sldId id="1349" r:id="rId11"/>
    <p:sldId id="1369" r:id="rId12"/>
    <p:sldId id="1347" r:id="rId13"/>
    <p:sldId id="1368" r:id="rId14"/>
    <p:sldId id="1370" r:id="rId15"/>
    <p:sldId id="1350" r:id="rId16"/>
    <p:sldId id="1354" r:id="rId17"/>
    <p:sldId id="1355" r:id="rId18"/>
    <p:sldId id="1360" r:id="rId19"/>
    <p:sldId id="1364" r:id="rId20"/>
    <p:sldId id="1363" r:id="rId21"/>
    <p:sldId id="1366" r:id="rId22"/>
    <p:sldId id="1367" r:id="rId23"/>
    <p:sldId id="1373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84">
          <p15:clr>
            <a:srgbClr val="A4A3A4"/>
          </p15:clr>
        </p15:guide>
        <p15:guide id="3" pos="96">
          <p15:clr>
            <a:srgbClr val="A4A3A4"/>
          </p15:clr>
        </p15:guide>
        <p15:guide id="4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0000FF"/>
    <a:srgbClr val="00FFFF"/>
    <a:srgbClr val="66FFFF"/>
    <a:srgbClr val="FF00FF"/>
    <a:srgbClr val="CCFF33"/>
    <a:srgbClr val="FFFF99"/>
    <a:srgbClr val="99FFC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2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642" y="126"/>
      </p:cViewPr>
      <p:guideLst>
        <p:guide orient="horz" pos="3156"/>
        <p:guide orient="horz" pos="84"/>
        <p:guide pos="96"/>
        <p:guide pos="566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15C8-D4A1-4A74-921E-B35B0BF6FF3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4D65-FC0D-4051-9488-354664E7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5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0928" y="2038350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Lec</a:t>
            </a:r>
            <a:r>
              <a:rPr lang="en-US" sz="4800" dirty="0" smtClean="0"/>
              <a:t> - 9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6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2332" y="267606"/>
            <a:ext cx="3128896" cy="476726"/>
          </a:xfrm>
          <a:prstGeom prst="roundRect">
            <a:avLst/>
          </a:prstGeom>
          <a:solidFill>
            <a:srgbClr val="CCFF33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latin typeface="+mj-lt"/>
              </a:rPr>
              <a:t>Uses of a </a:t>
            </a:r>
            <a:r>
              <a:rPr lang="en-US" sz="2200" b="1" dirty="0" smtClean="0">
                <a:latin typeface="+mj-lt"/>
              </a:rPr>
              <a:t>concave Lenses</a:t>
            </a:r>
            <a:endParaRPr lang="en-US" sz="2200" b="1" dirty="0">
              <a:latin typeface="+mj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5172" y="1127760"/>
            <a:ext cx="8077200" cy="707886"/>
            <a:chOff x="555172" y="793750"/>
            <a:chExt cx="8077200" cy="707886"/>
          </a:xfrm>
        </p:grpSpPr>
        <p:sp>
          <p:nvSpPr>
            <p:cNvPr id="8" name="Rounded Rectangle 7"/>
            <p:cNvSpPr/>
            <p:nvPr/>
          </p:nvSpPr>
          <p:spPr>
            <a:xfrm>
              <a:off x="555172" y="793750"/>
              <a:ext cx="8077200" cy="707886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63600" y="942340"/>
              <a:ext cx="74204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Concave </a:t>
              </a:r>
              <a:r>
                <a:rPr lang="en-US" sz="2000" b="1" dirty="0"/>
                <a:t>lens </a:t>
              </a:r>
              <a:r>
                <a:rPr lang="en-US" sz="2000" b="1" dirty="0" smtClean="0"/>
                <a:t>is </a:t>
              </a:r>
              <a:r>
                <a:rPr lang="en-US" sz="2000" b="1" dirty="0"/>
                <a:t>used </a:t>
              </a:r>
              <a:r>
                <a:rPr lang="en-US" sz="2000" b="1" dirty="0" smtClean="0"/>
                <a:t>as eye-lens in </a:t>
              </a:r>
              <a:r>
                <a:rPr lang="en-US" sz="2000" b="1" dirty="0" smtClean="0">
                  <a:solidFill>
                    <a:srgbClr val="0000FF"/>
                  </a:solidFill>
                </a:rPr>
                <a:t>Galilean telescope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3254" y="2025154"/>
            <a:ext cx="8077200" cy="735596"/>
            <a:chOff x="563254" y="1584464"/>
            <a:chExt cx="8077200" cy="735596"/>
          </a:xfrm>
        </p:grpSpPr>
        <p:sp>
          <p:nvSpPr>
            <p:cNvPr id="12" name="Rounded Rectangle 11"/>
            <p:cNvSpPr/>
            <p:nvPr/>
          </p:nvSpPr>
          <p:spPr>
            <a:xfrm>
              <a:off x="563254" y="1584464"/>
              <a:ext cx="8077200" cy="707886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3600" y="1612174"/>
              <a:ext cx="74249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Concave lenses are used in combination with convex lenses to make high quality lens systems for </a:t>
              </a:r>
              <a:r>
                <a:rPr lang="en-US" sz="2000" b="1" dirty="0" smtClean="0">
                  <a:solidFill>
                    <a:srgbClr val="0000FF"/>
                  </a:solidFill>
                  <a:latin typeface="+mj-lt"/>
                </a:rPr>
                <a:t>optical instruments</a:t>
              </a:r>
              <a:r>
                <a:rPr lang="en-US" sz="2000" b="1" dirty="0" smtClean="0">
                  <a:latin typeface="+mj-lt"/>
                </a:rPr>
                <a:t>.</a:t>
              </a:r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5954" y="2933700"/>
            <a:ext cx="8110846" cy="684203"/>
            <a:chOff x="575954" y="2340610"/>
            <a:chExt cx="8110846" cy="684203"/>
          </a:xfrm>
        </p:grpSpPr>
        <p:sp>
          <p:nvSpPr>
            <p:cNvPr id="16" name="Rounded Rectangle 15"/>
            <p:cNvSpPr/>
            <p:nvPr/>
          </p:nvSpPr>
          <p:spPr>
            <a:xfrm>
              <a:off x="575954" y="2340610"/>
              <a:ext cx="8077200" cy="684203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3600" y="2501840"/>
              <a:ext cx="7823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latin typeface="+mj-lt"/>
                </a:rPr>
                <a:t>Concave lens is used in wide angle </a:t>
              </a:r>
              <a:r>
                <a:rPr lang="en-US" sz="2000" b="1" dirty="0" smtClean="0">
                  <a:solidFill>
                    <a:srgbClr val="0000FF"/>
                  </a:solidFill>
                  <a:latin typeface="+mj-lt"/>
                </a:rPr>
                <a:t>spyhole in doors</a:t>
              </a:r>
              <a:r>
                <a:rPr lang="en-US" sz="2000" b="1" dirty="0" smtClean="0">
                  <a:latin typeface="+mj-lt"/>
                </a:rPr>
                <a:t>.</a:t>
              </a:r>
              <a:endParaRPr lang="en-US" sz="2000" b="1" dirty="0"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3254" y="3813314"/>
            <a:ext cx="8077200" cy="720586"/>
            <a:chOff x="563254" y="3083064"/>
            <a:chExt cx="8077200" cy="720586"/>
          </a:xfrm>
        </p:grpSpPr>
        <p:sp>
          <p:nvSpPr>
            <p:cNvPr id="20" name="Rounded Rectangle 19"/>
            <p:cNvSpPr/>
            <p:nvPr/>
          </p:nvSpPr>
          <p:spPr>
            <a:xfrm>
              <a:off x="563254" y="3083064"/>
              <a:ext cx="8077200" cy="707886"/>
            </a:xfrm>
            <a:prstGeom prst="roundRect">
              <a:avLst/>
            </a:prstGeom>
            <a:solidFill>
              <a:srgbClr val="66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3600" y="3095764"/>
              <a:ext cx="74204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Concave lenses </a:t>
              </a:r>
              <a:r>
                <a:rPr lang="en-US" sz="2000" b="1" dirty="0"/>
                <a:t>are used in </a:t>
              </a:r>
              <a:r>
                <a:rPr lang="en-US" sz="2000" b="1" dirty="0">
                  <a:solidFill>
                    <a:srgbClr val="0000FF"/>
                  </a:solidFill>
                </a:rPr>
                <a:t>spectacles</a:t>
              </a:r>
              <a:r>
                <a:rPr lang="en-US" sz="2000" b="1" dirty="0"/>
                <a:t> to correct the defect of vision called </a:t>
              </a:r>
              <a:r>
                <a:rPr lang="en-US" sz="2000" b="1" dirty="0" smtClean="0"/>
                <a:t>myopia</a:t>
              </a:r>
              <a:endParaRPr lang="en-US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0218" y="1135340"/>
            <a:ext cx="554182" cy="692727"/>
            <a:chOff x="309418" y="826730"/>
            <a:chExt cx="554182" cy="692727"/>
          </a:xfrm>
        </p:grpSpPr>
        <p:sp>
          <p:nvSpPr>
            <p:cNvPr id="9" name="Oval 8"/>
            <p:cNvSpPr/>
            <p:nvPr/>
          </p:nvSpPr>
          <p:spPr>
            <a:xfrm>
              <a:off x="309418" y="826730"/>
              <a:ext cx="554182" cy="69272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9254" y="97303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1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8300" y="2032734"/>
            <a:ext cx="554182" cy="692727"/>
            <a:chOff x="309418" y="826730"/>
            <a:chExt cx="554182" cy="692727"/>
          </a:xfrm>
        </p:grpSpPr>
        <p:sp>
          <p:nvSpPr>
            <p:cNvPr id="14" name="Oval 13"/>
            <p:cNvSpPr/>
            <p:nvPr/>
          </p:nvSpPr>
          <p:spPr>
            <a:xfrm>
              <a:off x="309418" y="826730"/>
              <a:ext cx="554182" cy="69272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9254" y="97303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2</a:t>
              </a:r>
              <a:endParaRPr lang="en-US" sz="2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2934434"/>
            <a:ext cx="554182" cy="692727"/>
            <a:chOff x="309418" y="826730"/>
            <a:chExt cx="554182" cy="692727"/>
          </a:xfrm>
        </p:grpSpPr>
        <p:sp>
          <p:nvSpPr>
            <p:cNvPr id="18" name="Oval 17"/>
            <p:cNvSpPr/>
            <p:nvPr/>
          </p:nvSpPr>
          <p:spPr>
            <a:xfrm>
              <a:off x="309418" y="826730"/>
              <a:ext cx="554182" cy="69272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9254" y="97303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3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8300" y="3820894"/>
            <a:ext cx="554182" cy="692727"/>
            <a:chOff x="309418" y="826730"/>
            <a:chExt cx="554182" cy="692727"/>
          </a:xfrm>
        </p:grpSpPr>
        <p:sp>
          <p:nvSpPr>
            <p:cNvPr id="22" name="Oval 21"/>
            <p:cNvSpPr/>
            <p:nvPr/>
          </p:nvSpPr>
          <p:spPr>
            <a:xfrm>
              <a:off x="309418" y="826730"/>
              <a:ext cx="554182" cy="69272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254" y="97303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4</a:t>
              </a:r>
              <a:endParaRPr lang="en-US" sz="2000" dirty="0"/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2903614" y="2056857"/>
            <a:ext cx="3304872" cy="2200769"/>
            <a:chOff x="3017914" y="1842771"/>
            <a:chExt cx="3304872" cy="2200769"/>
          </a:xfrm>
        </p:grpSpPr>
        <p:sp>
          <p:nvSpPr>
            <p:cNvPr id="39" name="Rounded Rectangle 38"/>
            <p:cNvSpPr/>
            <p:nvPr/>
          </p:nvSpPr>
          <p:spPr>
            <a:xfrm>
              <a:off x="3017914" y="1842771"/>
              <a:ext cx="3304872" cy="2200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59618" y="2046608"/>
              <a:ext cx="2798282" cy="1831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487386" y="2858377"/>
            <a:ext cx="3715951" cy="2192592"/>
            <a:chOff x="3428851" y="1747246"/>
            <a:chExt cx="3715951" cy="2192592"/>
          </a:xfrm>
        </p:grpSpPr>
        <p:sp>
          <p:nvSpPr>
            <p:cNvPr id="51" name="Rounded Rectangle 50"/>
            <p:cNvSpPr/>
            <p:nvPr/>
          </p:nvSpPr>
          <p:spPr>
            <a:xfrm>
              <a:off x="3428851" y="1747246"/>
              <a:ext cx="3715951" cy="21925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48165" y="1852331"/>
              <a:ext cx="3048000" cy="201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>
            <a:off x="6203801" y="702384"/>
            <a:ext cx="2482999" cy="2200769"/>
            <a:chOff x="3428851" y="1857285"/>
            <a:chExt cx="2482999" cy="2200769"/>
          </a:xfrm>
        </p:grpSpPr>
        <p:sp>
          <p:nvSpPr>
            <p:cNvPr id="54" name="Rounded Rectangle 53"/>
            <p:cNvSpPr/>
            <p:nvPr/>
          </p:nvSpPr>
          <p:spPr>
            <a:xfrm>
              <a:off x="3428851" y="1857285"/>
              <a:ext cx="2482999" cy="2200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6196" y="2099619"/>
              <a:ext cx="2206171" cy="1654628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6182611" y="1601104"/>
            <a:ext cx="2482999" cy="2200769"/>
            <a:chOff x="3409799" y="1857285"/>
            <a:chExt cx="2482999" cy="2200769"/>
          </a:xfrm>
        </p:grpSpPr>
        <p:sp>
          <p:nvSpPr>
            <p:cNvPr id="57" name="Rounded Rectangle 56"/>
            <p:cNvSpPr/>
            <p:nvPr/>
          </p:nvSpPr>
          <p:spPr>
            <a:xfrm>
              <a:off x="3409799" y="1857285"/>
              <a:ext cx="2482999" cy="2200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59" b="18900"/>
            <a:stretch/>
          </p:blipFill>
          <p:spPr bwMode="auto">
            <a:xfrm>
              <a:off x="3473074" y="2285362"/>
              <a:ext cx="2347147" cy="134822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991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133350"/>
            <a:ext cx="8976159" cy="762000"/>
            <a:chOff x="415925" y="849728"/>
            <a:chExt cx="8976159" cy="762000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849728"/>
              <a:ext cx="8108370" cy="695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Draw the pathway of light after its incidence on the lens/mirror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in the following figures :</a:t>
              </a:r>
              <a:endParaRPr lang="en-US" sz="197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0" y="23431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37649" r="20357" b="39435"/>
          <a:stretch/>
        </p:blipFill>
        <p:spPr bwMode="auto">
          <a:xfrm>
            <a:off x="3824514" y="879916"/>
            <a:ext cx="5319486" cy="16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38662" r="19166" b="38718"/>
          <a:stretch/>
        </p:blipFill>
        <p:spPr bwMode="auto">
          <a:xfrm>
            <a:off x="151380" y="2871354"/>
            <a:ext cx="5533572" cy="168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8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292953"/>
            <a:ext cx="8976159" cy="830997"/>
            <a:chOff x="415925" y="780731"/>
            <a:chExt cx="8976159" cy="830997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209728" y="780731"/>
              <a:ext cx="75756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What type of lens must be placed at XY so that image I shifts to I’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34483" y="4248150"/>
            <a:ext cx="717917" cy="4086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Hobo Std" pitchFamily="34" charset="0"/>
                <a:cs typeface="Aharoni" pitchFamily="2" charset="-79"/>
              </a:rPr>
              <a:t>Sol 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2399" y="4250373"/>
            <a:ext cx="16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Concave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lens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98880" y="1123950"/>
            <a:ext cx="7636799" cy="3962400"/>
            <a:chOff x="698880" y="819150"/>
            <a:chExt cx="7636799" cy="3962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8880" y="2802531"/>
              <a:ext cx="7606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638300" y="2684502"/>
              <a:ext cx="2362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10"/>
            <p:cNvSpPr/>
            <p:nvPr/>
          </p:nvSpPr>
          <p:spPr>
            <a:xfrm>
              <a:off x="3619500" y="819150"/>
              <a:ext cx="762000" cy="3962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000500" y="819150"/>
              <a:ext cx="0" cy="39624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24421" y="1149350"/>
              <a:ext cx="410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37121" y="3878818"/>
              <a:ext cx="410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200" y="2800350"/>
              <a:ext cx="410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924800" y="2801422"/>
              <a:ext cx="410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ook Antiqua" pitchFamily="18" charset="0"/>
                </a:rPr>
                <a:t>I’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57839" y="2310498"/>
              <a:ext cx="542361" cy="493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6458" y="2310498"/>
              <a:ext cx="542361" cy="4937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25496" y="1511808"/>
            <a:ext cx="3280962" cy="3196590"/>
            <a:chOff x="2825496" y="1207008"/>
            <a:chExt cx="3280962" cy="3196590"/>
          </a:xfrm>
        </p:grpSpPr>
        <p:sp>
          <p:nvSpPr>
            <p:cNvPr id="44" name="Freeform 43"/>
            <p:cNvSpPr/>
            <p:nvPr/>
          </p:nvSpPr>
          <p:spPr>
            <a:xfrm>
              <a:off x="2825496" y="1207008"/>
              <a:ext cx="3280962" cy="1600200"/>
            </a:xfrm>
            <a:custGeom>
              <a:avLst/>
              <a:gdLst>
                <a:gd name="connsiteX0" fmla="*/ 0 w 4489704"/>
                <a:gd name="connsiteY0" fmla="*/ 1591056 h 1591056"/>
                <a:gd name="connsiteX1" fmla="*/ 2404872 w 4489704"/>
                <a:gd name="connsiteY1" fmla="*/ 0 h 1591056"/>
                <a:gd name="connsiteX2" fmla="*/ 4489704 w 4489704"/>
                <a:gd name="connsiteY2" fmla="*/ 1581912 h 1591056"/>
                <a:gd name="connsiteX0" fmla="*/ 0 w 3264408"/>
                <a:gd name="connsiteY0" fmla="*/ 768096 h 1581912"/>
                <a:gd name="connsiteX1" fmla="*/ 1179576 w 3264408"/>
                <a:gd name="connsiteY1" fmla="*/ 0 h 1581912"/>
                <a:gd name="connsiteX2" fmla="*/ 3264408 w 3264408"/>
                <a:gd name="connsiteY2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4408" h="1581912">
                  <a:moveTo>
                    <a:pt x="0" y="768096"/>
                  </a:moveTo>
                  <a:lnTo>
                    <a:pt x="1179576" y="0"/>
                  </a:lnTo>
                  <a:lnTo>
                    <a:pt x="3264408" y="158191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 flipV="1">
              <a:off x="2825496" y="2807208"/>
              <a:ext cx="3280962" cy="1596390"/>
            </a:xfrm>
            <a:custGeom>
              <a:avLst/>
              <a:gdLst>
                <a:gd name="connsiteX0" fmla="*/ 0 w 4489704"/>
                <a:gd name="connsiteY0" fmla="*/ 1591056 h 1591056"/>
                <a:gd name="connsiteX1" fmla="*/ 2404872 w 4489704"/>
                <a:gd name="connsiteY1" fmla="*/ 0 h 1591056"/>
                <a:gd name="connsiteX2" fmla="*/ 4489704 w 4489704"/>
                <a:gd name="connsiteY2" fmla="*/ 1581912 h 1591056"/>
                <a:gd name="connsiteX0" fmla="*/ 0 w 3264408"/>
                <a:gd name="connsiteY0" fmla="*/ 768096 h 1581912"/>
                <a:gd name="connsiteX1" fmla="*/ 1179576 w 3264408"/>
                <a:gd name="connsiteY1" fmla="*/ 0 h 1581912"/>
                <a:gd name="connsiteX2" fmla="*/ 3264408 w 3264408"/>
                <a:gd name="connsiteY2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64408" h="1581912">
                  <a:moveTo>
                    <a:pt x="0" y="768096"/>
                  </a:moveTo>
                  <a:lnTo>
                    <a:pt x="1179576" y="0"/>
                  </a:lnTo>
                  <a:lnTo>
                    <a:pt x="3264408" y="158191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16352" y="1219200"/>
            <a:ext cx="5288280" cy="3775710"/>
            <a:chOff x="2816352" y="914400"/>
            <a:chExt cx="5288280" cy="3775710"/>
          </a:xfrm>
        </p:grpSpPr>
        <p:sp>
          <p:nvSpPr>
            <p:cNvPr id="47" name="Freeform 46"/>
            <p:cNvSpPr/>
            <p:nvPr/>
          </p:nvSpPr>
          <p:spPr>
            <a:xfrm>
              <a:off x="2816352" y="914400"/>
              <a:ext cx="5285232" cy="1892808"/>
            </a:xfrm>
            <a:custGeom>
              <a:avLst/>
              <a:gdLst>
                <a:gd name="connsiteX0" fmla="*/ 0 w 5285232"/>
                <a:gd name="connsiteY0" fmla="*/ 1069848 h 1892808"/>
                <a:gd name="connsiteX1" fmla="*/ 1179576 w 5285232"/>
                <a:gd name="connsiteY1" fmla="*/ 0 h 1892808"/>
                <a:gd name="connsiteX2" fmla="*/ 5285232 w 5285232"/>
                <a:gd name="connsiteY2" fmla="*/ 1892808 h 189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5232" h="1892808">
                  <a:moveTo>
                    <a:pt x="0" y="1069848"/>
                  </a:moveTo>
                  <a:lnTo>
                    <a:pt x="1179576" y="0"/>
                  </a:lnTo>
                  <a:lnTo>
                    <a:pt x="5285232" y="1892808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 flipV="1">
              <a:off x="2819400" y="2797302"/>
              <a:ext cx="5285232" cy="1892808"/>
            </a:xfrm>
            <a:custGeom>
              <a:avLst/>
              <a:gdLst>
                <a:gd name="connsiteX0" fmla="*/ 0 w 5285232"/>
                <a:gd name="connsiteY0" fmla="*/ 1069848 h 1892808"/>
                <a:gd name="connsiteX1" fmla="*/ 1179576 w 5285232"/>
                <a:gd name="connsiteY1" fmla="*/ 0 h 1892808"/>
                <a:gd name="connsiteX2" fmla="*/ 5285232 w 5285232"/>
                <a:gd name="connsiteY2" fmla="*/ 1892808 h 189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5232" h="1892808">
                  <a:moveTo>
                    <a:pt x="0" y="1069848"/>
                  </a:moveTo>
                  <a:lnTo>
                    <a:pt x="1179576" y="0"/>
                  </a:lnTo>
                  <a:lnTo>
                    <a:pt x="5285232" y="1892808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eeform 48"/>
          <p:cNvSpPr/>
          <p:nvPr/>
        </p:nvSpPr>
        <p:spPr>
          <a:xfrm>
            <a:off x="1591056" y="2279904"/>
            <a:ext cx="1225296" cy="1645920"/>
          </a:xfrm>
          <a:custGeom>
            <a:avLst/>
            <a:gdLst>
              <a:gd name="connsiteX0" fmla="*/ 1225296 w 1225296"/>
              <a:gd name="connsiteY0" fmla="*/ 0 h 1645920"/>
              <a:gd name="connsiteX1" fmla="*/ 0 w 1225296"/>
              <a:gd name="connsiteY1" fmla="*/ 841248 h 1645920"/>
              <a:gd name="connsiteX2" fmla="*/ 1225296 w 1225296"/>
              <a:gd name="connsiteY2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296" h="1645920">
                <a:moveTo>
                  <a:pt x="1225296" y="0"/>
                </a:moveTo>
                <a:lnTo>
                  <a:pt x="0" y="841248"/>
                </a:lnTo>
                <a:lnTo>
                  <a:pt x="1225296" y="164592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29"/>
          <p:cNvSpPr/>
          <p:nvPr/>
        </p:nvSpPr>
        <p:spPr>
          <a:xfrm>
            <a:off x="2514600" y="1808202"/>
            <a:ext cx="609600" cy="2362200"/>
          </a:xfrm>
          <a:custGeom>
            <a:avLst/>
            <a:gdLst>
              <a:gd name="connsiteX0" fmla="*/ 0 w 609600"/>
              <a:gd name="connsiteY0" fmla="*/ 0 h 2362200"/>
              <a:gd name="connsiteX1" fmla="*/ 609600 w 609600"/>
              <a:gd name="connsiteY1" fmla="*/ 0 h 2362200"/>
              <a:gd name="connsiteX2" fmla="*/ 609600 w 609600"/>
              <a:gd name="connsiteY2" fmla="*/ 2362200 h 2362200"/>
              <a:gd name="connsiteX3" fmla="*/ 0 w 609600"/>
              <a:gd name="connsiteY3" fmla="*/ 2362200 h 2362200"/>
              <a:gd name="connsiteX4" fmla="*/ 0 w 609600"/>
              <a:gd name="connsiteY4" fmla="*/ 0 h 2362200"/>
              <a:gd name="connsiteX0" fmla="*/ 0 w 609600"/>
              <a:gd name="connsiteY0" fmla="*/ 0 h 2362200"/>
              <a:gd name="connsiteX1" fmla="*/ 609600 w 609600"/>
              <a:gd name="connsiteY1" fmla="*/ 0 h 2362200"/>
              <a:gd name="connsiteX2" fmla="*/ 609600 w 609600"/>
              <a:gd name="connsiteY2" fmla="*/ 2362200 h 2362200"/>
              <a:gd name="connsiteX3" fmla="*/ 0 w 609600"/>
              <a:gd name="connsiteY3" fmla="*/ 2362200 h 2362200"/>
              <a:gd name="connsiteX4" fmla="*/ 0 w 609600"/>
              <a:gd name="connsiteY4" fmla="*/ 0 h 2362200"/>
              <a:gd name="connsiteX0" fmla="*/ 0 w 609600"/>
              <a:gd name="connsiteY0" fmla="*/ 0 h 2362200"/>
              <a:gd name="connsiteX1" fmla="*/ 609600 w 609600"/>
              <a:gd name="connsiteY1" fmla="*/ 0 h 2362200"/>
              <a:gd name="connsiteX2" fmla="*/ 609600 w 609600"/>
              <a:gd name="connsiteY2" fmla="*/ 2362200 h 2362200"/>
              <a:gd name="connsiteX3" fmla="*/ 0 w 609600"/>
              <a:gd name="connsiteY3" fmla="*/ 2362200 h 2362200"/>
              <a:gd name="connsiteX4" fmla="*/ 0 w 609600"/>
              <a:gd name="connsiteY4" fmla="*/ 0 h 2362200"/>
              <a:gd name="connsiteX0" fmla="*/ 0 w 609600"/>
              <a:gd name="connsiteY0" fmla="*/ 0 h 2362200"/>
              <a:gd name="connsiteX1" fmla="*/ 609600 w 609600"/>
              <a:gd name="connsiteY1" fmla="*/ 0 h 2362200"/>
              <a:gd name="connsiteX2" fmla="*/ 609600 w 609600"/>
              <a:gd name="connsiteY2" fmla="*/ 2362200 h 2362200"/>
              <a:gd name="connsiteX3" fmla="*/ 0 w 609600"/>
              <a:gd name="connsiteY3" fmla="*/ 2362200 h 2362200"/>
              <a:gd name="connsiteX4" fmla="*/ 0 w 609600"/>
              <a:gd name="connsiteY4" fmla="*/ 0 h 2362200"/>
              <a:gd name="connsiteX0" fmla="*/ 0 w 609600"/>
              <a:gd name="connsiteY0" fmla="*/ 0 h 2362200"/>
              <a:gd name="connsiteX1" fmla="*/ 609600 w 609600"/>
              <a:gd name="connsiteY1" fmla="*/ 0 h 2362200"/>
              <a:gd name="connsiteX2" fmla="*/ 609600 w 609600"/>
              <a:gd name="connsiteY2" fmla="*/ 2362200 h 2362200"/>
              <a:gd name="connsiteX3" fmla="*/ 0 w 609600"/>
              <a:gd name="connsiteY3" fmla="*/ 2362200 h 2362200"/>
              <a:gd name="connsiteX4" fmla="*/ 0 w 609600"/>
              <a:gd name="connsiteY4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2362200">
                <a:moveTo>
                  <a:pt x="0" y="0"/>
                </a:moveTo>
                <a:lnTo>
                  <a:pt x="609600" y="0"/>
                </a:lnTo>
                <a:cubicBezTo>
                  <a:pt x="376238" y="815975"/>
                  <a:pt x="414338" y="1574800"/>
                  <a:pt x="609600" y="2362200"/>
                </a:cubicBezTo>
                <a:lnTo>
                  <a:pt x="0" y="2362200"/>
                </a:lnTo>
                <a:cubicBezTo>
                  <a:pt x="180975" y="1565275"/>
                  <a:pt x="214313" y="79216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80689"/>
            <a:ext cx="8976159" cy="1043261"/>
            <a:chOff x="415925" y="568467"/>
            <a:chExt cx="8976159" cy="1043261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568467"/>
              <a:ext cx="8184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concave lens made of a material of refractive index n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is kept in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medium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of refractive index n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. A parallel beam of light is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incident on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lens. </a:t>
              </a:r>
            </a:p>
            <a:p>
              <a:pPr>
                <a:tabLst>
                  <a:tab pos="3200400" algn="l"/>
                </a:tabLst>
              </a:pP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Complete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path of rays of light emerging from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concave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lens if (</a:t>
              </a:r>
              <a:r>
                <a:rPr lang="en-US" sz="197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 n</a:t>
              </a:r>
              <a:r>
                <a:rPr lang="en-US" sz="197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&gt; n</a:t>
              </a:r>
              <a:r>
                <a:rPr lang="en-US" sz="197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1" y="12763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814" y="1276350"/>
            <a:ext cx="885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When n</a:t>
            </a:r>
            <a:r>
              <a:rPr lang="en-US" sz="20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1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&gt; n</a:t>
            </a:r>
            <a:r>
              <a:rPr lang="en-US" sz="200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2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 light goes from rarer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to denser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medium, Therefore, in passing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through a concave lens, it diverges.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45803"/>
            <a:ext cx="24669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2800" y="1006816"/>
            <a:ext cx="5638800" cy="2707934"/>
          </a:xfrm>
          <a:prstGeom prst="rect">
            <a:avLst/>
          </a:prstGeom>
          <a:solidFill>
            <a:schemeClr val="tx1">
              <a:lumMod val="85000"/>
              <a:lumOff val="15000"/>
              <a:alpha val="3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1428" y="224561"/>
            <a:ext cx="8976159" cy="746989"/>
            <a:chOff x="415925" y="864739"/>
            <a:chExt cx="8976159" cy="746989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229370" y="864739"/>
              <a:ext cx="75756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Study the given ray diagrams and name the devices X and Y and their focal lengths respectively.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48132" y="323584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485671" y="1117297"/>
            <a:ext cx="5277329" cy="2455542"/>
            <a:chOff x="2037871" y="1343028"/>
            <a:chExt cx="5277329" cy="2455542"/>
          </a:xfrm>
        </p:grpSpPr>
        <p:sp>
          <p:nvSpPr>
            <p:cNvPr id="48" name="Rectangle 47"/>
            <p:cNvSpPr/>
            <p:nvPr/>
          </p:nvSpPr>
          <p:spPr>
            <a:xfrm>
              <a:off x="4667250" y="1969770"/>
              <a:ext cx="762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037871" y="1398268"/>
              <a:ext cx="1122998" cy="6686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037871" y="1599245"/>
              <a:ext cx="1122998" cy="6686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037871" y="1749740"/>
              <a:ext cx="1122998" cy="6686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037871" y="1878328"/>
              <a:ext cx="1122998" cy="66865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048000" y="3181350"/>
              <a:ext cx="1548051" cy="338554"/>
              <a:chOff x="1371600" y="3012073"/>
              <a:chExt cx="1548051" cy="33855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1371600" y="3181350"/>
                <a:ext cx="48125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2438400" y="3181350"/>
                <a:ext cx="48125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1799216" y="3012073"/>
                <a:ext cx="692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 cm</a:t>
                </a:r>
                <a:endPara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767149" y="3152359"/>
              <a:ext cx="1548051" cy="338554"/>
              <a:chOff x="1371600" y="3012073"/>
              <a:chExt cx="1548051" cy="338554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71600" y="3181350"/>
                <a:ext cx="48125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438400" y="3181350"/>
                <a:ext cx="481251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799216" y="3012073"/>
                <a:ext cx="692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 cm</a:t>
                </a:r>
                <a:endPara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222307" y="2119312"/>
              <a:ext cx="1444943" cy="800101"/>
              <a:chOff x="3222307" y="2119312"/>
              <a:chExt cx="1444943" cy="800101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222307" y="2119312"/>
                <a:ext cx="1444943" cy="800101"/>
                <a:chOff x="3222307" y="2119312"/>
                <a:chExt cx="1444943" cy="800101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3260" y="2119312"/>
                  <a:ext cx="1434465" cy="79533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222307" y="2289810"/>
                  <a:ext cx="1425893" cy="62007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241357" y="2453640"/>
                  <a:ext cx="1416368" cy="456248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231832" y="2571750"/>
                  <a:ext cx="1435418" cy="34766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603536" y="2326426"/>
                <a:ext cx="347502" cy="422968"/>
                <a:chOff x="3603536" y="2326426"/>
                <a:chExt cx="347502" cy="422968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603536" y="2326426"/>
                  <a:ext cx="114241" cy="6334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643313" y="2471738"/>
                  <a:ext cx="126057" cy="6090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693319" y="2600325"/>
                  <a:ext cx="145310" cy="4667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843338" y="2719388"/>
                  <a:ext cx="107700" cy="30006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Rectangle 55"/>
            <p:cNvSpPr/>
            <p:nvPr/>
          </p:nvSpPr>
          <p:spPr>
            <a:xfrm>
              <a:off x="3166010" y="1790196"/>
              <a:ext cx="57250" cy="1249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410328" y="1343028"/>
              <a:ext cx="803272" cy="1047747"/>
              <a:chOff x="6410328" y="1343028"/>
              <a:chExt cx="803272" cy="1047747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424616" y="1343028"/>
                <a:ext cx="782634" cy="71754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410328" y="1510189"/>
                <a:ext cx="790572" cy="70596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424616" y="1683806"/>
                <a:ext cx="788984" cy="70696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724629" y="1620465"/>
                <a:ext cx="64315" cy="58316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692471" y="1767733"/>
                <a:ext cx="64315" cy="58316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6641285" y="1875256"/>
                <a:ext cx="64315" cy="58316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5722673" y="2054225"/>
              <a:ext cx="1490928" cy="876300"/>
              <a:chOff x="5722673" y="2054225"/>
              <a:chExt cx="1490928" cy="8763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5722673" y="2054225"/>
                <a:ext cx="1481402" cy="86518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5724526" y="2219325"/>
                <a:ext cx="1479549" cy="7112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5730875" y="2380242"/>
                <a:ext cx="1482726" cy="54393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6641307" y="2340769"/>
                <a:ext cx="76199" cy="3810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648429" y="2452688"/>
                <a:ext cx="76199" cy="3810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665005" y="2552700"/>
                <a:ext cx="76199" cy="3810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7200950" y="1733550"/>
              <a:ext cx="57250" cy="1249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38800" y="1969770"/>
              <a:ext cx="762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00585" y="2995196"/>
              <a:ext cx="756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Screen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05474" y="2890839"/>
              <a:ext cx="756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Screen</a:t>
              </a:r>
              <a:endPara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152400" y="3726955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/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Device X is a convex lens of focal length 20 cm.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52400" y="4045119"/>
            <a:ext cx="6172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Device Y is a concave mirror of focal length </a:t>
            </a:r>
            <a:r>
              <a:rPr lang="en-I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20 </a:t>
            </a:r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cm.</a:t>
            </a:r>
          </a:p>
        </p:txBody>
      </p:sp>
    </p:spTree>
    <p:extLst>
      <p:ext uri="{BB962C8B-B14F-4D97-AF65-F5344CB8AC3E}">
        <p14:creationId xmlns:p14="http://schemas.microsoft.com/office/powerpoint/2010/main" val="39453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/>
      <p:bldP spid="91" grpId="0"/>
      <p:bldP spid="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68036"/>
            <a:ext cx="8976159" cy="2015498"/>
            <a:chOff x="415925" y="-403770"/>
            <a:chExt cx="8976159" cy="2015498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62484" y="-403770"/>
              <a:ext cx="757561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Which of the following lenses would you prefer to use while reading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small letters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found in a dictionary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?</a:t>
              </a:r>
            </a:p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(a) A convex lens of focal length 50 cm.</a:t>
              </a:r>
            </a:p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(b) A concave lens of focal length 50 cm.</a:t>
              </a:r>
            </a:p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(c) A convex lens of focal length 5 cm.</a:t>
              </a:r>
            </a:p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(d) A concave lens of focal length 5 cm.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4258" y="2322712"/>
            <a:ext cx="689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4258" y="2722822"/>
            <a:ext cx="58655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06400" algn="ctr"/>
              </a:tabLst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  <a:cs typeface="Aharoni" pitchFamily="2" charset="-79"/>
              </a:rPr>
              <a:t>(c) A convex lens of focal length 5 cm.</a:t>
            </a:r>
          </a:p>
        </p:txBody>
      </p:sp>
    </p:spTree>
    <p:extLst>
      <p:ext uri="{BB962C8B-B14F-4D97-AF65-F5344CB8AC3E}">
        <p14:creationId xmlns:p14="http://schemas.microsoft.com/office/powerpoint/2010/main" val="4945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190750"/>
            <a:ext cx="318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EXTRA QUESTION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76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133350"/>
            <a:ext cx="8976159" cy="1371600"/>
            <a:chOff x="415925" y="240128"/>
            <a:chExt cx="8976159" cy="1371600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229369" y="240128"/>
              <a:ext cx="799672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(ii) You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have three lenses L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1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, L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2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and L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3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of powers +10D, +5D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and -10D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respectively. State the nature and focal length of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each lens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.</a:t>
              </a:r>
            </a:p>
            <a:p>
              <a:pPr>
                <a:tabLst>
                  <a:tab pos="266700" algn="ctr"/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(iii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 Explain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which of the three lenses will form a virtual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and magnified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image of an object placed at 15 cm from the lens.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8131" y="1504950"/>
            <a:ext cx="8843467" cy="3459446"/>
            <a:chOff x="148131" y="1504950"/>
            <a:chExt cx="8843467" cy="3459446"/>
          </a:xfrm>
        </p:grpSpPr>
        <p:sp>
          <p:nvSpPr>
            <p:cNvPr id="43" name="Rectangle 42"/>
            <p:cNvSpPr/>
            <p:nvPr/>
          </p:nvSpPr>
          <p:spPr>
            <a:xfrm>
              <a:off x="148132" y="1576685"/>
              <a:ext cx="7889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n w="12700">
                    <a:solidFill>
                      <a:prstClr val="black"/>
                    </a:solidFill>
                  </a:ln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Ans.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29424" y="1615057"/>
              <a:ext cx="1905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338" indent="-287338"/>
              <a:r>
                <a:rPr lang="en-I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(ii) Lens L</a:t>
              </a:r>
              <a:r>
                <a:rPr lang="en-IN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1</a:t>
              </a:r>
              <a:r>
                <a:rPr lang="en-I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 :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f</a:t>
              </a:r>
              <a:r>
                <a:rPr lang="en-IN" sz="20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1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=</a:t>
              </a:r>
              <a:endPara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11431" y="1504950"/>
              <a:ext cx="4094169" cy="685800"/>
              <a:chOff x="707229" y="3105150"/>
              <a:chExt cx="4094169" cy="685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7229" y="3105150"/>
                <a:ext cx="626271" cy="685800"/>
                <a:chOff x="707229" y="3105150"/>
                <a:chExt cx="626271" cy="6858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707229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4" name="Straight Connector 3"/>
                <p:cNvCxnSpPr/>
                <p:nvPr/>
              </p:nvCxnSpPr>
              <p:spPr>
                <a:xfrm>
                  <a:off x="723900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/>
                <p:cNvSpPr/>
                <p:nvPr/>
              </p:nvSpPr>
              <p:spPr>
                <a:xfrm>
                  <a:off x="800100" y="3390840"/>
                  <a:ext cx="457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P</a:t>
                  </a:r>
                  <a:r>
                    <a:rPr lang="en-IN" sz="2000" baseline="-25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1335885" y="326604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676400" y="3105150"/>
                <a:ext cx="669133" cy="685800"/>
                <a:chOff x="1713704" y="3105150"/>
                <a:chExt cx="669133" cy="685800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1713704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730375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1713707" y="3390840"/>
                  <a:ext cx="66913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+10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100" name="Rectangle 99"/>
              <p:cNvSpPr/>
              <p:nvPr/>
            </p:nvSpPr>
            <p:spPr>
              <a:xfrm>
                <a:off x="2345533" y="3254445"/>
                <a:ext cx="2455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 </a:t>
                </a:r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+10 cm ; Convex lens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52400" y="2300857"/>
              <a:ext cx="1606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338" indent="-287338"/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Lens L</a:t>
              </a:r>
              <a:r>
                <a:rPr lang="en-IN" sz="20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2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 </a:t>
              </a:r>
              <a:r>
                <a:rPr lang="en-I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: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f</a:t>
              </a:r>
              <a:r>
                <a:rPr lang="en-IN" sz="20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2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=</a:t>
              </a:r>
              <a:endPara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623567" y="2190750"/>
              <a:ext cx="4030049" cy="685800"/>
              <a:chOff x="707229" y="3105150"/>
              <a:chExt cx="4030049" cy="685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707229" y="3105150"/>
                <a:ext cx="626271" cy="685800"/>
                <a:chOff x="707229" y="3105150"/>
                <a:chExt cx="626271" cy="6858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707229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723900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800100" y="3390840"/>
                  <a:ext cx="457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P</a:t>
                  </a:r>
                  <a:r>
                    <a:rPr lang="en-IN" sz="2000" baseline="-25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2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1335885" y="326604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676400" y="3105150"/>
                <a:ext cx="669133" cy="685800"/>
                <a:chOff x="1713704" y="3105150"/>
                <a:chExt cx="669133" cy="6858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713704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730375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/>
                <p:cNvSpPr/>
                <p:nvPr/>
              </p:nvSpPr>
              <p:spPr>
                <a:xfrm>
                  <a:off x="1713707" y="3390840"/>
                  <a:ext cx="66913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+5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2345533" y="3254445"/>
                <a:ext cx="2391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 +20 </a:t>
                </a:r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cm ; Convex lens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173666" y="3062857"/>
              <a:ext cx="1606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7338" indent="-287338"/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Lens L</a:t>
              </a:r>
              <a:r>
                <a:rPr lang="en-IN" sz="20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3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 </a:t>
              </a:r>
              <a:r>
                <a:rPr lang="en-I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: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f</a:t>
              </a:r>
              <a:r>
                <a:rPr lang="en-IN" sz="2000" baseline="-25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3 </a:t>
              </a:r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=</a:t>
              </a:r>
              <a:endPara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644833" y="2952750"/>
              <a:ext cx="4059351" cy="685800"/>
              <a:chOff x="707229" y="3105150"/>
              <a:chExt cx="4059351" cy="685800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707229" y="3105150"/>
                <a:ext cx="626271" cy="685800"/>
                <a:chOff x="707229" y="3105150"/>
                <a:chExt cx="626271" cy="6858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707229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23900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Rectangle 123"/>
                <p:cNvSpPr/>
                <p:nvPr/>
              </p:nvSpPr>
              <p:spPr>
                <a:xfrm>
                  <a:off x="800100" y="3390840"/>
                  <a:ext cx="457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P</a:t>
                  </a:r>
                  <a:r>
                    <a:rPr lang="en-IN" sz="2000" baseline="-25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3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>
                <a:off x="1335885" y="326604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1676400" y="3105150"/>
                <a:ext cx="669133" cy="685800"/>
                <a:chOff x="1713704" y="3105150"/>
                <a:chExt cx="669133" cy="68580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1713704" y="3105150"/>
                  <a:ext cx="6096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100</a:t>
                  </a:r>
                  <a:endParaRPr lang="en-I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730375" y="344805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1713707" y="3390840"/>
                  <a:ext cx="66913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7338" indent="-287338" algn="ctr"/>
                  <a:r>
                    <a:rPr lang="en-IN" sz="20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w Cen MT" panose="020B0602020104020603" pitchFamily="34" charset="0"/>
                      <a:cs typeface="Narkisim" pitchFamily="34" charset="-79"/>
                    </a:rPr>
                    <a:t>-10</a:t>
                  </a:r>
                  <a:endParaRPr lang="en-IN" sz="20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endParaRPr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2345533" y="3254445"/>
                <a:ext cx="2421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7338" indent="-287338"/>
                <a:r>
                  <a:rPr lang="en-I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= -10 </a:t>
                </a:r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cm ; </a:t>
                </a:r>
                <a:r>
                  <a:rPr lang="en-IN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Concave </a:t>
                </a:r>
                <a:r>
                  <a:rPr lang="en-IN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Narkisim" pitchFamily="34" charset="-79"/>
                  </a:rPr>
                  <a:t>lens</a:t>
                </a:r>
                <a:endParaRPr lang="en-IN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endParaRP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148131" y="3640957"/>
              <a:ext cx="884346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(iii)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Lens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L</a:t>
              </a:r>
              <a:r>
                <a:rPr lang="en-US" sz="20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2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 will form a virtual and magnified image of an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object placed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at 15 cm from the convex lens because concave lens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can never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form virtual and magnified image of an object and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convex lens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form such image only when the object is placed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between the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optical </a:t>
              </a:r>
              <a:r>
                <a:rPr lang="en-US" sz="2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centre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Narkisim" pitchFamily="34" charset="-79"/>
                </a:rPr>
                <a:t> and principle focus of the convex lens.</a:t>
              </a:r>
              <a:endPara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80689"/>
            <a:ext cx="8976159" cy="813494"/>
            <a:chOff x="415925" y="568467"/>
            <a:chExt cx="8976159" cy="813494"/>
          </a:xfrm>
        </p:grpSpPr>
        <p:sp>
          <p:nvSpPr>
            <p:cNvPr id="8" name="Rectangle 7"/>
            <p:cNvSpPr/>
            <p:nvPr/>
          </p:nvSpPr>
          <p:spPr>
            <a:xfrm>
              <a:off x="1162484" y="1303756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669135"/>
              <a:ext cx="755703" cy="692727"/>
              <a:chOff x="415925" y="66462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66462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94655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568467"/>
              <a:ext cx="7996728" cy="792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tabLst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beam of white light falling on a glass prism gets split up into seven</a:t>
              </a:r>
            </a:p>
            <a:p>
              <a:pPr>
                <a:lnSpc>
                  <a:spcPts val="1800"/>
                </a:lnSpc>
                <a:tabLst>
                  <a:tab pos="3200400" algn="l"/>
                </a:tabLst>
              </a:pPr>
              <a:r>
                <a:rPr lang="en-US" sz="2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colours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 marked 1 to 7 as shown in the diagram. A student makes</a:t>
              </a:r>
            </a:p>
            <a:p>
              <a:pPr>
                <a:lnSpc>
                  <a:spcPts val="1800"/>
                </a:lnSpc>
                <a:tabLst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following statements about the spectrum observed on the screen.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10815" y="2607227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6200" y="971550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(a) The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colours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at position marked 3 and 5 are similar to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of the core of a hard–boiled egg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and the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of the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sky respectively.</a:t>
            </a: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Is the statement made by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 student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correct or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incorrect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?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justify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b) Which of the two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positions correspond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closely to the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of </a:t>
            </a:r>
          </a:p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a solution of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potassium permanganate, </a:t>
            </a:r>
          </a:p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ii) Danger or stop signal light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? </a:t>
            </a:r>
          </a:p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State and define the phenomenon observed.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9018" r="14063" b="17857"/>
          <a:stretch/>
        </p:blipFill>
        <p:spPr bwMode="auto">
          <a:xfrm>
            <a:off x="6205870" y="1010040"/>
            <a:ext cx="2583712" cy="156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90953" y="2607227"/>
            <a:ext cx="80652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(a)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3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and 5 are yellow and blue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respectively. The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student has identified them as yellow 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of the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core of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a hard – boiled egg) and blue (i.e.,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of sky)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respectively. Hence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, the statement is correct.</a:t>
            </a: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(b) 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Position 7 is the position of violet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    (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ii) Position 1 is the position of red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  <a:p>
            <a:pPr>
              <a:lnSpc>
                <a:spcPts val="1500"/>
              </a:lnSpc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(c) 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The phenomenon observed here is dispersion of light.</a:t>
            </a:r>
          </a:p>
          <a:p>
            <a:pPr>
              <a:lnSpc>
                <a:spcPts val="1500"/>
              </a:lnSpc>
            </a:pP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   (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ii) The splitting of while light into its constituent </a:t>
            </a:r>
            <a:r>
              <a:rPr lang="en-US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colours,when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passed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through a prism, is called dispersion of light.</a:t>
            </a:r>
            <a:endParaRPr lang="en-I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14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130373"/>
            <a:ext cx="8976159" cy="1069777"/>
            <a:chOff x="415925" y="541951"/>
            <a:chExt cx="8976159" cy="1069777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541951"/>
              <a:ext cx="81845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(a) A very thin narrow beam of white light is made incident on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two glass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objects shown below. Comment on the nature and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behavior of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emergent light in all the cases.</a:t>
              </a:r>
              <a:endParaRPr lang="en-US" sz="197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0" y="13525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813" y="1352550"/>
            <a:ext cx="49675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(a) In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emergent beam is white, laterally displaced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In (ii) emergent beam is a spectrum of seven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bent by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different angles.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2" t="47265" r="32500" b="26368"/>
          <a:stretch/>
        </p:blipFill>
        <p:spPr bwMode="auto">
          <a:xfrm>
            <a:off x="6035943" y="1200150"/>
            <a:ext cx="3020906" cy="16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4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3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nip Diagonal Corner Rectangle 4"/>
          <p:cNvSpPr/>
          <p:nvPr/>
        </p:nvSpPr>
        <p:spPr>
          <a:xfrm>
            <a:off x="229801" y="986064"/>
            <a:ext cx="1371600" cy="581891"/>
          </a:xfrm>
          <a:prstGeom prst="snip2DiagRect">
            <a:avLst/>
          </a:prstGeom>
          <a:noFill/>
          <a:ln w="12700" cap="rnd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Position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of object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2263140" y="986064"/>
            <a:ext cx="1371600" cy="581891"/>
          </a:xfrm>
          <a:prstGeom prst="snip2DiagRect">
            <a:avLst/>
          </a:prstGeom>
          <a:noFill/>
          <a:ln w="12700" cap="rnd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Position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of image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769879" y="986064"/>
            <a:ext cx="1371600" cy="581891"/>
          </a:xfrm>
          <a:prstGeom prst="snip2DiagRect">
            <a:avLst/>
          </a:prstGeom>
          <a:noFill/>
          <a:ln w="12700" cap="rnd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Size of image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7542621" y="986064"/>
            <a:ext cx="1371600" cy="581891"/>
          </a:xfrm>
          <a:prstGeom prst="snip2DiagRect">
            <a:avLst/>
          </a:prstGeom>
          <a:noFill/>
          <a:ln w="12700" cap="rnd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Nature of image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439" y="1767026"/>
            <a:ext cx="106150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infinity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6117" y="1767026"/>
            <a:ext cx="115467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focus 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7213" y="1767026"/>
            <a:ext cx="124909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Point image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7767" y="1767026"/>
            <a:ext cx="161890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 &amp; inverted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856" y="2256223"/>
            <a:ext cx="115467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focus 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2699" y="2256223"/>
            <a:ext cx="106150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infinity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37213" y="2256223"/>
            <a:ext cx="124909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Very large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7767" y="2256223"/>
            <a:ext cx="161890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 &amp; inverted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47" y="2745421"/>
            <a:ext cx="1803892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Between 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&amp;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46169" y="2745421"/>
            <a:ext cx="123457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Beyond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7213" y="2745421"/>
            <a:ext cx="124909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Larger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7767" y="2745421"/>
            <a:ext cx="161890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 &amp; inverted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2908" y="3308393"/>
            <a:ext cx="123457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Beyond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61508" y="3308393"/>
            <a:ext cx="1803892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Between 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&amp;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7213" y="3308393"/>
            <a:ext cx="124909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Smaller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7767" y="3308393"/>
            <a:ext cx="161890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 &amp; inverted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518" y="3800813"/>
            <a:ext cx="763351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81778" y="3800813"/>
            <a:ext cx="763351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2F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1944" y="3800813"/>
            <a:ext cx="1239632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Same size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7767" y="3800813"/>
            <a:ext cx="161890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Real &amp; inverted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386" y="4273105"/>
            <a:ext cx="1869614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Between F</a:t>
            </a:r>
            <a:r>
              <a:rPr lang="en-US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 and 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1894" y="4273105"/>
            <a:ext cx="210312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On the same side of the lens as the object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46676" y="4273105"/>
            <a:ext cx="1230169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Very large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3055" y="4273105"/>
            <a:ext cx="152832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Virtual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&amp; erect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8600" y="3177720"/>
            <a:ext cx="5398861" cy="1748533"/>
            <a:chOff x="1131752" y="6159109"/>
            <a:chExt cx="5398861" cy="1748533"/>
          </a:xfrm>
        </p:grpSpPr>
        <p:sp>
          <p:nvSpPr>
            <p:cNvPr id="34" name="Rectangle 33"/>
            <p:cNvSpPr/>
            <p:nvPr/>
          </p:nvSpPr>
          <p:spPr>
            <a:xfrm>
              <a:off x="1131752" y="6159109"/>
              <a:ext cx="5398861" cy="1742314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4"/>
            <a:stretch/>
          </p:blipFill>
          <p:spPr bwMode="auto">
            <a:xfrm>
              <a:off x="1250073" y="6212907"/>
              <a:ext cx="5162219" cy="169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226328" y="3183939"/>
            <a:ext cx="5398861" cy="1742314"/>
            <a:chOff x="392856" y="-4286250"/>
            <a:chExt cx="5398861" cy="1742314"/>
          </a:xfrm>
        </p:grpSpPr>
        <p:sp>
          <p:nvSpPr>
            <p:cNvPr id="37" name="Rectangle 36"/>
            <p:cNvSpPr/>
            <p:nvPr/>
          </p:nvSpPr>
          <p:spPr>
            <a:xfrm>
              <a:off x="392856" y="-4286250"/>
              <a:ext cx="5398861" cy="1742314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1" r="2042"/>
            <a:stretch/>
          </p:blipFill>
          <p:spPr bwMode="auto">
            <a:xfrm>
              <a:off x="609600" y="-4249301"/>
              <a:ext cx="4959127" cy="169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4104316" y="3242436"/>
            <a:ext cx="4811084" cy="1742314"/>
            <a:chOff x="1734533" y="-2833866"/>
            <a:chExt cx="4811084" cy="1742314"/>
          </a:xfrm>
        </p:grpSpPr>
        <p:sp>
          <p:nvSpPr>
            <p:cNvPr id="40" name="Rectangle 39"/>
            <p:cNvSpPr/>
            <p:nvPr/>
          </p:nvSpPr>
          <p:spPr>
            <a:xfrm>
              <a:off x="1734533" y="-2833866"/>
              <a:ext cx="4811084" cy="1742314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4" r="5204"/>
            <a:stretch/>
          </p:blipFill>
          <p:spPr bwMode="auto">
            <a:xfrm>
              <a:off x="1776411" y="-2810077"/>
              <a:ext cx="4615090" cy="169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3964587" y="3168824"/>
            <a:ext cx="4950813" cy="1782915"/>
            <a:chOff x="1955970" y="1540549"/>
            <a:chExt cx="4950813" cy="1782915"/>
          </a:xfrm>
        </p:grpSpPr>
        <p:sp>
          <p:nvSpPr>
            <p:cNvPr id="43" name="Rectangle 42"/>
            <p:cNvSpPr/>
            <p:nvPr/>
          </p:nvSpPr>
          <p:spPr>
            <a:xfrm>
              <a:off x="1955970" y="1581150"/>
              <a:ext cx="4950813" cy="1742314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7"/>
            <a:stretch/>
          </p:blipFill>
          <p:spPr bwMode="auto">
            <a:xfrm>
              <a:off x="2136699" y="1540549"/>
              <a:ext cx="4531168" cy="1779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232821" y="3177720"/>
            <a:ext cx="5537058" cy="1948628"/>
            <a:chOff x="2238452" y="1537522"/>
            <a:chExt cx="5537058" cy="1948628"/>
          </a:xfrm>
        </p:grpSpPr>
        <p:sp>
          <p:nvSpPr>
            <p:cNvPr id="46" name="Rectangle 45"/>
            <p:cNvSpPr/>
            <p:nvPr/>
          </p:nvSpPr>
          <p:spPr>
            <a:xfrm>
              <a:off x="2238452" y="1537522"/>
              <a:ext cx="5537058" cy="1948628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35"/>
            <a:stretch/>
          </p:blipFill>
          <p:spPr bwMode="auto">
            <a:xfrm>
              <a:off x="2423236" y="1673014"/>
              <a:ext cx="5167490" cy="169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8" name="Group 47"/>
          <p:cNvGrpSpPr/>
          <p:nvPr/>
        </p:nvGrpSpPr>
        <p:grpSpPr>
          <a:xfrm>
            <a:off x="3964588" y="3209425"/>
            <a:ext cx="5026796" cy="1771480"/>
            <a:chOff x="2287378" y="2279324"/>
            <a:chExt cx="5026796" cy="1771480"/>
          </a:xfrm>
        </p:grpSpPr>
        <p:sp>
          <p:nvSpPr>
            <p:cNvPr id="49" name="Rectangle 48"/>
            <p:cNvSpPr/>
            <p:nvPr/>
          </p:nvSpPr>
          <p:spPr>
            <a:xfrm>
              <a:off x="2287378" y="2279324"/>
              <a:ext cx="5026796" cy="177148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9"/>
            <a:stretch/>
          </p:blipFill>
          <p:spPr bwMode="auto">
            <a:xfrm>
              <a:off x="2418978" y="2343150"/>
              <a:ext cx="4751216" cy="169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Rectangle 50"/>
          <p:cNvSpPr/>
          <p:nvPr/>
        </p:nvSpPr>
        <p:spPr>
          <a:xfrm>
            <a:off x="13572" y="2114550"/>
            <a:ext cx="917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REVISE ALL LENS RAY DIAGRAMS IN 3 MINUTES 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39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54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accel="40000" decel="36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accel="40000" de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40000" de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accel="40000" de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51" grpId="0"/>
      <p:bldP spid="5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130373"/>
            <a:ext cx="8976159" cy="1069777"/>
            <a:chOff x="415925" y="541951"/>
            <a:chExt cx="8976159" cy="1069777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541951"/>
              <a:ext cx="81083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ray of light is incident on a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prism in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minimum deviation position as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shown and it suffers a deviation of 40º.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What will be the deviation suffered if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shaded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half of the prism is removed</a:t>
              </a:r>
              <a:r>
                <a:rPr lang="en-US" sz="197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?</a:t>
              </a:r>
              <a:endParaRPr lang="en-US" sz="197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0" y="13525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813" y="1352550"/>
            <a:ext cx="5281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A ray of light which suffers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minimum deviation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always passes parallel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to the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base. It thus is incident on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 face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normally and suffers no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further deviation. 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Thus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, the deviation is halved i.e. 20º.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352550"/>
            <a:ext cx="2809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57150"/>
            <a:ext cx="8976159" cy="1371600"/>
            <a:chOff x="415925" y="240128"/>
            <a:chExt cx="8976159" cy="1371600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7" y="240128"/>
              <a:ext cx="6889170" cy="1311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glass slab is placed over a page on which the word VIBGYOR is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printed with each letter in its corresponding </a:t>
              </a:r>
              <a:r>
                <a:rPr lang="en-US" sz="197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colour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.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</a:t>
              </a:r>
              <a:r>
                <a:rPr lang="en-US" sz="197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) Will the image of all the letters be in the same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plane</a:t>
              </a:r>
              <a:r>
                <a:rPr lang="en-US" sz="197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?</a:t>
              </a:r>
              <a:endParaRPr lang="en-US" sz="197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(ii) If not, state which letter will be raised to the maximum.</a:t>
              </a:r>
              <a:endParaRPr lang="en-US" sz="197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0" y="15811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812" y="1581150"/>
            <a:ext cx="80917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i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) No, the images of letters of different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will be raised by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slightly different heights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(ii) The letter, V, corresponding to the violet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will be raised to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 maximum. This is because, Apparent depth = real depth / 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Now, n is maximum for the violet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. Its apparent depth would,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therefore, be the least.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Hence, the violet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colour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 (letter V) would be raised to the maximum.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6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 drive\MJ WORK\Pooja mam (physics)\CBSE (X)\Light - Reflection and Refraction\900_Rizwana-Khan_Purple Gradient 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0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428" y="57150"/>
            <a:ext cx="8976159" cy="1981200"/>
            <a:chOff x="415925" y="-369472"/>
            <a:chExt cx="8976159" cy="1981200"/>
          </a:xfrm>
        </p:grpSpPr>
        <p:sp>
          <p:nvSpPr>
            <p:cNvPr id="8" name="Rectangle 7"/>
            <p:cNvSpPr/>
            <p:nvPr/>
          </p:nvSpPr>
          <p:spPr>
            <a:xfrm>
              <a:off x="1162484" y="1533523"/>
              <a:ext cx="8229600" cy="78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925" y="888423"/>
              <a:ext cx="755703" cy="692727"/>
              <a:chOff x="415925" y="285750"/>
              <a:chExt cx="755703" cy="69272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15925" y="285750"/>
                <a:ext cx="755703" cy="692727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5715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black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68744" y="324422"/>
                <a:ext cx="6655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ln w="1270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latin typeface="Aharoni" pitchFamily="2" charset="-79"/>
                    <a:cs typeface="Aharoni" pitchFamily="2" charset="-79"/>
                  </a:rPr>
                  <a:t>Q.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193926" y="-369472"/>
              <a:ext cx="803216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image of a candle flame formed by a lens is obtained on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 screen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placed on the other side of the lens. If the image is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three times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size of the flame and the distance between lens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and image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is 80 cm, at what distance should the candle be placed </a:t>
              </a:r>
              <a:r>
                <a:rPr lang="en-US" sz="197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from the </a:t>
              </a: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lens</a:t>
              </a:r>
              <a:r>
                <a:rPr lang="en-US" sz="197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?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What is the nature of the image at a distance of 80 cm and what is</a:t>
              </a:r>
            </a:p>
            <a:p>
              <a:pPr>
                <a:lnSpc>
                  <a:spcPts val="2400"/>
                </a:lnSpc>
                <a:tabLst>
                  <a:tab pos="3200400" algn="l"/>
                </a:tabLst>
              </a:pPr>
              <a:r>
                <a:rPr lang="en-US" sz="197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the type of lens</a:t>
              </a:r>
              <a:r>
                <a:rPr lang="en-US" sz="197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?</a:t>
              </a:r>
              <a:endParaRPr lang="en-US" sz="197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51380" y="2190750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2700">
                  <a:solidFill>
                    <a:prstClr val="black"/>
                  </a:solidFill>
                </a:ln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Ans.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812" y="2190750"/>
            <a:ext cx="80917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Given, m = – 3, v = 80, cm, u = ?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Using the expression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m = v/u, we have –3 = 80/u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or u = –80/3 = 26.67 cm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Narkisim" pitchFamily="34" charset="-79"/>
              </a:rPr>
              <a:t>The image is real and the lens is a convex lens.</a:t>
            </a:r>
            <a:endParaRPr lang="en-I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66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037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00313\Desktop\USES OF A convex l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-1588"/>
            <a:ext cx="9144000" cy="5145088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47750"/>
            <a:ext cx="7315200" cy="43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Making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microscope, 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telescope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and 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slide projectors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721559"/>
            <a:ext cx="4191000" cy="43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2. Making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simple camera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395368"/>
            <a:ext cx="510540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 magnifying lens by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watchmakers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060392"/>
            <a:ext cx="495300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spectacles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to correct the defect 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of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vision called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hypermetropia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39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2819400" y="509587"/>
            <a:ext cx="3400829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1528" y="57150"/>
            <a:ext cx="2696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RAY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4" name="Frame 33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599" y="1878733"/>
            <a:ext cx="348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which is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parallel to the principal axis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a concave lens,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appears to be coming from its focus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after refraction through the lens.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32709" y="2621464"/>
            <a:ext cx="7678583" cy="2326774"/>
            <a:chOff x="732709" y="2247900"/>
            <a:chExt cx="7678583" cy="2326774"/>
          </a:xfrm>
        </p:grpSpPr>
        <p:grpSp>
          <p:nvGrpSpPr>
            <p:cNvPr id="56" name="Group 55"/>
            <p:cNvGrpSpPr/>
            <p:nvPr/>
          </p:nvGrpSpPr>
          <p:grpSpPr>
            <a:xfrm>
              <a:off x="732709" y="2256729"/>
              <a:ext cx="7678583" cy="2317945"/>
              <a:chOff x="153555" y="2551578"/>
              <a:chExt cx="7678583" cy="231794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53555" y="3699519"/>
                <a:ext cx="7678583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59" name="Flowchart: Connector 58"/>
              <p:cNvSpPr/>
              <p:nvPr/>
            </p:nvSpPr>
            <p:spPr>
              <a:xfrm>
                <a:off x="1325846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6550118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993627" y="2551578"/>
                <a:ext cx="0" cy="2317945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  <a:effectLst>
                <a:outerShdw blurRad="50800" dist="50800" dir="5400000" algn="ctr" rotWithShape="0">
                  <a:srgbClr val="000000">
                    <a:alpha val="82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895573" y="3711149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8944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22646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94246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59111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3937982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5244050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2631914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4133850" y="2247900"/>
              <a:ext cx="857250" cy="2309813"/>
            </a:xfrm>
            <a:custGeom>
              <a:avLst/>
              <a:gdLst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2309813">
                  <a:moveTo>
                    <a:pt x="0" y="14288"/>
                  </a:moveTo>
                  <a:lnTo>
                    <a:pt x="857250" y="14288"/>
                  </a:lnTo>
                  <a:cubicBezTo>
                    <a:pt x="500062" y="660400"/>
                    <a:pt x="485775" y="1420813"/>
                    <a:pt x="857250" y="2309813"/>
                  </a:cubicBezTo>
                  <a:lnTo>
                    <a:pt x="4763" y="2309813"/>
                  </a:lnTo>
                  <a:cubicBezTo>
                    <a:pt x="371475" y="1597025"/>
                    <a:pt x="409576" y="788988"/>
                    <a:pt x="476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83274" y="3402827"/>
            <a:ext cx="2194560" cy="1588"/>
            <a:chOff x="2237232" y="3105150"/>
            <a:chExt cx="2194560" cy="15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>
              <a:off x="2237232" y="3105150"/>
              <a:ext cx="2194560" cy="0"/>
            </a:xfrm>
            <a:prstGeom prst="line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>
              <a:off x="3282958" y="3105150"/>
              <a:ext cx="91440" cy="1588"/>
            </a:xfrm>
            <a:prstGeom prst="straightConnector1">
              <a:avLst/>
            </a:prstGeom>
            <a:noFill/>
            <a:ln w="31750" cap="flat" cmpd="sng" algn="ctr">
              <a:solidFill>
                <a:srgbClr val="FF00FF"/>
              </a:solidFill>
              <a:prstDash val="solid"/>
              <a:tailEnd type="stealth" w="lg" len="lg"/>
            </a:ln>
            <a:effectLst/>
          </p:spPr>
        </p:cxnSp>
      </p:grpSp>
      <p:grpSp>
        <p:nvGrpSpPr>
          <p:cNvPr id="73" name="Group 72"/>
          <p:cNvGrpSpPr/>
          <p:nvPr/>
        </p:nvGrpSpPr>
        <p:grpSpPr>
          <a:xfrm>
            <a:off x="4578739" y="2877048"/>
            <a:ext cx="1919287" cy="533399"/>
            <a:chOff x="2404240" y="2574926"/>
            <a:chExt cx="1919287" cy="533399"/>
          </a:xfrm>
          <a:effectLst>
            <a:outerShdw blurRad="50800" dist="50800" dir="5400000" algn="ctr" rotWithShape="0">
              <a:srgbClr val="000000">
                <a:alpha val="88000"/>
              </a:srgbClr>
            </a:outerShdw>
          </a:effectLst>
        </p:grpSpPr>
        <p:cxnSp>
          <p:nvCxnSpPr>
            <p:cNvPr id="74" name="Straight Connector 73"/>
            <p:cNvCxnSpPr/>
            <p:nvPr/>
          </p:nvCxnSpPr>
          <p:spPr>
            <a:xfrm flipV="1">
              <a:off x="2404240" y="2574926"/>
              <a:ext cx="1919287" cy="533399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>
            <a:xfrm flipV="1">
              <a:off x="3451686" y="2787655"/>
              <a:ext cx="123825" cy="30955"/>
            </a:xfrm>
            <a:prstGeom prst="straightConnector1">
              <a:avLst/>
            </a:prstGeom>
            <a:noFill/>
            <a:ln w="25400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76" name="Straight Connector 75"/>
          <p:cNvCxnSpPr/>
          <p:nvPr/>
        </p:nvCxnSpPr>
        <p:spPr>
          <a:xfrm flipV="1">
            <a:off x="3263900" y="3415211"/>
            <a:ext cx="1313934" cy="368303"/>
          </a:xfrm>
          <a:prstGeom prst="line">
            <a:avLst/>
          </a:prstGeom>
          <a:noFill/>
          <a:ln w="28575" cap="flat" cmpd="sng" algn="ctr">
            <a:solidFill>
              <a:srgbClr val="00FFFF"/>
            </a:solidFill>
            <a:prstDash val="sysDash"/>
          </a:ln>
          <a:effectLst>
            <a:outerShdw blurRad="50800" dist="50800" dir="5400000" algn="ctr" rotWithShape="0">
              <a:srgbClr val="000000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10579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0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 animBg="1"/>
      <p:bldP spid="34" grpId="1" animBg="1"/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30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2819400" y="509587"/>
            <a:ext cx="3400829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1528" y="57150"/>
            <a:ext cx="2696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RAY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4" name="Frame 33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599" y="1878733"/>
            <a:ext cx="3483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passing through the optical </a:t>
            </a:r>
            <a:r>
              <a:rPr 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centre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passes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through the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optical </a:t>
            </a:r>
            <a:r>
              <a:rPr 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centre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undeviated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32709" y="2621464"/>
            <a:ext cx="7678583" cy="2326774"/>
            <a:chOff x="732709" y="2247900"/>
            <a:chExt cx="7678583" cy="2326774"/>
          </a:xfrm>
        </p:grpSpPr>
        <p:grpSp>
          <p:nvGrpSpPr>
            <p:cNvPr id="56" name="Group 55"/>
            <p:cNvGrpSpPr/>
            <p:nvPr/>
          </p:nvGrpSpPr>
          <p:grpSpPr>
            <a:xfrm>
              <a:off x="732709" y="2256729"/>
              <a:ext cx="7678583" cy="2317945"/>
              <a:chOff x="153555" y="2551578"/>
              <a:chExt cx="7678583" cy="231794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53555" y="3699519"/>
                <a:ext cx="7678583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59" name="Flowchart: Connector 58"/>
              <p:cNvSpPr/>
              <p:nvPr/>
            </p:nvSpPr>
            <p:spPr>
              <a:xfrm>
                <a:off x="1325846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6550118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993627" y="2551578"/>
                <a:ext cx="0" cy="2317945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  <a:effectLst>
                <a:outerShdw blurRad="50800" dist="50800" dir="5400000" algn="ctr" rotWithShape="0">
                  <a:srgbClr val="000000">
                    <a:alpha val="82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895573" y="3711149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8944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22646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94246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59111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3937982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5244050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2631914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4133850" y="2247900"/>
              <a:ext cx="857250" cy="2309813"/>
            </a:xfrm>
            <a:custGeom>
              <a:avLst/>
              <a:gdLst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2309813">
                  <a:moveTo>
                    <a:pt x="0" y="14288"/>
                  </a:moveTo>
                  <a:lnTo>
                    <a:pt x="857250" y="14288"/>
                  </a:lnTo>
                  <a:cubicBezTo>
                    <a:pt x="500062" y="660400"/>
                    <a:pt x="485775" y="1420813"/>
                    <a:pt x="857250" y="2309813"/>
                  </a:cubicBezTo>
                  <a:lnTo>
                    <a:pt x="4763" y="2309813"/>
                  </a:lnTo>
                  <a:cubicBezTo>
                    <a:pt x="371475" y="1597025"/>
                    <a:pt x="409576" y="788988"/>
                    <a:pt x="476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59104" y="3059115"/>
            <a:ext cx="1666875" cy="739775"/>
            <a:chOff x="2781300" y="2984500"/>
            <a:chExt cx="1666875" cy="739775"/>
          </a:xfrm>
          <a:effectLst>
            <a:outerShdw blurRad="50800" dist="38100" dir="5400000" algn="t" rotWithShape="0">
              <a:prstClr val="black"/>
            </a:outerShdw>
          </a:effectLst>
        </p:grpSpPr>
        <p:cxnSp>
          <p:nvCxnSpPr>
            <p:cNvPr id="39" name="Straight Connector 38"/>
            <p:cNvCxnSpPr/>
            <p:nvPr/>
          </p:nvCxnSpPr>
          <p:spPr>
            <a:xfrm>
              <a:off x="2781300" y="2984500"/>
              <a:ext cx="1666875" cy="739775"/>
            </a:xfrm>
            <a:prstGeom prst="line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>
            <a:xfrm>
              <a:off x="3517843" y="3309460"/>
              <a:ext cx="90245" cy="47314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41" name="Straight Arrow Connector 40"/>
          <p:cNvCxnSpPr/>
          <p:nvPr/>
        </p:nvCxnSpPr>
        <p:spPr>
          <a:xfrm>
            <a:off x="4578473" y="3779979"/>
            <a:ext cx="1646112" cy="788847"/>
          </a:xfrm>
          <a:prstGeom prst="straightConnector1">
            <a:avLst/>
          </a:prstGeom>
          <a:ln w="28575">
            <a:solidFill>
              <a:srgbClr val="00FFFF"/>
            </a:solidFill>
            <a:tailEnd type="stealth" w="lg" len="lg"/>
          </a:ln>
          <a:effectLst>
            <a:outerShdw blurRad="508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4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39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2819400" y="509587"/>
            <a:ext cx="3400829" cy="36513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1528" y="57150"/>
            <a:ext cx="269657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RAY DIAGRAM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" y="742950"/>
            <a:ext cx="420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RULES FOR MAKING RAY DIAGRAMS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" y="1325308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RULE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4" name="Frame 33"/>
          <p:cNvSpPr/>
          <p:nvPr/>
        </p:nvSpPr>
        <p:spPr>
          <a:xfrm rot="19193121">
            <a:off x="973285" y="1335235"/>
            <a:ext cx="457200" cy="457200"/>
          </a:xfrm>
          <a:prstGeom prst="frame">
            <a:avLst>
              <a:gd name="adj1" fmla="val 125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2614" y="1371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70000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70000"/>
                  </a:srgbClr>
                </a:outerShdw>
              </a:effectLst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599" y="1878733"/>
            <a:ext cx="3483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A ray of light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going towards the focus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of a concave lens, becomes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parallel to its principal axis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after refraction through the lens.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32709" y="2621464"/>
            <a:ext cx="7678583" cy="2326774"/>
            <a:chOff x="732709" y="2247900"/>
            <a:chExt cx="7678583" cy="2326774"/>
          </a:xfrm>
        </p:grpSpPr>
        <p:grpSp>
          <p:nvGrpSpPr>
            <p:cNvPr id="56" name="Group 55"/>
            <p:cNvGrpSpPr/>
            <p:nvPr/>
          </p:nvGrpSpPr>
          <p:grpSpPr>
            <a:xfrm>
              <a:off x="732709" y="2256729"/>
              <a:ext cx="7678583" cy="2317945"/>
              <a:chOff x="153555" y="2551578"/>
              <a:chExt cx="7678583" cy="231794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53555" y="3699519"/>
                <a:ext cx="7678583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59" name="Flowchart: Connector 58"/>
              <p:cNvSpPr/>
              <p:nvPr/>
            </p:nvSpPr>
            <p:spPr>
              <a:xfrm>
                <a:off x="1325846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6550118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993627" y="2551578"/>
                <a:ext cx="0" cy="2317945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  <a:effectLst>
                <a:outerShdw blurRad="50800" dist="50800" dir="5400000" algn="ctr" rotWithShape="0">
                  <a:srgbClr val="000000">
                    <a:alpha val="8200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895573" y="3711149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8944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122646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494246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359111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3937982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5244050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2631914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4133850" y="2247900"/>
              <a:ext cx="857250" cy="2309813"/>
            </a:xfrm>
            <a:custGeom>
              <a:avLst/>
              <a:gdLst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2309813">
                  <a:moveTo>
                    <a:pt x="0" y="14288"/>
                  </a:moveTo>
                  <a:lnTo>
                    <a:pt x="857250" y="14288"/>
                  </a:lnTo>
                  <a:cubicBezTo>
                    <a:pt x="500062" y="660400"/>
                    <a:pt x="485775" y="1420813"/>
                    <a:pt x="857250" y="2309813"/>
                  </a:cubicBezTo>
                  <a:lnTo>
                    <a:pt x="4763" y="2309813"/>
                  </a:lnTo>
                  <a:cubicBezTo>
                    <a:pt x="371475" y="1597025"/>
                    <a:pt x="409576" y="788988"/>
                    <a:pt x="476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91740" y="2820670"/>
            <a:ext cx="2072640" cy="586740"/>
            <a:chOff x="2397760" y="3439160"/>
            <a:chExt cx="2072640" cy="5867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43" name="Straight Connector 42"/>
            <p:cNvCxnSpPr/>
            <p:nvPr/>
          </p:nvCxnSpPr>
          <p:spPr>
            <a:xfrm>
              <a:off x="2397760" y="3439160"/>
              <a:ext cx="2072640" cy="586740"/>
            </a:xfrm>
            <a:prstGeom prst="line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>
            <a:xfrm>
              <a:off x="3365976" y="3709353"/>
              <a:ext cx="95242" cy="35398"/>
            </a:xfrm>
            <a:prstGeom prst="straightConnector1">
              <a:avLst/>
            </a:prstGeom>
            <a:noFill/>
            <a:ln w="31750" cap="flat" cmpd="sng" algn="ctr">
              <a:solidFill>
                <a:srgbClr val="FF00FF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>
          <a:xfrm>
            <a:off x="4567878" y="3409949"/>
            <a:ext cx="2061522" cy="584201"/>
          </a:xfrm>
          <a:prstGeom prst="line">
            <a:avLst/>
          </a:prstGeom>
          <a:noFill/>
          <a:ln w="28575" cap="flat" cmpd="sng" algn="ctr">
            <a:solidFill>
              <a:srgbClr val="FF00FF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grpSp>
        <p:nvGrpSpPr>
          <p:cNvPr id="46" name="Group 45"/>
          <p:cNvGrpSpPr/>
          <p:nvPr/>
        </p:nvGrpSpPr>
        <p:grpSpPr>
          <a:xfrm>
            <a:off x="4567669" y="3407727"/>
            <a:ext cx="2264931" cy="0"/>
            <a:chOff x="2400300" y="3289300"/>
            <a:chExt cx="2264931" cy="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47" name="Straight Connector 46"/>
            <p:cNvCxnSpPr/>
            <p:nvPr/>
          </p:nvCxnSpPr>
          <p:spPr>
            <a:xfrm>
              <a:off x="2400300" y="3289300"/>
              <a:ext cx="2264931" cy="0"/>
            </a:xfrm>
            <a:prstGeom prst="lin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>
            <a:xfrm>
              <a:off x="3515563" y="3289300"/>
              <a:ext cx="12255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079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4" dur="1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59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152400" y="3389941"/>
            <a:ext cx="3781364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89372" y="3615803"/>
            <a:ext cx="2435261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-88282" y="3234655"/>
            <a:ext cx="242649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40455" y="3388542"/>
            <a:ext cx="1450115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focus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065849" y="3769849"/>
            <a:ext cx="1927016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Virtual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65849" y="4148826"/>
            <a:ext cx="1927016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Erect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35981" y="4373915"/>
            <a:ext cx="2167266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(C)	Point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3381" y="209550"/>
            <a:ext cx="2032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at infinity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2709" y="1112901"/>
            <a:ext cx="7678583" cy="2326774"/>
            <a:chOff x="732709" y="2247900"/>
            <a:chExt cx="7678583" cy="2326774"/>
          </a:xfrm>
        </p:grpSpPr>
        <p:grpSp>
          <p:nvGrpSpPr>
            <p:cNvPr id="76" name="Group 75"/>
            <p:cNvGrpSpPr/>
            <p:nvPr/>
          </p:nvGrpSpPr>
          <p:grpSpPr>
            <a:xfrm>
              <a:off x="732709" y="2256729"/>
              <a:ext cx="7678583" cy="2317945"/>
              <a:chOff x="153555" y="2551578"/>
              <a:chExt cx="7678583" cy="2317945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153555" y="3699519"/>
                <a:ext cx="7678583" cy="1588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79" name="Flowchart: Connector 78"/>
              <p:cNvSpPr/>
              <p:nvPr/>
            </p:nvSpPr>
            <p:spPr>
              <a:xfrm>
                <a:off x="1325846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2631914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1" name="Flowchart: Connector 80"/>
              <p:cNvSpPr/>
              <p:nvPr/>
            </p:nvSpPr>
            <p:spPr>
              <a:xfrm>
                <a:off x="6550118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3993627" y="2551578"/>
                <a:ext cx="0" cy="2317945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908273" y="3711149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108944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2646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494246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59111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8" name="Flowchart: Connector 87"/>
              <p:cNvSpPr/>
              <p:nvPr/>
            </p:nvSpPr>
            <p:spPr>
              <a:xfrm>
                <a:off x="3937982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9" name="Flowchart: Connector 88"/>
              <p:cNvSpPr/>
              <p:nvPr/>
            </p:nvSpPr>
            <p:spPr>
              <a:xfrm>
                <a:off x="5244050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7" name="Freeform 76"/>
            <p:cNvSpPr/>
            <p:nvPr/>
          </p:nvSpPr>
          <p:spPr>
            <a:xfrm>
              <a:off x="4133850" y="2247900"/>
              <a:ext cx="857250" cy="2309813"/>
            </a:xfrm>
            <a:custGeom>
              <a:avLst/>
              <a:gdLst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2309813">
                  <a:moveTo>
                    <a:pt x="0" y="14288"/>
                  </a:moveTo>
                  <a:lnTo>
                    <a:pt x="857250" y="14288"/>
                  </a:lnTo>
                  <a:cubicBezTo>
                    <a:pt x="500062" y="660400"/>
                    <a:pt x="485775" y="1420813"/>
                    <a:pt x="857250" y="2309813"/>
                  </a:cubicBezTo>
                  <a:lnTo>
                    <a:pt x="4763" y="2309813"/>
                  </a:lnTo>
                  <a:cubicBezTo>
                    <a:pt x="371475" y="1597025"/>
                    <a:pt x="409576" y="788988"/>
                    <a:pt x="476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1371600" y="1548051"/>
            <a:ext cx="2840182" cy="64698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the incident ray is parallel to the principal axis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49367" y="1548051"/>
            <a:ext cx="3288625" cy="64698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refracted ray appears to be coming from its focus F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92" name="Group 33"/>
          <p:cNvGrpSpPr/>
          <p:nvPr/>
        </p:nvGrpSpPr>
        <p:grpSpPr>
          <a:xfrm>
            <a:off x="1464556" y="1505666"/>
            <a:ext cx="3107444" cy="1537862"/>
            <a:chOff x="1470987" y="1370012"/>
            <a:chExt cx="3107444" cy="1537862"/>
          </a:xfrm>
        </p:grpSpPr>
        <p:grpSp>
          <p:nvGrpSpPr>
            <p:cNvPr id="93" name="Group 20"/>
            <p:cNvGrpSpPr/>
            <p:nvPr/>
          </p:nvGrpSpPr>
          <p:grpSpPr>
            <a:xfrm>
              <a:off x="1470987" y="1371600"/>
              <a:ext cx="3107444" cy="1536274"/>
              <a:chOff x="3842334" y="757484"/>
              <a:chExt cx="2561570" cy="1536274"/>
            </a:xfrm>
          </p:grpSpPr>
          <p:cxnSp>
            <p:nvCxnSpPr>
              <p:cNvPr id="97" name="Straight Connector 23"/>
              <p:cNvCxnSpPr/>
              <p:nvPr/>
            </p:nvCxnSpPr>
            <p:spPr>
              <a:xfrm>
                <a:off x="3842334" y="757484"/>
                <a:ext cx="256032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FF66FF"/>
                </a:solidFill>
                <a:prstDash val="solid"/>
              </a:ln>
              <a:effectLst/>
            </p:spPr>
          </p:cxnSp>
          <p:cxnSp>
            <p:nvCxnSpPr>
              <p:cNvPr id="98" name="Straight Connector 24"/>
              <p:cNvCxnSpPr/>
              <p:nvPr/>
            </p:nvCxnSpPr>
            <p:spPr>
              <a:xfrm>
                <a:off x="3843584" y="2292170"/>
                <a:ext cx="2560320" cy="1588"/>
              </a:xfrm>
              <a:prstGeom prst="line">
                <a:avLst/>
              </a:prstGeom>
              <a:noFill/>
              <a:ln w="25400" cap="flat" cmpd="sng" algn="ctr">
                <a:solidFill>
                  <a:srgbClr val="FF66FF"/>
                </a:solidFill>
                <a:prstDash val="solid"/>
              </a:ln>
              <a:effectLst/>
            </p:spPr>
          </p:cxnSp>
        </p:grpSp>
        <p:grpSp>
          <p:nvGrpSpPr>
            <p:cNvPr id="94" name="Group 32"/>
            <p:cNvGrpSpPr/>
            <p:nvPr/>
          </p:nvGrpSpPr>
          <p:grpSpPr>
            <a:xfrm>
              <a:off x="2743200" y="1370012"/>
              <a:ext cx="91440" cy="1537862"/>
              <a:chOff x="2743200" y="1370012"/>
              <a:chExt cx="91440" cy="1537862"/>
            </a:xfrm>
          </p:grpSpPr>
          <p:cxnSp>
            <p:nvCxnSpPr>
              <p:cNvPr id="95" name="Straight Arrow Connector 27"/>
              <p:cNvCxnSpPr/>
              <p:nvPr/>
            </p:nvCxnSpPr>
            <p:spPr>
              <a:xfrm>
                <a:off x="2743200" y="1370012"/>
                <a:ext cx="91440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2743200" y="2906286"/>
                <a:ext cx="91440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  <a:tailEnd type="stealth" w="lg" len="lg"/>
              </a:ln>
              <a:effectLst/>
            </p:spPr>
          </p:cxnSp>
        </p:grpSp>
      </p:grpSp>
      <p:sp>
        <p:nvSpPr>
          <p:cNvPr id="99" name="TextBox 98"/>
          <p:cNvSpPr txBox="1"/>
          <p:nvPr/>
        </p:nvSpPr>
        <p:spPr>
          <a:xfrm>
            <a:off x="304800" y="11464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13617" y="30324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5400000" flipH="1" flipV="1">
            <a:off x="-268571" y="2263461"/>
            <a:ext cx="1511405" cy="1313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headEnd type="none" w="med" len="med"/>
            <a:tailEnd type="stealth" w="lg" len="lg"/>
          </a:ln>
          <a:effectLst/>
        </p:spPr>
      </p:cxnSp>
      <p:grpSp>
        <p:nvGrpSpPr>
          <p:cNvPr id="107" name="Group 45"/>
          <p:cNvGrpSpPr/>
          <p:nvPr/>
        </p:nvGrpSpPr>
        <p:grpSpPr>
          <a:xfrm flipH="1">
            <a:off x="4565650" y="755940"/>
            <a:ext cx="1254125" cy="2982002"/>
            <a:chOff x="3302266" y="675596"/>
            <a:chExt cx="1254125" cy="2982002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3448311" y="2961596"/>
              <a:ext cx="1093792" cy="696002"/>
            </a:xfrm>
            <a:prstGeom prst="line">
              <a:avLst/>
            </a:prstGeom>
            <a:noFill/>
            <a:ln w="25400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3302266" y="675596"/>
              <a:ext cx="1254125" cy="753385"/>
            </a:xfrm>
            <a:prstGeom prst="line">
              <a:avLst/>
            </a:prstGeom>
            <a:noFill/>
            <a:ln w="25400" cap="flat" cmpd="sng" algn="ctr">
              <a:solidFill>
                <a:srgbClr val="00FFFF"/>
              </a:solidFill>
              <a:prstDash val="solid"/>
              <a:tailEnd type="stealth" w="lg" len="lg"/>
            </a:ln>
            <a:effectLst/>
          </p:spPr>
        </p:cxnSp>
      </p:grpSp>
      <p:cxnSp>
        <p:nvCxnSpPr>
          <p:cNvPr id="110" name="Straight Arrow Connector 109"/>
          <p:cNvCxnSpPr/>
          <p:nvPr/>
        </p:nvCxnSpPr>
        <p:spPr>
          <a:xfrm flipH="1">
            <a:off x="2476500" y="1507090"/>
            <a:ext cx="2094010" cy="1201475"/>
          </a:xfrm>
          <a:prstGeom prst="straightConnector1">
            <a:avLst/>
          </a:prstGeom>
          <a:noFill/>
          <a:ln w="25400" cap="flat" cmpd="sng" algn="ctr">
            <a:solidFill>
              <a:srgbClr val="00FFFF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>
          <a:xfrm flipH="1" flipV="1">
            <a:off x="2495550" y="1806865"/>
            <a:ext cx="2068198" cy="1225552"/>
          </a:xfrm>
          <a:prstGeom prst="straightConnector1">
            <a:avLst/>
          </a:prstGeom>
          <a:noFill/>
          <a:ln w="25400" cap="flat" cmpd="sng" algn="ctr">
            <a:solidFill>
              <a:srgbClr val="00FFFF"/>
            </a:solidFill>
            <a:prstDash val="sys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32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4" grpId="0"/>
      <p:bldP spid="65" grpId="0"/>
      <p:bldP spid="66" grpId="0"/>
      <p:bldP spid="67" grpId="0"/>
      <p:bldP spid="68" grpId="0"/>
      <p:bldP spid="69" grpId="0"/>
      <p:bldP spid="5" grpId="0"/>
      <p:bldP spid="90" grpId="0" animBg="1"/>
      <p:bldP spid="90" grpId="1" animBg="1"/>
      <p:bldP spid="91" grpId="0" animBg="1"/>
      <p:bldP spid="91" grpId="1" animBg="1"/>
      <p:bldP spid="99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1376362" y="-539563"/>
            <a:ext cx="11896725" cy="5962650"/>
            <a:chOff x="0" y="-539563"/>
            <a:chExt cx="11896725" cy="5962650"/>
          </a:xfrm>
        </p:grpSpPr>
        <p:pic>
          <p:nvPicPr>
            <p:cNvPr id="76" name="Picture 2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76" descr="C:\Users\200313\Desktop\resumen-degradado-de-negro-de-lujo-con-fondo-negro-vignette-backgr_1258-27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4075" y="-539563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-12311" y="-15449"/>
            <a:ext cx="9144000" cy="5143500"/>
            <a:chOff x="0" y="0"/>
            <a:chExt cx="9144000" cy="51435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66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755650"/>
              <a:ext cx="9144000" cy="4191000"/>
              <a:chOff x="0" y="755650"/>
              <a:chExt cx="9144000" cy="4191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75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113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1517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1898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2279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2660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3041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422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0" y="3803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4184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0" y="4565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4946650"/>
                <a:ext cx="9144000" cy="0"/>
              </a:xfrm>
              <a:prstGeom prst="line">
                <a:avLst/>
              </a:prstGeom>
              <a:ln w="12700">
                <a:solidFill>
                  <a:srgbClr val="00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/>
          <p:cNvSpPr/>
          <p:nvPr/>
        </p:nvSpPr>
        <p:spPr>
          <a:xfrm>
            <a:off x="143096" y="3452773"/>
            <a:ext cx="3781364" cy="1528802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100000">
                <a:schemeClr val="bg1">
                  <a:alpha val="2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-98676" y="3678635"/>
            <a:ext cx="2435261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Nature of Image 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-97586" y="3297487"/>
            <a:ext cx="242649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Position of Image 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031151" y="3451374"/>
            <a:ext cx="1450115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At focus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056545" y="3832681"/>
            <a:ext cx="1927016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Virtual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056545" y="4211658"/>
            <a:ext cx="1927016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buFontTx/>
              <a:buAutoNum type="alphaUcParenBoth" startAt="2"/>
              <a:defRPr/>
            </a:pP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Erect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26677" y="4590634"/>
            <a:ext cx="2167266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457200" indent="-457200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(C)	Smaller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2914" y="209550"/>
            <a:ext cx="3273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Object between 2F</a:t>
            </a:r>
            <a:r>
              <a:rPr lang="en-US" sz="2000" kern="0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1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 and </a:t>
            </a:r>
            <a:r>
              <a:rPr lang="en-US" sz="20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F</a:t>
            </a:r>
            <a:r>
              <a:rPr lang="en-US" sz="2000" kern="0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haroni" panose="02010803020104030203" pitchFamily="2" charset="-79"/>
              </a:rPr>
              <a:t>1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48780" y="1109602"/>
            <a:ext cx="8446441" cy="2326774"/>
            <a:chOff x="348780" y="2247900"/>
            <a:chExt cx="8446441" cy="2326774"/>
          </a:xfrm>
        </p:grpSpPr>
        <p:grpSp>
          <p:nvGrpSpPr>
            <p:cNvPr id="71" name="Group 70"/>
            <p:cNvGrpSpPr/>
            <p:nvPr/>
          </p:nvGrpSpPr>
          <p:grpSpPr>
            <a:xfrm>
              <a:off x="348780" y="2256729"/>
              <a:ext cx="8446441" cy="2317945"/>
              <a:chOff x="-230374" y="2551578"/>
              <a:chExt cx="8446441" cy="2317945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-230374" y="3699519"/>
                <a:ext cx="8446441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sp>
            <p:nvSpPr>
              <p:cNvPr id="103" name="Flowchart: Connector 102"/>
              <p:cNvSpPr/>
              <p:nvPr/>
            </p:nvSpPr>
            <p:spPr>
              <a:xfrm>
                <a:off x="1325846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>
                <a:off x="2631914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5" name="Flowchart: Connector 104"/>
              <p:cNvSpPr/>
              <p:nvPr/>
            </p:nvSpPr>
            <p:spPr>
              <a:xfrm>
                <a:off x="6550118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3993627" y="2551578"/>
                <a:ext cx="0" cy="2317945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sys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3869149" y="3711149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O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108944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22646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94246" y="375432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59111" y="3754329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2F</a:t>
                </a:r>
                <a:r>
                  <a:rPr lang="en-US" kern="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" panose="020B0602020104020603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>
                <a:off x="3937982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8" name="Flowchart: Connector 117"/>
              <p:cNvSpPr/>
              <p:nvPr/>
            </p:nvSpPr>
            <p:spPr>
              <a:xfrm>
                <a:off x="5244050" y="3641076"/>
                <a:ext cx="109728" cy="109728"/>
              </a:xfrm>
              <a:prstGeom prst="flowChartConnector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2000" kern="0">
                  <a:solidFill>
                    <a:srgbClr val="0070C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2" name="Freeform 71"/>
            <p:cNvSpPr/>
            <p:nvPr/>
          </p:nvSpPr>
          <p:spPr>
            <a:xfrm>
              <a:off x="4133850" y="2247900"/>
              <a:ext cx="857250" cy="2309813"/>
            </a:xfrm>
            <a:custGeom>
              <a:avLst/>
              <a:gdLst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  <a:gd name="connsiteX0" fmla="*/ 0 w 857250"/>
                <a:gd name="connsiteY0" fmla="*/ 14288 h 2309813"/>
                <a:gd name="connsiteX1" fmla="*/ 857250 w 857250"/>
                <a:gd name="connsiteY1" fmla="*/ 14288 h 2309813"/>
                <a:gd name="connsiteX2" fmla="*/ 857250 w 857250"/>
                <a:gd name="connsiteY2" fmla="*/ 2309813 h 2309813"/>
                <a:gd name="connsiteX3" fmla="*/ 4763 w 857250"/>
                <a:gd name="connsiteY3" fmla="*/ 2309813 h 2309813"/>
                <a:gd name="connsiteX4" fmla="*/ 4763 w 857250"/>
                <a:gd name="connsiteY4" fmla="*/ 0 h 230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2309813">
                  <a:moveTo>
                    <a:pt x="0" y="14288"/>
                  </a:moveTo>
                  <a:lnTo>
                    <a:pt x="857250" y="14288"/>
                  </a:lnTo>
                  <a:cubicBezTo>
                    <a:pt x="500062" y="660400"/>
                    <a:pt x="485775" y="1420813"/>
                    <a:pt x="857250" y="2309813"/>
                  </a:cubicBezTo>
                  <a:lnTo>
                    <a:pt x="4763" y="2309813"/>
                  </a:lnTo>
                  <a:cubicBezTo>
                    <a:pt x="371475" y="1597025"/>
                    <a:pt x="409576" y="788988"/>
                    <a:pt x="4763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401628" y="11665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P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372774" y="22635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Q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253740" y="716446"/>
            <a:ext cx="2667000" cy="1546860"/>
            <a:chOff x="3267375" y="828771"/>
            <a:chExt cx="2667000" cy="2062479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3267375" y="1881397"/>
              <a:ext cx="1315549" cy="1009853"/>
            </a:xfrm>
            <a:prstGeom prst="line">
              <a:avLst/>
            </a:prstGeom>
            <a:ln w="25400">
              <a:solidFill>
                <a:srgbClr val="00FF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4584882" y="828771"/>
              <a:ext cx="1349493" cy="1044312"/>
            </a:xfrm>
            <a:prstGeom prst="straightConnector1">
              <a:avLst/>
            </a:prstGeom>
            <a:ln w="25400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534655" y="1497019"/>
            <a:ext cx="2039112" cy="1643"/>
            <a:chOff x="2534655" y="1892967"/>
            <a:chExt cx="2039112" cy="2191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2534655" y="1892967"/>
              <a:ext cx="2039112" cy="0"/>
            </a:xfrm>
            <a:prstGeom prst="line">
              <a:avLst/>
            </a:prstGeom>
            <a:ln w="25400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3307080" y="1893570"/>
              <a:ext cx="91440" cy="1588"/>
            </a:xfrm>
            <a:prstGeom prst="straightConnector1">
              <a:avLst/>
            </a:prstGeom>
            <a:ln w="25400">
              <a:solidFill>
                <a:srgbClr val="FF66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2529040" y="1511003"/>
            <a:ext cx="4191800" cy="1537163"/>
            <a:chOff x="2529040" y="1801082"/>
            <a:chExt cx="4191800" cy="2049550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2529040" y="1801082"/>
              <a:ext cx="4191800" cy="2049550"/>
            </a:xfrm>
            <a:prstGeom prst="straightConnector1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1140000">
              <a:off x="3272496" y="2186170"/>
              <a:ext cx="91440" cy="1588"/>
            </a:xfrm>
            <a:prstGeom prst="straightConnector1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420000">
              <a:off x="5165725" y="3096596"/>
              <a:ext cx="91706" cy="26971"/>
            </a:xfrm>
            <a:prstGeom prst="straightConnector1">
              <a:avLst/>
            </a:prstGeom>
            <a:ln w="28575">
              <a:solidFill>
                <a:srgbClr val="00FF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 flipH="1" flipV="1">
            <a:off x="2543180" y="1499986"/>
            <a:ext cx="0" cy="764749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3771091" y="1962316"/>
            <a:ext cx="0" cy="313899"/>
          </a:xfrm>
          <a:prstGeom prst="straightConnector1">
            <a:avLst/>
          </a:prstGeom>
          <a:ln w="28575">
            <a:solidFill>
              <a:srgbClr val="FF66FF"/>
            </a:solidFill>
            <a:prstDash val="sys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257800" y="1512180"/>
            <a:ext cx="2978150" cy="64698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refracted ray appears to be coming from its focus F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67169" y="2757138"/>
            <a:ext cx="2959413" cy="64698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After refraction passes undeviated through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lens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5138738" y="1108064"/>
            <a:ext cx="115738" cy="65583"/>
          </a:xfrm>
          <a:prstGeom prst="straightConnector1">
            <a:avLst/>
          </a:prstGeom>
          <a:ln w="28575">
            <a:solidFill>
              <a:srgbClr val="00FF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573636" y="1581316"/>
            <a:ext cx="425116" cy="369332"/>
            <a:chOff x="4701540" y="2876550"/>
            <a:chExt cx="425116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701540" y="2876550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P</a:t>
              </a:r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'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4941081" y="2966084"/>
              <a:ext cx="0" cy="74036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559509" y="2267116"/>
            <a:ext cx="425116" cy="369332"/>
            <a:chOff x="4701540" y="2851714"/>
            <a:chExt cx="42511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4701540" y="2851714"/>
              <a:ext cx="4251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  <a:cs typeface="Arial" panose="020B0604020202020204" pitchFamily="34" charset="0"/>
                </a:rPr>
                <a:t>Q'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4954768" y="2966084"/>
              <a:ext cx="0" cy="74036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>
          <a:xfrm>
            <a:off x="1102369" y="2757138"/>
            <a:ext cx="2878682" cy="646986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the incident ray is parallel to the principal axis</a:t>
            </a:r>
          </a:p>
        </p:txBody>
      </p:sp>
    </p:spTree>
    <p:extLst>
      <p:ext uri="{BB962C8B-B14F-4D97-AF65-F5344CB8AC3E}">
        <p14:creationId xmlns:p14="http://schemas.microsoft.com/office/powerpoint/2010/main" val="24848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4" grpId="0"/>
      <p:bldP spid="65" grpId="0"/>
      <p:bldP spid="66" grpId="0"/>
      <p:bldP spid="67" grpId="0"/>
      <p:bldP spid="68" grpId="0"/>
      <p:bldP spid="69" grpId="0"/>
      <p:bldP spid="5" grpId="0"/>
      <p:bldP spid="119" grpId="0"/>
      <p:bldP spid="120" grpId="0"/>
      <p:bldP spid="133" grpId="0" animBg="1"/>
      <p:bldP spid="133" grpId="1" animBg="1"/>
      <p:bldP spid="134" grpId="0" animBg="1"/>
      <p:bldP spid="134" grpId="1" animBg="1"/>
      <p:bldP spid="142" grpId="0" animBg="1"/>
      <p:bldP spid="14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 drive\MJ WORK\Pooja mam (physics)\ICSE (X)\FORCE\Raw\blue-white-gradient-Blue-gradient-HD-1920x1080-wallpaper-wp6003707.png_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433" y="-57323"/>
            <a:ext cx="9350455" cy="52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79821" y="-11847"/>
            <a:ext cx="398436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USES OF A </a:t>
            </a:r>
          </a:p>
          <a:p>
            <a:pPr algn="ctr">
              <a:lnSpc>
                <a:spcPts val="3600"/>
              </a:lnSpc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anose="020B0602020104020603" pitchFamily="34" charset="0"/>
              </a:rPr>
              <a:t>CONCAVE LENSES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47750"/>
            <a:ext cx="8839200" cy="43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 eye-lens in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Galilean 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telescope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endParaRPr 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01472"/>
            <a:ext cx="8839200" cy="767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combination with convex lenses to make high quality lens systems for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optical instruments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375255"/>
            <a:ext cx="8839200" cy="43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Used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wide angle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spyhole in doors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67902"/>
            <a:ext cx="7315200" cy="434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4. Used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spectacles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to correct the defect of vision called myopia</a:t>
            </a:r>
          </a:p>
        </p:txBody>
      </p:sp>
      <p:pic>
        <p:nvPicPr>
          <p:cNvPr id="2050" name="Picture 2" descr="C:\Users\200313\Desktop\4883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191" y="3333457"/>
            <a:ext cx="3200400" cy="154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fc1f42a5c64695b4d8af33a0a8ed3956cea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18633</TotalTime>
  <Words>1598</Words>
  <Application>Microsoft Office PowerPoint</Application>
  <PresentationFormat>On-screen Show (16:9)</PresentationFormat>
  <Paragraphs>231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Aharoni</vt:lpstr>
      <vt:lpstr>Arial</vt:lpstr>
      <vt:lpstr>Book Antiqua</vt:lpstr>
      <vt:lpstr>Bookman Old Style</vt:lpstr>
      <vt:lpstr>Calibri</vt:lpstr>
      <vt:lpstr>Hobo Std</vt:lpstr>
      <vt:lpstr>Narkisim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Ink-Sch-08</dc:creator>
  <cp:lastModifiedBy>T.S BORA</cp:lastModifiedBy>
  <cp:revision>2797</cp:revision>
  <dcterms:created xsi:type="dcterms:W3CDTF">2006-08-16T00:00:00Z</dcterms:created>
  <dcterms:modified xsi:type="dcterms:W3CDTF">2022-04-25T03:16:01Z</dcterms:modified>
</cp:coreProperties>
</file>