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5A06-C05D-4963-BA69-67F8F20E888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A35A-BCA0-4470-A477-C4A061118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DDAA-F4BC-44FD-926A-75D0827F7FA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95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0A25-386C-4B69-9456-DBF69C5BE36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BB4B-4EFC-4777-9B90-B05BEA34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3194059" y="2217807"/>
            <a:ext cx="27558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2848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71475"/>
            <a:ext cx="8077200" cy="758541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The electrons flow from negative terminal to positive terminal of the cell but the  ............ of current is from positive terminal to negative terminal of the cell.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000" y="1087219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457200" algn="l"/>
                <a:tab pos="3605213" algn="l"/>
                <a:tab pos="405765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conventional direction	(b)	electron current</a:t>
            </a:r>
          </a:p>
          <a:p>
            <a:pPr algn="just">
              <a:tabLst>
                <a:tab pos="457200" algn="l"/>
                <a:tab pos="3605213" algn="l"/>
                <a:tab pos="405765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(c)	real current	(d)	negative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825" y="1095375"/>
            <a:ext cx="3078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(a)	conventional direction</a:t>
            </a:r>
            <a:endParaRPr lang="en-US" sz="1600" b="1" dirty="0">
              <a:solidFill>
                <a:srgbClr val="E123B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838325"/>
            <a:ext cx="8077200" cy="315343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The function of the cell is to create .................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0" y="219075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lphaLcParenBoth"/>
              <a:tabLst>
                <a:tab pos="342900" algn="l"/>
                <a:tab pos="3605213" algn="l"/>
                <a:tab pos="40036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potential difference	(b)	develop charges</a:t>
            </a:r>
          </a:p>
          <a:p>
            <a:pPr marL="342900" indent="-342900" algn="just">
              <a:buFontTx/>
              <a:buAutoNum type="alphaLcParenBoth"/>
              <a:tabLst>
                <a:tab pos="342900" algn="l"/>
                <a:tab pos="3605213" algn="l"/>
                <a:tab pos="40036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random motion of electrons	(d)	none of these</a:t>
            </a:r>
          </a:p>
          <a:p>
            <a:pPr marL="342900" indent="-342900" algn="just">
              <a:tabLst>
                <a:tab pos="342900" algn="l"/>
                <a:tab pos="3605213" algn="l"/>
                <a:tab pos="40036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		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825" y="2200275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3429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(a)	potential difference</a:t>
            </a:r>
            <a:endParaRPr lang="en-US" sz="1600" b="1" dirty="0">
              <a:solidFill>
                <a:srgbClr val="E123B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228975"/>
            <a:ext cx="8077200" cy="315343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The potential of earth is .......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000" y="3581400"/>
            <a:ext cx="688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tabLst>
                <a:tab pos="342900" algn="l"/>
                <a:tab pos="3605213" algn="l"/>
                <a:tab pos="40036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positive potential	(b)	zero potential</a:t>
            </a:r>
          </a:p>
          <a:p>
            <a:pPr marL="342900" indent="-342900">
              <a:buFontTx/>
              <a:buAutoNum type="alphaLcParenBoth" startAt="3"/>
              <a:tabLst>
                <a:tab pos="342900" algn="l"/>
                <a:tab pos="3605213" algn="l"/>
                <a:tab pos="4003675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high potential	(d)	changes as per condition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13738" y="3590925"/>
            <a:ext cx="2082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40005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(b)	zero potential</a:t>
            </a:r>
            <a:endParaRPr lang="en-US" sz="1600" b="1" dirty="0">
              <a:solidFill>
                <a:srgbClr val="E123B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16625" y="2897658"/>
            <a:ext cx="2047875" cy="647277"/>
            <a:chOff x="2254251" y="535458"/>
            <a:chExt cx="2047875" cy="647277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362201" y="535458"/>
              <a:ext cx="1763305" cy="647277"/>
            </a:xfrm>
            <a:prstGeom prst="wedgeRoundRectCallout">
              <a:avLst>
                <a:gd name="adj1" fmla="val -54166"/>
                <a:gd name="adj2" fmla="val 72468"/>
                <a:gd name="adj3" fmla="val 16667"/>
              </a:avLst>
            </a:prstGeom>
            <a:solidFill>
              <a:srgbClr val="FF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54251" y="577275"/>
              <a:ext cx="20478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As earth is a infinite body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69228" y="1292451"/>
            <a:ext cx="2234045" cy="1200676"/>
            <a:chOff x="2169104" y="421984"/>
            <a:chExt cx="2234045" cy="1200676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2169104" y="421984"/>
              <a:ext cx="2234045" cy="1200676"/>
            </a:xfrm>
            <a:prstGeom prst="wedgeRoundRectCallout">
              <a:avLst>
                <a:gd name="adj1" fmla="val -59024"/>
                <a:gd name="adj2" fmla="val 37211"/>
                <a:gd name="adj3" fmla="val 16667"/>
              </a:avLst>
            </a:prstGeom>
            <a:solidFill>
              <a:srgbClr val="FF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6951" y="514350"/>
              <a:ext cx="20478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As cell contains higher potential and lower potential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6040" y="923720"/>
            <a:ext cx="2710296" cy="1446068"/>
            <a:chOff x="2192916" y="434253"/>
            <a:chExt cx="2710296" cy="1446068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192916" y="434253"/>
              <a:ext cx="2710296" cy="1446068"/>
            </a:xfrm>
            <a:prstGeom prst="wedgeRoundRectCallout">
              <a:avLst>
                <a:gd name="adj1" fmla="val -74507"/>
                <a:gd name="adj2" fmla="val -23728"/>
                <a:gd name="adj3" fmla="val 16667"/>
              </a:avLst>
            </a:prstGeom>
            <a:solidFill>
              <a:srgbClr val="FFFF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951" y="514350"/>
              <a:ext cx="26098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Conventional direction of current </a:t>
              </a:r>
            </a:p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is opposite to the direction of flow of electrons 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8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100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MJ\Pooja mam (physics)\Rahual sir\ocean_wa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21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3400" y="264406"/>
            <a:ext cx="967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w Cen MT" pitchFamily="34" charset="0"/>
              </a:rPr>
              <a:t>Current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06438" y="1119354"/>
            <a:ext cx="710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w Cen MT" pitchFamily="34" charset="0"/>
              </a:rPr>
              <a:t>Flow</a:t>
            </a:r>
          </a:p>
        </p:txBody>
      </p:sp>
      <p:pic>
        <p:nvPicPr>
          <p:cNvPr id="6" name="Picture 11" descr="13"/>
          <p:cNvPicPr>
            <a:picLocks noChangeArrowheads="1"/>
          </p:cNvPicPr>
          <p:nvPr/>
        </p:nvPicPr>
        <p:blipFill>
          <a:blip r:embed="rId4" cstate="print"/>
          <a:srcRect b="8188"/>
          <a:stretch>
            <a:fillRect/>
          </a:stretch>
        </p:blipFill>
        <p:spPr bwMode="auto">
          <a:xfrm>
            <a:off x="5673498" y="3051060"/>
            <a:ext cx="2103120" cy="1417420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409700" y="709492"/>
            <a:ext cx="218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w Cen MT" pitchFamily="34" charset="0"/>
              </a:rPr>
              <a:t>Electric </a:t>
            </a:r>
            <a:r>
              <a:rPr lang="en-US" b="1" u="sng" dirty="0" smtClean="0">
                <a:solidFill>
                  <a:srgbClr val="C00000"/>
                </a:solidFill>
                <a:latin typeface="Tw Cen MT" pitchFamily="34" charset="0"/>
              </a:rPr>
              <a:t>current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011236" y="605720"/>
            <a:ext cx="228600" cy="609600"/>
          </a:xfrm>
          <a:prstGeom prst="downArrow">
            <a:avLst/>
          </a:prstGeom>
          <a:solidFill>
            <a:srgbClr val="861075"/>
          </a:solidFill>
          <a:ln>
            <a:solidFill>
              <a:srgbClr val="EEECE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398" y="3063240"/>
            <a:ext cx="2109004" cy="1412860"/>
          </a:xfrm>
          <a:prstGeom prst="roundRect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0" name="Rounded Rectangle 9"/>
          <p:cNvSpPr/>
          <p:nvPr/>
        </p:nvSpPr>
        <p:spPr>
          <a:xfrm>
            <a:off x="1430756" y="4553374"/>
            <a:ext cx="2114550" cy="393898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9140" y="4581046"/>
            <a:ext cx="16645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WATER CURRENT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24335" y="4545754"/>
            <a:ext cx="1905000" cy="393898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divot"/>
          </a:sp3d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ysClr val="window" lastClr="FFFFFF"/>
              </a:solidFill>
              <a:latin typeface="Tw Cen M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0821" y="4573426"/>
            <a:ext cx="15520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WIND CURRENT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676525" y="1851025"/>
            <a:ext cx="1604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E03BD"/>
                </a:solidFill>
                <a:latin typeface="Tw Cen MT" pitchFamily="34" charset="0"/>
              </a:rPr>
              <a:t>Electric Current</a:t>
            </a:r>
            <a:endParaRPr lang="en-US" b="1" dirty="0">
              <a:solidFill>
                <a:srgbClr val="1E03BD"/>
              </a:solidFill>
              <a:latin typeface="Tw Cen MT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714876" y="185102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1E03BD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Tw Cen MT" pitchFamily="34" charset="0"/>
              </a:rPr>
              <a:t>=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991100" y="1631950"/>
            <a:ext cx="19286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E03BD"/>
                </a:solidFill>
                <a:latin typeface="Tw Cen MT" pitchFamily="34" charset="0"/>
              </a:rPr>
              <a:t>Amount of charge</a:t>
            </a:r>
            <a:endParaRPr lang="en-US" b="1" dirty="0">
              <a:solidFill>
                <a:srgbClr val="1E03BD"/>
              </a:solidFill>
              <a:latin typeface="Tw Cen MT" pitchFamily="34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488031" y="2070100"/>
            <a:ext cx="1043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E03BD"/>
                </a:solidFill>
                <a:latin typeface="Tw Cen MT" pitchFamily="34" charset="0"/>
              </a:rPr>
              <a:t>Unit time</a:t>
            </a:r>
            <a:endParaRPr lang="en-US" b="1" dirty="0">
              <a:solidFill>
                <a:srgbClr val="1E03BD"/>
              </a:solidFill>
              <a:latin typeface="Tw Cen MT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104282" y="2034897"/>
            <a:ext cx="2103120" cy="1588"/>
          </a:xfrm>
          <a:prstGeom prst="line">
            <a:avLst/>
          </a:prstGeom>
          <a:ln>
            <a:solidFill>
              <a:srgbClr val="1E03B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76400" y="971550"/>
            <a:ext cx="685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	Electric current is the amount of charge flowing</a:t>
            </a:r>
          </a:p>
          <a:p>
            <a:pPr>
              <a:tabLst>
                <a:tab pos="3429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through a particular cross section area in unit time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847975" y="709492"/>
            <a:ext cx="3877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is 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the flow of 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electrons in a conductor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704975" y="971550"/>
            <a:ext cx="520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4126E"/>
                </a:solidFill>
                <a:latin typeface="Tw Cen MT" pitchFamily="34" charset="0"/>
              </a:rPr>
              <a:t>Or</a:t>
            </a:r>
            <a:endParaRPr lang="en-US" b="1" dirty="0">
              <a:solidFill>
                <a:srgbClr val="84126E"/>
              </a:solidFill>
              <a:latin typeface="Tw Cen MT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407589"/>
            <a:ext cx="7444999" cy="563719"/>
            <a:chOff x="-988785" y="-512383"/>
            <a:chExt cx="7444999" cy="563719"/>
          </a:xfrm>
        </p:grpSpPr>
        <p:sp>
          <p:nvSpPr>
            <p:cNvPr id="44" name="Rounded Rectangle 43"/>
            <p:cNvSpPr/>
            <p:nvPr/>
          </p:nvSpPr>
          <p:spPr>
            <a:xfrm>
              <a:off x="-988785" y="-512383"/>
              <a:ext cx="7444999" cy="56371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-717424" y="-420717"/>
              <a:ext cx="67681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Tw Cen MT" pitchFamily="34" charset="0"/>
                </a:rPr>
                <a:t>When water flows from one place to another it </a:t>
              </a:r>
              <a:r>
                <a:rPr lang="en-US" b="1" smtClean="0">
                  <a:solidFill>
                    <a:prstClr val="black"/>
                  </a:solidFill>
                  <a:latin typeface="Tw Cen MT" pitchFamily="34" charset="0"/>
                </a:rPr>
                <a:t>is called</a:t>
              </a:r>
              <a:endParaRPr lang="en-US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614853" y="1247309"/>
            <a:ext cx="194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w Cen MT" pitchFamily="34" charset="0"/>
              </a:rPr>
              <a:t>cross section area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158713" y="664516"/>
            <a:ext cx="8915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Tw Cen MT" pitchFamily="34" charset="0"/>
              </a:rPr>
              <a:t>means</a:t>
            </a:r>
            <a:endParaRPr lang="en-US" sz="2000" b="1" dirty="0">
              <a:solidFill>
                <a:srgbClr val="7030A0"/>
              </a:solidFill>
              <a:latin typeface="Tw Cen MT" pitchFamily="34" charset="0"/>
            </a:endParaRPr>
          </a:p>
        </p:txBody>
      </p:sp>
      <p:pic>
        <p:nvPicPr>
          <p:cNvPr id="55" name="Picture 11" descr="13"/>
          <p:cNvPicPr>
            <a:picLocks noChangeArrowheads="1"/>
          </p:cNvPicPr>
          <p:nvPr/>
        </p:nvPicPr>
        <p:blipFill>
          <a:blip r:embed="rId4" cstate="print"/>
          <a:srcRect b="8188"/>
          <a:stretch>
            <a:fillRect/>
          </a:stretch>
        </p:blipFill>
        <p:spPr bwMode="auto">
          <a:xfrm>
            <a:off x="-24586" y="889"/>
            <a:ext cx="9193172" cy="5210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6" name="Group 55"/>
          <p:cNvGrpSpPr/>
          <p:nvPr/>
        </p:nvGrpSpPr>
        <p:grpSpPr>
          <a:xfrm>
            <a:off x="548471" y="4422743"/>
            <a:ext cx="7444999" cy="563719"/>
            <a:chOff x="-1146752" y="-1556990"/>
            <a:chExt cx="7444999" cy="563719"/>
          </a:xfrm>
        </p:grpSpPr>
        <p:sp>
          <p:nvSpPr>
            <p:cNvPr id="57" name="Rounded Rectangle 56"/>
            <p:cNvSpPr/>
            <p:nvPr/>
          </p:nvSpPr>
          <p:spPr>
            <a:xfrm>
              <a:off x="-1146752" y="-1556990"/>
              <a:ext cx="7444999" cy="56371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-875391" y="-1465324"/>
              <a:ext cx="67681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Tw Cen MT" pitchFamily="34" charset="0"/>
                </a:rPr>
                <a:t>When wind flows from one place to another it </a:t>
              </a:r>
              <a:r>
                <a:rPr lang="en-US" b="1">
                  <a:solidFill>
                    <a:prstClr val="black"/>
                  </a:solidFill>
                  <a:latin typeface="Tw Cen MT" pitchFamily="34" charset="0"/>
                </a:rPr>
                <a:t>is </a:t>
              </a:r>
              <a:r>
                <a:rPr lang="en-US" b="1" smtClean="0">
                  <a:solidFill>
                    <a:prstClr val="black"/>
                  </a:solidFill>
                  <a:latin typeface="Tw Cen MT" pitchFamily="34" charset="0"/>
                </a:rPr>
                <a:t>called</a:t>
              </a:r>
              <a:endParaRPr lang="en-US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sp>
        <p:nvSpPr>
          <p:cNvPr id="64" name="Flowchart: Direct Access Storage 63"/>
          <p:cNvSpPr>
            <a:spLocks noChangeAspect="1"/>
          </p:cNvSpPr>
          <p:nvPr/>
        </p:nvSpPr>
        <p:spPr>
          <a:xfrm rot="10800000">
            <a:off x="4505086" y="1720877"/>
            <a:ext cx="3174382" cy="1183430"/>
          </a:xfrm>
          <a:prstGeom prst="flowChartMagneticDrum">
            <a:avLst/>
          </a:prstGeom>
          <a:solidFill>
            <a:srgbClr val="FFFF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29165" y="1699261"/>
            <a:ext cx="1156307" cy="1242060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673498" y="1817195"/>
            <a:ext cx="1881351" cy="992541"/>
          </a:xfrm>
          <a:prstGeom prst="rect">
            <a:avLst/>
          </a:prstGeom>
          <a:noFill/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Conductor  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53813" y="1898812"/>
            <a:ext cx="1284987" cy="820282"/>
          </a:xfrm>
          <a:prstGeom prst="rect">
            <a:avLst/>
          </a:prstGeom>
          <a:noFill/>
          <a:ln w="12700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Tw Cen MT" pitchFamily="34" charset="0"/>
              </a:rPr>
              <a:t>cross</a:t>
            </a:r>
            <a:endParaRPr lang="en-US" sz="1600" b="1" dirty="0">
              <a:solidFill>
                <a:prstClr val="black"/>
              </a:solidFill>
              <a:latin typeface="Tw Cen MT" pitchFamily="34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Tw Cen MT" pitchFamily="34" charset="0"/>
              </a:rPr>
              <a:t>sectional </a:t>
            </a:r>
            <a:endParaRPr lang="en-US" sz="1600" b="1" dirty="0" smtClean="0">
              <a:solidFill>
                <a:prstClr val="black"/>
              </a:solidFill>
              <a:latin typeface="Tw Cen MT" pitchFamily="34" charset="0"/>
            </a:endParaRPr>
          </a:p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Tw Cen MT" pitchFamily="34" charset="0"/>
              </a:rPr>
              <a:t>area</a:t>
            </a:r>
            <a:endParaRPr lang="en-US" sz="16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32370" y="234375"/>
            <a:ext cx="3215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kern="0" dirty="0" smtClean="0">
                <a:solidFill>
                  <a:prstClr val="black"/>
                </a:solidFill>
                <a:effectLst>
                  <a:glow rad="101600">
                    <a:srgbClr val="00FFFF"/>
                  </a:glow>
                </a:effectLst>
                <a:latin typeface="Tw Cen MT" pitchFamily="34" charset="0"/>
              </a:rPr>
              <a:t>ELECTRIC  CURRENT</a:t>
            </a:r>
            <a:endParaRPr lang="en-US" sz="2800" b="1" kern="0" dirty="0">
              <a:solidFill>
                <a:prstClr val="black"/>
              </a:solidFill>
              <a:effectLst>
                <a:glow rad="101600">
                  <a:srgbClr val="00FFFF"/>
                </a:glo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7" grpId="0"/>
      <p:bldP spid="8" grpId="0" animBg="1"/>
      <p:bldP spid="17" grpId="0"/>
      <p:bldP spid="18" grpId="0"/>
      <p:bldP spid="19" grpId="0"/>
      <p:bldP spid="20" grpId="0"/>
      <p:bldP spid="31" grpId="0" build="p"/>
      <p:bldP spid="32" grpId="0"/>
      <p:bldP spid="33" grpId="0"/>
      <p:bldP spid="34" grpId="0"/>
      <p:bldP spid="34" grpId="1"/>
      <p:bldP spid="52" grpId="0"/>
      <p:bldP spid="64" grpId="0" animBg="1"/>
      <p:bldP spid="64" grpId="1" animBg="1"/>
      <p:bldP spid="65" grpId="0" animBg="1"/>
      <p:bldP spid="65" grpId="1" animBg="1"/>
      <p:bldP spid="66" grpId="0"/>
      <p:bldP spid="66" grpId="1"/>
      <p:bldP spid="67" grpId="0"/>
      <p:bldP spid="67" grpId="1"/>
      <p:bldP spid="6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396875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3300"/>
                </a:solidFill>
                <a:effectLst>
                  <a:innerShdw blurRad="114300">
                    <a:prstClr val="black"/>
                  </a:innerShdw>
                </a:effectLst>
                <a:latin typeface="Leelawadee" pitchFamily="34" charset="-34"/>
                <a:cs typeface="Leelawadee" pitchFamily="34" charset="-34"/>
              </a:rPr>
              <a:t>Difference between higher potential and lower potential</a:t>
            </a:r>
            <a:endParaRPr lang="en-US" b="1" dirty="0">
              <a:solidFill>
                <a:srgbClr val="003300"/>
              </a:solidFill>
              <a:effectLst>
                <a:innerShdw blurRad="114300">
                  <a:prstClr val="black"/>
                </a:innerShdw>
              </a:effectLst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" name="TextBox 40"/>
          <p:cNvSpPr txBox="1">
            <a:spLocks noChangeArrowheads="1"/>
          </p:cNvSpPr>
          <p:nvPr/>
        </p:nvSpPr>
        <p:spPr bwMode="auto">
          <a:xfrm>
            <a:off x="575556" y="312360"/>
            <a:ext cx="37465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u="sng" kern="0" dirty="0" smtClean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What makes the charge flow</a:t>
            </a:r>
            <a:r>
              <a:rPr lang="en-US" sz="2000" b="1" kern="0" dirty="0" smtClean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?</a:t>
            </a:r>
            <a:endParaRPr lang="en-US" sz="2000" b="1" kern="0" dirty="0">
              <a:solidFill>
                <a:srgbClr val="66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" name="Rectangle 99"/>
          <p:cNvSpPr/>
          <p:nvPr/>
        </p:nvSpPr>
        <p:spPr>
          <a:xfrm>
            <a:off x="607877" y="889747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45508" y="127000"/>
                  <a:pt x="1119717" y="155575"/>
                  <a:pt x="1165225" y="0"/>
                </a:cubicBezTo>
                <a:lnTo>
                  <a:pt x="1163884" y="6524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99"/>
          <p:cNvSpPr/>
          <p:nvPr/>
        </p:nvSpPr>
        <p:spPr>
          <a:xfrm flipH="1">
            <a:off x="3010746" y="1849867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32808" y="101600"/>
                  <a:pt x="1037167" y="184150"/>
                  <a:pt x="1165225" y="0"/>
                </a:cubicBezTo>
                <a:lnTo>
                  <a:pt x="1163884" y="6524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99"/>
          <p:cNvSpPr/>
          <p:nvPr/>
        </p:nvSpPr>
        <p:spPr>
          <a:xfrm>
            <a:off x="607877" y="889747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48683" y="152400"/>
                  <a:pt x="1122892" y="146050"/>
                  <a:pt x="1165225" y="0"/>
                </a:cubicBezTo>
                <a:lnTo>
                  <a:pt x="1163884" y="652463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7000">
                <a:schemeClr val="bg1">
                  <a:alpha val="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99"/>
          <p:cNvSpPr/>
          <p:nvPr/>
        </p:nvSpPr>
        <p:spPr>
          <a:xfrm flipH="1">
            <a:off x="3010747" y="1849867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70908" y="107950"/>
                  <a:pt x="973667" y="190500"/>
                  <a:pt x="1165225" y="0"/>
                </a:cubicBezTo>
                <a:lnTo>
                  <a:pt x="1163884" y="652463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6000">
                <a:schemeClr val="bg1">
                  <a:alpha val="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9"/>
          <p:cNvSpPr/>
          <p:nvPr/>
        </p:nvSpPr>
        <p:spPr>
          <a:xfrm>
            <a:off x="608660" y="889634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143139" y="161925"/>
                  <a:pt x="1157817" y="126206"/>
                  <a:pt x="1165225" y="0"/>
                </a:cubicBezTo>
                <a:lnTo>
                  <a:pt x="1163884" y="652463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3000">
                <a:schemeClr val="bg1">
                  <a:alpha val="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99"/>
          <p:cNvSpPr/>
          <p:nvPr/>
        </p:nvSpPr>
        <p:spPr>
          <a:xfrm flipH="1">
            <a:off x="3010227" y="1849865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175048" y="144780"/>
                  <a:pt x="1020657" y="167640"/>
                  <a:pt x="1165225" y="0"/>
                </a:cubicBezTo>
                <a:lnTo>
                  <a:pt x="1163884" y="652463"/>
                </a:lnTo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9000">
                <a:schemeClr val="bg1">
                  <a:alpha val="0"/>
                </a:schemeClr>
              </a:gs>
            </a:gsLst>
            <a:lin ang="162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370" y="2043858"/>
            <a:ext cx="1331278" cy="9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760375" y="1532689"/>
            <a:ext cx="1264444" cy="1131092"/>
            <a:chOff x="2216944" y="2528892"/>
            <a:chExt cx="1264444" cy="1131092"/>
          </a:xfrm>
        </p:grpSpPr>
        <p:cxnSp>
          <p:nvCxnSpPr>
            <p:cNvPr id="14" name="Straight Connector 13"/>
            <p:cNvCxnSpPr/>
            <p:nvPr/>
          </p:nvCxnSpPr>
          <p:spPr bwMode="auto">
            <a:xfrm flipH="1">
              <a:off x="2586585" y="2682866"/>
              <a:ext cx="793" cy="9771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16944" y="2539210"/>
              <a:ext cx="523183" cy="15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219325" y="2682865"/>
              <a:ext cx="379836" cy="158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736287" y="2528892"/>
              <a:ext cx="0" cy="97154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2586179" y="3651993"/>
              <a:ext cx="895209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2743200" y="3490912"/>
              <a:ext cx="728663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  <p:sp>
        <p:nvSpPr>
          <p:cNvPr id="20" name="Rectangle 19"/>
          <p:cNvSpPr/>
          <p:nvPr/>
        </p:nvSpPr>
        <p:spPr>
          <a:xfrm>
            <a:off x="2928240" y="3003978"/>
            <a:ext cx="1331278" cy="9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11267" y="1740853"/>
            <a:ext cx="1165225" cy="218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08397" y="780733"/>
            <a:ext cx="1165225" cy="218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99"/>
          <p:cNvSpPr/>
          <p:nvPr/>
        </p:nvSpPr>
        <p:spPr>
          <a:xfrm>
            <a:off x="1766848" y="1548978"/>
            <a:ext cx="502920" cy="128016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lnTo>
                  <a:pt x="1165225" y="0"/>
                </a:lnTo>
                <a:lnTo>
                  <a:pt x="1163884" y="652463"/>
                </a:lnTo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99"/>
          <p:cNvSpPr/>
          <p:nvPr/>
        </p:nvSpPr>
        <p:spPr>
          <a:xfrm flipV="1">
            <a:off x="2210431" y="2503091"/>
            <a:ext cx="804863" cy="150876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lnTo>
                  <a:pt x="1165225" y="0"/>
                </a:lnTo>
                <a:lnTo>
                  <a:pt x="1163884" y="652463"/>
                </a:lnTo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7974" y="2159000"/>
            <a:ext cx="787020" cy="34051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Tank 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205676" y="3042444"/>
            <a:ext cx="775364" cy="34051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Tank B</a:t>
            </a:r>
            <a:endParaRPr lang="en-US" sz="14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27" name="Rectangle 99"/>
          <p:cNvSpPr/>
          <p:nvPr/>
        </p:nvSpPr>
        <p:spPr>
          <a:xfrm>
            <a:off x="607877" y="1849867"/>
            <a:ext cx="1166265" cy="1200150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cubicBezTo>
                  <a:pt x="155046" y="157163"/>
                  <a:pt x="1095905" y="138112"/>
                  <a:pt x="1165225" y="0"/>
                </a:cubicBezTo>
                <a:lnTo>
                  <a:pt x="1163884" y="65246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5370" y="3003978"/>
            <a:ext cx="1331278" cy="9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8397" y="1740853"/>
            <a:ext cx="1165225" cy="2180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7973" y="3042444"/>
            <a:ext cx="787020" cy="340519"/>
          </a:xfrm>
          <a:prstGeom prst="roundRect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Tank A</a:t>
            </a:r>
            <a:endParaRPr lang="en-US" sz="14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31" name="Flowchart: Summing Junction 30"/>
          <p:cNvSpPr/>
          <p:nvPr/>
        </p:nvSpPr>
        <p:spPr>
          <a:xfrm rot="2700000">
            <a:off x="1838962" y="1500124"/>
            <a:ext cx="227424" cy="227424"/>
          </a:xfrm>
          <a:prstGeom prst="flowChartSummingJunction">
            <a:avLst/>
          </a:prstGeom>
          <a:solidFill>
            <a:schemeClr val="accent6">
              <a:lumMod val="5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kern="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2" name="Flowchart: Summing Junction 31"/>
          <p:cNvSpPr/>
          <p:nvPr/>
        </p:nvSpPr>
        <p:spPr>
          <a:xfrm>
            <a:off x="1838962" y="1499346"/>
            <a:ext cx="227424" cy="227424"/>
          </a:xfrm>
          <a:prstGeom prst="flowChartSummingJunction">
            <a:avLst/>
          </a:prstGeom>
          <a:solidFill>
            <a:schemeClr val="accent6">
              <a:lumMod val="5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kern="0" dirty="0">
              <a:solidFill>
                <a:prstClr val="white"/>
              </a:solidFill>
              <a:latin typeface="Tw Cen MT" pitchFamily="34" charset="0"/>
            </a:endParaRPr>
          </a:p>
        </p:txBody>
      </p:sp>
      <p:sp>
        <p:nvSpPr>
          <p:cNvPr id="36" name="Rectangle 99"/>
          <p:cNvSpPr/>
          <p:nvPr/>
        </p:nvSpPr>
        <p:spPr>
          <a:xfrm rot="16200000" flipV="1">
            <a:off x="1689124" y="2074085"/>
            <a:ext cx="1033272" cy="128016"/>
          </a:xfrm>
          <a:custGeom>
            <a:avLst/>
            <a:gdLst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5225 w 1165225"/>
              <a:gd name="connsiteY2" fmla="*/ 1200150 h 1200150"/>
              <a:gd name="connsiteX3" fmla="*/ 0 w 1165225"/>
              <a:gd name="connsiteY3" fmla="*/ 1200150 h 1200150"/>
              <a:gd name="connsiteX4" fmla="*/ 0 w 1165225"/>
              <a:gd name="connsiteY4" fmla="*/ 0 h 1200150"/>
              <a:gd name="connsiteX0" fmla="*/ 0 w 1165225"/>
              <a:gd name="connsiteY0" fmla="*/ 0 h 1200150"/>
              <a:gd name="connsiteX1" fmla="*/ 1165225 w 1165225"/>
              <a:gd name="connsiteY1" fmla="*/ 0 h 1200150"/>
              <a:gd name="connsiteX2" fmla="*/ 1163884 w 1165225"/>
              <a:gd name="connsiteY2" fmla="*/ 652463 h 1200150"/>
              <a:gd name="connsiteX3" fmla="*/ 1165225 w 1165225"/>
              <a:gd name="connsiteY3" fmla="*/ 1200150 h 1200150"/>
              <a:gd name="connsiteX4" fmla="*/ 0 w 1165225"/>
              <a:gd name="connsiteY4" fmla="*/ 1200150 h 1200150"/>
              <a:gd name="connsiteX5" fmla="*/ 0 w 1165225"/>
              <a:gd name="connsiteY5" fmla="*/ 0 h 1200150"/>
              <a:gd name="connsiteX0" fmla="*/ 0 w 1166265"/>
              <a:gd name="connsiteY0" fmla="*/ 0 h 1200150"/>
              <a:gd name="connsiteX1" fmla="*/ 1165225 w 1166265"/>
              <a:gd name="connsiteY1" fmla="*/ 0 h 1200150"/>
              <a:gd name="connsiteX2" fmla="*/ 1163884 w 1166265"/>
              <a:gd name="connsiteY2" fmla="*/ 652463 h 1200150"/>
              <a:gd name="connsiteX3" fmla="*/ 1166265 w 1166265"/>
              <a:gd name="connsiteY3" fmla="*/ 797719 h 1200150"/>
              <a:gd name="connsiteX4" fmla="*/ 1165225 w 1166265"/>
              <a:gd name="connsiteY4" fmla="*/ 1200150 h 1200150"/>
              <a:gd name="connsiteX5" fmla="*/ 0 w 1166265"/>
              <a:gd name="connsiteY5" fmla="*/ 1200150 h 1200150"/>
              <a:gd name="connsiteX6" fmla="*/ 0 w 1166265"/>
              <a:gd name="connsiteY6" fmla="*/ 0 h 1200150"/>
              <a:gd name="connsiteX0" fmla="*/ 1166265 w 1257705"/>
              <a:gd name="connsiteY0" fmla="*/ 797719 h 1200150"/>
              <a:gd name="connsiteX1" fmla="*/ 1165225 w 1257705"/>
              <a:gd name="connsiteY1" fmla="*/ 1200150 h 1200150"/>
              <a:gd name="connsiteX2" fmla="*/ 0 w 1257705"/>
              <a:gd name="connsiteY2" fmla="*/ 1200150 h 1200150"/>
              <a:gd name="connsiteX3" fmla="*/ 0 w 1257705"/>
              <a:gd name="connsiteY3" fmla="*/ 0 h 1200150"/>
              <a:gd name="connsiteX4" fmla="*/ 1165225 w 1257705"/>
              <a:gd name="connsiteY4" fmla="*/ 0 h 1200150"/>
              <a:gd name="connsiteX5" fmla="*/ 1163884 w 1257705"/>
              <a:gd name="connsiteY5" fmla="*/ 652463 h 1200150"/>
              <a:gd name="connsiteX6" fmla="*/ 1257705 w 1257705"/>
              <a:gd name="connsiteY6" fmla="*/ 889159 h 1200150"/>
              <a:gd name="connsiteX0" fmla="*/ 1166265 w 1166265"/>
              <a:gd name="connsiteY0" fmla="*/ 797719 h 1200150"/>
              <a:gd name="connsiteX1" fmla="*/ 1165225 w 1166265"/>
              <a:gd name="connsiteY1" fmla="*/ 1200150 h 1200150"/>
              <a:gd name="connsiteX2" fmla="*/ 0 w 1166265"/>
              <a:gd name="connsiteY2" fmla="*/ 1200150 h 1200150"/>
              <a:gd name="connsiteX3" fmla="*/ 0 w 1166265"/>
              <a:gd name="connsiteY3" fmla="*/ 0 h 1200150"/>
              <a:gd name="connsiteX4" fmla="*/ 1165225 w 1166265"/>
              <a:gd name="connsiteY4" fmla="*/ 0 h 1200150"/>
              <a:gd name="connsiteX5" fmla="*/ 1163884 w 1166265"/>
              <a:gd name="connsiteY5" fmla="*/ 652463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265" h="1200150">
                <a:moveTo>
                  <a:pt x="1166265" y="797719"/>
                </a:moveTo>
                <a:cubicBezTo>
                  <a:pt x="1165918" y="931863"/>
                  <a:pt x="1165572" y="1066006"/>
                  <a:pt x="1165225" y="1200150"/>
                </a:cubicBezTo>
                <a:lnTo>
                  <a:pt x="0" y="1200150"/>
                </a:lnTo>
                <a:lnTo>
                  <a:pt x="0" y="0"/>
                </a:lnTo>
                <a:lnTo>
                  <a:pt x="1165225" y="0"/>
                </a:lnTo>
                <a:lnTo>
                  <a:pt x="1163884" y="652463"/>
                </a:lnTo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74800" y="3409950"/>
            <a:ext cx="822960" cy="82296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06007" y="418623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A</a:t>
            </a:r>
            <a:endParaRPr lang="en-US" sz="20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438400" y="3409950"/>
            <a:ext cx="822960" cy="822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83458" y="4186235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B</a:t>
            </a:r>
            <a:endParaRPr lang="en-US" sz="20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38400" y="3419120"/>
            <a:ext cx="822960" cy="82296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80007" y="3419120"/>
            <a:ext cx="822960" cy="822960"/>
          </a:xfrm>
          <a:prstGeom prst="roundRect">
            <a:avLst/>
          </a:prstGeom>
          <a:gradFill>
            <a:gsLst>
              <a:gs pos="100000">
                <a:srgbClr val="C00000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92631" y="3646775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</a:rPr>
              <a:t>40</a:t>
            </a:r>
            <a:r>
              <a:rPr lang="en-US" sz="20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2000" b="1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8825" y="3647720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</a:rPr>
              <a:t>40</a:t>
            </a:r>
            <a:r>
              <a:rPr lang="en-US" sz="20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2000" b="1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8792" y="3665151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</a:rPr>
              <a:t>60</a:t>
            </a:r>
            <a:r>
              <a:rPr lang="en-US" sz="16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1600" b="1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09134" y="3684583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20</a:t>
            </a:r>
            <a:r>
              <a:rPr lang="en-US" sz="1600" b="1" dirty="0" smtClean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1600" b="1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159000" y="4244356"/>
            <a:ext cx="514386" cy="277577"/>
          </a:xfrm>
          <a:prstGeom prst="rightArrow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51" name="Text Box 138"/>
          <p:cNvSpPr txBox="1">
            <a:spLocks noChangeArrowheads="1"/>
          </p:cNvSpPr>
          <p:nvPr/>
        </p:nvSpPr>
        <p:spPr bwMode="auto">
          <a:xfrm>
            <a:off x="5899150" y="539750"/>
            <a:ext cx="982662" cy="40011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CELL</a:t>
            </a:r>
            <a:endParaRPr lang="en-US" sz="2000" b="1" kern="0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508605" y="1556113"/>
            <a:ext cx="1330614" cy="1588"/>
          </a:xfrm>
          <a:prstGeom prst="line">
            <a:avLst/>
          </a:prstGeom>
          <a:noFill/>
          <a:ln w="25400" cap="flat" cmpd="sng" algn="ctr">
            <a:solidFill>
              <a:srgbClr val="0000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5029461" y="1559288"/>
            <a:ext cx="1330614" cy="1588"/>
          </a:xfrm>
          <a:prstGeom prst="line">
            <a:avLst/>
          </a:prstGeom>
          <a:noFill/>
          <a:ln w="25400" cap="flat" cmpd="sng" algn="ctr">
            <a:solidFill>
              <a:srgbClr val="0000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Straight Connector 53"/>
          <p:cNvCxnSpPr/>
          <p:nvPr/>
        </p:nvCxnSpPr>
        <p:spPr>
          <a:xfrm>
            <a:off x="6502396" y="1429659"/>
            <a:ext cx="0" cy="273051"/>
          </a:xfrm>
          <a:prstGeom prst="line">
            <a:avLst/>
          </a:prstGeom>
          <a:noFill/>
          <a:ln w="25400" cap="flat" cmpd="sng" algn="ctr">
            <a:solidFill>
              <a:srgbClr val="0000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Straight Connector 54"/>
          <p:cNvCxnSpPr/>
          <p:nvPr/>
        </p:nvCxnSpPr>
        <p:spPr>
          <a:xfrm>
            <a:off x="6365871" y="1383623"/>
            <a:ext cx="0" cy="365125"/>
          </a:xfrm>
          <a:prstGeom prst="line">
            <a:avLst/>
          </a:prstGeom>
          <a:noFill/>
          <a:ln w="25400" cap="flat" cmpd="sng" algn="ctr">
            <a:solidFill>
              <a:srgbClr val="0000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TextBox 59"/>
          <p:cNvSpPr txBox="1">
            <a:spLocks noChangeArrowheads="1"/>
          </p:cNvSpPr>
          <p:nvPr/>
        </p:nvSpPr>
        <p:spPr bwMode="auto">
          <a:xfrm>
            <a:off x="5991225" y="120644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6527800" y="120644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–</a:t>
            </a:r>
            <a:endParaRPr lang="en-US" sz="2000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58" name="Group 94"/>
          <p:cNvGrpSpPr>
            <a:grpSpLocks/>
          </p:cNvGrpSpPr>
          <p:nvPr/>
        </p:nvGrpSpPr>
        <p:grpSpPr bwMode="auto">
          <a:xfrm>
            <a:off x="4838700" y="967696"/>
            <a:ext cx="3071812" cy="1258887"/>
            <a:chOff x="5021580" y="1062037"/>
            <a:chExt cx="3070860" cy="1259102"/>
          </a:xfrm>
        </p:grpSpPr>
        <p:pic>
          <p:nvPicPr>
            <p:cNvPr id="59" name="Picture 58" descr="icon_batter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5715000" y="1066800"/>
              <a:ext cx="1752600" cy="1254339"/>
            </a:xfrm>
            <a:prstGeom prst="roundRect">
              <a:avLst>
                <a:gd name="adj" fmla="val 21072"/>
              </a:avLst>
            </a:prstGeom>
          </p:spPr>
        </p:pic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715000" y="1062037"/>
              <a:ext cx="356078" cy="400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ysClr val="window" lastClr="FFFFFF"/>
                  </a:solidFill>
                  <a:latin typeface="Tw Cen MT" pitchFamily="34" charset="0"/>
                </a:rPr>
                <a:t>+</a:t>
              </a: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7175500" y="1062037"/>
              <a:ext cx="264734" cy="400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ysClr val="window" lastClr="FFFFFF"/>
                  </a:solidFill>
                  <a:latin typeface="Tw Cen MT" pitchFamily="34" charset="0"/>
                </a:rPr>
                <a:t>-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178323" y="1659039"/>
              <a:ext cx="914117" cy="1587"/>
            </a:xfrm>
            <a:prstGeom prst="line">
              <a:avLst/>
            </a:prstGeom>
            <a:noFill/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/>
            <p:cNvCxnSpPr/>
            <p:nvPr/>
          </p:nvCxnSpPr>
          <p:spPr>
            <a:xfrm>
              <a:off x="5021580" y="1663802"/>
              <a:ext cx="914117" cy="1588"/>
            </a:xfrm>
            <a:prstGeom prst="line">
              <a:avLst/>
            </a:prstGeom>
            <a:noFill/>
            <a:ln w="381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" name="Text Box 110"/>
          <p:cNvSpPr txBox="1">
            <a:spLocks noChangeArrowheads="1"/>
          </p:cNvSpPr>
          <p:nvPr/>
        </p:nvSpPr>
        <p:spPr bwMode="auto">
          <a:xfrm>
            <a:off x="4763339" y="2473326"/>
            <a:ext cx="1382487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Positive</a:t>
            </a:r>
          </a:p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terminal</a:t>
            </a:r>
            <a:endParaRPr lang="en-US" b="1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5" name="Line 111"/>
          <p:cNvSpPr>
            <a:spLocks noChangeShapeType="1"/>
          </p:cNvSpPr>
          <p:nvPr/>
        </p:nvSpPr>
        <p:spPr bwMode="auto">
          <a:xfrm rot="10800000" flipH="1">
            <a:off x="5314540" y="1582057"/>
            <a:ext cx="209550" cy="881743"/>
          </a:xfrm>
          <a:prstGeom prst="line">
            <a:avLst/>
          </a:prstGeom>
          <a:noFill/>
          <a:ln w="38100" cap="flat" cmpd="sng" algn="ctr">
            <a:solidFill>
              <a:srgbClr val="890F9D"/>
            </a:solidFill>
            <a:prstDash val="solid"/>
            <a:headEnd type="stealth" w="lg" len="lg"/>
            <a:tailEnd type="non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66" name="Line 112"/>
          <p:cNvSpPr>
            <a:spLocks noChangeShapeType="1"/>
          </p:cNvSpPr>
          <p:nvPr/>
        </p:nvSpPr>
        <p:spPr bwMode="auto">
          <a:xfrm rot="10800000">
            <a:off x="7010400" y="1582059"/>
            <a:ext cx="419100" cy="986517"/>
          </a:xfrm>
          <a:prstGeom prst="line">
            <a:avLst/>
          </a:prstGeom>
          <a:noFill/>
          <a:ln w="38100" cap="flat" cmpd="sng" algn="ctr">
            <a:solidFill>
              <a:srgbClr val="890F9D"/>
            </a:solidFill>
            <a:prstDash val="solid"/>
            <a:headEnd type="stealth" w="lg" len="lg"/>
            <a:tailEnd type="non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67" name="Text Box 113"/>
          <p:cNvSpPr txBox="1">
            <a:spLocks noChangeArrowheads="1"/>
          </p:cNvSpPr>
          <p:nvPr/>
        </p:nvSpPr>
        <p:spPr bwMode="auto">
          <a:xfrm>
            <a:off x="7022522" y="2473326"/>
            <a:ext cx="140969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Negative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terminal</a:t>
            </a:r>
            <a:endParaRPr lang="en-US" b="1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8" name="Text Box 117"/>
          <p:cNvSpPr txBox="1">
            <a:spLocks noChangeArrowheads="1"/>
          </p:cNvSpPr>
          <p:nvPr/>
        </p:nvSpPr>
        <p:spPr bwMode="auto">
          <a:xfrm>
            <a:off x="6651966" y="3359150"/>
            <a:ext cx="211103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Lower electric potential</a:t>
            </a:r>
          </a:p>
        </p:txBody>
      </p:sp>
      <p:sp>
        <p:nvSpPr>
          <p:cNvPr id="69" name="Down Arrow 68"/>
          <p:cNvSpPr/>
          <p:nvPr/>
        </p:nvSpPr>
        <p:spPr>
          <a:xfrm>
            <a:off x="7555392" y="2987675"/>
            <a:ext cx="267755" cy="343501"/>
          </a:xfrm>
          <a:prstGeom prst="downArrow">
            <a:avLst/>
          </a:prstGeom>
          <a:solidFill>
            <a:srgbClr val="FFCC66"/>
          </a:soli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2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5320703" y="2987675"/>
            <a:ext cx="267755" cy="343501"/>
          </a:xfrm>
          <a:prstGeom prst="downArrow">
            <a:avLst/>
          </a:prstGeom>
          <a:solidFill>
            <a:srgbClr val="FFCC66"/>
          </a:solidFill>
          <a:ln>
            <a:solidFill>
              <a:srgbClr val="00B05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sz="2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648200" y="1556113"/>
            <a:ext cx="1463675" cy="1588"/>
          </a:xfrm>
          <a:prstGeom prst="line">
            <a:avLst/>
          </a:prstGeom>
          <a:noFill/>
          <a:ln w="25400" cap="flat" cmpd="sng" algn="ctr">
            <a:solidFill>
              <a:srgbClr val="00009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Rectangle 71"/>
          <p:cNvSpPr/>
          <p:nvPr/>
        </p:nvSpPr>
        <p:spPr>
          <a:xfrm>
            <a:off x="4895605" y="2691650"/>
            <a:ext cx="111261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terminal</a:t>
            </a:r>
            <a:endParaRPr lang="en-US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018665" y="2637115"/>
            <a:ext cx="111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terminal</a:t>
            </a:r>
            <a:endParaRPr lang="en-US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16394" y="3523744"/>
            <a:ext cx="118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potential</a:t>
            </a:r>
            <a:endParaRPr lang="en-US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77" name="Text Box 114"/>
          <p:cNvSpPr txBox="1">
            <a:spLocks noChangeArrowheads="1"/>
          </p:cNvSpPr>
          <p:nvPr/>
        </p:nvSpPr>
        <p:spPr bwMode="auto">
          <a:xfrm>
            <a:off x="4428289" y="3359150"/>
            <a:ext cx="21660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Higher electric potential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24057" y="3523744"/>
            <a:ext cx="118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Leelawadee" pitchFamily="34" charset="-34"/>
                <a:cs typeface="Leelawadee" pitchFamily="34" charset="-34"/>
              </a:rPr>
              <a:t>potential</a:t>
            </a:r>
            <a:endParaRPr lang="en-US" b="1" dirty="0">
              <a:solidFill>
                <a:srgbClr val="FF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112733" y="4031055"/>
            <a:ext cx="2840182" cy="376090"/>
          </a:xfrm>
          <a:prstGeom prst="roundRect">
            <a:avLst/>
          </a:prstGeom>
          <a:solidFill>
            <a:srgbClr val="00808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elawadee" pitchFamily="34" charset="-34"/>
                <a:cs typeface="Leelawadee" pitchFamily="34" charset="-34"/>
              </a:rPr>
              <a:t>Potential Difference</a:t>
            </a:r>
            <a:endParaRPr lang="en-US" sz="2000" b="1" kern="0" dirty="0">
              <a:solidFill>
                <a:prstClr val="white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4766815" y="4400703"/>
            <a:ext cx="35320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E0000"/>
                </a:solidFill>
                <a:latin typeface="Leelawadee" pitchFamily="34" charset="-34"/>
                <a:cs typeface="Leelawadee" pitchFamily="34" charset="-34"/>
              </a:rPr>
              <a:t>The function of the cell is to create potential difference </a:t>
            </a:r>
            <a:endParaRPr lang="en-US" sz="1600" b="1" dirty="0">
              <a:solidFill>
                <a:srgbClr val="8E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1200" y="3410766"/>
            <a:ext cx="822960" cy="82296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302000" y="3410766"/>
            <a:ext cx="822960" cy="8229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69476" y="3688288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20</a:t>
            </a:r>
            <a:r>
              <a:rPr lang="en-US" sz="1600" b="1" dirty="0" smtClean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1600" b="1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88450" y="3688288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</a:rPr>
              <a:t>60</a:t>
            </a:r>
            <a:r>
              <a:rPr lang="en-US" sz="1600" b="1" dirty="0" smtClean="0">
                <a:solidFill>
                  <a:prstClr val="white"/>
                </a:solidFill>
                <a:latin typeface="Leelawadee" pitchFamily="34" charset="-34"/>
                <a:cs typeface="Leelawadee" pitchFamily="34" charset="-34"/>
                <a:sym typeface="Symbol"/>
              </a:rPr>
              <a:t> C</a:t>
            </a:r>
            <a:endParaRPr lang="en-US" sz="1600" b="1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38174" y="4187051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A</a:t>
            </a:r>
            <a:endParaRPr lang="en-US" sz="20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38592" y="4174351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B</a:t>
            </a:r>
            <a:endParaRPr lang="en-US" sz="20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57200" y="4527550"/>
            <a:ext cx="2151254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Higher </a:t>
            </a:r>
            <a:r>
              <a:rPr lang="en-US" sz="16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Temperature</a:t>
            </a:r>
            <a:endParaRPr lang="en-US" sz="16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717583" y="4519196"/>
            <a:ext cx="2069293" cy="37457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Lower </a:t>
            </a:r>
            <a:r>
              <a: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7577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849 -0.0015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9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08334 0.0003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33 0.00031 " pathEditMode="relative" ptsTypes="AA">
                                      <p:cBhvr>
                                        <p:cTn id="14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33 0.00031 " pathEditMode="relative" ptsTypes="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  <p:bldP spid="36" grpId="0" animBg="1"/>
      <p:bldP spid="36" grpId="1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5" grpId="1"/>
      <p:bldP spid="46" grpId="0"/>
      <p:bldP spid="46" grpId="1"/>
      <p:bldP spid="47" grpId="0" animBg="1"/>
      <p:bldP spid="51" grpId="0" animBg="1"/>
      <p:bldP spid="56" grpId="0"/>
      <p:bldP spid="56" grpId="1"/>
      <p:bldP spid="57" grpId="0"/>
      <p:bldP spid="57" grpId="1"/>
      <p:bldP spid="64" grpId="0"/>
      <p:bldP spid="65" grpId="0" animBg="1"/>
      <p:bldP spid="66" grpId="0" animBg="1"/>
      <p:bldP spid="67" grpId="0"/>
      <p:bldP spid="68" grpId="0"/>
      <p:bldP spid="72" grpId="0"/>
      <p:bldP spid="73" grpId="0"/>
      <p:bldP spid="76" grpId="0"/>
      <p:bldP spid="77" grpId="0"/>
      <p:bldP spid="78" grpId="0"/>
      <p:bldP spid="79" grpId="0" animBg="1"/>
      <p:bldP spid="82" grpId="0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/>
      <p:bldP spid="88" grpId="1"/>
      <p:bldP spid="88" grpId="2"/>
      <p:bldP spid="89" grpId="0"/>
      <p:bldP spid="89" grpId="1"/>
      <p:bldP spid="89" grpId="2"/>
      <p:bldP spid="90" grpId="0"/>
      <p:bldP spid="90" grpId="1"/>
      <p:bldP spid="91" grpId="0"/>
      <p:bldP spid="91" grpId="1"/>
      <p:bldP spid="92" grpId="0" animBg="1"/>
      <p:bldP spid="92" grpId="1" animBg="1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40"/>
          <p:cNvSpPr txBox="1">
            <a:spLocks noChangeArrowheads="1"/>
          </p:cNvSpPr>
          <p:nvPr/>
        </p:nvSpPr>
        <p:spPr bwMode="auto">
          <a:xfrm>
            <a:off x="519424" y="255885"/>
            <a:ext cx="3961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861075"/>
                </a:solidFill>
                <a:effectLst/>
                <a:latin typeface="Tw Cen MT" pitchFamily="34" charset="0"/>
              </a:rPr>
              <a:t>Now what is a free electron ?</a:t>
            </a:r>
          </a:p>
        </p:txBody>
      </p:sp>
      <p:sp>
        <p:nvSpPr>
          <p:cNvPr id="63" name="Donut 62"/>
          <p:cNvSpPr/>
          <p:nvPr/>
        </p:nvSpPr>
        <p:spPr>
          <a:xfrm>
            <a:off x="1034828" y="1316496"/>
            <a:ext cx="2872460" cy="2872460"/>
          </a:xfrm>
          <a:prstGeom prst="donut">
            <a:avLst>
              <a:gd name="adj" fmla="val 19332"/>
            </a:avLst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1383" y="4242034"/>
            <a:ext cx="2260554" cy="461665"/>
          </a:xfrm>
          <a:prstGeom prst="rect">
            <a:avLst/>
          </a:prstGeom>
          <a:solidFill>
            <a:srgbClr val="0A225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itchFamily="34" charset="0"/>
              </a:rPr>
              <a:t>FREE ELECTRON</a:t>
            </a:r>
          </a:p>
        </p:txBody>
      </p:sp>
      <p:sp>
        <p:nvSpPr>
          <p:cNvPr id="65" name="TextBox 64"/>
          <p:cNvSpPr txBox="1">
            <a:spLocks noChangeAspect="1" noChangeArrowheads="1"/>
          </p:cNvSpPr>
          <p:nvPr/>
        </p:nvSpPr>
        <p:spPr bwMode="auto">
          <a:xfrm>
            <a:off x="1997985" y="3200400"/>
            <a:ext cx="9476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w Cen MT" pitchFamily="34" charset="0"/>
              </a:rPr>
              <a:t>Nucleus</a:t>
            </a:r>
          </a:p>
        </p:txBody>
      </p:sp>
      <p:sp>
        <p:nvSpPr>
          <p:cNvPr id="67" name="Flowchart: Connector 66"/>
          <p:cNvSpPr/>
          <p:nvPr/>
        </p:nvSpPr>
        <p:spPr>
          <a:xfrm>
            <a:off x="2013193" y="2213973"/>
            <a:ext cx="1017330" cy="1077172"/>
          </a:xfrm>
          <a:prstGeom prst="flowChartConnector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Group 6"/>
          <p:cNvGrpSpPr>
            <a:grpSpLocks noChangeAspect="1"/>
          </p:cNvGrpSpPr>
          <p:nvPr/>
        </p:nvGrpSpPr>
        <p:grpSpPr bwMode="auto">
          <a:xfrm>
            <a:off x="2338396" y="2256066"/>
            <a:ext cx="351715" cy="402384"/>
            <a:chOff x="1524092" y="2567010"/>
            <a:chExt cx="279492" cy="328590"/>
          </a:xfrm>
        </p:grpSpPr>
        <p:sp>
          <p:nvSpPr>
            <p:cNvPr id="69" name="Flowchart: Connector 68"/>
            <p:cNvSpPr/>
            <p:nvPr/>
          </p:nvSpPr>
          <p:spPr>
            <a:xfrm>
              <a:off x="1524092" y="2606330"/>
              <a:ext cx="279492" cy="28927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8"/>
            <p:cNvSpPr txBox="1">
              <a:spLocks noChangeArrowheads="1"/>
            </p:cNvSpPr>
            <p:nvPr/>
          </p:nvSpPr>
          <p:spPr bwMode="auto">
            <a:xfrm>
              <a:off x="1536059" y="2567010"/>
              <a:ext cx="242284" cy="276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tantia" pitchFamily="18" charset="0"/>
                </a:rPr>
                <a:t>n</a:t>
              </a:r>
            </a:p>
          </p:txBody>
        </p:sp>
      </p:grpSp>
      <p:grpSp>
        <p:nvGrpSpPr>
          <p:cNvPr id="71" name="Group 9"/>
          <p:cNvGrpSpPr>
            <a:grpSpLocks noChangeAspect="1"/>
          </p:cNvGrpSpPr>
          <p:nvPr/>
        </p:nvGrpSpPr>
        <p:grpSpPr bwMode="auto">
          <a:xfrm>
            <a:off x="2352909" y="2800348"/>
            <a:ext cx="459688" cy="362778"/>
            <a:chOff x="1524091" y="2602854"/>
            <a:chExt cx="355950" cy="289022"/>
          </a:xfrm>
        </p:grpSpPr>
        <p:sp>
          <p:nvSpPr>
            <p:cNvPr id="72" name="Flowchart: Connector 71"/>
            <p:cNvSpPr/>
            <p:nvPr/>
          </p:nvSpPr>
          <p:spPr>
            <a:xfrm>
              <a:off x="1524091" y="2602854"/>
              <a:ext cx="272771" cy="280648"/>
            </a:xfrm>
            <a:prstGeom prst="flowChartConnector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TextBox 11"/>
            <p:cNvSpPr txBox="1">
              <a:spLocks noChangeArrowheads="1"/>
            </p:cNvSpPr>
            <p:nvPr/>
          </p:nvSpPr>
          <p:spPr bwMode="auto">
            <a:xfrm>
              <a:off x="1559549" y="2622153"/>
              <a:ext cx="320492" cy="269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tantia" pitchFamily="18" charset="0"/>
                </a:rPr>
                <a:t>p+</a:t>
              </a:r>
            </a:p>
          </p:txBody>
        </p:sp>
      </p:grpSp>
      <p:sp>
        <p:nvSpPr>
          <p:cNvPr id="74" name="Oval 73"/>
          <p:cNvSpPr/>
          <p:nvPr/>
        </p:nvSpPr>
        <p:spPr>
          <a:xfrm>
            <a:off x="566058" y="847725"/>
            <a:ext cx="3810000" cy="3810000"/>
          </a:xfrm>
          <a:prstGeom prst="ellipse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646365" y="1784351"/>
            <a:ext cx="246253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all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w Cen MT" pitchFamily="34" charset="0"/>
              </a:rPr>
              <a:t>Electrostatic </a:t>
            </a:r>
            <a:r>
              <a:rPr kumimoji="0" lang="en-US" b="1" i="0" u="none" strike="noStrike" kern="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w Cen MT" pitchFamily="34" charset="0"/>
              </a:rPr>
              <a:t>Force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w Cen MT" pitchFamily="34" charset="0"/>
              </a:rPr>
              <a:t>of</a:t>
            </a:r>
            <a:r>
              <a:rPr kumimoji="0" lang="en-US" b="1" i="0" u="none" strike="noStrike" kern="0" cap="all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w Cen MT" pitchFamily="34" charset="0"/>
              </a:rPr>
              <a:t> </a:t>
            </a:r>
            <a:r>
              <a:rPr kumimoji="0" lang="en-US" b="1" i="0" u="none" strike="noStrike" kern="0" cap="all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w Cen MT" pitchFamily="34" charset="0"/>
              </a:rPr>
              <a:t>Attraction</a:t>
            </a:r>
            <a:endParaRPr kumimoji="0" lang="en-US" b="1" i="0" u="none" strike="noStrike" kern="0" cap="all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Tw Cen MT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93158" y="2524126"/>
            <a:ext cx="314300" cy="316550"/>
            <a:chOff x="900139" y="1929103"/>
            <a:chExt cx="314300" cy="316550"/>
          </a:xfrm>
        </p:grpSpPr>
        <p:sp>
          <p:nvSpPr>
            <p:cNvPr id="77" name="Flowchart: Connector 76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215278" y="2775586"/>
            <a:ext cx="314300" cy="316550"/>
            <a:chOff x="900139" y="1929103"/>
            <a:chExt cx="314300" cy="316550"/>
          </a:xfrm>
        </p:grpSpPr>
        <p:sp>
          <p:nvSpPr>
            <p:cNvPr id="80" name="Flowchart: Connector 79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142638" y="3308986"/>
            <a:ext cx="314300" cy="316550"/>
            <a:chOff x="900139" y="1929103"/>
            <a:chExt cx="314300" cy="316550"/>
          </a:xfrm>
        </p:grpSpPr>
        <p:sp>
          <p:nvSpPr>
            <p:cNvPr id="83" name="Flowchart: Connector 82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914038" y="2310766"/>
            <a:ext cx="314300" cy="316550"/>
            <a:chOff x="900139" y="1929103"/>
            <a:chExt cx="314300" cy="316550"/>
          </a:xfrm>
        </p:grpSpPr>
        <p:sp>
          <p:nvSpPr>
            <p:cNvPr id="86" name="Flowchart: Connector 85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500778" y="1472566"/>
            <a:ext cx="314300" cy="316550"/>
            <a:chOff x="900139" y="1929103"/>
            <a:chExt cx="314300" cy="316550"/>
          </a:xfrm>
        </p:grpSpPr>
        <p:sp>
          <p:nvSpPr>
            <p:cNvPr id="89" name="Flowchart: Connector 88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468518" y="1160145"/>
            <a:ext cx="314300" cy="316550"/>
            <a:chOff x="900139" y="1929103"/>
            <a:chExt cx="314300" cy="316550"/>
          </a:xfrm>
        </p:grpSpPr>
        <p:sp>
          <p:nvSpPr>
            <p:cNvPr id="92" name="Flowchart: Connector 91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352438" y="1571626"/>
            <a:ext cx="314300" cy="316550"/>
            <a:chOff x="900139" y="1929103"/>
            <a:chExt cx="314300" cy="316550"/>
          </a:xfrm>
        </p:grpSpPr>
        <p:sp>
          <p:nvSpPr>
            <p:cNvPr id="95" name="Flowchart: Connector 94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94398" y="2539366"/>
            <a:ext cx="314300" cy="316550"/>
            <a:chOff x="900139" y="1929103"/>
            <a:chExt cx="314300" cy="316550"/>
          </a:xfrm>
        </p:grpSpPr>
        <p:sp>
          <p:nvSpPr>
            <p:cNvPr id="98" name="Flowchart: Connector 97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443878" y="3438526"/>
            <a:ext cx="314300" cy="316550"/>
            <a:chOff x="900139" y="1929103"/>
            <a:chExt cx="314300" cy="316550"/>
          </a:xfrm>
        </p:grpSpPr>
        <p:sp>
          <p:nvSpPr>
            <p:cNvPr id="101" name="Flowchart: Connector 100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262778" y="4017646"/>
            <a:ext cx="314300" cy="316550"/>
            <a:chOff x="900139" y="1929103"/>
            <a:chExt cx="314300" cy="316550"/>
          </a:xfrm>
        </p:grpSpPr>
        <p:sp>
          <p:nvSpPr>
            <p:cNvPr id="104" name="Flowchart: Connector 103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67378" y="3933826"/>
            <a:ext cx="314300" cy="316550"/>
            <a:chOff x="900139" y="1929103"/>
            <a:chExt cx="314300" cy="316550"/>
          </a:xfrm>
        </p:grpSpPr>
        <p:sp>
          <p:nvSpPr>
            <p:cNvPr id="107" name="Flowchart: Connector 106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641998" y="4010025"/>
            <a:ext cx="314300" cy="316550"/>
            <a:chOff x="900139" y="1929103"/>
            <a:chExt cx="314300" cy="316550"/>
          </a:xfrm>
        </p:grpSpPr>
        <p:sp>
          <p:nvSpPr>
            <p:cNvPr id="110" name="Flowchart: Connector 109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2361838" y="680086"/>
            <a:ext cx="314300" cy="316550"/>
            <a:chOff x="900139" y="1929103"/>
            <a:chExt cx="314300" cy="316550"/>
          </a:xfrm>
        </p:grpSpPr>
        <p:sp>
          <p:nvSpPr>
            <p:cNvPr id="113" name="Flowchart: Connector 112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15918" y="1518286"/>
            <a:ext cx="314300" cy="316550"/>
            <a:chOff x="900139" y="1929103"/>
            <a:chExt cx="314300" cy="316550"/>
          </a:xfrm>
        </p:grpSpPr>
        <p:sp>
          <p:nvSpPr>
            <p:cNvPr id="116" name="Flowchart: Connector 115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4056018" y="1757187"/>
            <a:ext cx="314300" cy="316550"/>
            <a:chOff x="900139" y="1929103"/>
            <a:chExt cx="314300" cy="316550"/>
          </a:xfrm>
        </p:grpSpPr>
        <p:sp>
          <p:nvSpPr>
            <p:cNvPr id="119" name="Flowchart: Connector 118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2308498" y="4474846"/>
            <a:ext cx="314300" cy="316550"/>
            <a:chOff x="900139" y="1929103"/>
            <a:chExt cx="314300" cy="316550"/>
          </a:xfrm>
        </p:grpSpPr>
        <p:sp>
          <p:nvSpPr>
            <p:cNvPr id="122" name="Flowchart: Connector 121"/>
            <p:cNvSpPr/>
            <p:nvPr/>
          </p:nvSpPr>
          <p:spPr bwMode="auto">
            <a:xfrm>
              <a:off x="900139" y="1929103"/>
              <a:ext cx="314300" cy="316550"/>
            </a:xfrm>
            <a:prstGeom prst="flowChartConnector">
              <a:avLst/>
            </a:prstGeom>
            <a:solidFill>
              <a:srgbClr val="0033CC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972312" y="2073338"/>
              <a:ext cx="1524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 Box 13"/>
          <p:cNvSpPr txBox="1">
            <a:spLocks noChangeArrowheads="1"/>
          </p:cNvSpPr>
          <p:nvPr/>
        </p:nvSpPr>
        <p:spPr bwMode="auto">
          <a:xfrm>
            <a:off x="4419600" y="1504950"/>
            <a:ext cx="4130566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w Cen MT" pitchFamily="34" charset="0"/>
              </a:rPr>
              <a:t>Between the nucleus and electron there is a force of </a:t>
            </a:r>
            <a:r>
              <a:rPr 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w Cen MT" pitchFamily="34" charset="0"/>
              </a:rPr>
              <a:t>attraction called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w Cen MT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3017160" y="1926318"/>
            <a:ext cx="1161143" cy="7547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stealth" w="lg" len="lg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6" name="Oval 125"/>
          <p:cNvSpPr/>
          <p:nvPr/>
        </p:nvSpPr>
        <p:spPr>
          <a:xfrm>
            <a:off x="3735614" y="488950"/>
            <a:ext cx="2971800" cy="1625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40"/>
          <p:cNvSpPr txBox="1">
            <a:spLocks noChangeArrowheads="1"/>
          </p:cNvSpPr>
          <p:nvPr/>
        </p:nvSpPr>
        <p:spPr bwMode="auto">
          <a:xfrm>
            <a:off x="3784602" y="736601"/>
            <a:ext cx="29336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effectLst/>
                <a:latin typeface="Tw Cen MT" pitchFamily="34" charset="0"/>
              </a:rPr>
              <a:t>In non -metals the number of electrons in outermost orbit is more</a:t>
            </a:r>
            <a:endParaRPr lang="en-US" sz="2000" b="1" dirty="0">
              <a:solidFill>
                <a:srgbClr val="0070C0"/>
              </a:solidFill>
              <a:effectLst/>
              <a:latin typeface="Tw Cen MT" pitchFamily="34" charset="0"/>
            </a:endParaRPr>
          </a:p>
        </p:txBody>
      </p:sp>
      <p:sp>
        <p:nvSpPr>
          <p:cNvPr id="128" name="TextBox 40"/>
          <p:cNvSpPr txBox="1">
            <a:spLocks noChangeArrowheads="1"/>
          </p:cNvSpPr>
          <p:nvPr/>
        </p:nvSpPr>
        <p:spPr bwMode="auto">
          <a:xfrm>
            <a:off x="3733802" y="1200150"/>
            <a:ext cx="2975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effectLst/>
                <a:latin typeface="Tw Cen MT" pitchFamily="34" charset="0"/>
              </a:rPr>
              <a:t>i.e. 5,6,7 electrons</a:t>
            </a:r>
            <a:endParaRPr lang="en-US" sz="2000" b="1" dirty="0">
              <a:solidFill>
                <a:srgbClr val="0070C0"/>
              </a:solidFill>
              <a:effectLst/>
              <a:latin typeface="Tw Cen MT" pitchFamily="34" charset="0"/>
            </a:endParaRPr>
          </a:p>
        </p:txBody>
      </p:sp>
      <p:sp>
        <p:nvSpPr>
          <p:cNvPr id="129" name="TextBox 40"/>
          <p:cNvSpPr txBox="1">
            <a:spLocks noChangeArrowheads="1"/>
          </p:cNvSpPr>
          <p:nvPr/>
        </p:nvSpPr>
        <p:spPr bwMode="auto">
          <a:xfrm>
            <a:off x="3733802" y="947807"/>
            <a:ext cx="2975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effectLst/>
                <a:latin typeface="Tw Cen MT" pitchFamily="34" charset="0"/>
              </a:rPr>
              <a:t>Hence, electrons are strongly bound</a:t>
            </a:r>
            <a:endParaRPr lang="en-US" sz="2000" b="1" dirty="0">
              <a:solidFill>
                <a:srgbClr val="0070C0"/>
              </a:solidFill>
              <a:effectLst/>
              <a:latin typeface="Tw Cen MT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710214" y="488950"/>
            <a:ext cx="2971800" cy="1625600"/>
          </a:xfrm>
          <a:prstGeom prst="ellipse">
            <a:avLst/>
          </a:pr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40"/>
          <p:cNvSpPr txBox="1">
            <a:spLocks noChangeArrowheads="1"/>
          </p:cNvSpPr>
          <p:nvPr/>
        </p:nvSpPr>
        <p:spPr bwMode="auto">
          <a:xfrm>
            <a:off x="3712029" y="808664"/>
            <a:ext cx="29681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effectLst/>
                <a:latin typeface="Tw Cen MT" pitchFamily="34" charset="0"/>
              </a:rPr>
              <a:t>In metals the number of electrons in outermost orbit is less</a:t>
            </a:r>
            <a:endParaRPr lang="en-US" sz="2000" b="1" dirty="0">
              <a:solidFill>
                <a:srgbClr val="0000FF"/>
              </a:solidFill>
              <a:effectLst/>
              <a:latin typeface="Tw Cen MT" pitchFamily="34" charset="0"/>
            </a:endParaRPr>
          </a:p>
        </p:txBody>
      </p:sp>
      <p:sp>
        <p:nvSpPr>
          <p:cNvPr id="132" name="TextBox 40"/>
          <p:cNvSpPr txBox="1">
            <a:spLocks noChangeArrowheads="1"/>
          </p:cNvSpPr>
          <p:nvPr/>
        </p:nvSpPr>
        <p:spPr bwMode="auto">
          <a:xfrm>
            <a:off x="3708402" y="1101695"/>
            <a:ext cx="2975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effectLst/>
                <a:latin typeface="Tw Cen MT" pitchFamily="34" charset="0"/>
              </a:rPr>
              <a:t>i.e. 1,2,3 electrons</a:t>
            </a:r>
            <a:endParaRPr lang="en-US" sz="2000" b="1" dirty="0">
              <a:solidFill>
                <a:srgbClr val="0000FF"/>
              </a:solidFill>
              <a:effectLst/>
              <a:latin typeface="Tw Cen MT" pitchFamily="34" charset="0"/>
            </a:endParaRPr>
          </a:p>
        </p:txBody>
      </p:sp>
      <p:sp>
        <p:nvSpPr>
          <p:cNvPr id="133" name="TextBox 40"/>
          <p:cNvSpPr txBox="1">
            <a:spLocks noChangeArrowheads="1"/>
          </p:cNvSpPr>
          <p:nvPr/>
        </p:nvSpPr>
        <p:spPr bwMode="auto">
          <a:xfrm>
            <a:off x="3708402" y="947807"/>
            <a:ext cx="2975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effectLst/>
                <a:latin typeface="Tw Cen MT" pitchFamily="34" charset="0"/>
              </a:rPr>
              <a:t>Hence, electrons are lightly bound</a:t>
            </a:r>
            <a:endParaRPr lang="en-US" sz="2000" b="1" dirty="0">
              <a:solidFill>
                <a:srgbClr val="0000FF"/>
              </a:solidFill>
              <a:effectLst/>
              <a:latin typeface="Tw Cen MT" pitchFamily="34" charset="0"/>
            </a:endParaRPr>
          </a:p>
        </p:txBody>
      </p:sp>
      <p:sp>
        <p:nvSpPr>
          <p:cNvPr id="136" name="Text Box 8"/>
          <p:cNvSpPr txBox="1">
            <a:spLocks noChangeArrowheads="1"/>
          </p:cNvSpPr>
          <p:nvPr/>
        </p:nvSpPr>
        <p:spPr bwMode="auto">
          <a:xfrm>
            <a:off x="4091940" y="1352550"/>
            <a:ext cx="46253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normalizeH="0" baseline="0" noProof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Depending on the number of free </a:t>
            </a:r>
            <a:r>
              <a:rPr kumimoji="0" lang="en-US" sz="1600" b="1" i="0" u="none" strike="noStrike" kern="0" normalizeH="0" baseline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electrons,</a:t>
            </a:r>
            <a:r>
              <a:rPr kumimoji="0" lang="en-US" sz="1600" b="1" i="0" u="none" strike="noStrike" kern="0" normalizeH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 </a:t>
            </a:r>
            <a:r>
              <a:rPr kumimoji="0" lang="en-US" sz="1600" b="1" i="0" u="none" strike="noStrike" kern="0" normalizeH="0" baseline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substances </a:t>
            </a:r>
            <a:r>
              <a:rPr kumimoji="0" lang="en-US" sz="1600" b="1" i="0" u="none" strike="noStrike" kern="0" normalizeH="0" baseline="0" noProof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are classified into </a:t>
            </a:r>
            <a:r>
              <a:rPr kumimoji="0" lang="en-US" sz="1600" b="1" i="0" u="none" strike="noStrike" kern="0" normalizeH="0" baseline="0" noProof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w Cen MT" pitchFamily="34" charset="0"/>
              </a:rPr>
              <a:t>:z</a:t>
            </a:r>
            <a:endParaRPr kumimoji="0" lang="en-US" sz="1600" b="1" i="0" u="none" strike="noStrike" kern="0" normalizeH="0" baseline="0" noProof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Tw Cen MT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358697" y="2184024"/>
            <a:ext cx="2658586" cy="329686"/>
          </a:xfrm>
          <a:prstGeom prst="round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hardEdge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886328" y="2164200"/>
            <a:ext cx="16033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glow rad="101600">
                    <a:srgbClr val="4BACC6">
                      <a:lumMod val="60000"/>
                      <a:lumOff val="40000"/>
                      <a:alpha val="60000"/>
                    </a:srgbClr>
                  </a:glow>
                </a:effectLst>
                <a:uLnTx/>
                <a:uFillTx/>
                <a:latin typeface="Tw Cen MT" pitchFamily="34" charset="0"/>
              </a:rPr>
              <a:t>CONDUCTORS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366857" y="2984241"/>
            <a:ext cx="2642267" cy="329686"/>
          </a:xfrm>
          <a:prstGeom prst="round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hardEdge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966479" y="2964418"/>
            <a:ext cx="14430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glow rad="101600">
                    <a:srgbClr val="4BACC6">
                      <a:lumMod val="60000"/>
                      <a:lumOff val="40000"/>
                      <a:alpha val="60000"/>
                    </a:srgbClr>
                  </a:glow>
                </a:effectLst>
                <a:uLnTx/>
                <a:uFillTx/>
                <a:latin typeface="Tw Cen MT" pitchFamily="34" charset="0"/>
              </a:rPr>
              <a:t>INSULATORS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5289727" y="3775885"/>
            <a:ext cx="2667123" cy="329686"/>
          </a:xfrm>
          <a:prstGeom prst="roundRect">
            <a:avLst/>
          </a:prstGeom>
          <a:solidFill>
            <a:sysClr val="windowText" lastClr="0000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hardEdge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589991" y="3756061"/>
            <a:ext cx="20665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glow rad="101600">
                    <a:srgbClr val="4BACC6">
                      <a:lumMod val="60000"/>
                      <a:lumOff val="40000"/>
                      <a:alpha val="60000"/>
                    </a:srgbClr>
                  </a:glow>
                </a:effectLst>
                <a:uLnTx/>
                <a:uFillTx/>
                <a:latin typeface="Tw Cen MT" pitchFamily="34" charset="0"/>
              </a:rPr>
              <a:t>SEMICONDUCTORS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648889" y="2597084"/>
            <a:ext cx="407820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Have large number of free electrons, which are charge carriers.</a:t>
            </a:r>
            <a:endParaRPr lang="en-US" sz="2000" b="1" dirty="0">
              <a:ln w="9000" cmpd="sng">
                <a:noFill/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48890" y="3389749"/>
            <a:ext cx="4078201" cy="6070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Tw Cen MT" pitchFamily="34" charset="0"/>
              </a:rPr>
              <a:t>Have less </a:t>
            </a:r>
            <a:r>
              <a:rPr lang="en-US" sz="2000" b="1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Tw Cen MT" pitchFamily="34" charset="0"/>
              </a:rPr>
              <a:t>or </a:t>
            </a:r>
            <a:r>
              <a:rPr lang="en-US" sz="2000" b="1" smtClean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Tw Cen MT" pitchFamily="34" charset="0"/>
              </a:rPr>
              <a:t>practically </a:t>
            </a:r>
            <a:r>
              <a:rPr lang="en-US" sz="2000" b="1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Tw Cen MT" pitchFamily="34" charset="0"/>
              </a:rPr>
              <a:t>no free electrons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627314" y="4189674"/>
            <a:ext cx="4117782" cy="8635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Tw Cen MT" pitchFamily="34" charset="0"/>
              </a:rPr>
              <a:t>They do not have free electrons at room temperature, but can develop under specific condition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1581150" y="3675787"/>
            <a:ext cx="3395371" cy="813316"/>
            <a:chOff x="4952260" y="-1600200"/>
            <a:chExt cx="3395371" cy="813316"/>
          </a:xfrm>
        </p:grpSpPr>
        <p:sp>
          <p:nvSpPr>
            <p:cNvPr id="161" name="Rounded Rectangular Callout 160"/>
            <p:cNvSpPr/>
            <p:nvPr/>
          </p:nvSpPr>
          <p:spPr>
            <a:xfrm>
              <a:off x="4952260" y="-1543050"/>
              <a:ext cx="3395371" cy="756166"/>
            </a:xfrm>
            <a:prstGeom prst="wedgeRoundRectCallout">
              <a:avLst>
                <a:gd name="adj1" fmla="val 64242"/>
                <a:gd name="adj2" fmla="val -867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971310" y="-1495231"/>
              <a:ext cx="1387475" cy="68973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 algn="ctr"/>
              <a:endParaRPr 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275513" y="-1600200"/>
              <a:ext cx="204383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 err="1">
                  <a:solidFill>
                    <a:prstClr val="black"/>
                  </a:solidFill>
                  <a:latin typeface="Tw Cen MT" pitchFamily="34" charset="0"/>
                </a:rPr>
                <a:t>Sim</a:t>
              </a:r>
              <a:r>
                <a:rPr lang="en-US" sz="1700" b="1" dirty="0">
                  <a:solidFill>
                    <a:prstClr val="black"/>
                  </a:solidFill>
                  <a:latin typeface="Tw Cen MT" pitchFamily="34" charset="0"/>
                </a:rPr>
                <a:t> card is made up of semi conductor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600200" y="3749040"/>
            <a:ext cx="3505200" cy="756166"/>
            <a:chOff x="4952260" y="-1543050"/>
            <a:chExt cx="3505200" cy="756166"/>
          </a:xfrm>
        </p:grpSpPr>
        <p:sp>
          <p:nvSpPr>
            <p:cNvPr id="165" name="Rounded Rectangular Callout 164"/>
            <p:cNvSpPr/>
            <p:nvPr/>
          </p:nvSpPr>
          <p:spPr>
            <a:xfrm>
              <a:off x="4952260" y="-1543050"/>
              <a:ext cx="3395371" cy="756166"/>
            </a:xfrm>
            <a:prstGeom prst="wedgeRoundRectCallout">
              <a:avLst>
                <a:gd name="adj1" fmla="val 64242"/>
                <a:gd name="adj2" fmla="val -867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971310" y="-1495231"/>
              <a:ext cx="1387475" cy="689735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>
              <a:spAutoFit/>
            </a:bodyPr>
            <a:lstStyle/>
            <a:p>
              <a:pPr algn="ctr"/>
              <a:endParaRPr lang="en-US" sz="1700" dirty="0">
                <a:solidFill>
                  <a:prstClr val="black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13626" y="-1446133"/>
              <a:ext cx="204383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prstClr val="black"/>
                  </a:solidFill>
                  <a:latin typeface="Tw Cen MT" pitchFamily="34" charset="0"/>
                </a:rPr>
                <a:t>IC (Integrated Circuit)</a:t>
              </a:r>
              <a:endParaRPr lang="en-US" sz="1700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2525300" y="4027170"/>
            <a:ext cx="713200" cy="26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3025 C 0.01024 -0.11574 0.06319 -0.17809 0.11441 -0.1497 C 0.16632 -0.13149 0.19791 -0.03766 0.18507 0.05308 C 0.17222 0.14475 0.11927 0.20061 0.06805 0.17777 C 0.01649 0.15493 -0.01511 0.06172 -0.00209 -0.03025 Z " pathEditMode="relative" rAng="-4557826" ptsTypes="fffff">
                                      <p:cBhvr>
                                        <p:cTn id="112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4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-0.00679 C -0.01164 0.0858 -0.06059 0.14969 -0.11303 0.13488 C -0.16511 0.12037 -0.20087 0.03303 -0.19271 -0.05988 C -0.18455 -0.15278 -0.13542 -0.21605 -0.08316 -0.20154 C -0.03091 -0.18704 0.00486 -0.1 -0.00348 -0.00679 Z " pathEditMode="relative" rAng="5938033" ptsTypes="fffff">
                                      <p:cBhvr>
                                        <p:cTn id="11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2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0.01112 C 0.06996 -0.10093 0.1684 -0.07099 0.2184 0.05401 C 0.26875 0.17901 0.25208 0.35401 0.18159 0.44321 C 0.11093 0.53302 0.01284 0.50339 -0.0375 0.37746 C -0.08785 0.25216 -0.07118 0.07808 -0.00053 -0.01112 Z " pathEditMode="relative" rAng="-2125642" ptsTypes="fffff">
                                      <p:cBhvr>
                                        <p:cTn id="116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2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0864 C 0.10782 0.02685 0.16945 0.16574 0.15973 0.31852 C 0.14948 0.47192 0.07101 0.58148 -0.01458 0.56389 C -0.10087 0.54599 -0.1625 0.40679 -0.15277 0.25371 C -0.14253 0.10031 -0.06423 -0.00926 0.02153 0.00864 Z " pathEditMode="relative" rAng="402653" ptsTypes="fffff">
                                      <p:cBhvr>
                                        <p:cTn id="118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2774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82716E-6 C 0.06146 0.10679 0.06285 0.2821 0.00278 0.39136 C -0.05747 0.50062 -0.15625 0.50247 -0.21771 0.39599 C -0.27935 0.28858 -0.28021 0.11297 -0.22014 0.00371 C -0.16007 -0.10524 -0.06146 -0.10709 5E-6 -3.82716E-6 Z " pathEditMode="relative" rAng="2662948" ptsTypes="fffff">
                                      <p:cBhvr>
                                        <p:cTn id="120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19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C 0.00382 0.15525 -0.06372 0.28766 -0.15139 0.29445 C -0.23872 0.30124 -0.31303 0.17963 -0.31685 0.02469 C -0.32066 -0.13148 -0.25244 -0.26265 -0.16528 -0.26944 C -0.07744 -0.27623 -0.00381 -0.15586 5E-6 -2.22222E-6 Z " pathEditMode="relative" rAng="5253244" ptsTypes="fffff">
                                      <p:cBhvr>
                                        <p:cTn id="122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2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03 C -0.04549 0.12655 -0.14514 0.15618 -0.21702 0.06451 C -0.28837 -0.02654 -0.30417 -0.20339 -0.25348 -0.33179 C -0.20174 -0.45895 -0.10157 -0.48611 -0.03056 -0.3966 C 0.04097 -0.30463 0.05746 -0.12808 0.0059 -0.0003 Z " pathEditMode="relative" rAng="7544869" ptsTypes="fffff">
                                      <p:cBhvr>
                                        <p:cTn id="124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6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1.60494E-6 C -0.0783 1.60494E-6 -0.14879 -0.12469 -0.14879 -0.2784 C -0.14879 -0.43148 -0.0783 -0.55679 0.00781 -0.55679 C 0.09427 -0.55679 0.16441 -0.43148 0.16441 -0.2784 C 0.16441 -0.12469 0.09427 1.60494E-6 0.00781 1.60494E-6 Z " pathEditMode="relative" rAng="10800000" ptsTypes="fffff">
                                      <p:cBhvr>
                                        <p:cTn id="126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-0.00586 C -0.04965 -0.13981 -0.02413 -0.31142 0.05104 -0.38888 C 0.12621 -0.46605 0.22292 -0.42037 0.26649 -0.28672 C 0.31007 -0.15247 0.2842 0.01883 0.20937 0.09507 C 0.13385 0.17315 0.03733 0.12809 -0.00642 -0.00586 Z " pathEditMode="relative" rAng="14399335" ptsTypes="fffff">
                                      <p:cBhvr>
                                        <p:cTn id="128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-14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463 C 0.02378 -0.15494 0.10799 -0.25031 0.19288 -0.21636 C 0.27743 -0.1821 0.33108 -0.03117 0.31215 0.11697 C 0.29271 0.27006 0.20781 0.3645 0.12344 0.33055 C 0.03837 0.29629 -0.01476 0.14537 0.00434 -0.00463 Z " pathEditMode="relative" rAng="-4633086" ptsTypes="fffff">
                                      <p:cBhvr>
                                        <p:cTn id="130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62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47 C 0.10834 0.00247 0.20174 0.1679 0.20174 0.3713 C 0.20174 0.57439 0.10834 0.74044 -0.0059 0.74044 C -0.12031 0.74044 -0.21337 0.57439 -0.21337 0.3713 C -0.21337 0.1679 -0.12031 0.00247 -0.0059 0.00247 Z " pathEditMode="relative" rAng="0" ptsTypes="fffff">
                                      <p:cBhvr>
                                        <p:cTn id="132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1264 C 0.04201 0.19087 -0.00226 0.40888 -0.10487 0.49368 C -0.20608 0.58002 -0.3283 0.50139 -0.37657 0.32038 C -0.42431 0.13999 -0.38091 -0.07678 -0.27848 -0.16066 C -0.17657 -0.24669 -0.05504 -0.16991 -0.00591 0.01264 Z " pathEditMode="relative" rAng="3886448" ptsTypes="fffff">
                                      <p:cBhvr>
                                        <p:cTn id="134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15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895 C -0.08438 0.13012 -0.21545 0.1255 -0.29445 -0.02036 C -0.37292 -0.16621 -0.37014 -0.39963 -0.28785 -0.53901 C -0.20573 -0.6787 -0.07448 -0.67345 0.00364 -0.52729 C 0.08264 -0.38144 0.07968 -0.14925 -0.00261 -0.00895 Z " pathEditMode="relative" rAng="8175655" ptsTypes="fffff">
                                      <p:cBhvr>
                                        <p:cTn id="136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65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8492E-6 C -0.11406 2.28492E-6 -0.20764 -0.16528 -0.20764 -0.3688 C -0.20764 -0.57139 -0.11424 -0.73759 0 -0.73759 C 0.11458 -0.73759 0.20764 -0.5717 0.20764 -0.3688 C 0.20764 -0.16528 0.11458 2.28492E-6 0 2.28492E-6 Z " pathEditMode="relative" rAng="10800000" ptsTypes="fffff">
                                      <p:cBhvr>
                                        <p:cTn id="138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0617 C -0.08628 -0.1571 -0.08194 -0.39475 0.00313 -0.5358 C 0.08802 -0.67623 0.22188 -0.6679 0.30104 -0.51728 C 0.38004 -0.36636 0.37535 -0.12839 0.29063 0.01235 C 0.20556 0.1534 0.07188 0.14444 -0.00729 -0.00617 Z " pathEditMode="relative" rAng="13622224" ptsTypes="fffff">
                                      <p:cBhvr>
                                        <p:cTn id="140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-256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6.47549E-7 C 0.06545 -0.16805 0.19636 -0.21122 0.29115 -0.09467 C 0.38594 0.02189 0.41007 0.25409 0.34445 0.42245 C 0.27899 0.59112 0.14827 0.63367 0.0533 0.51711 C -0.04167 0.40086 -0.06528 0.17021 -1.38889E-6 6.47549E-7 Z " pathEditMode="relative" rAng="-3322443" ptsTypes="fffff">
                                      <p:cBhvr>
                                        <p:cTn id="142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802 C 0.00017 -0.00771 0.08524 -0.11749 0.15 -0.0959 C 0.21475 -0.07432 0.25625 0.30003 0.28159 0.38668 " pathEditMode="relative" rAng="0" ptsTypes="fsf">
                                      <p:cBhvr>
                                        <p:cTn id="2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 animBg="1"/>
      <p:bldP spid="65" grpId="0"/>
      <p:bldP spid="74" grpId="0" animBg="1"/>
      <p:bldP spid="75" grpId="0" animBg="1"/>
      <p:bldP spid="124" grpId="0" animBg="1"/>
      <p:bldP spid="124" grpId="1" animBg="1"/>
      <p:bldP spid="126" grpId="0" animBg="1"/>
      <p:bldP spid="126" grpId="1" animBg="1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29" grpId="2"/>
      <p:bldP spid="130" grpId="0" animBg="1"/>
      <p:bldP spid="130" grpId="1" animBg="1"/>
      <p:bldP spid="131" grpId="0"/>
      <p:bldP spid="131" grpId="1"/>
      <p:bldP spid="131" grpId="2"/>
      <p:bldP spid="132" grpId="0"/>
      <p:bldP spid="132" grpId="1"/>
      <p:bldP spid="132" grpId="2"/>
      <p:bldP spid="133" grpId="0"/>
      <p:bldP spid="133" grpId="1"/>
      <p:bldP spid="133" grpId="2"/>
      <p:bldP spid="136" grpId="0" build="p"/>
      <p:bldP spid="145" grpId="0" animBg="1"/>
      <p:bldP spid="145" grpId="1" animBg="1"/>
      <p:bldP spid="148" grpId="0" animBg="1"/>
      <p:bldP spid="148" grpId="1" animBg="1"/>
      <p:bldP spid="151" grpId="0" animBg="1"/>
      <p:bldP spid="1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76250"/>
            <a:ext cx="8077200" cy="646331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A substance which does not allow charges to pass through it, easily is called as ..................... 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059815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85800" algn="l"/>
                <a:tab pos="2743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metal	(b)	conductor</a:t>
            </a:r>
          </a:p>
          <a:p>
            <a:pPr algn="just">
              <a:tabLst>
                <a:tab pos="685800" algn="l"/>
                <a:tab pos="2743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(c)	insulator	(d)	semiconductor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000" y="1309271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858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(c)	insulator</a:t>
            </a:r>
            <a:endParaRPr lang="en-US" sz="1600" b="1" dirty="0">
              <a:solidFill>
                <a:srgbClr val="E123B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705376"/>
            <a:ext cx="8077200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Negative terminal is called .............. 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" y="2038751"/>
            <a:ext cx="8115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higher electric potential	(b)	lower electric potential</a:t>
            </a:r>
          </a:p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(c)	pole	(d)	None of these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1500" y="2051050"/>
            <a:ext cx="3368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(b)	lower electric potential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667000"/>
            <a:ext cx="8077200" cy="646331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Substances which do not have free electrons, but can develop under specific condition are called .....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" y="3257550"/>
            <a:ext cx="8115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metals	(b)	non - metals</a:t>
            </a:r>
          </a:p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(c)	semi conductors	(d)	super conductors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" y="3494306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(c)	semi conductors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74270" y="416616"/>
            <a:ext cx="2162174" cy="1162050"/>
            <a:chOff x="2057401" y="361951"/>
            <a:chExt cx="2162174" cy="1162050"/>
          </a:xfrm>
        </p:grpSpPr>
        <p:sp>
          <p:nvSpPr>
            <p:cNvPr id="16" name="Cloud Callout 15"/>
            <p:cNvSpPr/>
            <p:nvPr/>
          </p:nvSpPr>
          <p:spPr>
            <a:xfrm>
              <a:off x="2057401" y="361951"/>
              <a:ext cx="2162174" cy="1162050"/>
            </a:xfrm>
            <a:prstGeom prst="cloudCallout">
              <a:avLst>
                <a:gd name="adj1" fmla="val -64238"/>
                <a:gd name="adj2" fmla="val 3784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52650" y="590550"/>
              <a:ext cx="20193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Insulators do not have free electrons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5704" y="1145695"/>
            <a:ext cx="2275593" cy="1283667"/>
            <a:chOff x="2176750" y="450449"/>
            <a:chExt cx="2275593" cy="1283667"/>
          </a:xfrm>
        </p:grpSpPr>
        <p:sp>
          <p:nvSpPr>
            <p:cNvPr id="23" name="Cloud Callout 22"/>
            <p:cNvSpPr/>
            <p:nvPr/>
          </p:nvSpPr>
          <p:spPr>
            <a:xfrm rot="20899664" flipH="1">
              <a:off x="2176750" y="450449"/>
              <a:ext cx="2275593" cy="1283667"/>
            </a:xfrm>
            <a:prstGeom prst="cloudCallout">
              <a:avLst>
                <a:gd name="adj1" fmla="val -50197"/>
                <a:gd name="adj2" fmla="val 5380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28851" y="597753"/>
              <a:ext cx="21717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As they have concentration of negative charge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43072" y="2486906"/>
            <a:ext cx="2457450" cy="1320744"/>
            <a:chOff x="2057401" y="361950"/>
            <a:chExt cx="2457450" cy="1320744"/>
          </a:xfrm>
        </p:grpSpPr>
        <p:sp>
          <p:nvSpPr>
            <p:cNvPr id="26" name="Cloud Callout 25"/>
            <p:cNvSpPr/>
            <p:nvPr/>
          </p:nvSpPr>
          <p:spPr>
            <a:xfrm>
              <a:off x="2057401" y="361950"/>
              <a:ext cx="2457450" cy="1320744"/>
            </a:xfrm>
            <a:prstGeom prst="cloudCallout">
              <a:avLst>
                <a:gd name="adj1" fmla="val -64238"/>
                <a:gd name="adj2" fmla="val 3784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6951" y="514350"/>
              <a:ext cx="20478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Free electrons are generated on imparting heat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3848100"/>
            <a:ext cx="8077200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n w="635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okman Old Style"/>
              </a:rPr>
              <a:t>The function of the cell is ____________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300" y="4241800"/>
            <a:ext cx="8115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(a)	To create difference	(b)	to create drop</a:t>
            </a:r>
          </a:p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(c)	To create potential difference	(d)	to develop free electrons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3540" y="4488021"/>
            <a:ext cx="4062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85800" algn="l"/>
                <a:tab pos="3886200" algn="l"/>
              </a:tabLst>
            </a:pPr>
            <a:r>
              <a:rPr lang="en-US" sz="1600" b="1" dirty="0" smtClean="0">
                <a:solidFill>
                  <a:srgbClr val="E123BD"/>
                </a:solidFill>
                <a:latin typeface="Bookman Old Style"/>
              </a:rPr>
              <a:t>(c</a:t>
            </a:r>
            <a:r>
              <a:rPr lang="en-US" sz="1600" b="1" dirty="0">
                <a:solidFill>
                  <a:srgbClr val="E123BD"/>
                </a:solidFill>
                <a:latin typeface="Bookman Old Style"/>
              </a:rPr>
              <a:t>)	To create potential difference</a:t>
            </a:r>
            <a:endParaRPr lang="en-US" sz="1600" b="1" dirty="0" smtClean="0">
              <a:solidFill>
                <a:srgbClr val="E123BD"/>
              </a:solidFill>
              <a:latin typeface="Bookman Old Style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191000" y="3510468"/>
            <a:ext cx="2047875" cy="1185209"/>
            <a:chOff x="2266951" y="361950"/>
            <a:chExt cx="2047875" cy="1185209"/>
          </a:xfrm>
        </p:grpSpPr>
        <p:sp>
          <p:nvSpPr>
            <p:cNvPr id="33" name="Cloud Callout 32"/>
            <p:cNvSpPr/>
            <p:nvPr/>
          </p:nvSpPr>
          <p:spPr>
            <a:xfrm>
              <a:off x="2284843" y="361950"/>
              <a:ext cx="2002566" cy="1185209"/>
            </a:xfrm>
            <a:prstGeom prst="cloudCallout">
              <a:avLst>
                <a:gd name="adj1" fmla="val -64238"/>
                <a:gd name="adj2" fmla="val 3784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66951" y="514350"/>
              <a:ext cx="20478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</a:rPr>
                <a:t>Cell creates potential difference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  <p:bldP spid="12" grpId="0" animBg="1"/>
      <p:bldP spid="13" grpId="0"/>
      <p:bldP spid="15" grpId="0"/>
      <p:bldP spid="20" grpId="0" animBg="1"/>
      <p:bldP spid="21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lowchart: Direct Access Storage 291"/>
          <p:cNvSpPr>
            <a:spLocks noChangeAspect="1"/>
          </p:cNvSpPr>
          <p:nvPr/>
        </p:nvSpPr>
        <p:spPr>
          <a:xfrm rot="10800000">
            <a:off x="940423" y="552451"/>
            <a:ext cx="3174379" cy="1431950"/>
          </a:xfrm>
          <a:prstGeom prst="flowChartMagneticDrum">
            <a:avLst/>
          </a:prstGeom>
          <a:solidFill>
            <a:srgbClr val="FFFF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93" name="Flowchart: Direct Access Storage 292"/>
          <p:cNvSpPr>
            <a:spLocks noChangeAspect="1"/>
          </p:cNvSpPr>
          <p:nvPr/>
        </p:nvSpPr>
        <p:spPr>
          <a:xfrm rot="10800000">
            <a:off x="943960" y="2169730"/>
            <a:ext cx="3257550" cy="1519620"/>
          </a:xfrm>
          <a:prstGeom prst="flowChartMagneticDrum">
            <a:avLst/>
          </a:prstGeom>
          <a:solidFill>
            <a:srgbClr val="FFFF00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>
            <a:glow rad="228600">
              <a:srgbClr val="FFFF00">
                <a:alpha val="40000"/>
              </a:srgb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94" name="Flowchart: Connector 293"/>
          <p:cNvSpPr/>
          <p:nvPr/>
        </p:nvSpPr>
        <p:spPr>
          <a:xfrm rot="5400000">
            <a:off x="8320463" y="4094118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cxnSp>
        <p:nvCxnSpPr>
          <p:cNvPr id="295" name="Straight Arrow Connector 294"/>
          <p:cNvCxnSpPr>
            <a:stCxn id="294" idx="6"/>
          </p:cNvCxnSpPr>
          <p:nvPr/>
        </p:nvCxnSpPr>
        <p:spPr>
          <a:xfrm rot="5400000">
            <a:off x="8164515" y="4474004"/>
            <a:ext cx="458787" cy="15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6" name="Flowchart: Connector 295"/>
          <p:cNvSpPr/>
          <p:nvPr/>
        </p:nvSpPr>
        <p:spPr>
          <a:xfrm>
            <a:off x="6594448" y="3115614"/>
            <a:ext cx="149134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297" name="Flowchart: Connector 296"/>
          <p:cNvSpPr/>
          <p:nvPr/>
        </p:nvSpPr>
        <p:spPr>
          <a:xfrm>
            <a:off x="7111880" y="3122968"/>
            <a:ext cx="149134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rgbClr val="3210B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cxnSp>
        <p:nvCxnSpPr>
          <p:cNvPr id="298" name="Straight Arrow Connector 297"/>
          <p:cNvCxnSpPr>
            <a:stCxn id="297" idx="6"/>
          </p:cNvCxnSpPr>
          <p:nvPr/>
        </p:nvCxnSpPr>
        <p:spPr>
          <a:xfrm>
            <a:off x="7260582" y="3199106"/>
            <a:ext cx="460375" cy="15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99" name="Straight Arrow Connector 298"/>
          <p:cNvCxnSpPr/>
          <p:nvPr/>
        </p:nvCxnSpPr>
        <p:spPr>
          <a:xfrm rot="10800000" flipV="1">
            <a:off x="6117584" y="3181350"/>
            <a:ext cx="460375" cy="158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7552678" y="3207042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5</a:t>
            </a:r>
          </a:p>
        </p:txBody>
      </p:sp>
      <p:sp>
        <p:nvSpPr>
          <p:cNvPr id="301" name="TextBox 300"/>
          <p:cNvSpPr txBox="1">
            <a:spLocks noChangeArrowheads="1"/>
          </p:cNvSpPr>
          <p:nvPr/>
        </p:nvSpPr>
        <p:spPr bwMode="auto">
          <a:xfrm>
            <a:off x="6050905" y="3170531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5</a:t>
            </a:r>
          </a:p>
        </p:txBody>
      </p:sp>
      <p:sp>
        <p:nvSpPr>
          <p:cNvPr id="302" name="Flowchart: Connector 301"/>
          <p:cNvSpPr/>
          <p:nvPr/>
        </p:nvSpPr>
        <p:spPr>
          <a:xfrm rot="5400000">
            <a:off x="8320463" y="3739796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03" name="TextBox 302"/>
          <p:cNvSpPr txBox="1">
            <a:spLocks noChangeArrowheads="1"/>
          </p:cNvSpPr>
          <p:nvPr/>
        </p:nvSpPr>
        <p:spPr bwMode="auto">
          <a:xfrm>
            <a:off x="8029575" y="4505753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4</a:t>
            </a:r>
          </a:p>
        </p:txBody>
      </p:sp>
      <p:sp>
        <p:nvSpPr>
          <p:cNvPr id="304" name="TextBox 303"/>
          <p:cNvSpPr txBox="1">
            <a:spLocks noChangeArrowheads="1"/>
          </p:cNvSpPr>
          <p:nvPr/>
        </p:nvSpPr>
        <p:spPr bwMode="auto">
          <a:xfrm>
            <a:off x="8016875" y="3169203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 rot="16200000" flipV="1">
            <a:off x="8153402" y="3507341"/>
            <a:ext cx="458787" cy="158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06" name="Flowchart: Connector 305"/>
          <p:cNvSpPr>
            <a:spLocks noChangeAspect="1"/>
          </p:cNvSpPr>
          <p:nvPr/>
        </p:nvSpPr>
        <p:spPr>
          <a:xfrm>
            <a:off x="3093209" y="573132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07" name="Flowchart: Connector 306"/>
          <p:cNvSpPr>
            <a:spLocks noChangeAspect="1"/>
          </p:cNvSpPr>
          <p:nvPr/>
        </p:nvSpPr>
        <p:spPr>
          <a:xfrm>
            <a:off x="2264534" y="601710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08" name="Flowchart: Connector 307"/>
          <p:cNvSpPr>
            <a:spLocks noChangeAspect="1"/>
          </p:cNvSpPr>
          <p:nvPr/>
        </p:nvSpPr>
        <p:spPr>
          <a:xfrm>
            <a:off x="2093084" y="1058910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09" name="Flowchart: Connector 308"/>
          <p:cNvSpPr>
            <a:spLocks noChangeAspect="1"/>
          </p:cNvSpPr>
          <p:nvPr/>
        </p:nvSpPr>
        <p:spPr>
          <a:xfrm>
            <a:off x="2778884" y="1116057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10" name="Flowchart: Connector 309"/>
          <p:cNvSpPr>
            <a:spLocks noChangeAspect="1"/>
          </p:cNvSpPr>
          <p:nvPr/>
        </p:nvSpPr>
        <p:spPr>
          <a:xfrm>
            <a:off x="3493259" y="1116060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11" name="Flowchart: Connector 310"/>
          <p:cNvSpPr>
            <a:spLocks noChangeAspect="1"/>
          </p:cNvSpPr>
          <p:nvPr/>
        </p:nvSpPr>
        <p:spPr>
          <a:xfrm>
            <a:off x="3326891" y="1543050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12" name="Flowchart: Connector 311"/>
          <p:cNvSpPr>
            <a:spLocks noChangeAspect="1"/>
          </p:cNvSpPr>
          <p:nvPr/>
        </p:nvSpPr>
        <p:spPr>
          <a:xfrm>
            <a:off x="2317241" y="1590676"/>
            <a:ext cx="274320" cy="274320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FF00"/>
              </a:solidFill>
            </a:endParaRPr>
          </a:p>
        </p:txBody>
      </p:sp>
      <p:sp>
        <p:nvSpPr>
          <p:cNvPr id="313" name="Flowchart: Connector 312"/>
          <p:cNvSpPr>
            <a:spLocks noChangeAspect="1"/>
          </p:cNvSpPr>
          <p:nvPr/>
        </p:nvSpPr>
        <p:spPr>
          <a:xfrm>
            <a:off x="3657600" y="15430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314" name="Flowchart: Connector 313"/>
          <p:cNvSpPr>
            <a:spLocks noChangeAspect="1"/>
          </p:cNvSpPr>
          <p:nvPr/>
        </p:nvSpPr>
        <p:spPr>
          <a:xfrm>
            <a:off x="2895600" y="16954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15" name="Flowchart: Connector 314"/>
          <p:cNvSpPr>
            <a:spLocks noChangeAspect="1"/>
          </p:cNvSpPr>
          <p:nvPr/>
        </p:nvSpPr>
        <p:spPr>
          <a:xfrm>
            <a:off x="2819400" y="8572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316" name="Flowchart: Connector 315"/>
          <p:cNvSpPr>
            <a:spLocks noChangeAspect="1"/>
          </p:cNvSpPr>
          <p:nvPr/>
        </p:nvSpPr>
        <p:spPr>
          <a:xfrm>
            <a:off x="2033396" y="7048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317" name="Flowchart: Connector 316"/>
          <p:cNvSpPr>
            <a:spLocks noChangeAspect="1"/>
          </p:cNvSpPr>
          <p:nvPr/>
        </p:nvSpPr>
        <p:spPr>
          <a:xfrm>
            <a:off x="3657600" y="9334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318" name="Flowchart: Connector 317"/>
          <p:cNvSpPr>
            <a:spLocks noChangeAspect="1"/>
          </p:cNvSpPr>
          <p:nvPr/>
        </p:nvSpPr>
        <p:spPr>
          <a:xfrm>
            <a:off x="1981200" y="1671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19" name="Flowchart: Connector 318"/>
          <p:cNvSpPr>
            <a:spLocks noChangeAspect="1"/>
          </p:cNvSpPr>
          <p:nvPr/>
        </p:nvSpPr>
        <p:spPr>
          <a:xfrm>
            <a:off x="2476500" y="1285875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320" name="Flowchart: Connector 319"/>
          <p:cNvSpPr>
            <a:spLocks noChangeAspect="1"/>
          </p:cNvSpPr>
          <p:nvPr/>
        </p:nvSpPr>
        <p:spPr>
          <a:xfrm>
            <a:off x="2514600" y="93345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321" name="Flowchart: Connector 320"/>
          <p:cNvSpPr>
            <a:spLocks noChangeAspect="1"/>
          </p:cNvSpPr>
          <p:nvPr/>
        </p:nvSpPr>
        <p:spPr>
          <a:xfrm>
            <a:off x="3363313" y="2226881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2" name="Flowchart: Connector 321"/>
          <p:cNvSpPr>
            <a:spLocks noChangeAspect="1"/>
          </p:cNvSpPr>
          <p:nvPr/>
        </p:nvSpPr>
        <p:spPr>
          <a:xfrm>
            <a:off x="2487013" y="2226881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3" name="Flowchart: Connector 322"/>
          <p:cNvSpPr>
            <a:spLocks noChangeAspect="1"/>
          </p:cNvSpPr>
          <p:nvPr/>
        </p:nvSpPr>
        <p:spPr>
          <a:xfrm>
            <a:off x="2315668" y="2767904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4" name="Flowchart: Connector 323"/>
          <p:cNvSpPr>
            <a:spLocks noChangeAspect="1"/>
          </p:cNvSpPr>
          <p:nvPr/>
        </p:nvSpPr>
        <p:spPr>
          <a:xfrm>
            <a:off x="3052268" y="2684081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5" name="Flowchart: Connector 324"/>
          <p:cNvSpPr>
            <a:spLocks noChangeAspect="1"/>
          </p:cNvSpPr>
          <p:nvPr/>
        </p:nvSpPr>
        <p:spPr>
          <a:xfrm>
            <a:off x="3591913" y="2684081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6" name="Flowchart: Connector 325"/>
          <p:cNvSpPr>
            <a:spLocks noChangeAspect="1"/>
          </p:cNvSpPr>
          <p:nvPr/>
        </p:nvSpPr>
        <p:spPr>
          <a:xfrm>
            <a:off x="3210911" y="3166682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27" name="Flowchart: Connector 326"/>
          <p:cNvSpPr>
            <a:spLocks noChangeAspect="1"/>
          </p:cNvSpPr>
          <p:nvPr/>
        </p:nvSpPr>
        <p:spPr>
          <a:xfrm>
            <a:off x="2512413" y="3217481"/>
            <a:ext cx="291465" cy="291465"/>
          </a:xfrm>
          <a:prstGeom prst="flowChartConnector">
            <a:avLst/>
          </a:prstGeom>
          <a:solidFill>
            <a:srgbClr val="0033CC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328" name="Group 135"/>
          <p:cNvGrpSpPr>
            <a:grpSpLocks/>
          </p:cNvGrpSpPr>
          <p:nvPr/>
        </p:nvGrpSpPr>
        <p:grpSpPr bwMode="auto">
          <a:xfrm>
            <a:off x="735047" y="3082547"/>
            <a:ext cx="3817902" cy="1146556"/>
            <a:chOff x="725225" y="3733689"/>
            <a:chExt cx="3969134" cy="1473280"/>
          </a:xfrm>
        </p:grpSpPr>
        <p:cxnSp>
          <p:nvCxnSpPr>
            <p:cNvPr id="329" name="Straight Connector 328"/>
            <p:cNvCxnSpPr/>
            <p:nvPr/>
          </p:nvCxnSpPr>
          <p:spPr bwMode="auto">
            <a:xfrm rot="10800000">
              <a:off x="725225" y="3781315"/>
              <a:ext cx="548562" cy="15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0" name="Straight Connector 329"/>
            <p:cNvCxnSpPr/>
            <p:nvPr/>
          </p:nvCxnSpPr>
          <p:spPr bwMode="auto">
            <a:xfrm rot="5400000">
              <a:off x="135750" y="4352688"/>
              <a:ext cx="1188785" cy="15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1" name="Straight Connector 330"/>
            <p:cNvCxnSpPr/>
            <p:nvPr/>
          </p:nvCxnSpPr>
          <p:spPr bwMode="auto">
            <a:xfrm rot="10800000">
              <a:off x="4314111" y="3735275"/>
              <a:ext cx="38024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2" name="Straight Connector 331"/>
            <p:cNvCxnSpPr/>
            <p:nvPr/>
          </p:nvCxnSpPr>
          <p:spPr bwMode="auto">
            <a:xfrm rot="5400000">
              <a:off x="4073776" y="4327288"/>
              <a:ext cx="1188785" cy="158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4" name="Straight Connector 333"/>
            <p:cNvCxnSpPr/>
            <p:nvPr/>
          </p:nvCxnSpPr>
          <p:spPr bwMode="auto">
            <a:xfrm rot="5400000">
              <a:off x="2683258" y="4922790"/>
              <a:ext cx="282591" cy="31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5" name="Straight Connector 334"/>
            <p:cNvCxnSpPr/>
            <p:nvPr/>
          </p:nvCxnSpPr>
          <p:spPr bwMode="auto">
            <a:xfrm>
              <a:off x="725858" y="4956129"/>
              <a:ext cx="1919966" cy="15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6" name="Straight Connector 335"/>
            <p:cNvCxnSpPr/>
            <p:nvPr/>
          </p:nvCxnSpPr>
          <p:spPr bwMode="auto">
            <a:xfrm>
              <a:off x="2832488" y="4935490"/>
              <a:ext cx="1846825" cy="158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33" name="Straight Connector 332"/>
            <p:cNvCxnSpPr/>
            <p:nvPr/>
          </p:nvCxnSpPr>
          <p:spPr bwMode="auto">
            <a:xfrm rot="5400000">
              <a:off x="2394347" y="4922791"/>
              <a:ext cx="565181" cy="317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337" name="Group 76"/>
          <p:cNvGrpSpPr>
            <a:grpSpLocks/>
          </p:cNvGrpSpPr>
          <p:nvPr/>
        </p:nvGrpSpPr>
        <p:grpSpPr bwMode="auto">
          <a:xfrm>
            <a:off x="4191000" y="869951"/>
            <a:ext cx="3578858" cy="798831"/>
            <a:chOff x="5511043" y="1366155"/>
            <a:chExt cx="3731149" cy="769244"/>
          </a:xfrm>
        </p:grpSpPr>
        <p:grpSp>
          <p:nvGrpSpPr>
            <p:cNvPr id="338" name="Group 53"/>
            <p:cNvGrpSpPr>
              <a:grpSpLocks/>
            </p:cNvGrpSpPr>
            <p:nvPr/>
          </p:nvGrpSpPr>
          <p:grpSpPr bwMode="auto">
            <a:xfrm>
              <a:off x="5511043" y="1540122"/>
              <a:ext cx="919265" cy="467783"/>
              <a:chOff x="6348920" y="3755298"/>
              <a:chExt cx="1313236" cy="623711"/>
            </a:xfrm>
          </p:grpSpPr>
          <p:sp>
            <p:nvSpPr>
              <p:cNvPr id="342" name="Down Ribbon 83"/>
              <p:cNvSpPr>
                <a:spLocks noChangeArrowheads="1"/>
              </p:cNvSpPr>
              <p:nvPr/>
            </p:nvSpPr>
            <p:spPr bwMode="auto">
              <a:xfrm>
                <a:off x="6348920" y="3755298"/>
                <a:ext cx="1313236" cy="623711"/>
              </a:xfrm>
              <a:prstGeom prst="ribbon">
                <a:avLst>
                  <a:gd name="adj1" fmla="val 17647"/>
                  <a:gd name="adj2" fmla="val 53241"/>
                </a:avLst>
              </a:prstGeom>
              <a:solidFill>
                <a:srgbClr val="FFC000"/>
              </a:solidFill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2000" kern="0" dirty="0">
                  <a:solidFill>
                    <a:srgbClr val="FFFFFF"/>
                  </a:solidFill>
                  <a:latin typeface="Tw Cen MT" pitchFamily="34" charset="0"/>
                </a:endParaRPr>
              </a:p>
            </p:txBody>
          </p:sp>
          <p:sp>
            <p:nvSpPr>
              <p:cNvPr id="343" name="Flowchart: Connector 342"/>
              <p:cNvSpPr/>
              <p:nvPr/>
            </p:nvSpPr>
            <p:spPr>
              <a:xfrm>
                <a:off x="6821793" y="3946487"/>
                <a:ext cx="367491" cy="367490"/>
              </a:xfrm>
              <a:prstGeom prst="flowChartConnector">
                <a:avLst/>
              </a:prstGeom>
              <a:solidFill>
                <a:srgbClr val="0033CC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>
                  <a:defRPr/>
                </a:pPr>
                <a:endParaRPr lang="en-US" sz="2000" kern="0" dirty="0">
                  <a:solidFill>
                    <a:srgbClr val="FFFF00"/>
                  </a:solidFill>
                  <a:latin typeface="Tw Cen MT" pitchFamily="34" charset="0"/>
                </a:endParaRPr>
              </a:p>
            </p:txBody>
          </p:sp>
        </p:grpSp>
        <p:grpSp>
          <p:nvGrpSpPr>
            <p:cNvPr id="339" name="Group 62"/>
            <p:cNvGrpSpPr>
              <a:grpSpLocks/>
            </p:cNvGrpSpPr>
            <p:nvPr/>
          </p:nvGrpSpPr>
          <p:grpSpPr bwMode="auto">
            <a:xfrm>
              <a:off x="6477000" y="1366155"/>
              <a:ext cx="2765192" cy="769244"/>
              <a:chOff x="6324604" y="5121723"/>
              <a:chExt cx="3253169" cy="1005934"/>
            </a:xfrm>
          </p:grpSpPr>
          <p:sp>
            <p:nvSpPr>
              <p:cNvPr id="340" name="Horizontal Scroll 81"/>
              <p:cNvSpPr>
                <a:spLocks noChangeArrowheads="1"/>
              </p:cNvSpPr>
              <p:nvPr/>
            </p:nvSpPr>
            <p:spPr bwMode="auto">
              <a:xfrm>
                <a:off x="6324604" y="5121723"/>
                <a:ext cx="3082272" cy="1005934"/>
              </a:xfrm>
              <a:prstGeom prst="horizontalScroll">
                <a:avLst>
                  <a:gd name="adj" fmla="val 11794"/>
                </a:avLst>
              </a:prstGeom>
              <a:solidFill>
                <a:srgbClr val="FFC000"/>
              </a:solidFill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2000" kern="0" dirty="0">
                  <a:solidFill>
                    <a:srgbClr val="FFFFFF"/>
                  </a:solidFill>
                  <a:latin typeface="Tw Cen MT" pitchFamily="34" charset="0"/>
                </a:endParaRPr>
              </a:p>
            </p:txBody>
          </p:sp>
          <p:sp>
            <p:nvSpPr>
              <p:cNvPr id="341" name="TextBox 82"/>
              <p:cNvSpPr txBox="1">
                <a:spLocks noChangeArrowheads="1"/>
              </p:cNvSpPr>
              <p:nvPr/>
            </p:nvSpPr>
            <p:spPr bwMode="auto">
              <a:xfrm>
                <a:off x="6465717" y="5296918"/>
                <a:ext cx="3112056" cy="736382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2000" b="1" kern="0" dirty="0">
                    <a:solidFill>
                      <a:sysClr val="windowText" lastClr="000000"/>
                    </a:solidFill>
                    <a:latin typeface="Tw Cen MT" pitchFamily="34" charset="0"/>
                  </a:rPr>
                  <a:t>Atoms in the state </a:t>
                </a:r>
                <a:r>
                  <a:rPr lang="en-US" sz="2000" b="1" kern="0" dirty="0" smtClean="0">
                    <a:solidFill>
                      <a:sysClr val="windowText" lastClr="000000"/>
                    </a:solidFill>
                    <a:latin typeface="Tw Cen MT" pitchFamily="34" charset="0"/>
                  </a:rPr>
                  <a:t>of vibration</a:t>
                </a:r>
                <a:endParaRPr lang="en-US" sz="2000" b="1" kern="0" dirty="0">
                  <a:solidFill>
                    <a:sysClr val="windowText" lastClr="000000"/>
                  </a:solidFill>
                  <a:latin typeface="Tw Cen MT" pitchFamily="34" charset="0"/>
                </a:endParaRPr>
              </a:p>
            </p:txBody>
          </p:sp>
        </p:grpSp>
      </p:grpSp>
      <p:grpSp>
        <p:nvGrpSpPr>
          <p:cNvPr id="344" name="Group 100"/>
          <p:cNvGrpSpPr>
            <a:grpSpLocks/>
          </p:cNvGrpSpPr>
          <p:nvPr/>
        </p:nvGrpSpPr>
        <p:grpSpPr bwMode="auto">
          <a:xfrm>
            <a:off x="4259583" y="1555752"/>
            <a:ext cx="4302757" cy="925830"/>
            <a:chOff x="5572398" y="1638301"/>
            <a:chExt cx="4302757" cy="925829"/>
          </a:xfrm>
          <a:solidFill>
            <a:srgbClr val="FFC000"/>
          </a:solidFill>
        </p:grpSpPr>
        <p:grpSp>
          <p:nvGrpSpPr>
            <p:cNvPr id="345" name="Group 85"/>
            <p:cNvGrpSpPr>
              <a:grpSpLocks/>
            </p:cNvGrpSpPr>
            <p:nvPr/>
          </p:nvGrpSpPr>
          <p:grpSpPr bwMode="auto">
            <a:xfrm>
              <a:off x="5572398" y="1638301"/>
              <a:ext cx="4302757" cy="925829"/>
              <a:chOff x="5582542" y="304801"/>
              <a:chExt cx="4485854" cy="891539"/>
            </a:xfrm>
            <a:grpFill/>
          </p:grpSpPr>
          <p:sp>
            <p:nvSpPr>
              <p:cNvPr id="347" name="Down Ribbon 90"/>
              <p:cNvSpPr>
                <a:spLocks noChangeArrowheads="1"/>
              </p:cNvSpPr>
              <p:nvPr/>
            </p:nvSpPr>
            <p:spPr bwMode="auto">
              <a:xfrm>
                <a:off x="5582542" y="551427"/>
                <a:ext cx="823934" cy="470819"/>
              </a:xfrm>
              <a:prstGeom prst="ribbon">
                <a:avLst>
                  <a:gd name="adj1" fmla="val 16667"/>
                  <a:gd name="adj2" fmla="val 50000"/>
                </a:avLst>
              </a:prstGeom>
              <a:grpFill/>
              <a:ln w="31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2000" kern="0" dirty="0">
                  <a:solidFill>
                    <a:srgbClr val="FFFFFF"/>
                  </a:solidFill>
                  <a:latin typeface="Tw Cen MT" pitchFamily="34" charset="0"/>
                </a:endParaRPr>
              </a:p>
            </p:txBody>
          </p:sp>
          <p:grpSp>
            <p:nvGrpSpPr>
              <p:cNvPr id="348" name="Group 59"/>
              <p:cNvGrpSpPr>
                <a:grpSpLocks/>
              </p:cNvGrpSpPr>
              <p:nvPr/>
            </p:nvGrpSpPr>
            <p:grpSpPr bwMode="auto">
              <a:xfrm>
                <a:off x="6476999" y="304801"/>
                <a:ext cx="3591397" cy="891539"/>
                <a:chOff x="5714997" y="304801"/>
                <a:chExt cx="4225172" cy="1165859"/>
              </a:xfrm>
              <a:grpFill/>
            </p:grpSpPr>
            <p:sp>
              <p:nvSpPr>
                <p:cNvPr id="349" name="Horizontal Scroll 88"/>
                <p:cNvSpPr>
                  <a:spLocks noChangeArrowheads="1"/>
                </p:cNvSpPr>
                <p:nvPr/>
              </p:nvSpPr>
              <p:spPr bwMode="auto">
                <a:xfrm>
                  <a:off x="5714997" y="304801"/>
                  <a:ext cx="4150850" cy="1165859"/>
                </a:xfrm>
                <a:prstGeom prst="horizontalScroll">
                  <a:avLst>
                    <a:gd name="adj" fmla="val 12170"/>
                  </a:avLst>
                </a:prstGeom>
                <a:grpFill/>
                <a:ln w="317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2000" kern="0" dirty="0">
                    <a:solidFill>
                      <a:srgbClr val="FFFFFF"/>
                    </a:solidFill>
                    <a:latin typeface="Tw Cen MT" pitchFamily="34" charset="0"/>
                  </a:endParaRPr>
                </a:p>
              </p:txBody>
            </p:sp>
            <p:sp>
              <p:nvSpPr>
                <p:cNvPr id="350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5866252" y="530027"/>
                  <a:ext cx="4073917" cy="736383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80000"/>
                    </a:lnSpc>
                    <a:defRPr/>
                  </a:pPr>
                  <a:r>
                    <a:rPr lang="en-US" sz="2000" b="1" kern="0" dirty="0">
                      <a:solidFill>
                        <a:sysClr val="windowText" lastClr="000000"/>
                      </a:solidFill>
                      <a:latin typeface="Tw Cen MT" pitchFamily="34" charset="0"/>
                    </a:rPr>
                    <a:t>Free electrons in the state of random motion</a:t>
                  </a:r>
                </a:p>
              </p:txBody>
            </p:sp>
          </p:grpSp>
        </p:grpSp>
        <p:sp>
          <p:nvSpPr>
            <p:cNvPr id="346" name="Flowchart: Connector 345"/>
            <p:cNvSpPr/>
            <p:nvPr/>
          </p:nvSpPr>
          <p:spPr>
            <a:xfrm>
              <a:off x="5902531" y="2114894"/>
              <a:ext cx="149134" cy="152400"/>
            </a:xfrm>
            <a:prstGeom prst="flowChartConnector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>
                <a:defRPr/>
              </a:pPr>
              <a:endParaRPr lang="en-US" sz="2000" kern="0" dirty="0">
                <a:solidFill>
                  <a:srgbClr val="FF0000"/>
                </a:solidFill>
                <a:latin typeface="Tw Cen MT" pitchFamily="34" charset="0"/>
              </a:endParaRPr>
            </a:p>
          </p:txBody>
        </p:sp>
      </p:grpSp>
      <p:sp>
        <p:nvSpPr>
          <p:cNvPr id="351" name="Flowchart: Connector 350"/>
          <p:cNvSpPr>
            <a:spLocks noChangeAspect="1"/>
          </p:cNvSpPr>
          <p:nvPr/>
        </p:nvSpPr>
        <p:spPr>
          <a:xfrm>
            <a:off x="2286002" y="249555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2" name="Flowchart: Connector 351"/>
          <p:cNvSpPr>
            <a:spLocks noChangeAspect="1"/>
          </p:cNvSpPr>
          <p:nvPr/>
        </p:nvSpPr>
        <p:spPr>
          <a:xfrm>
            <a:off x="3233773" y="249739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3" name="Flowchart: Connector 352"/>
          <p:cNvSpPr>
            <a:spLocks noChangeAspect="1"/>
          </p:cNvSpPr>
          <p:nvPr/>
        </p:nvSpPr>
        <p:spPr>
          <a:xfrm>
            <a:off x="2269299" y="345059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4" name="Flowchart: Connector 353"/>
          <p:cNvSpPr>
            <a:spLocks noChangeAspect="1"/>
          </p:cNvSpPr>
          <p:nvPr/>
        </p:nvSpPr>
        <p:spPr>
          <a:xfrm>
            <a:off x="3816938" y="3169319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5" name="Flowchart: Connector 354"/>
          <p:cNvSpPr>
            <a:spLocks noChangeAspect="1"/>
          </p:cNvSpPr>
          <p:nvPr/>
        </p:nvSpPr>
        <p:spPr>
          <a:xfrm>
            <a:off x="2265798" y="317500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6" name="Flowchart: Connector 355"/>
          <p:cNvSpPr>
            <a:spLocks noChangeAspect="1"/>
          </p:cNvSpPr>
          <p:nvPr/>
        </p:nvSpPr>
        <p:spPr>
          <a:xfrm>
            <a:off x="3428083" y="290760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7" name="Flowchart: Connector 356"/>
          <p:cNvSpPr>
            <a:spLocks noChangeAspect="1"/>
          </p:cNvSpPr>
          <p:nvPr/>
        </p:nvSpPr>
        <p:spPr>
          <a:xfrm>
            <a:off x="2169513" y="272218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8" name="Flowchart: Connector 357"/>
          <p:cNvSpPr>
            <a:spLocks noChangeAspect="1"/>
          </p:cNvSpPr>
          <p:nvPr/>
        </p:nvSpPr>
        <p:spPr>
          <a:xfrm>
            <a:off x="2067913" y="222688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59" name="Flowchart: Connector 358"/>
          <p:cNvSpPr>
            <a:spLocks noChangeAspect="1"/>
          </p:cNvSpPr>
          <p:nvPr/>
        </p:nvSpPr>
        <p:spPr>
          <a:xfrm>
            <a:off x="3747578" y="228403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60" name="Flowchart: Connector 359"/>
          <p:cNvSpPr>
            <a:spLocks noChangeAspect="1"/>
          </p:cNvSpPr>
          <p:nvPr/>
        </p:nvSpPr>
        <p:spPr>
          <a:xfrm>
            <a:off x="2833179" y="266503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61" name="Flowchart: Connector 360"/>
          <p:cNvSpPr>
            <a:spLocks noChangeAspect="1"/>
          </p:cNvSpPr>
          <p:nvPr/>
        </p:nvSpPr>
        <p:spPr>
          <a:xfrm>
            <a:off x="2753713" y="306508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62" name="Flowchart: Connector 361"/>
          <p:cNvSpPr>
            <a:spLocks noChangeAspect="1"/>
          </p:cNvSpPr>
          <p:nvPr/>
        </p:nvSpPr>
        <p:spPr>
          <a:xfrm>
            <a:off x="2883253" y="221164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63" name="Flowchart: Connector 362"/>
          <p:cNvSpPr>
            <a:spLocks noChangeAspect="1"/>
          </p:cNvSpPr>
          <p:nvPr/>
        </p:nvSpPr>
        <p:spPr>
          <a:xfrm>
            <a:off x="3077019" y="3435350"/>
            <a:ext cx="134221" cy="13716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grpSp>
        <p:nvGrpSpPr>
          <p:cNvPr id="364" name="Group 139"/>
          <p:cNvGrpSpPr>
            <a:grpSpLocks/>
          </p:cNvGrpSpPr>
          <p:nvPr/>
        </p:nvGrpSpPr>
        <p:grpSpPr bwMode="auto">
          <a:xfrm>
            <a:off x="2762019" y="2933323"/>
            <a:ext cx="1883186" cy="1210053"/>
            <a:chOff x="2687470" y="3966758"/>
            <a:chExt cx="3005021" cy="219456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687470" y="6137801"/>
              <a:ext cx="3005021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cxnSp>
        <p:grpSp>
          <p:nvGrpSpPr>
            <p:cNvPr id="366" name="Group 138"/>
            <p:cNvGrpSpPr>
              <a:grpSpLocks/>
            </p:cNvGrpSpPr>
            <p:nvPr/>
          </p:nvGrpSpPr>
          <p:grpSpPr bwMode="auto">
            <a:xfrm>
              <a:off x="5068343" y="3966758"/>
              <a:ext cx="609620" cy="2194560"/>
              <a:chOff x="5068343" y="3966758"/>
              <a:chExt cx="609620" cy="2194560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 rot="16200000" flipV="1">
                <a:off x="4570551" y="5064038"/>
                <a:ext cx="219456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cxnSp>
          <p:cxnSp>
            <p:nvCxnSpPr>
              <p:cNvPr id="368" name="Straight Arrow Connector 367"/>
              <p:cNvCxnSpPr/>
              <p:nvPr/>
            </p:nvCxnSpPr>
            <p:spPr>
              <a:xfrm rot="10800000" flipV="1">
                <a:off x="5068343" y="3979155"/>
                <a:ext cx="609620" cy="15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tailEnd type="stealth" w="lg" len="lg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cxnSp>
        </p:grpSp>
      </p:grpSp>
      <p:sp>
        <p:nvSpPr>
          <p:cNvPr id="369" name="TextBox 368"/>
          <p:cNvSpPr txBox="1">
            <a:spLocks noChangeArrowheads="1"/>
          </p:cNvSpPr>
          <p:nvPr/>
        </p:nvSpPr>
        <p:spPr bwMode="auto">
          <a:xfrm>
            <a:off x="3970821" y="4140339"/>
            <a:ext cx="25108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Flow of free electrons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(from –</a:t>
            </a:r>
            <a:r>
              <a:rPr lang="en-US" sz="2000" b="1" dirty="0" err="1">
                <a:solidFill>
                  <a:prstClr val="black"/>
                </a:solidFill>
                <a:latin typeface="Tw Cen MT" pitchFamily="34" charset="0"/>
              </a:rPr>
              <a:t>ve</a:t>
            </a:r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 to +</a:t>
            </a:r>
            <a:r>
              <a:rPr lang="en-US" sz="2000" b="1" dirty="0" err="1">
                <a:solidFill>
                  <a:prstClr val="black"/>
                </a:solidFill>
                <a:latin typeface="Tw Cen MT" pitchFamily="34" charset="0"/>
              </a:rPr>
              <a:t>ve</a:t>
            </a:r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)</a:t>
            </a:r>
          </a:p>
        </p:txBody>
      </p:sp>
      <p:grpSp>
        <p:nvGrpSpPr>
          <p:cNvPr id="370" name="Group 140"/>
          <p:cNvGrpSpPr>
            <a:grpSpLocks/>
          </p:cNvGrpSpPr>
          <p:nvPr/>
        </p:nvGrpSpPr>
        <p:grpSpPr bwMode="auto">
          <a:xfrm>
            <a:off x="642940" y="2907049"/>
            <a:ext cx="1953609" cy="1236328"/>
            <a:chOff x="6242456" y="3930475"/>
            <a:chExt cx="2438400" cy="2208091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6242456" y="6106586"/>
              <a:ext cx="2438400" cy="1588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tailEnd type="none" w="lg" len="lg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cxnSp>
        <p:grpSp>
          <p:nvGrpSpPr>
            <p:cNvPr id="372" name="Group 137"/>
            <p:cNvGrpSpPr>
              <a:grpSpLocks/>
            </p:cNvGrpSpPr>
            <p:nvPr/>
          </p:nvGrpSpPr>
          <p:grpSpPr bwMode="auto">
            <a:xfrm>
              <a:off x="6248400" y="3930475"/>
              <a:ext cx="365385" cy="2208091"/>
              <a:chOff x="6248400" y="3930475"/>
              <a:chExt cx="365385" cy="2208091"/>
            </a:xfrm>
          </p:grpSpPr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248400" y="3944049"/>
                <a:ext cx="365385" cy="1601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tailEnd type="stealth" w="lg" len="lg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cxnSp>
          <p:cxnSp>
            <p:nvCxnSpPr>
              <p:cNvPr id="374" name="Straight Connector 373"/>
              <p:cNvCxnSpPr/>
              <p:nvPr/>
            </p:nvCxnSpPr>
            <p:spPr>
              <a:xfrm flipV="1">
                <a:off x="6248404" y="3930475"/>
                <a:ext cx="0" cy="220809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tailEnd type="none" w="lg" len="lg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</p:cxnSp>
        </p:grpSp>
      </p:grpSp>
      <p:sp>
        <p:nvSpPr>
          <p:cNvPr id="375" name="TextBox 374"/>
          <p:cNvSpPr txBox="1">
            <a:spLocks noChangeArrowheads="1"/>
          </p:cNvSpPr>
          <p:nvPr/>
        </p:nvSpPr>
        <p:spPr bwMode="auto">
          <a:xfrm>
            <a:off x="808038" y="4173676"/>
            <a:ext cx="24606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Conventional Current</a:t>
            </a:r>
          </a:p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Tw Cen MT" pitchFamily="34" charset="0"/>
              </a:rPr>
              <a:t>(from </a:t>
            </a:r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+</a:t>
            </a:r>
            <a:r>
              <a:rPr lang="en-US" sz="2000" b="1" dirty="0" err="1">
                <a:solidFill>
                  <a:prstClr val="black"/>
                </a:solidFill>
                <a:latin typeface="Tw Cen MT" pitchFamily="34" charset="0"/>
              </a:rPr>
              <a:t>ve</a:t>
            </a:r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 to -</a:t>
            </a:r>
            <a:r>
              <a:rPr lang="en-US" sz="2000" b="1" dirty="0" err="1">
                <a:solidFill>
                  <a:prstClr val="black"/>
                </a:solidFill>
                <a:latin typeface="Tw Cen MT" pitchFamily="34" charset="0"/>
              </a:rPr>
              <a:t>ve</a:t>
            </a:r>
            <a:r>
              <a:rPr lang="en-US" sz="2000" b="1" dirty="0">
                <a:solidFill>
                  <a:prstClr val="black"/>
                </a:solidFill>
                <a:latin typeface="Tw Cen MT" pitchFamily="34" charset="0"/>
              </a:rPr>
              <a:t>)</a:t>
            </a:r>
          </a:p>
        </p:txBody>
      </p:sp>
      <p:sp>
        <p:nvSpPr>
          <p:cNvPr id="376" name="Flowchart: Connector 375"/>
          <p:cNvSpPr/>
          <p:nvPr/>
        </p:nvSpPr>
        <p:spPr>
          <a:xfrm rot="2700000">
            <a:off x="7021393" y="3836428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rgbClr val="3210B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sp>
        <p:nvSpPr>
          <p:cNvPr id="377" name="Flowchart: Connector 376"/>
          <p:cNvSpPr/>
          <p:nvPr/>
        </p:nvSpPr>
        <p:spPr>
          <a:xfrm rot="2700000">
            <a:off x="7280382" y="4111480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3175" cap="flat" cmpd="sng" algn="ctr">
            <a:solidFill>
              <a:srgbClr val="3210B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onstantia"/>
            </a:endParaRPr>
          </a:p>
        </p:txBody>
      </p:sp>
      <p:cxnSp>
        <p:nvCxnSpPr>
          <p:cNvPr id="378" name="Straight Arrow Connector 377"/>
          <p:cNvCxnSpPr>
            <a:stCxn id="377" idx="6"/>
          </p:cNvCxnSpPr>
          <p:nvPr/>
        </p:nvCxnSpPr>
        <p:spPr>
          <a:xfrm rot="2700000">
            <a:off x="7339827" y="4402934"/>
            <a:ext cx="460375" cy="15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79" name="Straight Arrow Connector 378"/>
          <p:cNvCxnSpPr/>
          <p:nvPr/>
        </p:nvCxnSpPr>
        <p:spPr>
          <a:xfrm rot="2700000" flipH="1">
            <a:off x="6638743" y="3684196"/>
            <a:ext cx="460375" cy="158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80" name="TextBox 379"/>
          <p:cNvSpPr txBox="1">
            <a:spLocks noChangeArrowheads="1"/>
          </p:cNvSpPr>
          <p:nvPr/>
        </p:nvSpPr>
        <p:spPr bwMode="auto">
          <a:xfrm>
            <a:off x="7377129" y="4506913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6</a:t>
            </a:r>
          </a:p>
        </p:txBody>
      </p:sp>
      <p:sp>
        <p:nvSpPr>
          <p:cNvPr id="381" name="TextBox 380"/>
          <p:cNvSpPr txBox="1">
            <a:spLocks noChangeArrowheads="1"/>
          </p:cNvSpPr>
          <p:nvPr/>
        </p:nvSpPr>
        <p:spPr bwMode="auto">
          <a:xfrm>
            <a:off x="6430777" y="3452421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6</a:t>
            </a:r>
          </a:p>
        </p:txBody>
      </p:sp>
      <p:sp>
        <p:nvSpPr>
          <p:cNvPr id="382" name="TextBox 59"/>
          <p:cNvSpPr txBox="1">
            <a:spLocks noChangeArrowheads="1"/>
          </p:cNvSpPr>
          <p:nvPr/>
        </p:nvSpPr>
        <p:spPr bwMode="auto">
          <a:xfrm>
            <a:off x="2298098" y="3654426"/>
            <a:ext cx="354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tantia" pitchFamily="18" charset="0"/>
              </a:rPr>
              <a:t>+</a:t>
            </a:r>
          </a:p>
        </p:txBody>
      </p:sp>
      <p:sp>
        <p:nvSpPr>
          <p:cNvPr id="383" name="Rectangle 60"/>
          <p:cNvSpPr>
            <a:spLocks noChangeArrowheads="1"/>
          </p:cNvSpPr>
          <p:nvPr/>
        </p:nvSpPr>
        <p:spPr bwMode="auto">
          <a:xfrm>
            <a:off x="2893410" y="3648076"/>
            <a:ext cx="292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onstantia" pitchFamily="18" charset="0"/>
              </a:rPr>
              <a:t>-</a:t>
            </a:r>
          </a:p>
        </p:txBody>
      </p:sp>
      <p:sp>
        <p:nvSpPr>
          <p:cNvPr id="384" name="Flowchart: Connector 383"/>
          <p:cNvSpPr/>
          <p:nvPr/>
        </p:nvSpPr>
        <p:spPr>
          <a:xfrm rot="2700000">
            <a:off x="2853522" y="3945184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effectLst>
                <a:glow rad="101600">
                  <a:sysClr val="window" lastClr="FFFFFF">
                    <a:alpha val="60000"/>
                  </a:sysClr>
                </a:glow>
              </a:effectLst>
              <a:latin typeface="Constantia"/>
            </a:endParaRPr>
          </a:p>
        </p:txBody>
      </p:sp>
      <p:sp>
        <p:nvSpPr>
          <p:cNvPr id="126" name="Oval 125" hidden="1"/>
          <p:cNvSpPr/>
          <p:nvPr/>
        </p:nvSpPr>
        <p:spPr>
          <a:xfrm>
            <a:off x="2917375" y="2743201"/>
            <a:ext cx="3091543" cy="16691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5" name="Flowchart: Connector 384"/>
          <p:cNvSpPr/>
          <p:nvPr/>
        </p:nvSpPr>
        <p:spPr>
          <a:xfrm rot="2700000">
            <a:off x="1223802" y="3044999"/>
            <a:ext cx="149135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effectLst>
                <a:glow rad="101600">
                  <a:sysClr val="window" lastClr="FFFFFF">
                    <a:alpha val="60000"/>
                  </a:sysClr>
                </a:glow>
              </a:effectLst>
              <a:latin typeface="Constantia"/>
            </a:endParaRPr>
          </a:p>
        </p:txBody>
      </p:sp>
      <p:sp>
        <p:nvSpPr>
          <p:cNvPr id="124" name="TextBox 123" hidden="1"/>
          <p:cNvSpPr txBox="1">
            <a:spLocks noChangeArrowheads="1"/>
          </p:cNvSpPr>
          <p:nvPr/>
        </p:nvSpPr>
        <p:spPr bwMode="auto">
          <a:xfrm>
            <a:off x="3124200" y="3028951"/>
            <a:ext cx="27976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As net displacement is zero,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net current is also zero</a:t>
            </a:r>
            <a:endParaRPr lang="en-US" b="1" dirty="0">
              <a:solidFill>
                <a:prstClr val="black"/>
              </a:solidFill>
              <a:latin typeface="Tw Cen MT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666344" y="2038350"/>
            <a:ext cx="2241550" cy="1200150"/>
            <a:chOff x="9525000" y="819150"/>
            <a:chExt cx="2241550" cy="1200150"/>
          </a:xfrm>
        </p:grpSpPr>
        <p:sp>
          <p:nvSpPr>
            <p:cNvPr id="127" name="Rounded Rectangular Callout 126"/>
            <p:cNvSpPr/>
            <p:nvPr/>
          </p:nvSpPr>
          <p:spPr>
            <a:xfrm>
              <a:off x="9556750" y="819150"/>
              <a:ext cx="2209800" cy="1200150"/>
            </a:xfrm>
            <a:prstGeom prst="rect">
              <a:avLst/>
            </a:prstGeom>
            <a:solidFill>
              <a:srgbClr val="951F1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9525000" y="957560"/>
              <a:ext cx="22098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  <a:latin typeface="Tw Cen MT" pitchFamily="34" charset="0"/>
                </a:rPr>
                <a:t>Electrons move with a certain average drift</a:t>
              </a:r>
              <a:endParaRPr lang="en-US" b="1" dirty="0">
                <a:solidFill>
                  <a:prstClr val="white"/>
                </a:solidFill>
                <a:latin typeface="Tw Cen MT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121302" y="3036977"/>
            <a:ext cx="2228850" cy="641328"/>
            <a:chOff x="12080875" y="335483"/>
            <a:chExt cx="2228850" cy="1686085"/>
          </a:xfrm>
        </p:grpSpPr>
        <p:sp>
          <p:nvSpPr>
            <p:cNvPr id="131" name="Rounded Rectangular Callout 130"/>
            <p:cNvSpPr/>
            <p:nvPr/>
          </p:nvSpPr>
          <p:spPr>
            <a:xfrm>
              <a:off x="12099925" y="335483"/>
              <a:ext cx="2209800" cy="1686085"/>
            </a:xfrm>
            <a:custGeom>
              <a:avLst/>
              <a:gdLst>
                <a:gd name="connsiteX0" fmla="*/ 0 w 2209800"/>
                <a:gd name="connsiteY0" fmla="*/ 74416 h 446489"/>
                <a:gd name="connsiteX1" fmla="*/ 74416 w 2209800"/>
                <a:gd name="connsiteY1" fmla="*/ 0 h 446489"/>
                <a:gd name="connsiteX2" fmla="*/ 368300 w 2209800"/>
                <a:gd name="connsiteY2" fmla="*/ 0 h 446489"/>
                <a:gd name="connsiteX3" fmla="*/ 641306 w 2209800"/>
                <a:gd name="connsiteY3" fmla="*/ -194839 h 446489"/>
                <a:gd name="connsiteX4" fmla="*/ 920750 w 2209800"/>
                <a:gd name="connsiteY4" fmla="*/ 0 h 446489"/>
                <a:gd name="connsiteX5" fmla="*/ 2135384 w 2209800"/>
                <a:gd name="connsiteY5" fmla="*/ 0 h 446489"/>
                <a:gd name="connsiteX6" fmla="*/ 2209800 w 2209800"/>
                <a:gd name="connsiteY6" fmla="*/ 74416 h 446489"/>
                <a:gd name="connsiteX7" fmla="*/ 2209800 w 2209800"/>
                <a:gd name="connsiteY7" fmla="*/ 74415 h 446489"/>
                <a:gd name="connsiteX8" fmla="*/ 2209800 w 2209800"/>
                <a:gd name="connsiteY8" fmla="*/ 74415 h 446489"/>
                <a:gd name="connsiteX9" fmla="*/ 2209800 w 2209800"/>
                <a:gd name="connsiteY9" fmla="*/ 186037 h 446489"/>
                <a:gd name="connsiteX10" fmla="*/ 2209800 w 2209800"/>
                <a:gd name="connsiteY10" fmla="*/ 372073 h 446489"/>
                <a:gd name="connsiteX11" fmla="*/ 2135384 w 2209800"/>
                <a:gd name="connsiteY11" fmla="*/ 446489 h 446489"/>
                <a:gd name="connsiteX12" fmla="*/ 920750 w 2209800"/>
                <a:gd name="connsiteY12" fmla="*/ 446489 h 446489"/>
                <a:gd name="connsiteX13" fmla="*/ 368300 w 2209800"/>
                <a:gd name="connsiteY13" fmla="*/ 446489 h 446489"/>
                <a:gd name="connsiteX14" fmla="*/ 368300 w 2209800"/>
                <a:gd name="connsiteY14" fmla="*/ 446489 h 446489"/>
                <a:gd name="connsiteX15" fmla="*/ 74416 w 2209800"/>
                <a:gd name="connsiteY15" fmla="*/ 446489 h 446489"/>
                <a:gd name="connsiteX16" fmla="*/ 0 w 2209800"/>
                <a:gd name="connsiteY16" fmla="*/ 372073 h 446489"/>
                <a:gd name="connsiteX17" fmla="*/ 0 w 2209800"/>
                <a:gd name="connsiteY17" fmla="*/ 186037 h 446489"/>
                <a:gd name="connsiteX18" fmla="*/ 0 w 2209800"/>
                <a:gd name="connsiteY18" fmla="*/ 74415 h 446489"/>
                <a:gd name="connsiteX19" fmla="*/ 0 w 2209800"/>
                <a:gd name="connsiteY19" fmla="*/ 74415 h 446489"/>
                <a:gd name="connsiteX20" fmla="*/ 0 w 2209800"/>
                <a:gd name="connsiteY20" fmla="*/ 74416 h 446489"/>
                <a:gd name="connsiteX0" fmla="*/ 0 w 2209800"/>
                <a:gd name="connsiteY0" fmla="*/ 269255 h 641328"/>
                <a:gd name="connsiteX1" fmla="*/ 74416 w 2209800"/>
                <a:gd name="connsiteY1" fmla="*/ 194839 h 641328"/>
                <a:gd name="connsiteX2" fmla="*/ 555625 w 2209800"/>
                <a:gd name="connsiteY2" fmla="*/ 198014 h 641328"/>
                <a:gd name="connsiteX3" fmla="*/ 641306 w 2209800"/>
                <a:gd name="connsiteY3" fmla="*/ 0 h 641328"/>
                <a:gd name="connsiteX4" fmla="*/ 920750 w 2209800"/>
                <a:gd name="connsiteY4" fmla="*/ 194839 h 641328"/>
                <a:gd name="connsiteX5" fmla="*/ 2135384 w 2209800"/>
                <a:gd name="connsiteY5" fmla="*/ 194839 h 641328"/>
                <a:gd name="connsiteX6" fmla="*/ 2209800 w 2209800"/>
                <a:gd name="connsiteY6" fmla="*/ 269255 h 641328"/>
                <a:gd name="connsiteX7" fmla="*/ 2209800 w 2209800"/>
                <a:gd name="connsiteY7" fmla="*/ 269254 h 641328"/>
                <a:gd name="connsiteX8" fmla="*/ 2209800 w 2209800"/>
                <a:gd name="connsiteY8" fmla="*/ 269254 h 641328"/>
                <a:gd name="connsiteX9" fmla="*/ 2209800 w 2209800"/>
                <a:gd name="connsiteY9" fmla="*/ 380876 h 641328"/>
                <a:gd name="connsiteX10" fmla="*/ 2209800 w 2209800"/>
                <a:gd name="connsiteY10" fmla="*/ 566912 h 641328"/>
                <a:gd name="connsiteX11" fmla="*/ 2135384 w 2209800"/>
                <a:gd name="connsiteY11" fmla="*/ 641328 h 641328"/>
                <a:gd name="connsiteX12" fmla="*/ 920750 w 2209800"/>
                <a:gd name="connsiteY12" fmla="*/ 641328 h 641328"/>
                <a:gd name="connsiteX13" fmla="*/ 368300 w 2209800"/>
                <a:gd name="connsiteY13" fmla="*/ 641328 h 641328"/>
                <a:gd name="connsiteX14" fmla="*/ 368300 w 2209800"/>
                <a:gd name="connsiteY14" fmla="*/ 641328 h 641328"/>
                <a:gd name="connsiteX15" fmla="*/ 74416 w 2209800"/>
                <a:gd name="connsiteY15" fmla="*/ 641328 h 641328"/>
                <a:gd name="connsiteX16" fmla="*/ 0 w 2209800"/>
                <a:gd name="connsiteY16" fmla="*/ 566912 h 641328"/>
                <a:gd name="connsiteX17" fmla="*/ 0 w 2209800"/>
                <a:gd name="connsiteY17" fmla="*/ 380876 h 641328"/>
                <a:gd name="connsiteX18" fmla="*/ 0 w 2209800"/>
                <a:gd name="connsiteY18" fmla="*/ 269254 h 641328"/>
                <a:gd name="connsiteX19" fmla="*/ 0 w 2209800"/>
                <a:gd name="connsiteY19" fmla="*/ 269254 h 641328"/>
                <a:gd name="connsiteX20" fmla="*/ 0 w 2209800"/>
                <a:gd name="connsiteY20" fmla="*/ 269255 h 641328"/>
                <a:gd name="connsiteX0" fmla="*/ 0 w 2209800"/>
                <a:gd name="connsiteY0" fmla="*/ 269255 h 641328"/>
                <a:gd name="connsiteX1" fmla="*/ 74416 w 2209800"/>
                <a:gd name="connsiteY1" fmla="*/ 194839 h 641328"/>
                <a:gd name="connsiteX2" fmla="*/ 555625 w 2209800"/>
                <a:gd name="connsiteY2" fmla="*/ 198014 h 641328"/>
                <a:gd name="connsiteX3" fmla="*/ 641306 w 2209800"/>
                <a:gd name="connsiteY3" fmla="*/ 0 h 641328"/>
                <a:gd name="connsiteX4" fmla="*/ 688975 w 2209800"/>
                <a:gd name="connsiteY4" fmla="*/ 198014 h 641328"/>
                <a:gd name="connsiteX5" fmla="*/ 2135384 w 2209800"/>
                <a:gd name="connsiteY5" fmla="*/ 194839 h 641328"/>
                <a:gd name="connsiteX6" fmla="*/ 2209800 w 2209800"/>
                <a:gd name="connsiteY6" fmla="*/ 269255 h 641328"/>
                <a:gd name="connsiteX7" fmla="*/ 2209800 w 2209800"/>
                <a:gd name="connsiteY7" fmla="*/ 269254 h 641328"/>
                <a:gd name="connsiteX8" fmla="*/ 2209800 w 2209800"/>
                <a:gd name="connsiteY8" fmla="*/ 269254 h 641328"/>
                <a:gd name="connsiteX9" fmla="*/ 2209800 w 2209800"/>
                <a:gd name="connsiteY9" fmla="*/ 380876 h 641328"/>
                <a:gd name="connsiteX10" fmla="*/ 2209800 w 2209800"/>
                <a:gd name="connsiteY10" fmla="*/ 566912 h 641328"/>
                <a:gd name="connsiteX11" fmla="*/ 2135384 w 2209800"/>
                <a:gd name="connsiteY11" fmla="*/ 641328 h 641328"/>
                <a:gd name="connsiteX12" fmla="*/ 920750 w 2209800"/>
                <a:gd name="connsiteY12" fmla="*/ 641328 h 641328"/>
                <a:gd name="connsiteX13" fmla="*/ 368300 w 2209800"/>
                <a:gd name="connsiteY13" fmla="*/ 641328 h 641328"/>
                <a:gd name="connsiteX14" fmla="*/ 368300 w 2209800"/>
                <a:gd name="connsiteY14" fmla="*/ 641328 h 641328"/>
                <a:gd name="connsiteX15" fmla="*/ 74416 w 2209800"/>
                <a:gd name="connsiteY15" fmla="*/ 641328 h 641328"/>
                <a:gd name="connsiteX16" fmla="*/ 0 w 2209800"/>
                <a:gd name="connsiteY16" fmla="*/ 566912 h 641328"/>
                <a:gd name="connsiteX17" fmla="*/ 0 w 2209800"/>
                <a:gd name="connsiteY17" fmla="*/ 380876 h 641328"/>
                <a:gd name="connsiteX18" fmla="*/ 0 w 2209800"/>
                <a:gd name="connsiteY18" fmla="*/ 269254 h 641328"/>
                <a:gd name="connsiteX19" fmla="*/ 0 w 2209800"/>
                <a:gd name="connsiteY19" fmla="*/ 269254 h 641328"/>
                <a:gd name="connsiteX20" fmla="*/ 0 w 2209800"/>
                <a:gd name="connsiteY20" fmla="*/ 269255 h 6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09800" h="641328">
                  <a:moveTo>
                    <a:pt x="0" y="269255"/>
                  </a:moveTo>
                  <a:cubicBezTo>
                    <a:pt x="0" y="228156"/>
                    <a:pt x="33317" y="194839"/>
                    <a:pt x="74416" y="194839"/>
                  </a:cubicBezTo>
                  <a:lnTo>
                    <a:pt x="555625" y="198014"/>
                  </a:lnTo>
                  <a:lnTo>
                    <a:pt x="641306" y="0"/>
                  </a:lnTo>
                  <a:lnTo>
                    <a:pt x="688975" y="198014"/>
                  </a:lnTo>
                  <a:lnTo>
                    <a:pt x="2135384" y="194839"/>
                  </a:lnTo>
                  <a:cubicBezTo>
                    <a:pt x="2176483" y="194839"/>
                    <a:pt x="2209800" y="228156"/>
                    <a:pt x="2209800" y="269255"/>
                  </a:cubicBezTo>
                  <a:lnTo>
                    <a:pt x="2209800" y="269254"/>
                  </a:lnTo>
                  <a:lnTo>
                    <a:pt x="2209800" y="269254"/>
                  </a:lnTo>
                  <a:lnTo>
                    <a:pt x="2209800" y="380876"/>
                  </a:lnTo>
                  <a:lnTo>
                    <a:pt x="2209800" y="566912"/>
                  </a:lnTo>
                  <a:cubicBezTo>
                    <a:pt x="2209800" y="608011"/>
                    <a:pt x="2176483" y="641328"/>
                    <a:pt x="2135384" y="641328"/>
                  </a:cubicBezTo>
                  <a:lnTo>
                    <a:pt x="920750" y="641328"/>
                  </a:lnTo>
                  <a:lnTo>
                    <a:pt x="368300" y="641328"/>
                  </a:lnTo>
                  <a:lnTo>
                    <a:pt x="368300" y="641328"/>
                  </a:lnTo>
                  <a:lnTo>
                    <a:pt x="74416" y="641328"/>
                  </a:lnTo>
                  <a:cubicBezTo>
                    <a:pt x="33317" y="641328"/>
                    <a:pt x="0" y="608011"/>
                    <a:pt x="0" y="566912"/>
                  </a:cubicBezTo>
                  <a:lnTo>
                    <a:pt x="0" y="380876"/>
                  </a:lnTo>
                  <a:lnTo>
                    <a:pt x="0" y="269254"/>
                  </a:lnTo>
                  <a:lnTo>
                    <a:pt x="0" y="269254"/>
                  </a:lnTo>
                  <a:lnTo>
                    <a:pt x="0" y="269255"/>
                  </a:lnTo>
                  <a:close/>
                </a:path>
              </a:pathLst>
            </a:custGeom>
            <a:solidFill>
              <a:srgbClr val="D9FF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12080875" y="863515"/>
              <a:ext cx="2209800" cy="97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latin typeface="Tw Cen MT" pitchFamily="34" charset="0"/>
                </a:rPr>
                <a:t>Average Velocity</a:t>
              </a:r>
              <a:endParaRPr lang="en-US" b="1" dirty="0">
                <a:solidFill>
                  <a:prstClr val="black"/>
                </a:solidFill>
                <a:latin typeface="Tw Cen MT" pitchFamily="34" charset="0"/>
              </a:endParaRPr>
            </a:p>
          </p:txBody>
        </p:sp>
      </p:grp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5381706" y="2731995"/>
            <a:ext cx="7750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w Cen MT" pitchFamily="34" charset="0"/>
              </a:rPr>
              <a:t>drift</a:t>
            </a:r>
            <a:endParaRPr lang="en-US" b="1" dirty="0">
              <a:solidFill>
                <a:srgbClr val="FFFF00"/>
              </a:solidFill>
              <a:latin typeface="Tw Cen MT" pitchFamily="34" charset="0"/>
            </a:endParaRPr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85986" y="77772"/>
            <a:ext cx="3332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Flow of current in a Wire</a:t>
            </a:r>
            <a:endParaRPr lang="en-US" sz="24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2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3333 4.44444E-6 " pathEditMode="relative" rAng="0" ptsTypes="AA">
                                      <p:cBhvr>
                                        <p:cTn id="42" dur="2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166 -0.01112 " pathEditMode="relative" rAng="0" ptsTypes="AA">
                                      <p:cBhvr>
                                        <p:cTn id="44" dur="2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25 4.44444E-6 " pathEditMode="relative" rAng="0" ptsTypes="AA">
                                      <p:cBhvr>
                                        <p:cTn id="46" dur="2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2 L -0.01666 -0.02223 " pathEditMode="relative" rAng="0" ptsTypes="AA">
                                      <p:cBhvr>
                                        <p:cTn id="48" dur="2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0.03333 -0.02223 " pathEditMode="relative" rAng="0" ptsTypes="AA">
                                      <p:cBhvr>
                                        <p:cTn id="50" dur="2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1667 -0.05556 " pathEditMode="relative" rAng="0" ptsTypes="AA">
                                      <p:cBhvr>
                                        <p:cTn id="52" dur="2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2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25 0.01112 " pathEditMode="relative" rAng="0" ptsTypes="AA">
                                      <p:cBhvr>
                                        <p:cTn id="54" dur="2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1059 -0.0537 L -0.05087 -0.01173 L -0.08212 -0.14105 L -0.16198 -0.18951 L -0.19323 -0.1858 " pathEditMode="relative" rAng="0" ptsTypes="AAAAAA">
                                      <p:cBhvr>
                                        <p:cTn id="87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9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0224 -0.11111 L -0.08472 0.00864 L -0.10417 -0.1395 L -0.09444 -0.19136 L -0.02118 -0.22222 L -0.00139 -0.16697 L 0.06667 -0.1679 L 0.07431 -0.20617 " pathEditMode="relative" rAng="0" ptsTypes="AAAAAAAAA">
                                      <p:cBhvr>
                                        <p:cTn id="89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10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9129E-7 L -0.05659 0.17109 L -0.0776 0.1433 L -0.07413 -0.06238 L 0.03733 -0.05621 L 0.07153 0.06547 L 0.09914 0.02162 L 0.10591 0.18715 L 0.07466 0.18901 L 0.00157 0.07566 " pathEditMode="relative" rAng="0" ptsTypes="AAAAAAAAAA">
                                      <p:cBhvr>
                                        <p:cTn id="91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6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2396 0.08951 L 0.03437 0.04568 L 0.00451 0.05587 L 0.10903 0.09723 L 0.11354 -0.01203 L 0.1776 0.02778 L 0.17917 0.17469 L 0.12691 0.21605 L 0.0658 0.21605 L 0.01024 0.21729 L 0.02083 0.17284 " pathEditMode="relative" rAng="0" ptsTypes="AAAAAAAAAAAA">
                                      <p:cBhvr>
                                        <p:cTn id="93" dur="2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10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1354 0.02593 L 0.01337 0.08179 L -0.07014 0.12315 L -0.11354 0.0855 L -0.15833 0.12932 L -0.15659 0.08581 L -0.16666 0.05 L -0.11059 -0.02994 L -0.16823 -0.06852 L -0.17916 -0.07747 L -0.15677 0.00587 L -0.1809 -0.05926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2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0334E-6 L 0.03732 -0.02378 L -0.00747 -0.06764 L 0.06718 -0.18901 L 0.09253 -0.22669 L 0.18507 -0.15504 L 0.16718 -0.10161 L 0.10746 -0.04973 L 0.11041 -0.09543 L 0.05225 -0.11149 " pathEditMode="relative" rAng="0" ptsTypes="AAAAAAAAAA">
                                      <p:cBhvr>
                                        <p:cTn id="97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1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07361 -0.06327 L -0.05364 0.00185 L -0.07448 0.16481 L -0.04323 0.16296 L 0.01719 0.17562 L 0.05677 0.14907 L 0.03802 -0.07593 L 0.10157 0.10123 L 0.13247 0.16728 L 0.15591 0.03488 L 0.13663 -0.06729 L 0.01927 0.03518 " pathEditMode="relative" rAng="0" ptsTypes="AAAAAAAAAAAAA">
                                      <p:cBhvr>
                                        <p:cTn id="99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0121 -0.13889 L -0.03264 -0.14136 L -0.06476 0.08087 L -0.04323 0.07346 L -0.01059 0.10556 L 0.05955 0.10556 L 0.08958 -0.11358 L 0.13732 -0.06389 L 0.13576 -0.1429 L 0.16163 -0.04969 L 0.11493 0.04136 L 0.12135 0.10185 " pathEditMode="relative" rAng="0" ptsTypes="AAAAAAAAAAAAA">
                                      <p:cBhvr>
                                        <p:cTn id="101" dur="2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0" presetClass="path" presetSubtype="0" repeatCount="indefinite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3333 4.44444E-6 " pathEditMode="relative" rAng="0" ptsTypes="AA">
                                      <p:cBhvr>
                                        <p:cTn id="339" dur="2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0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166 -0.01112 " pathEditMode="relative" rAng="0" ptsTypes="AA">
                                      <p:cBhvr>
                                        <p:cTn id="341" dur="2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-6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25 4.44444E-6 " pathEditMode="relative" rAng="0" ptsTypes="AA">
                                      <p:cBhvr>
                                        <p:cTn id="343" dur="2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2 L -0.01666 -0.02223 " pathEditMode="relative" rAng="0" ptsTypes="AA">
                                      <p:cBhvr>
                                        <p:cTn id="345" dur="2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6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0.03333 -0.02223 " pathEditMode="relative" rAng="0" ptsTypes="AA">
                                      <p:cBhvr>
                                        <p:cTn id="347" dur="2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1667 -0.05556 " pathEditMode="relative" rAng="0" ptsTypes="AA">
                                      <p:cBhvr>
                                        <p:cTn id="349" dur="2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28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25 0.01112 " pathEditMode="relative" rAng="0" ptsTypes="AA">
                                      <p:cBhvr>
                                        <p:cTn id="351" dur="2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337 3.7037E-6 -0.02657 3.7037E-6 -0.03959 3.7037E-6 " pathEditMode="relative" rAng="0" ptsTypes="fA">
                                      <p:cBhvr>
                                        <p:cTn id="35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7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3457E-7 L -0.05052 -0.00093 " pathEditMode="relative" rAng="0" ptsTypes="AA">
                                      <p:cBhvr>
                                        <p:cTn id="3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1"/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37 -0.00208 " pathEditMode="relative" ptsTypes="AA">
                                      <p:cBhvr>
                                        <p:cTn id="35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08351 4.44444E-6 " pathEditMode="relative" rAng="0" ptsTypes="AA">
                                      <p:cBhvr>
                                        <p:cTn id="36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93 -0.00463 " pathEditMode="relative" ptsTypes="AA">
                                      <p:cBhvr>
                                        <p:cTn id="36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31 L -0.04149 -0.00124 " pathEditMode="relative" rAng="0" ptsTypes="AA">
                                      <p:cBhvr>
                                        <p:cTn id="36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-1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.00232 " pathEditMode="relative" ptsTypes="AA">
                                      <p:cBhvr>
                                        <p:cTn id="36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247 L -0.03767 0.00031 " pathEditMode="relative" rAng="0" ptsTypes="AA">
                                      <p:cBhvr>
                                        <p:cTn id="3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1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3 -0.00231 " pathEditMode="relative" ptsTypes="AA">
                                      <p:cBhvr>
                                        <p:cTn id="37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347 -0.00231 " pathEditMode="relative" ptsTypes="AA">
                                      <p:cBhvr>
                                        <p:cTn id="37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00024 " pathEditMode="relative" ptsTypes="AA">
                                      <p:cBhvr>
                                        <p:cTn id="375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06649 -4.44444E-6 " pathEditMode="relative" rAng="0" ptsTypes="AA">
                                      <p:cBhvr>
                                        <p:cTn id="37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4.44444E-6 L -0.10868 4.44444E-6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9136E-6 L 0.17257 -0.00217 L 0.17361 -0.18365 L 0.13819 -0.18179 " pathEditMode="relative" rAng="0" ptsTypes="AAAA">
                                      <p:cBhvr>
                                        <p:cTn id="387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92"/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9136E-6 L -0.06128 -0.00402 L -0.05972 0.17839 L 0.13716 0.17839 " pathEditMode="relative" rAng="0" ptsTypes="AAAA">
                                      <p:cBhvr>
                                        <p:cTn id="389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0" grpId="1"/>
      <p:bldP spid="301" grpId="0"/>
      <p:bldP spid="301" grpId="1"/>
      <p:bldP spid="303" grpId="0"/>
      <p:bldP spid="303" grpId="1"/>
      <p:bldP spid="304" grpId="0"/>
      <p:bldP spid="304" grpId="1"/>
      <p:bldP spid="369" grpId="0"/>
      <p:bldP spid="375" grpId="0"/>
      <p:bldP spid="380" grpId="0"/>
      <p:bldP spid="380" grpId="1"/>
      <p:bldP spid="381" grpId="0"/>
      <p:bldP spid="381" grpId="1"/>
      <p:bldP spid="382" grpId="0"/>
      <p:bldP spid="383" grpId="0"/>
      <p:bldP spid="126" grpId="0" animBg="1"/>
      <p:bldP spid="126" grpId="1" animBg="1"/>
      <p:bldP spid="124" grpId="0" build="p"/>
      <p:bldP spid="124" grpId="1" build="allAtOnce"/>
      <p:bldP spid="133" grpId="0"/>
      <p:bldP spid="133" grpId="1"/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541020" y="243115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ln w="1905"/>
                <a:solidFill>
                  <a:srgbClr val="890F9D"/>
                </a:solidFill>
                <a:latin typeface="Tw Cen MT" pitchFamily="34" charset="0"/>
              </a:rPr>
              <a:t>POTENTIAL DIFFERENCE</a:t>
            </a:r>
            <a:endParaRPr lang="en-US" sz="2400" b="1" dirty="0">
              <a:ln w="1905"/>
              <a:solidFill>
                <a:srgbClr val="890F9D"/>
              </a:solidFill>
              <a:latin typeface="Tw Cen MT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667000" y="1818714"/>
            <a:ext cx="3657600" cy="179439"/>
          </a:xfrm>
          <a:custGeom>
            <a:avLst/>
            <a:gdLst>
              <a:gd name="connsiteX0" fmla="*/ 0 w 3156155"/>
              <a:gd name="connsiteY0" fmla="*/ 44245 h 176981"/>
              <a:gd name="connsiteX1" fmla="*/ 707923 w 3156155"/>
              <a:gd name="connsiteY1" fmla="*/ 0 h 176981"/>
              <a:gd name="connsiteX2" fmla="*/ 870155 w 3156155"/>
              <a:gd name="connsiteY2" fmla="*/ 132736 h 176981"/>
              <a:gd name="connsiteX3" fmla="*/ 2300749 w 3156155"/>
              <a:gd name="connsiteY3" fmla="*/ 176981 h 176981"/>
              <a:gd name="connsiteX4" fmla="*/ 3156155 w 3156155"/>
              <a:gd name="connsiteY4" fmla="*/ 103239 h 176981"/>
              <a:gd name="connsiteX0" fmla="*/ 0 w 3156155"/>
              <a:gd name="connsiteY0" fmla="*/ 44245 h 176981"/>
              <a:gd name="connsiteX1" fmla="*/ 631723 w 3156155"/>
              <a:gd name="connsiteY1" fmla="*/ 0 h 176981"/>
              <a:gd name="connsiteX2" fmla="*/ 870155 w 3156155"/>
              <a:gd name="connsiteY2" fmla="*/ 132736 h 176981"/>
              <a:gd name="connsiteX3" fmla="*/ 2300749 w 3156155"/>
              <a:gd name="connsiteY3" fmla="*/ 176981 h 176981"/>
              <a:gd name="connsiteX4" fmla="*/ 3156155 w 3156155"/>
              <a:gd name="connsiteY4" fmla="*/ 103239 h 176981"/>
              <a:gd name="connsiteX0" fmla="*/ 0 w 3156155"/>
              <a:gd name="connsiteY0" fmla="*/ 44245 h 176981"/>
              <a:gd name="connsiteX1" fmla="*/ 631723 w 3156155"/>
              <a:gd name="connsiteY1" fmla="*/ 0 h 176981"/>
              <a:gd name="connsiteX2" fmla="*/ 870155 w 3156155"/>
              <a:gd name="connsiteY2" fmla="*/ 132736 h 176981"/>
              <a:gd name="connsiteX3" fmla="*/ 870401 w 3156155"/>
              <a:gd name="connsiteY3" fmla="*/ 141339 h 176981"/>
              <a:gd name="connsiteX4" fmla="*/ 2300749 w 3156155"/>
              <a:gd name="connsiteY4" fmla="*/ 176981 h 176981"/>
              <a:gd name="connsiteX5" fmla="*/ 3156155 w 3156155"/>
              <a:gd name="connsiteY5" fmla="*/ 103239 h 176981"/>
              <a:gd name="connsiteX0" fmla="*/ 0 w 3156155"/>
              <a:gd name="connsiteY0" fmla="*/ 44245 h 141339"/>
              <a:gd name="connsiteX1" fmla="*/ 631723 w 3156155"/>
              <a:gd name="connsiteY1" fmla="*/ 0 h 141339"/>
              <a:gd name="connsiteX2" fmla="*/ 870155 w 3156155"/>
              <a:gd name="connsiteY2" fmla="*/ 132736 h 141339"/>
              <a:gd name="connsiteX3" fmla="*/ 870401 w 3156155"/>
              <a:gd name="connsiteY3" fmla="*/ 141339 h 141339"/>
              <a:gd name="connsiteX4" fmla="*/ 3156155 w 3156155"/>
              <a:gd name="connsiteY4" fmla="*/ 103239 h 141339"/>
              <a:gd name="connsiteX0" fmla="*/ 0 w 3156155"/>
              <a:gd name="connsiteY0" fmla="*/ 44245 h 179439"/>
              <a:gd name="connsiteX1" fmla="*/ 631723 w 3156155"/>
              <a:gd name="connsiteY1" fmla="*/ 0 h 179439"/>
              <a:gd name="connsiteX2" fmla="*/ 870155 w 3156155"/>
              <a:gd name="connsiteY2" fmla="*/ 132736 h 179439"/>
              <a:gd name="connsiteX3" fmla="*/ 870401 w 3156155"/>
              <a:gd name="connsiteY3" fmla="*/ 141339 h 179439"/>
              <a:gd name="connsiteX4" fmla="*/ 3156155 w 3156155"/>
              <a:gd name="connsiteY4" fmla="*/ 179439 h 179439"/>
              <a:gd name="connsiteX0" fmla="*/ 0 w 3156155"/>
              <a:gd name="connsiteY0" fmla="*/ 44245 h 179439"/>
              <a:gd name="connsiteX1" fmla="*/ 631723 w 3156155"/>
              <a:gd name="connsiteY1" fmla="*/ 0 h 179439"/>
              <a:gd name="connsiteX2" fmla="*/ 870155 w 3156155"/>
              <a:gd name="connsiteY2" fmla="*/ 132736 h 179439"/>
              <a:gd name="connsiteX3" fmla="*/ 870401 w 3156155"/>
              <a:gd name="connsiteY3" fmla="*/ 141339 h 179439"/>
              <a:gd name="connsiteX4" fmla="*/ 3156155 w 3156155"/>
              <a:gd name="connsiteY4" fmla="*/ 179439 h 179439"/>
              <a:gd name="connsiteX0" fmla="*/ 0 w 3613355"/>
              <a:gd name="connsiteY0" fmla="*/ 44245 h 179439"/>
              <a:gd name="connsiteX1" fmla="*/ 1088923 w 3613355"/>
              <a:gd name="connsiteY1" fmla="*/ 0 h 179439"/>
              <a:gd name="connsiteX2" fmla="*/ 1327355 w 3613355"/>
              <a:gd name="connsiteY2" fmla="*/ 132736 h 179439"/>
              <a:gd name="connsiteX3" fmla="*/ 1327601 w 3613355"/>
              <a:gd name="connsiteY3" fmla="*/ 141339 h 179439"/>
              <a:gd name="connsiteX4" fmla="*/ 3613355 w 3613355"/>
              <a:gd name="connsiteY4" fmla="*/ 179439 h 179439"/>
              <a:gd name="connsiteX0" fmla="*/ 0 w 3156155"/>
              <a:gd name="connsiteY0" fmla="*/ 44245 h 179439"/>
              <a:gd name="connsiteX1" fmla="*/ 631723 w 3156155"/>
              <a:gd name="connsiteY1" fmla="*/ 0 h 179439"/>
              <a:gd name="connsiteX2" fmla="*/ 870155 w 3156155"/>
              <a:gd name="connsiteY2" fmla="*/ 132736 h 179439"/>
              <a:gd name="connsiteX3" fmla="*/ 870401 w 3156155"/>
              <a:gd name="connsiteY3" fmla="*/ 141339 h 179439"/>
              <a:gd name="connsiteX4" fmla="*/ 3156155 w 3156155"/>
              <a:gd name="connsiteY4" fmla="*/ 179439 h 179439"/>
              <a:gd name="connsiteX0" fmla="*/ 0 w 3210924"/>
              <a:gd name="connsiteY0" fmla="*/ 101395 h 179439"/>
              <a:gd name="connsiteX1" fmla="*/ 686492 w 3210924"/>
              <a:gd name="connsiteY1" fmla="*/ 0 h 179439"/>
              <a:gd name="connsiteX2" fmla="*/ 924924 w 3210924"/>
              <a:gd name="connsiteY2" fmla="*/ 132736 h 179439"/>
              <a:gd name="connsiteX3" fmla="*/ 925170 w 3210924"/>
              <a:gd name="connsiteY3" fmla="*/ 141339 h 179439"/>
              <a:gd name="connsiteX4" fmla="*/ 3210924 w 3210924"/>
              <a:gd name="connsiteY4" fmla="*/ 179439 h 17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0924" h="179439">
                <a:moveTo>
                  <a:pt x="0" y="101395"/>
                </a:moveTo>
                <a:lnTo>
                  <a:pt x="686492" y="0"/>
                </a:lnTo>
                <a:lnTo>
                  <a:pt x="924924" y="132736"/>
                </a:lnTo>
                <a:lnTo>
                  <a:pt x="925170" y="141339"/>
                </a:lnTo>
                <a:lnTo>
                  <a:pt x="3210924" y="179439"/>
                </a:lnTo>
              </a:path>
            </a:pathLst>
          </a:custGeom>
          <a:noFill/>
          <a:ln w="57150" cap="flat" cmpd="sng" algn="ctr">
            <a:solidFill>
              <a:srgbClr val="002060"/>
            </a:solidFill>
            <a:prstDash val="solid"/>
          </a:ln>
          <a:effectLst>
            <a:glow rad="101600">
              <a:srgbClr val="F79646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Tw Cen MT" pitchFamily="34" charset="0"/>
            </a:endParaRPr>
          </a:p>
        </p:txBody>
      </p:sp>
      <p:sp>
        <p:nvSpPr>
          <p:cNvPr id="53" name="TextBox 40"/>
          <p:cNvSpPr txBox="1">
            <a:spLocks noChangeArrowheads="1"/>
          </p:cNvSpPr>
          <p:nvPr/>
        </p:nvSpPr>
        <p:spPr bwMode="auto">
          <a:xfrm>
            <a:off x="844928" y="994234"/>
            <a:ext cx="2096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414107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  <a:latin typeface="Tw Cen MT" pitchFamily="34" charset="0"/>
              </a:rPr>
              <a:t>High potential</a:t>
            </a:r>
          </a:p>
        </p:txBody>
      </p:sp>
      <p:sp>
        <p:nvSpPr>
          <p:cNvPr id="54" name="TextBox 40"/>
          <p:cNvSpPr txBox="1">
            <a:spLocks noChangeArrowheads="1"/>
          </p:cNvSpPr>
          <p:nvPr/>
        </p:nvSpPr>
        <p:spPr bwMode="auto">
          <a:xfrm>
            <a:off x="6141495" y="994234"/>
            <a:ext cx="19968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414107"/>
                </a:solidFill>
                <a:effectLst>
                  <a:glow rad="63500">
                    <a:srgbClr val="F79646">
                      <a:satMod val="175000"/>
                      <a:alpha val="40000"/>
                    </a:srgbClr>
                  </a:glow>
                </a:effectLst>
                <a:latin typeface="Tw Cen MT" pitchFamily="34" charset="0"/>
              </a:rPr>
              <a:t>Low potential</a:t>
            </a:r>
          </a:p>
        </p:txBody>
      </p:sp>
      <p:sp>
        <p:nvSpPr>
          <p:cNvPr id="55" name="TextBox 40"/>
          <p:cNvSpPr txBox="1">
            <a:spLocks noChangeArrowheads="1"/>
          </p:cNvSpPr>
          <p:nvPr/>
        </p:nvSpPr>
        <p:spPr bwMode="auto">
          <a:xfrm>
            <a:off x="3722917" y="2002068"/>
            <a:ext cx="1894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210B0"/>
                </a:solidFill>
                <a:latin typeface="Tw Cen MT" pitchFamily="34" charset="0"/>
              </a:rPr>
              <a:t>Metal Wire</a:t>
            </a:r>
            <a:endParaRPr lang="en-US" sz="2400" b="1" dirty="0">
              <a:solidFill>
                <a:srgbClr val="3210B0"/>
              </a:solidFill>
              <a:latin typeface="Tw Cen MT" pitchFamily="34" charset="0"/>
            </a:endParaRPr>
          </a:p>
        </p:txBody>
      </p:sp>
      <p:sp>
        <p:nvSpPr>
          <p:cNvPr id="56" name="TextBox 40"/>
          <p:cNvSpPr txBox="1">
            <a:spLocks noChangeArrowheads="1"/>
          </p:cNvSpPr>
          <p:nvPr/>
        </p:nvSpPr>
        <p:spPr bwMode="auto">
          <a:xfrm>
            <a:off x="762000" y="2981784"/>
            <a:ext cx="2262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kern="0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890F9D"/>
                </a:solidFill>
                <a:latin typeface="Tw Cen MT" pitchFamily="34" charset="0"/>
              </a:rPr>
              <a:t>Insulated stand</a:t>
            </a:r>
          </a:p>
        </p:txBody>
      </p:sp>
      <p:sp>
        <p:nvSpPr>
          <p:cNvPr id="57" name="TextBox 40"/>
          <p:cNvSpPr txBox="1">
            <a:spLocks noChangeArrowheads="1"/>
          </p:cNvSpPr>
          <p:nvPr/>
        </p:nvSpPr>
        <p:spPr bwMode="auto">
          <a:xfrm>
            <a:off x="6045200" y="2981784"/>
            <a:ext cx="226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kern="0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890F9D"/>
                </a:solidFill>
                <a:latin typeface="Tw Cen MT" pitchFamily="34" charset="0"/>
              </a:rPr>
              <a:t>Insulated stand</a:t>
            </a:r>
          </a:p>
        </p:txBody>
      </p:sp>
      <p:sp>
        <p:nvSpPr>
          <p:cNvPr id="58" name="Text Box 110"/>
          <p:cNvSpPr txBox="1">
            <a:spLocks noChangeArrowheads="1"/>
          </p:cNvSpPr>
          <p:nvPr/>
        </p:nvSpPr>
        <p:spPr bwMode="auto">
          <a:xfrm>
            <a:off x="609600" y="3858220"/>
            <a:ext cx="7789261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The electric potential difference between two points in an 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electric 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Circuit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is defined as the amount of the work done in moving a </a:t>
            </a:r>
            <a:r>
              <a:rPr lang="en-US" b="1" dirty="0" smtClean="0">
                <a:solidFill>
                  <a:prstClr val="black"/>
                </a:solidFill>
                <a:latin typeface="Tw Cen MT" pitchFamily="34" charset="0"/>
              </a:rPr>
              <a:t>unit positive </a:t>
            </a:r>
            <a:r>
              <a:rPr lang="en-US" b="1" dirty="0">
                <a:solidFill>
                  <a:prstClr val="black"/>
                </a:solidFill>
                <a:latin typeface="Tw Cen MT" pitchFamily="34" charset="0"/>
              </a:rPr>
              <a:t>charge from one point to another point.</a:t>
            </a:r>
          </a:p>
        </p:txBody>
      </p:sp>
      <p:sp>
        <p:nvSpPr>
          <p:cNvPr id="59" name="Text Box 110"/>
          <p:cNvSpPr txBox="1">
            <a:spLocks noChangeArrowheads="1"/>
          </p:cNvSpPr>
          <p:nvPr/>
        </p:nvSpPr>
        <p:spPr bwMode="auto">
          <a:xfrm>
            <a:off x="525780" y="3474720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2000" b="1" dirty="0">
                <a:ln w="11430"/>
                <a:solidFill>
                  <a:srgbClr val="0000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w Cen MT" pitchFamily="34" charset="0"/>
              </a:rPr>
              <a:t>Potential Difference </a:t>
            </a:r>
          </a:p>
        </p:txBody>
      </p:sp>
      <p:sp>
        <p:nvSpPr>
          <p:cNvPr id="60" name="TextBox 40"/>
          <p:cNvSpPr txBox="1">
            <a:spLocks noChangeArrowheads="1"/>
          </p:cNvSpPr>
          <p:nvPr/>
        </p:nvSpPr>
        <p:spPr bwMode="auto">
          <a:xfrm>
            <a:off x="1214438" y="2255296"/>
            <a:ext cx="519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b="1" dirty="0">
                <a:solidFill>
                  <a:srgbClr val="9A2626"/>
                </a:solidFill>
                <a:latin typeface="Tw Cen MT" pitchFamily="34" charset="0"/>
              </a:rPr>
              <a:t>A</a:t>
            </a:r>
          </a:p>
        </p:txBody>
      </p:sp>
      <p:sp>
        <p:nvSpPr>
          <p:cNvPr id="61" name="TextBox 40"/>
          <p:cNvSpPr txBox="1">
            <a:spLocks noChangeArrowheads="1"/>
          </p:cNvSpPr>
          <p:nvPr/>
        </p:nvSpPr>
        <p:spPr bwMode="auto">
          <a:xfrm>
            <a:off x="7299325" y="2255296"/>
            <a:ext cx="519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b="1" dirty="0">
                <a:solidFill>
                  <a:srgbClr val="9A2626"/>
                </a:solidFill>
                <a:latin typeface="Tw Cen MT" pitchFamily="34" charset="0"/>
              </a:rPr>
              <a:t>B</a:t>
            </a:r>
          </a:p>
        </p:txBody>
      </p:sp>
      <p:sp>
        <p:nvSpPr>
          <p:cNvPr id="64" name="Oval 63"/>
          <p:cNvSpPr/>
          <p:nvPr/>
        </p:nvSpPr>
        <p:spPr>
          <a:xfrm>
            <a:off x="2555875" y="1805940"/>
            <a:ext cx="177800" cy="17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990600" y="1387934"/>
            <a:ext cx="1752600" cy="1600850"/>
            <a:chOff x="1752600" y="2362200"/>
            <a:chExt cx="1752600" cy="1600962"/>
          </a:xfrm>
        </p:grpSpPr>
        <p:sp>
          <p:nvSpPr>
            <p:cNvPr id="38" name="Rounded Rectangle 37"/>
            <p:cNvSpPr/>
            <p:nvPr/>
          </p:nvSpPr>
          <p:spPr>
            <a:xfrm>
              <a:off x="1752600" y="2362200"/>
              <a:ext cx="1752600" cy="683307"/>
            </a:xfrm>
            <a:prstGeom prst="roundRect">
              <a:avLst>
                <a:gd name="adj" fmla="val 32197"/>
              </a:avLst>
            </a:prstGeom>
            <a:solidFill>
              <a:srgbClr val="F3A3E2"/>
            </a:solidFill>
            <a:ln w="25400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sp>
          <p:nvSpPr>
            <p:cNvPr id="39" name="Rectangle 5"/>
            <p:cNvSpPr/>
            <p:nvPr/>
          </p:nvSpPr>
          <p:spPr>
            <a:xfrm>
              <a:off x="2476500" y="3048061"/>
              <a:ext cx="304800" cy="59717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1981200" y="3642463"/>
              <a:ext cx="1295400" cy="320699"/>
              <a:chOff x="1981200" y="3642463"/>
              <a:chExt cx="1295400" cy="320699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981200" y="3648813"/>
                <a:ext cx="1295400" cy="304822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2202645" y="3802018"/>
                <a:ext cx="320697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690008" y="3802019"/>
                <a:ext cx="320698" cy="1587"/>
              </a:xfrm>
              <a:prstGeom prst="line">
                <a:avLst/>
              </a:prstGeom>
              <a:noFill/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62" name="TextBox 40"/>
          <p:cNvSpPr txBox="1">
            <a:spLocks noChangeArrowheads="1"/>
          </p:cNvSpPr>
          <p:nvPr/>
        </p:nvSpPr>
        <p:spPr bwMode="auto">
          <a:xfrm>
            <a:off x="1609788" y="1419685"/>
            <a:ext cx="4768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kern="0" spc="50" dirty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w Cen MT" pitchFamily="34" charset="0"/>
              </a:rPr>
              <a:t>+</a:t>
            </a:r>
          </a:p>
        </p:txBody>
      </p: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6270625" y="1373277"/>
            <a:ext cx="1752600" cy="1599701"/>
            <a:chOff x="5448300" y="2308816"/>
            <a:chExt cx="1752600" cy="1600227"/>
          </a:xfrm>
        </p:grpSpPr>
        <p:sp>
          <p:nvSpPr>
            <p:cNvPr id="48" name="Rectangle 6"/>
            <p:cNvSpPr/>
            <p:nvPr/>
          </p:nvSpPr>
          <p:spPr>
            <a:xfrm>
              <a:off x="6233160" y="2965039"/>
              <a:ext cx="304800" cy="63292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  <p:grpSp>
          <p:nvGrpSpPr>
            <p:cNvPr id="49" name="Group 13"/>
            <p:cNvGrpSpPr>
              <a:grpSpLocks/>
            </p:cNvGrpSpPr>
            <p:nvPr/>
          </p:nvGrpSpPr>
          <p:grpSpPr bwMode="auto">
            <a:xfrm>
              <a:off x="5753100" y="3588262"/>
              <a:ext cx="1295400" cy="320781"/>
              <a:chOff x="2057400" y="3588262"/>
              <a:chExt cx="1295400" cy="320781"/>
            </a:xfrm>
          </p:grpSpPr>
          <p:sp>
            <p:nvSpPr>
              <p:cNvPr id="50" name="Rounded Rectangle 14"/>
              <p:cNvSpPr/>
              <p:nvPr/>
            </p:nvSpPr>
            <p:spPr>
              <a:xfrm>
                <a:off x="2057400" y="3594614"/>
                <a:ext cx="1295400" cy="304901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w Cen MT" pitchFamily="34" charset="0"/>
                </a:endParaRPr>
              </a:p>
            </p:txBody>
          </p:sp>
          <p:cxnSp>
            <p:nvCxnSpPr>
              <p:cNvPr id="51" name="Straight Connector 15"/>
              <p:cNvCxnSpPr/>
              <p:nvPr/>
            </p:nvCxnSpPr>
            <p:spPr>
              <a:xfrm rot="5400000" flipH="1" flipV="1">
                <a:off x="2278801" y="3747859"/>
                <a:ext cx="320781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2" name="Straight Connector 16"/>
              <p:cNvCxnSpPr/>
              <p:nvPr/>
            </p:nvCxnSpPr>
            <p:spPr>
              <a:xfrm rot="5400000" flipH="1" flipV="1">
                <a:off x="2766166" y="3747859"/>
                <a:ext cx="320781" cy="1587"/>
              </a:xfrm>
              <a:prstGeom prst="line">
                <a:avLst/>
              </a:prstGeom>
              <a:noFill/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7" name="Rounded Rectangle 4"/>
            <p:cNvSpPr/>
            <p:nvPr/>
          </p:nvSpPr>
          <p:spPr>
            <a:xfrm>
              <a:off x="5448300" y="2308816"/>
              <a:ext cx="1752600" cy="694150"/>
            </a:xfrm>
            <a:prstGeom prst="roundRect">
              <a:avLst>
                <a:gd name="adj" fmla="val 27273"/>
              </a:avLst>
            </a:prstGeom>
            <a:solidFill>
              <a:srgbClr val="00B0F0"/>
            </a:solidFill>
            <a:ln w="25400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Tw Cen MT" pitchFamily="34" charset="0"/>
              </a:endParaRPr>
            </a:p>
          </p:txBody>
        </p:sp>
      </p:grpSp>
      <p:sp>
        <p:nvSpPr>
          <p:cNvPr id="63" name="TextBox 40"/>
          <p:cNvSpPr txBox="1">
            <a:spLocks noChangeArrowheads="1"/>
          </p:cNvSpPr>
          <p:nvPr/>
        </p:nvSpPr>
        <p:spPr bwMode="auto">
          <a:xfrm>
            <a:off x="6956425" y="1254584"/>
            <a:ext cx="47686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kern="0" spc="50" dirty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w Cen MT" pitchFamily="34" charset="0"/>
                <a:cs typeface="Times New Roman" pitchFamily="18" charset="0"/>
              </a:rPr>
              <a:t>_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10143" y="895352"/>
            <a:ext cx="3363055" cy="1092138"/>
            <a:chOff x="6035584" y="941399"/>
            <a:chExt cx="1558671" cy="506171"/>
          </a:xfrm>
        </p:grpSpPr>
        <p:sp>
          <p:nvSpPr>
            <p:cNvPr id="67" name="Notched Right Arrow 66"/>
            <p:cNvSpPr/>
            <p:nvPr/>
          </p:nvSpPr>
          <p:spPr>
            <a:xfrm rot="8100000">
              <a:off x="6035584" y="1220323"/>
              <a:ext cx="264570" cy="126353"/>
            </a:xfrm>
            <a:prstGeom prst="notchedRightArrow">
              <a:avLst>
                <a:gd name="adj1" fmla="val 58819"/>
                <a:gd name="adj2" fmla="val 108202"/>
              </a:avLst>
            </a:prstGeom>
            <a:solidFill>
              <a:schemeClr val="accent6">
                <a:lumMod val="5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0" name="Notched Right Arrow 69"/>
            <p:cNvSpPr/>
            <p:nvPr/>
          </p:nvSpPr>
          <p:spPr>
            <a:xfrm rot="13500000" flipH="1">
              <a:off x="7398794" y="1252108"/>
              <a:ext cx="264570" cy="126353"/>
            </a:xfrm>
            <a:prstGeom prst="notchedRightArrow">
              <a:avLst>
                <a:gd name="adj1" fmla="val 58819"/>
                <a:gd name="adj2" fmla="val 108202"/>
              </a:avLst>
            </a:prstGeom>
            <a:solidFill>
              <a:schemeClr val="accent6">
                <a:lumMod val="50000"/>
              </a:schemeClr>
            </a:solidFill>
            <a:ln w="1905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180255" y="941399"/>
              <a:ext cx="1350849" cy="388479"/>
            </a:xfrm>
            <a:prstGeom prst="roundRect">
              <a:avLst>
                <a:gd name="adj" fmla="val 29546"/>
              </a:avLst>
            </a:prstGeom>
            <a:solidFill>
              <a:srgbClr val="FFFFCC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40"/>
          <p:cNvSpPr txBox="1">
            <a:spLocks noChangeArrowheads="1"/>
          </p:cNvSpPr>
          <p:nvPr/>
        </p:nvSpPr>
        <p:spPr bwMode="auto">
          <a:xfrm>
            <a:off x="3124200" y="895350"/>
            <a:ext cx="2965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79646">
                    <a:lumMod val="50000"/>
                  </a:srgbClr>
                </a:solidFill>
                <a:latin typeface="Tw Cen MT" pitchFamily="34" charset="0"/>
              </a:rPr>
              <a:t>Due to difference in potential, charge will flow from higher to lower</a:t>
            </a:r>
            <a:endParaRPr lang="en-US" sz="1600" b="1" dirty="0">
              <a:solidFill>
                <a:srgbClr val="F79646">
                  <a:lumMod val="50000"/>
                </a:srgbClr>
              </a:solidFill>
              <a:latin typeface="Tw Cen MT" pitchFamily="34" charset="0"/>
            </a:endParaRPr>
          </a:p>
        </p:txBody>
      </p:sp>
      <p:sp>
        <p:nvSpPr>
          <p:cNvPr id="71" name="TextBox 40"/>
          <p:cNvSpPr txBox="1">
            <a:spLocks noChangeArrowheads="1"/>
          </p:cNvSpPr>
          <p:nvPr/>
        </p:nvSpPr>
        <p:spPr bwMode="auto">
          <a:xfrm>
            <a:off x="3086100" y="866775"/>
            <a:ext cx="304800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 smtClean="0">
                <a:solidFill>
                  <a:prstClr val="white"/>
                </a:solidFill>
                <a:latin typeface="Tw Cen MT" pitchFamily="34" charset="0"/>
              </a:rPr>
              <a:t>As charge is flowing, work is done</a:t>
            </a:r>
            <a:endParaRPr lang="en-US" sz="2000" b="1" kern="0" dirty="0">
              <a:solidFill>
                <a:prstClr val="white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C 0.01562 -0.00277 0.07378 -0.01913 0.09409 -0.01666 L 0.1217 0.0142 L 0.41076 0.02037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 animBg="1"/>
      <p:bldP spid="60" grpId="0"/>
      <p:bldP spid="61" grpId="0"/>
      <p:bldP spid="62" grpId="0"/>
      <p:bldP spid="63" grpId="0"/>
      <p:bldP spid="69" grpId="0"/>
      <p:bldP spid="69" grpId="1"/>
      <p:bldP spid="69" grpId="2"/>
      <p:bldP spid="71" grpId="0" animBg="1"/>
      <p:bldP spid="7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2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1030" y="28122"/>
            <a:ext cx="508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tabLst>
                <a:tab pos="800100" algn="l"/>
                <a:tab pos="1371600" algn="l"/>
              </a:tabLst>
            </a:pPr>
            <a:r>
              <a:rPr lang="en-US" sz="3600" b="1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How does lightning occur </a:t>
            </a:r>
            <a:endParaRPr lang="en-US" sz="36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4" name="Lightning Bolt 3"/>
          <p:cNvSpPr/>
          <p:nvPr/>
        </p:nvSpPr>
        <p:spPr>
          <a:xfrm rot="586868" flipH="1">
            <a:off x="5732710" y="1134793"/>
            <a:ext cx="769485" cy="948668"/>
          </a:xfrm>
          <a:prstGeom prst="lightningBolt">
            <a:avLst/>
          </a:prstGeom>
          <a:solidFill>
            <a:sysClr val="window" lastClr="FFFFFF"/>
          </a:solidFill>
          <a:ln>
            <a:noFill/>
          </a:ln>
          <a:effectLst>
            <a:glow rad="228600">
              <a:srgbClr val="8064A2">
                <a:satMod val="175000"/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0337" y="1927685"/>
            <a:ext cx="1795144" cy="644065"/>
            <a:chOff x="2342038" y="614594"/>
            <a:chExt cx="1795144" cy="644065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2342038" y="614594"/>
              <a:ext cx="1795144" cy="644065"/>
            </a:xfrm>
            <a:prstGeom prst="rect">
              <a:avLst/>
            </a:prstGeom>
            <a:solidFill>
              <a:srgbClr val="FFFF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6485" y="644239"/>
              <a:ext cx="17462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Symbol" pitchFamily="18" charset="2"/>
                  <a:cs typeface="Leelawadee" pitchFamily="34" charset="-34"/>
                </a:rPr>
                <a:t>\</a:t>
              </a:r>
              <a:r>
                <a:rPr lang="en-US" sz="1600" b="1" dirty="0" smtClean="0">
                  <a:solidFill>
                    <a:prstClr val="black"/>
                  </a:solidFill>
                  <a:latin typeface="Leelawadee" pitchFamily="34" charset="-34"/>
                  <a:cs typeface="Leelawadee" pitchFamily="34" charset="-34"/>
                </a:rPr>
                <a:t> clouds are at high potential </a:t>
              </a:r>
              <a:endPara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3150" y="3528265"/>
            <a:ext cx="1710690" cy="590919"/>
            <a:chOff x="2425700" y="569166"/>
            <a:chExt cx="1710690" cy="590919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2425700" y="569166"/>
              <a:ext cx="1708149" cy="582521"/>
            </a:xfrm>
            <a:prstGeom prst="rect">
              <a:avLst/>
            </a:prstGeom>
            <a:solidFill>
              <a:srgbClr val="FFFF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4590" y="575310"/>
              <a:ext cx="17018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Leelawadee" pitchFamily="34" charset="-34"/>
                  <a:cs typeface="Leelawadee" pitchFamily="34" charset="-34"/>
                </a:rPr>
                <a:t>Earth is at zero potential</a:t>
              </a:r>
              <a:endPara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30758" y="3579668"/>
            <a:ext cx="3209482" cy="744682"/>
            <a:chOff x="2980055" y="753919"/>
            <a:chExt cx="1170939" cy="744682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2980055" y="753919"/>
              <a:ext cx="1170939" cy="744682"/>
            </a:xfrm>
            <a:prstGeom prst="rect">
              <a:avLst/>
            </a:prstGeom>
            <a:solidFill>
              <a:srgbClr val="FFFF0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8048" y="803095"/>
              <a:ext cx="11349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b="1" dirty="0" smtClean="0">
                  <a:solidFill>
                    <a:prstClr val="black"/>
                  </a:solidFill>
                  <a:latin typeface="Leelawadee" pitchFamily="34" charset="-34"/>
                  <a:cs typeface="Leelawadee" pitchFamily="34" charset="-34"/>
                </a:rPr>
                <a:t>Charges travel from high potential to low potential</a:t>
              </a:r>
              <a:endParaRPr lang="en-US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159" y="660478"/>
            <a:ext cx="1807464" cy="1003142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81" y="610321"/>
            <a:ext cx="1988210" cy="1103456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pSp>
        <p:nvGrpSpPr>
          <p:cNvPr id="28" name="Group 27"/>
          <p:cNvGrpSpPr/>
          <p:nvPr/>
        </p:nvGrpSpPr>
        <p:grpSpPr>
          <a:xfrm>
            <a:off x="5872118" y="666750"/>
            <a:ext cx="1209764" cy="990600"/>
            <a:chOff x="5872118" y="666750"/>
            <a:chExt cx="1209764" cy="990600"/>
          </a:xfrm>
        </p:grpSpPr>
        <p:sp>
          <p:nvSpPr>
            <p:cNvPr id="29" name="TextBox 28"/>
            <p:cNvSpPr txBox="1"/>
            <p:nvPr/>
          </p:nvSpPr>
          <p:spPr>
            <a:xfrm>
              <a:off x="6024518" y="8255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70600" y="9895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19813" y="6667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91263" y="7429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6013" y="8572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1718" y="112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200" y="12001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15075" y="11096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15087" y="9620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05574" y="8001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86537" y="7143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15125" y="8191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77012" y="947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81800" y="10477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5600" y="12763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29387" y="12880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72118" y="10763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+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9831" y="1723120"/>
            <a:ext cx="1773888" cy="354235"/>
            <a:chOff x="2837331" y="563340"/>
            <a:chExt cx="1773888" cy="708470"/>
          </a:xfrm>
        </p:grpSpPr>
        <p:sp>
          <p:nvSpPr>
            <p:cNvPr id="15" name="Rectangle 14"/>
            <p:cNvSpPr/>
            <p:nvPr/>
          </p:nvSpPr>
          <p:spPr>
            <a:xfrm>
              <a:off x="2837331" y="563340"/>
              <a:ext cx="1773888" cy="708470"/>
            </a:xfrm>
            <a:prstGeom prst="rect">
              <a:avLst/>
            </a:prstGeom>
            <a:solidFill>
              <a:srgbClr val="FFFF0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32470" y="575268"/>
              <a:ext cx="1596310" cy="617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tabLst>
                  <a:tab pos="685800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Leelawadee" pitchFamily="34" charset="-34"/>
                  <a:cs typeface="Leelawadee" pitchFamily="34" charset="-34"/>
                </a:rPr>
                <a:t>Static Charges</a:t>
              </a:r>
              <a:endPara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1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62627E-6 L 3.33333E-6 3.6262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69 3.62627E-6 L -0.00469 3.6262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repeatCount="4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6331E-6 L -0.21059 0.2467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12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3"/>
            <a:ext cx="9144000" cy="51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169.694"/>
  <p:tag name="TIMING" val="|2.196|3.4|1.262|3.09|1.899|1.327|2.679|4.78|2.82|2.455|8.858|3.776|20.502|3.93|3.427|5.929|3.197|6.26|2.887|0.982|2.882|0.928|16.527|2.886|1.199|0.552|2.779|5.914|1.62|6.736|1.389|2.53|11.265|4.033|0.988|3.038|1.873|8.632"/>
  <p:tag name="ISPRING_CUSTOM_TIMING_USED" val="1"/>
  <p:tag name="ISPRING_SLIDE_ID" val="{A82304C1-4D41-40A7-A182-1126CB96249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845</Words>
  <Application>Microsoft Office PowerPoint</Application>
  <PresentationFormat>On-screen Show (16:9)</PresentationFormat>
  <Paragraphs>175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Constantia</vt:lpstr>
      <vt:lpstr>Leelawadee</vt:lpstr>
      <vt:lpstr>Symbol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3</cp:revision>
  <dcterms:created xsi:type="dcterms:W3CDTF">2019-03-01T09:14:25Z</dcterms:created>
  <dcterms:modified xsi:type="dcterms:W3CDTF">2022-04-25T03:18:00Z</dcterms:modified>
</cp:coreProperties>
</file>