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887FF-A669-447E-B3F2-F2451588437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DAF2-75A0-4D89-9859-2740FB22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575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6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5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DEDE9"/>
              </a:gs>
              <a:gs pos="1000">
                <a:schemeClr val="bg1"/>
              </a:gs>
              <a:gs pos="100000">
                <a:srgbClr val="F7BAA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3046583" y="2217807"/>
            <a:ext cx="30508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LECTURE 10</a:t>
            </a:r>
          </a:p>
        </p:txBody>
      </p:sp>
    </p:spTree>
    <p:extLst>
      <p:ext uri="{BB962C8B-B14F-4D97-AF65-F5344CB8AC3E}">
        <p14:creationId xmlns:p14="http://schemas.microsoft.com/office/powerpoint/2010/main" val="4533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009543"/>
            <a:ext cx="3746500" cy="3048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4400550"/>
            <a:ext cx="3494858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w Cen MT" pitchFamily="34" charset="0"/>
              </a:rPr>
              <a:t>Electric Meter</a:t>
            </a:r>
            <a:endParaRPr lang="en-US" sz="2000" b="1" dirty="0">
              <a:latin typeface="Tw Cen MT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98448" y="1011260"/>
            <a:ext cx="1231152" cy="643535"/>
          </a:xfrm>
          <a:prstGeom prst="roundRect">
            <a:avLst/>
          </a:prstGeom>
          <a:solidFill>
            <a:srgbClr val="66FFF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966" y="271612"/>
            <a:ext cx="7964069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Electric power is the rate at which electric energy is dissipated or consumed in an electric circuit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3504" y="1143913"/>
            <a:ext cx="2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=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62396" y="978461"/>
            <a:ext cx="8876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work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14828" y="1332255"/>
            <a:ext cx="78274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time</a:t>
            </a:r>
            <a:endParaRPr lang="en-US" sz="1600" b="1" dirty="0">
              <a:latin typeface="Tw Cen MT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295020" y="1348593"/>
            <a:ext cx="622364" cy="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630761" y="1124268"/>
            <a:ext cx="1150362" cy="374571"/>
          </a:xfrm>
          <a:prstGeom prst="round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tabLst>
                <a:tab pos="800100" algn="l"/>
              </a:tabLst>
            </a:pPr>
            <a:r>
              <a:rPr lang="en-US" sz="1600" b="1" dirty="0">
                <a:solidFill>
                  <a:srgbClr val="FFFF00"/>
                </a:solidFill>
                <a:latin typeface="Tw Cen MT" pitchFamily="34" charset="0"/>
              </a:rPr>
              <a:t>Power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625887" y="1775020"/>
            <a:ext cx="1977928" cy="661631"/>
          </a:xfrm>
          <a:prstGeom prst="roundRect">
            <a:avLst/>
          </a:prstGeom>
          <a:solidFill>
            <a:srgbClr val="66FFF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8029" y="1961358"/>
            <a:ext cx="1855827" cy="374571"/>
          </a:xfrm>
          <a:prstGeom prst="round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800100" algn="l"/>
              </a:tabLst>
              <a:defRPr b="1">
                <a:solidFill>
                  <a:srgbClr val="FFFF00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>
                <a:latin typeface="Tw Cen MT" pitchFamily="34" charset="0"/>
              </a:rPr>
              <a:t>Electric power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86218" y="1978451"/>
            <a:ext cx="2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=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73817" y="1745926"/>
            <a:ext cx="211298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Energy consumed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00932" y="2111842"/>
            <a:ext cx="85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time</a:t>
            </a:r>
            <a:endParaRPr lang="en-US" sz="1600" b="1" dirty="0">
              <a:latin typeface="Tw Cen MT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749590" y="2120934"/>
            <a:ext cx="1761436" cy="1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873380" y="2572049"/>
            <a:ext cx="1654737" cy="373475"/>
          </a:xfrm>
          <a:prstGeom prst="roundRect">
            <a:avLst/>
          </a:prstGeom>
          <a:solidFill>
            <a:srgbClr val="66FFF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44840" y="2550650"/>
            <a:ext cx="1922205" cy="374571"/>
          </a:xfrm>
          <a:prstGeom prst="round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800100" algn="l"/>
              </a:tabLst>
              <a:defRPr b="1">
                <a:solidFill>
                  <a:srgbClr val="FFFF00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>
                <a:latin typeface="Tw Cen MT" pitchFamily="34" charset="0"/>
              </a:rPr>
              <a:t>Energy consumed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86218" y="2577682"/>
            <a:ext cx="2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=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16260" y="2580904"/>
            <a:ext cx="67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time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28931" y="2580904"/>
            <a:ext cx="930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Power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87660" y="2565515"/>
            <a:ext cx="3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  <a:sym typeface="Symbol"/>
              </a:rPr>
              <a:t>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7086600" y="3003383"/>
            <a:ext cx="228600" cy="28030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Down Arrow 62"/>
          <p:cNvSpPr/>
          <p:nvPr/>
        </p:nvSpPr>
        <p:spPr>
          <a:xfrm>
            <a:off x="7924800" y="3003382"/>
            <a:ext cx="228600" cy="28030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727457" y="3339786"/>
            <a:ext cx="1864092" cy="339523"/>
          </a:xfrm>
          <a:prstGeom prst="roundRect">
            <a:avLst/>
          </a:prstGeom>
          <a:solidFill>
            <a:srgbClr val="66FFF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85173" y="3187269"/>
            <a:ext cx="1841539" cy="646986"/>
          </a:xfrm>
          <a:prstGeom prst="round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tabLst>
                <a:tab pos="800100" algn="l"/>
              </a:tabLst>
              <a:defRPr b="1">
                <a:solidFill>
                  <a:srgbClr val="FFFF00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>
                <a:latin typeface="Tw Cen MT" pitchFamily="34" charset="0"/>
              </a:rPr>
              <a:t>Unit of electric </a:t>
            </a:r>
            <a:endParaRPr lang="en-US" sz="1600" dirty="0" smtClean="0">
              <a:latin typeface="Tw Cen MT" pitchFamily="34" charset="0"/>
            </a:endParaRPr>
          </a:p>
          <a:p>
            <a:r>
              <a:rPr lang="en-US" sz="1600" dirty="0" smtClean="0">
                <a:latin typeface="Tw Cen MT" pitchFamily="34" charset="0"/>
              </a:rPr>
              <a:t>energy</a:t>
            </a:r>
            <a:endParaRPr lang="en-US" sz="1600" dirty="0">
              <a:latin typeface="Tw Cen MT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86218" y="3328443"/>
            <a:ext cx="2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=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10475" y="3328443"/>
            <a:ext cx="989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second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96075" y="3328443"/>
            <a:ext cx="782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w Cen MT" pitchFamily="34" charset="0"/>
              </a:rPr>
              <a:t>w</a:t>
            </a:r>
            <a:r>
              <a:rPr lang="en-US" sz="1600" b="1" dirty="0" smtClean="0">
                <a:latin typeface="Tw Cen MT" pitchFamily="34" charset="0"/>
              </a:rPr>
              <a:t>att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81875" y="3313054"/>
            <a:ext cx="3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  <a:sym typeface="Symbol"/>
              </a:rPr>
              <a:t>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00400" y="1513053"/>
            <a:ext cx="418478" cy="2598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91643" y="1475326"/>
            <a:ext cx="659560" cy="383601"/>
            <a:chOff x="2750078" y="401551"/>
            <a:chExt cx="659560" cy="383601"/>
          </a:xfrm>
        </p:grpSpPr>
        <p:sp>
          <p:nvSpPr>
            <p:cNvPr id="82" name="Rounded Rectangle 81"/>
            <p:cNvSpPr/>
            <p:nvPr/>
          </p:nvSpPr>
          <p:spPr>
            <a:xfrm>
              <a:off x="2781921" y="401551"/>
              <a:ext cx="627717" cy="354386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50078" y="415820"/>
              <a:ext cx="599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Tw Cen MT" pitchFamily="34" charset="0"/>
                </a:rPr>
                <a:t>kWh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25151" y="2335439"/>
            <a:ext cx="1619250" cy="804992"/>
            <a:chOff x="6791778" y="2300158"/>
            <a:chExt cx="1619250" cy="804992"/>
          </a:xfrm>
        </p:grpSpPr>
        <p:sp>
          <p:nvSpPr>
            <p:cNvPr id="24" name="Oval Callout 23"/>
            <p:cNvSpPr/>
            <p:nvPr/>
          </p:nvSpPr>
          <p:spPr>
            <a:xfrm>
              <a:off x="6869409" y="2300158"/>
              <a:ext cx="1512591" cy="804992"/>
            </a:xfrm>
            <a:prstGeom prst="wedgeEllipseCallout">
              <a:avLst>
                <a:gd name="adj1" fmla="val -59596"/>
                <a:gd name="adj2" fmla="val -8218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91778" y="2364475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What is kWh</a:t>
              </a: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6700380" y="4132806"/>
            <a:ext cx="1578018" cy="339523"/>
          </a:xfrm>
          <a:prstGeom prst="roundRect">
            <a:avLst/>
          </a:prstGeom>
          <a:solidFill>
            <a:srgbClr val="66FFF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85173" y="3980289"/>
            <a:ext cx="1841539" cy="646986"/>
          </a:xfrm>
          <a:prstGeom prst="round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tabLst>
                <a:tab pos="800100" algn="l"/>
              </a:tabLst>
              <a:defRPr b="1">
                <a:solidFill>
                  <a:srgbClr val="FFFF00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 smtClean="0">
                <a:latin typeface="Tw Cen MT" pitchFamily="34" charset="0"/>
              </a:rPr>
              <a:t>Energy consumed in bigger units</a:t>
            </a:r>
            <a:endParaRPr lang="en-US" sz="1600" dirty="0">
              <a:latin typeface="Tw Cen MT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86218" y="4121463"/>
            <a:ext cx="2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=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85414" y="4117494"/>
            <a:ext cx="31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h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13395" y="4121463"/>
            <a:ext cx="538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kW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33711" y="4106074"/>
            <a:ext cx="3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  <a:sym typeface="Symbol"/>
              </a:rPr>
              <a:t>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34281" y="4115455"/>
            <a:ext cx="538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1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40896" y="4115919"/>
            <a:ext cx="22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</a:rPr>
              <a:t>1</a:t>
            </a:r>
            <a:endParaRPr lang="en-US" sz="1600" b="1" dirty="0">
              <a:latin typeface="Tw Cen MT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0400" y="4568622"/>
            <a:ext cx="912497" cy="339523"/>
            <a:chOff x="6903763" y="4658960"/>
            <a:chExt cx="912497" cy="339523"/>
          </a:xfrm>
        </p:grpSpPr>
        <p:sp>
          <p:nvSpPr>
            <p:cNvPr id="83" name="Rounded Rectangle 82"/>
            <p:cNvSpPr/>
            <p:nvPr/>
          </p:nvSpPr>
          <p:spPr>
            <a:xfrm>
              <a:off x="6903763" y="4658960"/>
              <a:ext cx="912497" cy="339523"/>
            </a:xfrm>
            <a:prstGeom prst="roundRect">
              <a:avLst/>
            </a:prstGeom>
            <a:solidFill>
              <a:srgbClr val="6600CC"/>
            </a:solidFill>
            <a:ln>
              <a:solidFill>
                <a:srgbClr val="DB257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911443" y="4658960"/>
              <a:ext cx="869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Tw Cen MT" pitchFamily="34" charset="0"/>
                </a:rPr>
                <a:t>1 Unit</a:t>
              </a:r>
              <a:endParaRPr lang="en-US" sz="1600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7678" y="989265"/>
            <a:ext cx="3886200" cy="39192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536576" y="1206221"/>
            <a:ext cx="3098874" cy="658297"/>
          </a:xfrm>
          <a:prstGeom prst="roundRect">
            <a:avLst>
              <a:gd name="adj" fmla="val 19323"/>
            </a:avLst>
          </a:prstGeom>
          <a:gradFill flip="none" rotWithShape="1">
            <a:gsLst>
              <a:gs pos="0">
                <a:srgbClr val="FBC75F">
                  <a:tint val="66000"/>
                  <a:satMod val="160000"/>
                </a:srgbClr>
              </a:gs>
              <a:gs pos="50000">
                <a:srgbClr val="FBC75F">
                  <a:tint val="44500"/>
                  <a:satMod val="160000"/>
                </a:srgbClr>
              </a:gs>
              <a:gs pos="100000">
                <a:srgbClr val="FBC75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v"/>
              <a:defRPr/>
            </a:pPr>
            <a:r>
              <a:rPr lang="en-US" sz="1600" b="1" kern="0" dirty="0" smtClean="0">
                <a:solidFill>
                  <a:srgbClr val="800000"/>
                </a:solidFill>
                <a:latin typeface="Tw Cen MT" pitchFamily="34" charset="0"/>
              </a:rPr>
              <a:t>Relation between Commercial </a:t>
            </a:r>
            <a:r>
              <a:rPr lang="en-US" sz="1600" b="1" kern="0" dirty="0">
                <a:solidFill>
                  <a:srgbClr val="800000"/>
                </a:solidFill>
                <a:latin typeface="Tw Cen MT" pitchFamily="34" charset="0"/>
              </a:rPr>
              <a:t>&amp; S.I. unit of work</a:t>
            </a:r>
          </a:p>
        </p:txBody>
      </p:sp>
      <p:sp>
        <p:nvSpPr>
          <p:cNvPr id="120" name="TextBox 51"/>
          <p:cNvSpPr txBox="1">
            <a:spLocks noChangeArrowheads="1"/>
          </p:cNvSpPr>
          <p:nvPr/>
        </p:nvSpPr>
        <p:spPr bwMode="auto">
          <a:xfrm>
            <a:off x="619697" y="2272854"/>
            <a:ext cx="1121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880666"/>
                </a:solidFill>
                <a:latin typeface="Tw Cen MT" pitchFamily="34" charset="0"/>
              </a:rPr>
              <a:t>1</a:t>
            </a:r>
            <a:r>
              <a:rPr lang="en-US" sz="1600" b="1" kern="0" dirty="0">
                <a:solidFill>
                  <a:srgbClr val="1F497D"/>
                </a:solidFill>
                <a:latin typeface="Tw Cen MT" pitchFamily="34" charset="0"/>
              </a:rPr>
              <a:t>kW </a:t>
            </a:r>
            <a:r>
              <a:rPr lang="en-US" sz="1600" b="1" kern="0" dirty="0" smtClean="0">
                <a:solidFill>
                  <a:srgbClr val="1F497D"/>
                </a:solidFill>
                <a:latin typeface="Tw Cen MT" pitchFamily="34" charset="0"/>
              </a:rPr>
              <a:t>h</a:t>
            </a:r>
            <a:endParaRPr lang="en-US" sz="1600" b="1" kern="0" dirty="0">
              <a:solidFill>
                <a:srgbClr val="1F497D"/>
              </a:solidFill>
              <a:latin typeface="Tw Cen MT" pitchFamily="34" charset="0"/>
            </a:endParaRPr>
          </a:p>
        </p:txBody>
      </p:sp>
      <p:sp>
        <p:nvSpPr>
          <p:cNvPr id="121" name="Rectangle 52"/>
          <p:cNvSpPr>
            <a:spLocks noChangeArrowheads="1"/>
          </p:cNvSpPr>
          <p:nvPr/>
        </p:nvSpPr>
        <p:spPr bwMode="auto">
          <a:xfrm>
            <a:off x="1744679" y="227285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1F497D"/>
                </a:solidFill>
                <a:latin typeface="Tw Cen MT" pitchFamily="34" charset="0"/>
              </a:rPr>
              <a:t>=</a:t>
            </a:r>
            <a:endParaRPr lang="en-US" sz="1600" kern="0" dirty="0">
              <a:solidFill>
                <a:srgbClr val="1F497D"/>
              </a:solidFill>
              <a:latin typeface="Tw Cen MT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972814" y="2272854"/>
            <a:ext cx="16562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1000 </a:t>
            </a:r>
            <a:r>
              <a:rPr lang="en-US" sz="1600" b="1" kern="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W </a:t>
            </a:r>
            <a:r>
              <a:rPr lang="en-US" sz="1600" b="1" kern="0" dirty="0" smtClean="0">
                <a:solidFill>
                  <a:prstClr val="black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kern="0" dirty="0" smtClean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 3600 </a:t>
            </a:r>
            <a:r>
              <a:rPr lang="en-US" sz="1600" b="1" kern="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s</a:t>
            </a:r>
          </a:p>
        </p:txBody>
      </p:sp>
      <p:sp>
        <p:nvSpPr>
          <p:cNvPr id="123" name="Rectangle 54"/>
          <p:cNvSpPr>
            <a:spLocks noChangeArrowheads="1"/>
          </p:cNvSpPr>
          <p:nvPr/>
        </p:nvSpPr>
        <p:spPr bwMode="auto">
          <a:xfrm>
            <a:off x="1754509" y="264121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1F497D"/>
                </a:solidFill>
                <a:latin typeface="Tw Cen MT" pitchFamily="34" charset="0"/>
              </a:rPr>
              <a:t>=</a:t>
            </a:r>
            <a:endParaRPr lang="en-US" sz="1600" kern="0" dirty="0">
              <a:solidFill>
                <a:srgbClr val="1F497D"/>
              </a:solidFill>
              <a:latin typeface="Tw Cen MT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72814" y="2641210"/>
            <a:ext cx="13837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36 </a:t>
            </a:r>
            <a:r>
              <a:rPr lang="en-US" sz="1600" b="1" kern="0" dirty="0" smtClean="0">
                <a:solidFill>
                  <a:prstClr val="black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kern="0" dirty="0" smtClean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10</a:t>
            </a:r>
            <a:r>
              <a:rPr lang="en-US" sz="1600" b="1" kern="0" baseline="3000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5 </a:t>
            </a:r>
            <a:r>
              <a:rPr lang="en-US" sz="1600" b="1" kern="0" dirty="0" smtClean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W </a:t>
            </a:r>
            <a:r>
              <a:rPr lang="en-US" sz="1600" b="1" kern="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- S</a:t>
            </a:r>
            <a:endParaRPr lang="en-US" sz="1600" b="1" kern="0" baseline="30000" dirty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25" name="TextBox 56"/>
          <p:cNvSpPr txBox="1">
            <a:spLocks noChangeArrowheads="1"/>
          </p:cNvSpPr>
          <p:nvPr/>
        </p:nvSpPr>
        <p:spPr bwMode="auto">
          <a:xfrm>
            <a:off x="614134" y="2641210"/>
            <a:ext cx="11270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880666"/>
                </a:solidFill>
                <a:latin typeface="Tw Cen MT" pitchFamily="34" charset="0"/>
              </a:rPr>
              <a:t>1</a:t>
            </a:r>
            <a:r>
              <a:rPr lang="en-US" sz="1600" b="1" kern="0" dirty="0" smtClean="0">
                <a:solidFill>
                  <a:srgbClr val="1F497D"/>
                </a:solidFill>
                <a:latin typeface="Tw Cen MT" pitchFamily="34" charset="0"/>
              </a:rPr>
              <a:t>kW h</a:t>
            </a:r>
            <a:endParaRPr lang="en-US" sz="1600" b="1" kern="0" dirty="0">
              <a:solidFill>
                <a:srgbClr val="1F497D"/>
              </a:solidFill>
              <a:latin typeface="Tw Cen MT" pitchFamily="34" charset="0"/>
            </a:endParaRPr>
          </a:p>
        </p:txBody>
      </p:sp>
      <p:sp>
        <p:nvSpPr>
          <p:cNvPr id="126" name="TextBox 57"/>
          <p:cNvSpPr txBox="1">
            <a:spLocks noChangeArrowheads="1"/>
          </p:cNvSpPr>
          <p:nvPr/>
        </p:nvSpPr>
        <p:spPr bwMode="auto">
          <a:xfrm>
            <a:off x="753123" y="3001232"/>
            <a:ext cx="9880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1F497D"/>
                </a:solidFill>
                <a:latin typeface="Tw Cen MT" pitchFamily="34" charset="0"/>
              </a:rPr>
              <a:t>kW h</a:t>
            </a:r>
            <a:endParaRPr lang="en-US" sz="1600" b="1" kern="0" dirty="0">
              <a:solidFill>
                <a:srgbClr val="1F497D"/>
              </a:solidFill>
              <a:latin typeface="Tw Cen MT" pitchFamily="34" charset="0"/>
            </a:endParaRPr>
          </a:p>
        </p:txBody>
      </p:sp>
      <p:sp>
        <p:nvSpPr>
          <p:cNvPr id="127" name="Rectangle 58"/>
          <p:cNvSpPr>
            <a:spLocks noChangeArrowheads="1"/>
          </p:cNvSpPr>
          <p:nvPr/>
        </p:nvSpPr>
        <p:spPr bwMode="auto">
          <a:xfrm>
            <a:off x="1754509" y="300123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1F497D"/>
                </a:solidFill>
                <a:latin typeface="Tw Cen MT" pitchFamily="34" charset="0"/>
              </a:rPr>
              <a:t>=</a:t>
            </a:r>
            <a:endParaRPr lang="en-US" sz="1600" kern="0" dirty="0">
              <a:solidFill>
                <a:srgbClr val="1F497D"/>
              </a:solidFill>
              <a:latin typeface="Tw Cen MT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972814" y="3001232"/>
            <a:ext cx="13724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36 </a:t>
            </a:r>
            <a:r>
              <a:rPr lang="en-US" sz="1600" b="1" kern="0" dirty="0" smtClean="0">
                <a:solidFill>
                  <a:prstClr val="black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kern="0" dirty="0" smtClean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10</a:t>
            </a:r>
            <a:r>
              <a:rPr lang="en-US" sz="1600" b="1" kern="0" baseline="3000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5 </a:t>
            </a:r>
            <a:r>
              <a:rPr lang="en-US" sz="1600" b="1" kern="0" dirty="0" smtClean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joule</a:t>
            </a:r>
            <a:endParaRPr lang="en-US" sz="1600" b="1" kern="0" baseline="30000" dirty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29" name="TextBox 60"/>
          <p:cNvSpPr txBox="1">
            <a:spLocks noChangeArrowheads="1"/>
          </p:cNvSpPr>
          <p:nvPr/>
        </p:nvSpPr>
        <p:spPr bwMode="auto">
          <a:xfrm>
            <a:off x="677634" y="3003406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80666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76245" y="3339786"/>
            <a:ext cx="2157892" cy="404039"/>
          </a:xfrm>
          <a:prstGeom prst="roundRect">
            <a:avLst>
              <a:gd name="adj" fmla="val 28602"/>
            </a:avLst>
          </a:prstGeom>
          <a:gradFill>
            <a:gsLst>
              <a:gs pos="0">
                <a:schemeClr val="bg1"/>
              </a:gs>
              <a:gs pos="100000">
                <a:srgbClr val="A5FF85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800000"/>
                </a:solidFill>
                <a:latin typeface="Tw Cen MT" pitchFamily="34" charset="0"/>
              </a:rPr>
              <a:t>1kW h  =  3.6 × 10</a:t>
            </a:r>
            <a:r>
              <a:rPr lang="en-US" sz="1600" b="1" kern="0" baseline="30000" dirty="0">
                <a:solidFill>
                  <a:srgbClr val="800000"/>
                </a:solidFill>
                <a:latin typeface="Tw Cen MT" pitchFamily="34" charset="0"/>
              </a:rPr>
              <a:t>6</a:t>
            </a:r>
            <a:r>
              <a:rPr lang="en-US" sz="1600" b="1" kern="0" dirty="0" smtClean="0">
                <a:solidFill>
                  <a:srgbClr val="800000"/>
                </a:solidFill>
                <a:latin typeface="Tw Cen MT" pitchFamily="34" charset="0"/>
              </a:rPr>
              <a:t> </a:t>
            </a:r>
            <a:r>
              <a:rPr lang="en-US" sz="1600" b="1" kern="0" dirty="0">
                <a:solidFill>
                  <a:srgbClr val="800000"/>
                </a:solidFill>
                <a:latin typeface="Tw Cen MT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998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C 0.05347 0.01204 0.26875 0.06019 0.32309 0.07223 " pathEditMode="relative" rAng="0" ptsTypes="ff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95062E-6 L -0.06284 3.95062E-6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1" grpId="0" animBg="1"/>
      <p:bldP spid="32" grpId="0"/>
      <p:bldP spid="45" grpId="0"/>
      <p:bldP spid="46" grpId="0"/>
      <p:bldP spid="48" grpId="0" animBg="1"/>
      <p:bldP spid="49" grpId="0" animBg="1"/>
      <p:bldP spid="50" grpId="0" animBg="1"/>
      <p:bldP spid="51" grpId="0"/>
      <p:bldP spid="52" grpId="0"/>
      <p:bldP spid="53" grpId="0"/>
      <p:bldP spid="55" grpId="0" animBg="1"/>
      <p:bldP spid="57" grpId="0" animBg="1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4" grpId="0" animBg="1"/>
      <p:bldP spid="4" grpId="1" animBg="1"/>
      <p:bldP spid="74" grpId="0" animBg="1"/>
      <p:bldP spid="75" grpId="0" animBg="1"/>
      <p:bldP spid="76" grpId="0"/>
      <p:bldP spid="77" grpId="0"/>
      <p:bldP spid="77" grpId="1"/>
      <p:bldP spid="78" grpId="0"/>
      <p:bldP spid="79" grpId="0"/>
      <p:bldP spid="79" grpId="1"/>
      <p:bldP spid="80" grpId="0"/>
      <p:bldP spid="81" grpId="0"/>
      <p:bldP spid="81" grpId="1"/>
      <p:bldP spid="12" grpId="0" animBg="1"/>
      <p:bldP spid="116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92.168.1.34\mt_school\2016_17\03_CBSE BOARD\TAT_2016-17\VIII_Std_TAT\Physics\Earthquake\Manish\Raw file\numerical 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7790" y="2254250"/>
            <a:ext cx="3079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numerical</a:t>
            </a:r>
            <a:endParaRPr lang="en-US" sz="4400" b="1" cap="all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" name="Isosceles Triangle 8"/>
          <p:cNvSpPr/>
          <p:nvPr/>
        </p:nvSpPr>
        <p:spPr>
          <a:xfrm>
            <a:off x="-14968" y="12700"/>
            <a:ext cx="9158968" cy="5102623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971550"/>
            <a:ext cx="711984" cy="11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7000" y="1301175"/>
            <a:ext cx="1884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pperplate Gothic Bold" pitchFamily="34" charset="0"/>
              </a:rPr>
              <a:t>Type - </a:t>
            </a:r>
            <a:r>
              <a:rPr lang="en-US" sz="3200" b="1" dirty="0" smtClean="0">
                <a:solidFill>
                  <a:srgbClr val="C00000"/>
                </a:solidFill>
                <a:latin typeface="Copperplate Gothic Bold" pitchFamily="34" charset="0"/>
              </a:rPr>
              <a:t>E</a:t>
            </a:r>
            <a:endParaRPr lang="en-US" sz="3200" b="1" dirty="0">
              <a:solidFill>
                <a:srgbClr val="C00000"/>
              </a:solidFill>
              <a:latin typeface="Copperplate Gothic Bold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67000" y="2114634"/>
            <a:ext cx="220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tabLst>
                <a:tab pos="568325" algn="l"/>
                <a:tab pos="1082675" algn="l"/>
                <a:tab pos="1482725" algn="l"/>
              </a:tabLst>
              <a:defRPr sz="2400" b="1">
                <a:effectLst>
                  <a:innerShdw blurRad="114300">
                    <a:prstClr val="black"/>
                  </a:innerShdw>
                </a:effectLst>
                <a:latin typeface="Bookman Old Style" pitchFamily="18" charset="0"/>
                <a:cs typeface="Times New Roman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effectLst/>
                <a:latin typeface="Tw Cen MT" pitchFamily="34" charset="0"/>
              </a:rPr>
              <a:t>Electric Power</a:t>
            </a:r>
            <a:endParaRPr lang="en-US" baseline="-25000" dirty="0">
              <a:solidFill>
                <a:srgbClr val="C00000"/>
              </a:solidFill>
              <a:effectLst/>
              <a:latin typeface="Tw Cen M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36717" y="2133684"/>
            <a:ext cx="57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tabLst>
                <a:tab pos="568325" algn="l"/>
                <a:tab pos="1082675" algn="l"/>
                <a:tab pos="1482725" algn="l"/>
              </a:tabLst>
              <a:defRPr sz="2400" b="1">
                <a:effectLst>
                  <a:innerShdw blurRad="114300">
                    <a:prstClr val="black"/>
                  </a:innerShdw>
                </a:effectLst>
                <a:latin typeface="Bookman Old Style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effectLst/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effectLst/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81600" y="1920212"/>
                <a:ext cx="2667000" cy="80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tabLst>
                    <a:tab pos="568325" algn="l"/>
                    <a:tab pos="1082675" algn="l"/>
                    <a:tab pos="1482725" algn="l"/>
                  </a:tabLst>
                  <a:defRPr sz="2400" b="1">
                    <a:effectLst>
                      <a:innerShdw blurRad="114300">
                        <a:prstClr val="black"/>
                      </a:innerShdw>
                    </a:effectLst>
                    <a:latin typeface="Bookman Old Style" pitchFamily="18" charset="0"/>
                    <a:cs typeface="Times New Roman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effectLst/>
                              <a:latin typeface="Tw Cen MT" pitchFamily="34" charset="0"/>
                            </a:rPr>
                            <m:t>Energy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effectLst/>
                              <a:latin typeface="Tw Cen MT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effectLst/>
                              <a:latin typeface="Tw Cen MT" pitchFamily="34" charset="0"/>
                            </a:rPr>
                            <m:t>Consumed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effectLst/>
                              <a:latin typeface="Tw Cen MT" pitchFamily="34" charset="0"/>
                            </a:rPr>
                            <m:t>time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effectLst/>
                              <a:latin typeface="Tw Cen MT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effectLst/>
                              <a:latin typeface="Tw Cen MT" pitchFamily="34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effectLst/>
                              <a:latin typeface="Tw Cen MT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effectLst/>
                              <a:latin typeface="Tw Cen MT" pitchFamily="34" charset="0"/>
                            </a:rPr>
                            <m:t>hours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C00000"/>
                  </a:solidFill>
                  <a:effectLst/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20212"/>
                <a:ext cx="2667000" cy="8039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81000" y="3105150"/>
            <a:ext cx="5838825" cy="783193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tabLst>
                <a:tab pos="914400" algn="l"/>
              </a:tabLst>
            </a:pPr>
            <a:r>
              <a:rPr lang="en-US" sz="2000" b="1" u="sng" dirty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Note</a:t>
            </a:r>
            <a:r>
              <a:rPr lang="en-US" sz="2000" b="1" dirty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 : </a:t>
            </a:r>
            <a:r>
              <a:rPr lang="en-US" sz="2000" b="1" dirty="0">
                <a:latin typeface="Tw Cen MT" pitchFamily="34" charset="0"/>
                <a:cs typeface="Times New Roman" pitchFamily="18" charset="0"/>
              </a:rPr>
              <a:t>	Electric power should be in kilowatts </a:t>
            </a:r>
            <a:r>
              <a:rPr lang="en-US" sz="2000" b="1" dirty="0" smtClean="0">
                <a:latin typeface="Tw Cen MT" pitchFamily="34" charset="0"/>
                <a:cs typeface="Times New Roman" pitchFamily="18" charset="0"/>
              </a:rPr>
              <a:t>&amp; </a:t>
            </a:r>
            <a:r>
              <a:rPr lang="en-US" sz="2000" b="1" dirty="0">
                <a:latin typeface="Tw Cen MT" pitchFamily="34" charset="0"/>
                <a:cs typeface="Times New Roman" pitchFamily="18" charset="0"/>
              </a:rPr>
              <a:t>	time should be 	in hours</a:t>
            </a:r>
          </a:p>
        </p:txBody>
      </p:sp>
    </p:spTree>
    <p:extLst>
      <p:ext uri="{BB962C8B-B14F-4D97-AF65-F5344CB8AC3E}">
        <p14:creationId xmlns:p14="http://schemas.microsoft.com/office/powerpoint/2010/main" val="1759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10000" fill="hold" grpId="1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 p14:bounceEnd="60000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64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96296E-6 L 4.72222E-6 -0.42777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3" grpId="2"/>
          <p:bldP spid="3" grpId="3"/>
          <p:bldP spid="4" grpId="0" animBg="1"/>
          <p:bldP spid="6" grpId="0"/>
          <p:bldP spid="32" grpId="0"/>
          <p:bldP spid="33" grpId="0"/>
          <p:bldP spid="34" grpId="0"/>
          <p:bldP spid="3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1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64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96296E-6 L 4.72222E-6 -0.42777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3" grpId="2"/>
          <p:bldP spid="3" grpId="3"/>
          <p:bldP spid="4" grpId="0" animBg="1"/>
          <p:bldP spid="6" grpId="0"/>
          <p:bldP spid="32" grpId="0"/>
          <p:bldP spid="33" grpId="0"/>
          <p:bldP spid="34" grpId="0"/>
          <p:bldP spid="3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2876" y="266804"/>
            <a:ext cx="6740924" cy="780946"/>
            <a:chOff x="695856" y="124635"/>
            <a:chExt cx="6447022" cy="780946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95856" y="126943"/>
              <a:ext cx="6374144" cy="778638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46178" y="124635"/>
              <a:ext cx="6296700" cy="763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An electric refrigerator rated 400 W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operates 8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hour/day. What is the cost of the energy to operate it for 30 days at Rs 3.00 per kWh?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270808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1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04800" y="1080354"/>
            <a:ext cx="919240" cy="338554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85054" y="1101067"/>
            <a:ext cx="19066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</a:t>
            </a:r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 =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400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6" name="Group 44"/>
          <p:cNvGrpSpPr/>
          <p:nvPr/>
        </p:nvGrpSpPr>
        <p:grpSpPr>
          <a:xfrm>
            <a:off x="3569351" y="979170"/>
            <a:ext cx="776901" cy="648986"/>
            <a:chOff x="2937163" y="4008021"/>
            <a:chExt cx="317815" cy="648986"/>
          </a:xfrm>
        </p:grpSpPr>
        <p:sp>
          <p:nvSpPr>
            <p:cNvPr id="17" name="TextBox 16"/>
            <p:cNvSpPr txBox="1"/>
            <p:nvPr/>
          </p:nvSpPr>
          <p:spPr>
            <a:xfrm>
              <a:off x="2937163" y="4008021"/>
              <a:ext cx="317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400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45617" y="4318453"/>
              <a:ext cx="300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1000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974775" y="4327525"/>
              <a:ext cx="22443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148371" y="1134386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kW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39130" y="1134386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14053" y="1131570"/>
            <a:ext cx="1329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0.4 kW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11780" y="2183588"/>
            <a:ext cx="1041400" cy="338554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65257" y="1483347"/>
            <a:ext cx="2672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Time (</a:t>
            </a:r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t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    =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30 × 8h = 240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h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1841649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Cost per kWh = Rs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3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4800" y="2639273"/>
            <a:ext cx="1219200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7294" y="3050484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1691" y="2621377"/>
            <a:ext cx="1751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Energy consumed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89767" y="262137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418367" y="2621377"/>
            <a:ext cx="701705" cy="338554"/>
            <a:chOff x="3429000" y="2419350"/>
            <a:chExt cx="701705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3429000" y="241935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Tw Cen MT" pitchFamily="34" charset="0"/>
                </a:rPr>
                <a:t>P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241935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Tw Cen MT" pitchFamily="34" charset="0"/>
                </a:rPr>
                <a:t>×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93139" y="2419350"/>
              <a:ext cx="237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Tw Cen MT" pitchFamily="34" charset="0"/>
                </a:rPr>
                <a:t>t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71600" y="2197348"/>
            <a:ext cx="2040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 = 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79356" y="3043268"/>
            <a:ext cx="1751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182203" y="3043268"/>
            <a:ext cx="916001" cy="338554"/>
            <a:chOff x="3258969" y="2419350"/>
            <a:chExt cx="916001" cy="338554"/>
          </a:xfrm>
        </p:grpSpPr>
        <p:sp>
          <p:nvSpPr>
            <p:cNvPr id="36" name="TextBox 35"/>
            <p:cNvSpPr txBox="1"/>
            <p:nvPr/>
          </p:nvSpPr>
          <p:spPr>
            <a:xfrm>
              <a:off x="3258969" y="2419350"/>
              <a:ext cx="537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=  P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57600" y="2419350"/>
              <a:ext cx="375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 ×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37404" y="2419350"/>
              <a:ext cx="237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t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368723" y="3408056"/>
            <a:ext cx="1751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85633" y="342361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66618" y="3423619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0.4 kW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25320" y="342361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×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98045" y="342361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240 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04925" y="4218789"/>
            <a:ext cx="149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Cost of energy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19400" y="42187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15350" y="421878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96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9000" y="42187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×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57600" y="421878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34423" y="4618839"/>
            <a:ext cx="2917501" cy="338554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 Antiqua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latin typeface="Tw Cen MT" pitchFamily="34" charset="0"/>
              </a:rPr>
              <a:t>Cost of energy  = </a:t>
            </a:r>
            <a:r>
              <a:rPr lang="en-US" dirty="0" smtClean="0">
                <a:latin typeface="Tw Cen MT" pitchFamily="34" charset="0"/>
              </a:rPr>
              <a:t> Rs. 288 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4424" y="3761113"/>
            <a:ext cx="2910974" cy="371475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1600" b="1" dirty="0">
                <a:latin typeface="Tw Cen MT" pitchFamily="34" charset="0"/>
              </a:rPr>
              <a:t>Energy consumed = 96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05200" y="3777573"/>
            <a:ext cx="681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pitchFamily="34" charset="0"/>
              </a:rPr>
              <a:t>kWh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82561" y="1123950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627001" y="1123950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95103" y="1491594"/>
            <a:ext cx="3301247" cy="63590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Tw Cen MT" pitchFamily="34" charset="0"/>
              </a:rPr>
              <a:t>The cost of energy to operate the refrigerator for 30 days is </a:t>
            </a:r>
            <a:r>
              <a:rPr lang="en-IN" sz="1600" dirty="0" err="1" smtClean="0">
                <a:solidFill>
                  <a:prstClr val="black"/>
                </a:solidFill>
                <a:latin typeface="Tw Cen MT" pitchFamily="34" charset="0"/>
              </a:rPr>
              <a:t>Rs</a:t>
            </a:r>
            <a:r>
              <a:rPr lang="en-IN" sz="1600" dirty="0" smtClean="0">
                <a:solidFill>
                  <a:prstClr val="black"/>
                </a:solidFill>
                <a:latin typeface="Tw Cen MT" pitchFamily="34" charset="0"/>
              </a:rPr>
              <a:t>. 288</a:t>
            </a:r>
            <a:endParaRPr lang="en-US" sz="1600" dirty="0">
              <a:solidFill>
                <a:prstClr val="black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0" grpId="0"/>
      <p:bldP spid="21" grpId="0"/>
      <p:bldP spid="22" grpId="0"/>
      <p:bldP spid="9" grpId="0" animBg="1"/>
      <p:bldP spid="23" grpId="0"/>
      <p:bldP spid="24" grpId="0"/>
      <p:bldP spid="25" grpId="0" animBg="1"/>
      <p:bldP spid="26" grpId="0" animBg="1"/>
      <p:bldP spid="27" grpId="0"/>
      <p:bldP spid="28" grpId="0"/>
      <p:bldP spid="32" grpId="0"/>
      <p:bldP spid="34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4" grpId="0"/>
      <p:bldP spid="55" grpId="0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2876" y="242858"/>
            <a:ext cx="6817124" cy="709642"/>
            <a:chOff x="695856" y="162336"/>
            <a:chExt cx="6519900" cy="709642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95856" y="162336"/>
              <a:ext cx="6447022" cy="70785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991933" y="178266"/>
              <a:ext cx="6223823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An electric heater rated 1000W / 220V operates 2 hours daily</a:t>
              </a:r>
              <a:r>
                <a:rPr lang="en-US" sz="1600">
                  <a:solidFill>
                    <a:prstClr val="black"/>
                  </a:solidFill>
                  <a:latin typeface="Tw Cen MT" pitchFamily="34" charset="0"/>
                </a:rPr>
                <a:t>.  </a:t>
              </a:r>
              <a:r>
                <a:rPr lang="en-US" sz="1600" smtClean="0">
                  <a:solidFill>
                    <a:prstClr val="black"/>
                  </a:solidFill>
                  <a:latin typeface="Tw Cen MT" pitchFamily="34" charset="0"/>
                </a:rPr>
                <a:t>Calculate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the cost of energy to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operates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for 30 days at Rs. 3 per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kWh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270808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0968" y="1047750"/>
            <a:ext cx="10274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58242" y="1058383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10968" y="2137644"/>
            <a:ext cx="1697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Energy consumed</a:t>
            </a:r>
            <a:endParaRPr lang="en-US" sz="1600" b="1" dirty="0">
              <a:solidFill>
                <a:srgbClr val="C00000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3461" y="1058383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1000W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10968" y="1734038"/>
            <a:ext cx="3887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Cost of energy to operate for 30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days = 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19335" y="213764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C00000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10968" y="2575797"/>
            <a:ext cx="197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 by electric heater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21686" y="1402901"/>
            <a:ext cx="8515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Time (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t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625041" y="1058383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935452" y="1058383"/>
            <a:ext cx="6078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1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kW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867857" y="1402901"/>
            <a:ext cx="865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 h/day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88072" y="2137644"/>
            <a:ext cx="15411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P 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 t</a:t>
            </a:r>
            <a:endParaRPr lang="en-US" sz="1600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56594" y="1402901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221666" y="268185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90403" y="2681856"/>
            <a:ext cx="15411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P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221666" y="303468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490403" y="3034688"/>
            <a:ext cx="12711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1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kW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2h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21666" y="340069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490403" y="3400696"/>
            <a:ext cx="10526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kWh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33400" y="3790950"/>
            <a:ext cx="2413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Cost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of energy to  operate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211346" y="379095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484247" y="3790950"/>
            <a:ext cx="65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3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093534" y="379095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22134" y="3790950"/>
            <a:ext cx="14849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Rs. 6 per day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26958" y="4157283"/>
            <a:ext cx="34279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Cost of energy to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operate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for 30 days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45934" y="4157283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474534" y="4157283"/>
            <a:ext cx="8417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30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6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236534" y="4157283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525849" y="4157283"/>
            <a:ext cx="17680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Rs.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180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00943" y="1047750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00943" y="1716860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0943" y="2120466"/>
            <a:ext cx="122305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00943" y="2594410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22970" y="471110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10967" y="4656220"/>
            <a:ext cx="5956633" cy="32956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Cost of energy to operate electric heater for 30 days is Rs. 180</a:t>
            </a:r>
          </a:p>
        </p:txBody>
      </p:sp>
    </p:spTree>
    <p:extLst>
      <p:ext uri="{BB962C8B-B14F-4D97-AF65-F5344CB8AC3E}">
        <p14:creationId xmlns:p14="http://schemas.microsoft.com/office/powerpoint/2010/main" val="41122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2876" y="269112"/>
            <a:ext cx="6207524" cy="779721"/>
            <a:chOff x="695856" y="126943"/>
            <a:chExt cx="5936878" cy="77972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95856" y="126943"/>
              <a:ext cx="5936878" cy="778638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991933" y="143581"/>
              <a:ext cx="5640800" cy="763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A 100 watt electric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bulb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is lighted for 2 hours daily and four 40 watt bulbs are lighted for 4 hours everyday</a:t>
              </a:r>
              <a:r>
                <a:rPr lang="en-US" sz="1600">
                  <a:solidFill>
                    <a:prstClr val="black"/>
                  </a:solidFill>
                  <a:latin typeface="Tw Cen MT" pitchFamily="34" charset="0"/>
                </a:rPr>
                <a:t>. </a:t>
              </a:r>
              <a:r>
                <a:rPr lang="en-US" sz="1600" smtClean="0">
                  <a:solidFill>
                    <a:prstClr val="black"/>
                  </a:solidFill>
                  <a:latin typeface="Tw Cen MT" pitchFamily="34" charset="0"/>
                </a:rPr>
                <a:t>Calculate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the energy consumed.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270808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47675" y="1092043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1074147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 (</a:t>
            </a:r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sz="1600" b="1" baseline="-25000" dirty="0">
                <a:solidFill>
                  <a:srgbClr val="C00000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33625" y="1093197"/>
            <a:ext cx="11336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100 Watt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5400" y="1699796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 (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sz="1600" b="1" baseline="-25000" dirty="0" smtClean="0">
                <a:solidFill>
                  <a:srgbClr val="C00000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333625" y="1718846"/>
            <a:ext cx="1063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40 Watt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7675" y="2414446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76375" y="2396550"/>
            <a:ext cx="2897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Energy consumed in each case?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95400" y="1375946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time  (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t</a:t>
            </a:r>
            <a:r>
              <a:rPr lang="en-US" sz="1600" b="1" baseline="-25000" dirty="0" smtClean="0">
                <a:solidFill>
                  <a:srgbClr val="C00000"/>
                </a:solidFill>
                <a:latin typeface="Tw Cen MT" pitchFamily="34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33625" y="1394996"/>
            <a:ext cx="1050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2 hours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7675" y="2829200"/>
            <a:ext cx="122305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6375" y="2802356"/>
            <a:ext cx="1697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Energy 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consumed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0551" y="280235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4593" y="2802356"/>
            <a:ext cx="13480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Power 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  <a:sym typeface="Symbol"/>
              </a:rPr>
              <a:t> time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7675" y="320617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2038152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time  (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t</a:t>
            </a:r>
            <a:r>
              <a:rPr lang="en-US" sz="1600" b="1" baseline="-25000" dirty="0" smtClean="0">
                <a:solidFill>
                  <a:srgbClr val="C00000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333625" y="2057202"/>
            <a:ext cx="1018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4 hours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1960" y="3188280"/>
            <a:ext cx="2261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consumed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963" y="320617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6942" y="320617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×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6963" y="350999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81400" y="3509994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0.1 kW ×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 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6963" y="383116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86942" y="3833396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0.2kWh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8559" y="4209187"/>
            <a:ext cx="3206876" cy="58477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0">
              <a:tabLst>
                <a:tab pos="339725" algn="l"/>
              </a:tabLst>
              <a:defRPr sz="1600" b="1">
                <a:solidFill>
                  <a:prstClr val="black"/>
                </a:solidFill>
                <a:latin typeface="Book Antiqua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w Cen MT" pitchFamily="34" charset="0"/>
              </a:rPr>
              <a:t>Energy consumed by 100 watt bulb in one day is 0.2kWh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289092" y="1048833"/>
            <a:ext cx="0" cy="4037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87551" y="1083470"/>
            <a:ext cx="189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consumed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0710" y="108347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50089" y="1089820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×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90027" y="147806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05779" y="1484419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4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× 0.04 kW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× 4 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92950" y="188595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22084" y="190500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0.64 kWh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04600" y="1089820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4 ×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72289" y="2565827"/>
            <a:ext cx="3435476" cy="58477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0">
              <a:tabLst>
                <a:tab pos="339725" algn="l"/>
              </a:tabLst>
              <a:defRPr sz="1600" b="1">
                <a:solidFill>
                  <a:prstClr val="black"/>
                </a:solidFill>
                <a:latin typeface="Book Antiqua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w Cen MT" pitchFamily="34" charset="0"/>
              </a:rPr>
              <a:t>Energy consumed by four 40 watt </a:t>
            </a:r>
            <a:r>
              <a:rPr lang="en-US" dirty="0" smtClean="0">
                <a:latin typeface="Tw Cen MT" pitchFamily="34" charset="0"/>
              </a:rPr>
              <a:t>bulbs </a:t>
            </a:r>
            <a:r>
              <a:rPr lang="en-US" dirty="0">
                <a:latin typeface="Tw Cen MT" pitchFamily="34" charset="0"/>
              </a:rPr>
              <a:t>in one day is 0.64kWh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397689" y="4350192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grpSp>
        <p:nvGrpSpPr>
          <p:cNvPr id="75" name="Group 44"/>
          <p:cNvGrpSpPr/>
          <p:nvPr/>
        </p:nvGrpSpPr>
        <p:grpSpPr>
          <a:xfrm>
            <a:off x="3660763" y="969661"/>
            <a:ext cx="776901" cy="648986"/>
            <a:chOff x="2937163" y="4008021"/>
            <a:chExt cx="317815" cy="648986"/>
          </a:xfrm>
        </p:grpSpPr>
        <p:sp>
          <p:nvSpPr>
            <p:cNvPr id="76" name="TextBox 75"/>
            <p:cNvSpPr txBox="1"/>
            <p:nvPr/>
          </p:nvSpPr>
          <p:spPr>
            <a:xfrm>
              <a:off x="2937163" y="4008021"/>
              <a:ext cx="317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00 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45617" y="4318453"/>
              <a:ext cx="300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1000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974775" y="4327525"/>
              <a:ext cx="22443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4239783" y="112487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kW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26337" y="1095375"/>
            <a:ext cx="865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0.1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kW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46450" y="1103284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83" name="Group 44"/>
          <p:cNvGrpSpPr/>
          <p:nvPr/>
        </p:nvGrpSpPr>
        <p:grpSpPr>
          <a:xfrm>
            <a:off x="3650152" y="1587017"/>
            <a:ext cx="776901" cy="648986"/>
            <a:chOff x="2937163" y="4008021"/>
            <a:chExt cx="317815" cy="648986"/>
          </a:xfrm>
        </p:grpSpPr>
        <p:sp>
          <p:nvSpPr>
            <p:cNvPr id="84" name="TextBox 83"/>
            <p:cNvSpPr txBox="1"/>
            <p:nvPr/>
          </p:nvSpPr>
          <p:spPr>
            <a:xfrm>
              <a:off x="2937163" y="4008021"/>
              <a:ext cx="317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40 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45617" y="4318453"/>
              <a:ext cx="300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1000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2974775" y="4327525"/>
              <a:ext cx="22443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4229172" y="174223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kW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633935" y="1718846"/>
            <a:ext cx="940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0.04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kW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35839" y="1720640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05399" y="3371107"/>
            <a:ext cx="248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Total Energy consumed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92902" y="337545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62059" y="338391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0.64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99606" y="3383915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0.2 +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26880" y="4312373"/>
            <a:ext cx="2840920" cy="58477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0">
              <a:tabLst>
                <a:tab pos="339725" algn="l"/>
              </a:tabLst>
              <a:defRPr sz="1600" b="1">
                <a:solidFill>
                  <a:prstClr val="black"/>
                </a:solidFill>
                <a:latin typeface="Book Antiqua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latin typeface="Tw Cen MT" pitchFamily="34" charset="0"/>
              </a:rPr>
              <a:t>Total Energy </a:t>
            </a:r>
            <a:r>
              <a:rPr lang="en-US" dirty="0">
                <a:latin typeface="Tw Cen MT" pitchFamily="34" charset="0"/>
              </a:rPr>
              <a:t>consumed </a:t>
            </a:r>
            <a:r>
              <a:rPr lang="en-US" dirty="0" smtClean="0">
                <a:latin typeface="Tw Cen MT" pitchFamily="34" charset="0"/>
              </a:rPr>
              <a:t>is 0.84kWh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10219" y="359633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16923" y="3604796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0.84kWh</a:t>
            </a:r>
          </a:p>
        </p:txBody>
      </p:sp>
    </p:spTree>
    <p:extLst>
      <p:ext uri="{BB962C8B-B14F-4D97-AF65-F5344CB8AC3E}">
        <p14:creationId xmlns:p14="http://schemas.microsoft.com/office/powerpoint/2010/main" val="234499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8" grpId="0"/>
      <p:bldP spid="39" grpId="0"/>
      <p:bldP spid="40" grpId="0" animBg="1"/>
      <p:bldP spid="43" grpId="0"/>
      <p:bldP spid="44" grpId="0"/>
      <p:bldP spid="45" grpId="0"/>
      <p:bldP spid="46" grpId="0"/>
      <p:bldP spid="47" grpId="0"/>
      <p:bldP spid="56" grpId="0"/>
      <p:bldP spid="57" grpId="0"/>
      <p:bldP spid="58" grpId="0"/>
      <p:bldP spid="71" grpId="0" animBg="1"/>
      <p:bldP spid="74" grpId="0" animBg="1"/>
      <p:bldP spid="79" grpId="0"/>
      <p:bldP spid="79" grpId="1"/>
      <p:bldP spid="81" grpId="0"/>
      <p:bldP spid="82" grpId="0"/>
      <p:bldP spid="87" grpId="0"/>
      <p:bldP spid="87" grpId="1"/>
      <p:bldP spid="88" grpId="0"/>
      <p:bldP spid="89" grpId="0"/>
      <p:bldP spid="60" grpId="0"/>
      <p:bldP spid="61" grpId="0"/>
      <p:bldP spid="62" grpId="0"/>
      <p:bldP spid="63" grpId="0"/>
      <p:bldP spid="64" grpId="0" animBg="1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212911"/>
            <a:ext cx="6754045" cy="839391"/>
            <a:chOff x="762088" y="16185"/>
            <a:chExt cx="7474908" cy="83939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16185"/>
              <a:ext cx="7455858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Which uses more energy, a 250 W TV set in 1 hr, or a 1200 W toaster in 10 minutes ?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47675" y="1120618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1102722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P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8400" y="1102722"/>
            <a:ext cx="1027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250 W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5400" y="1909346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Time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t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38400" y="1909346"/>
            <a:ext cx="7729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1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h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7675" y="2969572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56132" y="2951676"/>
            <a:ext cx="20883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 =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95400" y="1471196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P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38400" y="1471196"/>
            <a:ext cx="113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1200 W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7675" y="3383740"/>
            <a:ext cx="122305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3997" y="3365844"/>
            <a:ext cx="16971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Energy consumed</a:t>
            </a:r>
            <a:endParaRPr lang="en-US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4193" y="336584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2217" y="3365844"/>
            <a:ext cx="3465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err="1">
                <a:solidFill>
                  <a:srgbClr val="C00000"/>
                </a:solidFill>
                <a:latin typeface="Tw Cen MT" pitchFamily="34" charset="0"/>
              </a:rPr>
              <a:t>Pt</a:t>
            </a:r>
            <a:endParaRPr lang="en-US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7675" y="3879507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3648" y="388620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4462" y="3886200"/>
            <a:ext cx="7441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× t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459590" y="3879507"/>
            <a:ext cx="22218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 by a 250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W TV set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in 1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h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195053" y="2236420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95053" y="2609850"/>
            <a:ext cx="3834647" cy="85480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Tw Cen MT" pitchFamily="34" charset="0"/>
              </a:rPr>
              <a:t>Energy </a:t>
            </a:r>
            <a:r>
              <a:rPr lang="en-IN" sz="1600" dirty="0">
                <a:solidFill>
                  <a:prstClr val="black"/>
                </a:solidFill>
                <a:latin typeface="Tw Cen MT" pitchFamily="34" charset="0"/>
              </a:rPr>
              <a:t>consumed by a 250 W TV </a:t>
            </a:r>
            <a:r>
              <a:rPr lang="en-IN" sz="1600" dirty="0" smtClean="0">
                <a:solidFill>
                  <a:prstClr val="black"/>
                </a:solidFill>
                <a:latin typeface="Tw Cen MT" pitchFamily="34" charset="0"/>
              </a:rPr>
              <a:t>set in 1 </a:t>
            </a:r>
            <a:r>
              <a:rPr lang="en-IN" sz="1600" dirty="0" err="1" smtClean="0">
                <a:solidFill>
                  <a:prstClr val="black"/>
                </a:solidFill>
                <a:latin typeface="Tw Cen MT" pitchFamily="34" charset="0"/>
              </a:rPr>
              <a:t>hr</a:t>
            </a:r>
            <a:r>
              <a:rPr lang="en-IN" sz="1600" dirty="0" smtClean="0">
                <a:solidFill>
                  <a:prstClr val="black"/>
                </a:solidFill>
                <a:latin typeface="Tw Cen MT" pitchFamily="34" charset="0"/>
              </a:rPr>
              <a:t> is </a:t>
            </a:r>
            <a:r>
              <a:rPr lang="en-IN" sz="1600" dirty="0">
                <a:solidFill>
                  <a:prstClr val="black"/>
                </a:solidFill>
                <a:latin typeface="Tw Cen MT" pitchFamily="34" charset="0"/>
              </a:rPr>
              <a:t>more than the energy consumed by a 1200 W toaster </a:t>
            </a:r>
            <a:r>
              <a:rPr lang="en-IN" sz="1600" dirty="0" smtClean="0">
                <a:solidFill>
                  <a:prstClr val="black"/>
                </a:solidFill>
                <a:latin typeface="Tw Cen MT" pitchFamily="34" charset="0"/>
              </a:rPr>
              <a:t>in </a:t>
            </a:r>
            <a:r>
              <a:rPr lang="en-IN" sz="1600" dirty="0">
                <a:solidFill>
                  <a:prstClr val="black"/>
                </a:solidFill>
                <a:latin typeface="Tw Cen MT" pitchFamily="34" charset="0"/>
              </a:rPr>
              <a:t>10 minutes</a:t>
            </a:r>
            <a:endParaRPr lang="en-US" sz="1600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3648" y="426756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84462" y="4267560"/>
            <a:ext cx="1380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0.25 kW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×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1h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03648" y="464856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9420" y="4648560"/>
            <a:ext cx="9877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0.25 kWh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284642" y="2266950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Time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t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439836" y="2266950"/>
            <a:ext cx="11480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10 min 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028533" y="2268254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h 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434469" y="2713256"/>
            <a:ext cx="1027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0.167 h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70798" y="109466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27787" y="1094660"/>
            <a:ext cx="7441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× t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129647" y="1085850"/>
            <a:ext cx="25264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 by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1200 W toaster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in 10 min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70798" y="1522571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27787" y="1522571"/>
            <a:ext cx="16882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1.2 kW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×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0.167 h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70798" y="185702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41795" y="1857020"/>
            <a:ext cx="878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0.2 kWh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162550" y="1076325"/>
            <a:ext cx="0" cy="396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660763" y="969661"/>
            <a:ext cx="776901" cy="648986"/>
            <a:chOff x="2937163" y="4008021"/>
            <a:chExt cx="317815" cy="648986"/>
          </a:xfrm>
        </p:grpSpPr>
        <p:sp>
          <p:nvSpPr>
            <p:cNvPr id="46" name="TextBox 45"/>
            <p:cNvSpPr txBox="1"/>
            <p:nvPr/>
          </p:nvSpPr>
          <p:spPr>
            <a:xfrm>
              <a:off x="2937163" y="4008021"/>
              <a:ext cx="317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250 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45617" y="4318453"/>
              <a:ext cx="300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1000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974775" y="4327525"/>
              <a:ext cx="22443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239783" y="112487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kW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26336" y="1095375"/>
            <a:ext cx="947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0.25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kW</a:t>
            </a:r>
          </a:p>
        </p:txBody>
      </p:sp>
      <p:grpSp>
        <p:nvGrpSpPr>
          <p:cNvPr id="51" name="Group 44"/>
          <p:cNvGrpSpPr/>
          <p:nvPr/>
        </p:nvGrpSpPr>
        <p:grpSpPr>
          <a:xfrm>
            <a:off x="3650152" y="1331013"/>
            <a:ext cx="776901" cy="648986"/>
            <a:chOff x="2937163" y="4008021"/>
            <a:chExt cx="317815" cy="648986"/>
          </a:xfrm>
        </p:grpSpPr>
        <p:sp>
          <p:nvSpPr>
            <p:cNvPr id="52" name="TextBox 51"/>
            <p:cNvSpPr txBox="1"/>
            <p:nvPr/>
          </p:nvSpPr>
          <p:spPr>
            <a:xfrm>
              <a:off x="2937163" y="4008021"/>
              <a:ext cx="317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1200 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45617" y="4318453"/>
              <a:ext cx="300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1000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974775" y="4327525"/>
              <a:ext cx="22443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4229172" y="148622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kW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633935" y="1462842"/>
            <a:ext cx="940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1.2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kW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75025" y="1103284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80289" y="1497965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67" name="Group 44"/>
          <p:cNvGrpSpPr/>
          <p:nvPr/>
        </p:nvGrpSpPr>
        <p:grpSpPr>
          <a:xfrm>
            <a:off x="3509119" y="2172819"/>
            <a:ext cx="776901" cy="648986"/>
            <a:chOff x="2937163" y="4008021"/>
            <a:chExt cx="317815" cy="648986"/>
          </a:xfrm>
        </p:grpSpPr>
        <p:sp>
          <p:nvSpPr>
            <p:cNvPr id="68" name="TextBox 67"/>
            <p:cNvSpPr txBox="1"/>
            <p:nvPr/>
          </p:nvSpPr>
          <p:spPr>
            <a:xfrm>
              <a:off x="2937163" y="4008021"/>
              <a:ext cx="317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10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45617" y="4318453"/>
              <a:ext cx="300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60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3023549" y="4327525"/>
              <a:ext cx="139359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/>
          <p:cNvSpPr/>
          <p:nvPr/>
        </p:nvSpPr>
        <p:spPr>
          <a:xfrm>
            <a:off x="3382468" y="2271296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6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 animBg="1"/>
      <p:bldP spid="26" grpId="0"/>
      <p:bldP spid="27" grpId="0"/>
      <p:bldP spid="33" grpId="0"/>
      <p:bldP spid="55" grpId="0" animBg="1"/>
      <p:bldP spid="56" grpId="0" animBg="1"/>
      <p:bldP spid="59" grpId="0"/>
      <p:bldP spid="60" grpId="0"/>
      <p:bldP spid="61" grpId="0"/>
      <p:bldP spid="62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49" grpId="0"/>
      <p:bldP spid="49" grpId="1"/>
      <p:bldP spid="50" grpId="0"/>
      <p:bldP spid="63" grpId="0"/>
      <p:bldP spid="63" grpId="1"/>
      <p:bldP spid="64" grpId="0"/>
      <p:bldP spid="65" grpId="0"/>
      <p:bldP spid="66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3" name="Oval 2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5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43000" y="260350"/>
            <a:ext cx="6019800" cy="156966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defTabSz="539750"/>
            <a:r>
              <a:rPr lang="en-US" sz="1600" b="1" dirty="0">
                <a:latin typeface="Tw Cen MT" pitchFamily="34" charset="0"/>
              </a:rPr>
              <a:t>A household uses the following electric appliances :</a:t>
            </a:r>
          </a:p>
          <a:p>
            <a:pPr marL="400050" indent="-400050" defTabSz="539750">
              <a:buAutoNum type="romanLcParenBoth"/>
            </a:pPr>
            <a:r>
              <a:rPr lang="en-US" sz="1600" b="1" dirty="0">
                <a:latin typeface="Tw Cen MT" pitchFamily="34" charset="0"/>
              </a:rPr>
              <a:t>Refrigerator of rating 400W for ten hours each day</a:t>
            </a:r>
          </a:p>
          <a:p>
            <a:pPr marL="400050" indent="-400050" defTabSz="539750">
              <a:buAutoNum type="romanLcParenBoth"/>
            </a:pPr>
            <a:r>
              <a:rPr lang="en-US" sz="1600" b="1" dirty="0">
                <a:latin typeface="Tw Cen MT" pitchFamily="34" charset="0"/>
              </a:rPr>
              <a:t>Two electric fans of rating 80W for 12 hours each day</a:t>
            </a:r>
          </a:p>
          <a:p>
            <a:pPr marL="400050" indent="-400050" defTabSz="539750">
              <a:buAutoNum type="romanLcParenBoth"/>
            </a:pPr>
            <a:r>
              <a:rPr lang="en-US" sz="1600" b="1" dirty="0">
                <a:latin typeface="Tw Cen MT" pitchFamily="34" charset="0"/>
              </a:rPr>
              <a:t>Six electric tubes of rating 18 W each for 6 hours each days</a:t>
            </a:r>
          </a:p>
          <a:p>
            <a:pPr defTabSz="539750"/>
            <a:r>
              <a:rPr lang="en-US" sz="1600" b="1" smtClean="0">
                <a:latin typeface="Tw Cen MT" pitchFamily="34" charset="0"/>
              </a:rPr>
              <a:t>Calculate </a:t>
            </a:r>
            <a:r>
              <a:rPr lang="en-US" sz="1600" b="1" dirty="0">
                <a:latin typeface="Tw Cen MT" pitchFamily="34" charset="0"/>
              </a:rPr>
              <a:t>the electricity bill of the household for the month of June.  If the cost per unit of electric energy is Rs. 5.00 per kwh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1575" y="1833444"/>
            <a:ext cx="10963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sz="1600" b="1" baseline="-25000" dirty="0" smtClean="0">
                <a:solidFill>
                  <a:srgbClr val="C00000"/>
                </a:solidFill>
                <a:latin typeface="Tw Cen MT" pitchFamily="34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56564" y="183344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5400" y="3713923"/>
            <a:ext cx="1697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365953" y="1833444"/>
            <a:ext cx="6976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400W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95400" y="3366745"/>
            <a:ext cx="29128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Electricity bill of 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household = ?</a:t>
            </a:r>
            <a:endParaRPr lang="en-US" sz="16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10720" y="371762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7277" y="4100916"/>
            <a:ext cx="1917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 by refrigerator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0723" y="4347137"/>
            <a:ext cx="1032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0.4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10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71575" y="2136212"/>
            <a:ext cx="1091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sz="1600" b="1" baseline="-25000" dirty="0" smtClean="0">
                <a:solidFill>
                  <a:srgbClr val="C00000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56564" y="213621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373968" y="2136212"/>
            <a:ext cx="5645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80W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72808" y="1833444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t</a:t>
            </a:r>
            <a:r>
              <a:rPr lang="en-US" sz="1600" b="1" baseline="-25000" dirty="0">
                <a:solidFill>
                  <a:srgbClr val="C00000"/>
                </a:solidFill>
                <a:latin typeface="Tw Cen MT" pitchFamily="34" charset="0"/>
              </a:rPr>
              <a:t>1</a:t>
            </a:r>
            <a:endParaRPr lang="en-US" sz="1600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413864" y="183344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567872" y="1833444"/>
            <a:ext cx="9845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10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h/day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272808" y="213621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t</a:t>
            </a:r>
            <a:r>
              <a:rPr lang="en-US" sz="1600" b="1" baseline="-25000" dirty="0">
                <a:solidFill>
                  <a:srgbClr val="C00000"/>
                </a:solidFill>
                <a:latin typeface="Tw Cen MT" pitchFamily="34" charset="0"/>
              </a:rPr>
              <a:t>2</a:t>
            </a:r>
            <a:endParaRPr lang="en-US" sz="1600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13864" y="213621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575887" y="2136212"/>
            <a:ext cx="9685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12 h/day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171575" y="2449977"/>
            <a:ext cx="1091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</a:t>
            </a:r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sz="1600" b="1" baseline="-25000" dirty="0" smtClean="0">
                <a:solidFill>
                  <a:srgbClr val="C00000"/>
                </a:solidFill>
                <a:latin typeface="Tw Cen MT" pitchFamily="34" charset="0"/>
              </a:rPr>
              <a:t>3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156564" y="244997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73968" y="2449977"/>
            <a:ext cx="5645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18W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272808" y="2449977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t</a:t>
            </a:r>
            <a:r>
              <a:rPr lang="en-US" sz="1600" b="1" baseline="-25000" dirty="0">
                <a:solidFill>
                  <a:srgbClr val="C00000"/>
                </a:solidFill>
                <a:latin typeface="Tw Cen MT" pitchFamily="34" charset="0"/>
              </a:rPr>
              <a:t>3</a:t>
            </a:r>
            <a:endParaRPr lang="en-US" sz="1600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413864" y="244997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570277" y="2449977"/>
            <a:ext cx="8755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6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h/day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83596" y="2738934"/>
            <a:ext cx="1807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Cost per unit of electric energy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800987" y="286204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46553" y="2862044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Rs. 5.00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324911" y="3727226"/>
            <a:ext cx="5677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t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111832" y="410009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312087" y="4082280"/>
            <a:ext cx="7312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107327" y="434713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557158" y="1899235"/>
            <a:ext cx="0" cy="308194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107327" y="4642623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300723" y="4658012"/>
            <a:ext cx="716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4 kWh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52360" y="1850073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52360" y="3371850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52360" y="3792987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2360" y="4110487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57279" y="1835735"/>
            <a:ext cx="205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 by two electric fans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34090" y="2105941"/>
            <a:ext cx="137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0.08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12  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486356" y="183573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734089" y="1835735"/>
            <a:ext cx="1158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486356" y="2105941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895345" y="2105941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099715" y="2105941"/>
            <a:ext cx="9877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1.92 kWh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5170" y="2395219"/>
            <a:ext cx="20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 by six electric tubes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39866" y="2676767"/>
            <a:ext cx="1462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6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0.018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6  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492132" y="2395219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739865" y="2395219"/>
            <a:ext cx="11637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6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492132" y="267676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92652" y="269216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8073850" y="2670899"/>
            <a:ext cx="1096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0.648 kWh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16943" y="3013346"/>
            <a:ext cx="205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CC"/>
                </a:solidFill>
                <a:latin typeface="Tw Cen MT" pitchFamily="34" charset="0"/>
              </a:rPr>
              <a:t>Total </a:t>
            </a:r>
            <a:r>
              <a:rPr lang="en-US" sz="1600" b="1" smtClean="0">
                <a:solidFill>
                  <a:srgbClr val="0000CC"/>
                </a:solidFill>
                <a:latin typeface="Tw Cen MT" pitchFamily="34" charset="0"/>
              </a:rPr>
              <a:t>electrical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energy consumed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490279" y="302962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738013" y="3029622"/>
            <a:ext cx="18252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4 + 1.92 + 0.648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487886" y="330039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735620" y="3300392"/>
            <a:ext cx="14667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6.568 kWh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58878" y="3584354"/>
            <a:ext cx="4485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w Cen MT" pitchFamily="34" charset="0"/>
              </a:rPr>
              <a:t>Total </a:t>
            </a:r>
            <a:r>
              <a:rPr lang="en-US" sz="1600" b="1" smtClean="0">
                <a:latin typeface="Tw Cen MT" pitchFamily="34" charset="0"/>
              </a:rPr>
              <a:t>electrical </a:t>
            </a:r>
            <a:r>
              <a:rPr lang="en-US" sz="1600" b="1" dirty="0">
                <a:latin typeface="Tw Cen MT" pitchFamily="34" charset="0"/>
              </a:rPr>
              <a:t>energy consumed in month of June (30 days)</a:t>
            </a:r>
            <a:endParaRPr lang="en-US" sz="1600" b="1" baseline="-25000" dirty="0">
              <a:latin typeface="Tw Cen MT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19800" y="3845358"/>
            <a:ext cx="199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E =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6.568 kWh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30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186715" y="411428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6427542" y="4111897"/>
            <a:ext cx="1426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197.04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kWh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82558" y="4484735"/>
            <a:ext cx="327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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Electricity bill of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operation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503831" y="4476381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833757" y="4476381"/>
            <a:ext cx="11789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197.04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5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7503831" y="471811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effectLst>
                <a:glow rad="76200">
                  <a:srgbClr val="00FFFF"/>
                </a:glow>
              </a:effectLst>
              <a:latin typeface="Tw Cen MT" pitchFamily="34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7833757" y="4718117"/>
            <a:ext cx="11789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Rs. 985.20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876800" y="4249424"/>
            <a:ext cx="4114800" cy="762000"/>
            <a:chOff x="4800600" y="666750"/>
            <a:chExt cx="4114800" cy="762000"/>
          </a:xfrm>
        </p:grpSpPr>
        <p:sp>
          <p:nvSpPr>
            <p:cNvPr id="78" name="Rectangle 77"/>
            <p:cNvSpPr/>
            <p:nvPr/>
          </p:nvSpPr>
          <p:spPr>
            <a:xfrm>
              <a:off x="4800600" y="666750"/>
              <a:ext cx="41148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800600" y="918567"/>
              <a:ext cx="920528" cy="302763"/>
            </a:xfrm>
            <a:prstGeom prst="roundRect">
              <a:avLst/>
            </a:prstGeom>
            <a:gradFill flip="none" rotWithShape="1">
              <a:gsLst>
                <a:gs pos="0">
                  <a:srgbClr val="CC99FF"/>
                </a:gs>
                <a:gs pos="55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 err="1">
                  <a:solidFill>
                    <a:srgbClr val="C00000"/>
                  </a:solidFill>
                  <a:effectLst>
                    <a:innerShdw blurRad="114300">
                      <a:prstClr val="black"/>
                    </a:innerShdw>
                  </a:effectLst>
                  <a:latin typeface="Tw Cen MT" pitchFamily="34" charset="0"/>
                </a:rPr>
                <a:t>Ans</a:t>
              </a:r>
              <a:r>
                <a:rPr lang="en-US" sz="1600" b="1" dirty="0">
                  <a:solidFill>
                    <a:srgbClr val="C00000"/>
                  </a:solidFill>
                  <a:effectLst>
                    <a:innerShdw blurRad="114300">
                      <a:prstClr val="black"/>
                    </a:innerShdw>
                  </a:effectLst>
                  <a:latin typeface="Tw Cen MT" pitchFamily="34" charset="0"/>
                </a:rPr>
                <a:t> : 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38800" y="804566"/>
              <a:ext cx="3060068" cy="53076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230188" indent="-230188">
                <a:defRPr b="1">
                  <a:latin typeface="Bell MT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tabLst>
                  <a:tab pos="339725" algn="l"/>
                </a:tabLst>
              </a:pP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Electricity bill of household for month of June is Rs. 985.20</a:t>
              </a:r>
            </a:p>
          </p:txBody>
        </p:sp>
      </p:grp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345611" y="1842671"/>
            <a:ext cx="8165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0.4 kW;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344588" y="2137946"/>
            <a:ext cx="925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0.08 kW;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327332" y="2452271"/>
            <a:ext cx="10345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0.018 kW;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2" grpId="0"/>
      <p:bldP spid="12" grpId="1"/>
      <p:bldP spid="13" grpId="0"/>
      <p:bldP spid="14" grpId="0"/>
      <p:bldP spid="16" grpId="0"/>
      <p:bldP spid="17" grpId="0"/>
      <p:bldP spid="18" grpId="0"/>
      <p:bldP spid="19" grpId="0"/>
      <p:bldP spid="20" grpId="0"/>
      <p:bldP spid="20" grpId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29" grpId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81" grpId="0"/>
      <p:bldP spid="82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9748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993</Words>
  <Application>Microsoft Office PowerPoint</Application>
  <PresentationFormat>On-screen Show (16:9)</PresentationFormat>
  <Paragraphs>305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Bell MT</vt:lpstr>
      <vt:lpstr>Calibri</vt:lpstr>
      <vt:lpstr>Cambria Math</vt:lpstr>
      <vt:lpstr>Copperplate Gothic Bold</vt:lpstr>
      <vt:lpstr>Leelawadee</vt:lpstr>
      <vt:lpstr>Symbol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5</cp:revision>
  <dcterms:created xsi:type="dcterms:W3CDTF">2019-03-01T09:18:34Z</dcterms:created>
  <dcterms:modified xsi:type="dcterms:W3CDTF">2022-04-25T03:20:25Z</dcterms:modified>
</cp:coreProperties>
</file>