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73" r:id="rId3"/>
    <p:sldId id="274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3" d="100"/>
          <a:sy n="143" d="100"/>
        </p:scale>
        <p:origin x="68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1ED39-BECF-4854-B43E-E6614E40140A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E2511-90EA-4D81-81F8-E0798F7E9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6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69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A6647-7CE1-40E8-B790-00A458F125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69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84523-DFD7-4251-A185-4C91FCB57C0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287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3C94-B9D2-43E5-8895-6BDDE7B1FB5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0C77-FFDE-4445-9758-FD401B6A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5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3C94-B9D2-43E5-8895-6BDDE7B1FB5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0C77-FFDE-4445-9758-FD401B6A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6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3C94-B9D2-43E5-8895-6BDDE7B1FB5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0C77-FFDE-4445-9758-FD401B6A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5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4018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668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3C94-B9D2-43E5-8895-6BDDE7B1FB5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0C77-FFDE-4445-9758-FD401B6A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5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3C94-B9D2-43E5-8895-6BDDE7B1FB5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0C77-FFDE-4445-9758-FD401B6A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6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3C94-B9D2-43E5-8895-6BDDE7B1FB5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0C77-FFDE-4445-9758-FD401B6A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8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3C94-B9D2-43E5-8895-6BDDE7B1FB5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0C77-FFDE-4445-9758-FD401B6A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7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3C94-B9D2-43E5-8895-6BDDE7B1FB5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0C77-FFDE-4445-9758-FD401B6A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1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3C94-B9D2-43E5-8895-6BDDE7B1FB5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0C77-FFDE-4445-9758-FD401B6A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6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3C94-B9D2-43E5-8895-6BDDE7B1FB5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0C77-FFDE-4445-9758-FD401B6A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0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3C94-B9D2-43E5-8895-6BDDE7B1FB5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0C77-FFDE-4445-9758-FD401B6A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4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F3C94-B9D2-43E5-8895-6BDDE7B1FB5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0C77-FFDE-4445-9758-FD401B6A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7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jp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1000">
                <a:srgbClr val="FDEDE9"/>
              </a:gs>
              <a:gs pos="1000">
                <a:schemeClr val="bg1"/>
              </a:gs>
              <a:gs pos="100000">
                <a:srgbClr val="F7BAA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3194059" y="2217807"/>
            <a:ext cx="27558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4000" b="1" dirty="0" smtClean="0">
                <a:solidFill>
                  <a:srgbClr val="000099"/>
                </a:solidFill>
                <a:latin typeface="Leelawadee" pitchFamily="34" charset="-34"/>
                <a:cs typeface="Leelawadee" pitchFamily="34" charset="-34"/>
              </a:rPr>
              <a:t>LECTURE 2</a:t>
            </a:r>
          </a:p>
        </p:txBody>
      </p:sp>
    </p:spTree>
    <p:extLst>
      <p:ext uri="{BB962C8B-B14F-4D97-AF65-F5344CB8AC3E}">
        <p14:creationId xmlns:p14="http://schemas.microsoft.com/office/powerpoint/2010/main" val="427596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66"/>
            <a:ext cx="9144000" cy="5153632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9653" y="220929"/>
            <a:ext cx="6853147" cy="827381"/>
          </a:xfrm>
          <a:prstGeom prst="roundRect">
            <a:avLst>
              <a:gd name="adj" fmla="val 0"/>
            </a:avLst>
          </a:prstGeom>
          <a:noFill/>
          <a:ln>
            <a:gradFill flip="none" rotWithShape="1">
              <a:gsLst>
                <a:gs pos="0">
                  <a:srgbClr val="FFC000"/>
                </a:gs>
                <a:gs pos="91000">
                  <a:srgbClr val="FFC000">
                    <a:alpha val="0"/>
                  </a:srgbClr>
                </a:gs>
              </a:gsLst>
              <a:lin ang="0" scaled="1"/>
              <a:tileRect/>
            </a:gra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marL="230188" indent="-230188" algn="l"/>
            <a:endParaRPr lang="en-US" dirty="0">
              <a:solidFill>
                <a:prstClr val="black"/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86624" y="225459"/>
            <a:ext cx="6308909" cy="822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algn="just">
              <a:lnSpc>
                <a:spcPts val="1800"/>
              </a:lnSpc>
              <a:tabLst>
                <a:tab pos="282575" algn="l"/>
                <a:tab pos="631825" algn="l"/>
              </a:tabLst>
            </a:pPr>
            <a:r>
              <a:rPr lang="en-US" sz="2000" dirty="0" smtClean="0">
                <a:solidFill>
                  <a:srgbClr val="00FFFF"/>
                </a:solidFill>
                <a:latin typeface="Book Antiqua" pitchFamily="18" charset="0"/>
              </a:rPr>
              <a:t>A </a:t>
            </a: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current of 0.5 A is drawn by a filament of an electric bulb for 10 minutes. Find the amount of electric charge that flows through the circuit.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201905" y="1171575"/>
            <a:ext cx="1127625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FF00"/>
                </a:solidFill>
                <a:latin typeface="Book Antiqua" pitchFamily="18" charset="0"/>
              </a:rPr>
              <a:t>Given :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1190593" y="1138150"/>
            <a:ext cx="1477314" cy="363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Current (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I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)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636112" y="1171575"/>
            <a:ext cx="1227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   0.5 A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1427998" y="1446835"/>
            <a:ext cx="1227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Time (t)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625773" y="1456360"/>
            <a:ext cx="14550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   10 min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601247" y="1732727"/>
            <a:ext cx="19946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   10 × 60 sec.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2625508" y="2014121"/>
            <a:ext cx="15414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   600 sec.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81503" y="2736867"/>
            <a:ext cx="1362723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FF00"/>
                </a:solidFill>
                <a:latin typeface="Book Antiqua" pitchFamily="18" charset="0"/>
              </a:rPr>
              <a:t>Formula : 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181503" y="3243309"/>
            <a:ext cx="1362723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FFFF00"/>
                </a:solidFill>
                <a:latin typeface="Book Antiqua" pitchFamily="18" charset="0"/>
              </a:rPr>
              <a:t>Solution </a:t>
            </a:r>
            <a:r>
              <a:rPr lang="en-US" sz="2000" b="1" dirty="0">
                <a:solidFill>
                  <a:srgbClr val="FFFF00"/>
                </a:solidFill>
                <a:latin typeface="Book Antiqua" pitchFamily="18" charset="0"/>
              </a:rPr>
              <a:t>: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696940" y="2718969"/>
            <a:ext cx="7497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317963" y="2718969"/>
            <a:ext cx="4059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06465" y="3225413"/>
            <a:ext cx="7497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317963" y="3225413"/>
            <a:ext cx="4059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22727" y="3604794"/>
            <a:ext cx="7497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354470" y="3604794"/>
            <a:ext cx="5557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0.5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04950" y="3604794"/>
            <a:ext cx="41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Times New Roman" pitchFamily="18" charset="0"/>
                <a:sym typeface="Symbol"/>
              </a:rPr>
              <a:t>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700544" y="3604794"/>
            <a:ext cx="9384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600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22727" y="3985794"/>
            <a:ext cx="7497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321231" y="3985794"/>
            <a:ext cx="9014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300 C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04950" y="3985794"/>
            <a:ext cx="41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Times New Roman" pitchFamily="18" charset="0"/>
                <a:sym typeface="Symbol"/>
              </a:rPr>
              <a:t>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53149" y="2694990"/>
            <a:ext cx="4195124" cy="715089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anchor="b">
            <a:spAutoFit/>
          </a:bodyPr>
          <a:lstStyle>
            <a:defPPr>
              <a:defRPr lang="en-US"/>
            </a:defPPr>
            <a:lvl2pPr marL="0" lvl="1" algn="ctr">
              <a:defRPr spc="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2pPr>
          </a:lstStyle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 charge flowing through circuit is 300 C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191476" y="2327292"/>
            <a:ext cx="1247796" cy="302763"/>
          </a:xfrm>
          <a:prstGeom prst="roundRect">
            <a:avLst/>
          </a:prstGeom>
          <a:noFill/>
          <a:ln w="400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uLnTx/>
                <a:uFillTx/>
                <a:latin typeface="Book Antiqua" pitchFamily="18" charset="0"/>
              </a:rPr>
              <a:t>To find :</a:t>
            </a: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1234958" y="2309396"/>
            <a:ext cx="16208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Charge (Q)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2633805" y="2309396"/>
            <a:ext cx="7109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 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?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8978" y="177976"/>
            <a:ext cx="608122" cy="369332"/>
            <a:chOff x="367176" y="174377"/>
            <a:chExt cx="608122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367176" y="174377"/>
              <a:ext cx="608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  <a:cs typeface="Gautami" panose="020B0502040204020203" pitchFamily="34" charset="0"/>
                </a:defRPr>
              </a:lvl1pPr>
            </a:lstStyle>
            <a:p>
              <a:r>
                <a:rPr lang="en-US" sz="1800" b="1" dirty="0" smtClean="0">
                  <a:solidFill>
                    <a:srgbClr val="FFFF00"/>
                  </a:solidFill>
                  <a:latin typeface="Book Antiqua" pitchFamily="18" charset="0"/>
                </a:rPr>
                <a:t>Q.1.</a:t>
              </a:r>
              <a:endParaRPr lang="en-US" sz="18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01747" y="510751"/>
              <a:ext cx="521507" cy="2006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85000"/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45771" y="1448932"/>
            <a:ext cx="839893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07239" y="2593873"/>
            <a:ext cx="1016270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77861" y="2998683"/>
            <a:ext cx="1170006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68336" y="3503508"/>
            <a:ext cx="1170006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39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2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8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3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4" fill="hold">
                          <p:stCondLst>
                            <p:cond delay="indefinite"/>
                          </p:stCondLst>
                          <p:childTnLst>
                            <p:par>
                              <p:cTn id="1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9" fill="hold">
                          <p:stCondLst>
                            <p:cond delay="indefinite"/>
                          </p:stCondLst>
                          <p:childTnLst>
                            <p:par>
                              <p:cTn id="1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4" fill="hold">
                          <p:stCondLst>
                            <p:cond delay="indefinite"/>
                          </p:stCondLst>
                          <p:childTnLst>
                            <p:par>
                              <p:cTn id="1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8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9" fill="hold">
                          <p:stCondLst>
                            <p:cond delay="indefinite"/>
                          </p:stCondLst>
                          <p:childTnLst>
                            <p:par>
                              <p:cTn id="1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4" fill="hold">
                          <p:stCondLst>
                            <p:cond delay="indefinite"/>
                          </p:stCondLst>
                          <p:childTnLst>
                            <p:par>
                              <p:cTn id="1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8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9" fill="hold">
                          <p:stCondLst>
                            <p:cond delay="indefinite"/>
                          </p:stCondLst>
                          <p:childTnLst>
                            <p:par>
                              <p:cTn id="1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4" fill="hold">
                          <p:stCondLst>
                            <p:cond delay="indefinite"/>
                          </p:stCondLst>
                          <p:childTnLst>
                            <p:par>
                              <p:cTn id="1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6" presetID="2" presetClass="entr" presetSubtype="8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48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49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41" grpId="0"/>
          <p:bldP spid="42" grpId="0"/>
          <p:bldP spid="43" grpId="0"/>
          <p:bldP spid="44" grpId="0"/>
          <p:bldP spid="45" grpId="0"/>
          <p:bldP spid="46" grpId="0"/>
          <p:bldP spid="47" grpId="0"/>
          <p:bldP spid="48" grpId="0"/>
          <p:bldP spid="49" grpId="0"/>
          <p:bldP spid="50" grpId="0"/>
          <p:bldP spid="51" grpId="0"/>
          <p:bldP spid="52" grpId="0"/>
          <p:bldP spid="53" grpId="0"/>
          <p:bldP spid="54" grpId="0"/>
          <p:bldP spid="55" grpId="0"/>
          <p:bldP spid="56" grpId="0"/>
          <p:bldP spid="57" grpId="0"/>
          <p:bldP spid="58" grpId="0"/>
          <p:bldP spid="59" grpId="0"/>
          <p:bldP spid="60" grpId="0"/>
          <p:bldP spid="62" grpId="0" animBg="1"/>
          <p:bldP spid="66" grpId="0"/>
          <p:bldP spid="67" grpId="0"/>
          <p:bldP spid="68" grpId="0"/>
          <p:bldP spid="74" grpId="0" animBg="1"/>
          <p:bldP spid="75" grpId="0" animBg="1"/>
          <p:bldP spid="76" grpId="0" animBg="1"/>
          <p:bldP spid="7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2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8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3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4" fill="hold">
                          <p:stCondLst>
                            <p:cond delay="indefinite"/>
                          </p:stCondLst>
                          <p:childTnLst>
                            <p:par>
                              <p:cTn id="1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9" fill="hold">
                          <p:stCondLst>
                            <p:cond delay="indefinite"/>
                          </p:stCondLst>
                          <p:childTnLst>
                            <p:par>
                              <p:cTn id="1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4" fill="hold">
                          <p:stCondLst>
                            <p:cond delay="indefinite"/>
                          </p:stCondLst>
                          <p:childTnLst>
                            <p:par>
                              <p:cTn id="1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8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9" fill="hold">
                          <p:stCondLst>
                            <p:cond delay="indefinite"/>
                          </p:stCondLst>
                          <p:childTnLst>
                            <p:par>
                              <p:cTn id="1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4" fill="hold">
                          <p:stCondLst>
                            <p:cond delay="indefinite"/>
                          </p:stCondLst>
                          <p:childTnLst>
                            <p:par>
                              <p:cTn id="1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8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9" fill="hold">
                          <p:stCondLst>
                            <p:cond delay="indefinite"/>
                          </p:stCondLst>
                          <p:childTnLst>
                            <p:par>
                              <p:cTn id="1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4" fill="hold">
                          <p:stCondLst>
                            <p:cond delay="indefinite"/>
                          </p:stCondLst>
                          <p:childTnLst>
                            <p:par>
                              <p:cTn id="1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9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41" grpId="0"/>
          <p:bldP spid="42" grpId="0"/>
          <p:bldP spid="43" grpId="0"/>
          <p:bldP spid="44" grpId="0"/>
          <p:bldP spid="45" grpId="0"/>
          <p:bldP spid="46" grpId="0"/>
          <p:bldP spid="47" grpId="0"/>
          <p:bldP spid="48" grpId="0"/>
          <p:bldP spid="49" grpId="0"/>
          <p:bldP spid="50" grpId="0"/>
          <p:bldP spid="51" grpId="0"/>
          <p:bldP spid="52" grpId="0"/>
          <p:bldP spid="53" grpId="0"/>
          <p:bldP spid="54" grpId="0"/>
          <p:bldP spid="55" grpId="0"/>
          <p:bldP spid="56" grpId="0"/>
          <p:bldP spid="57" grpId="0"/>
          <p:bldP spid="58" grpId="0"/>
          <p:bldP spid="59" grpId="0"/>
          <p:bldP spid="60" grpId="0"/>
          <p:bldP spid="62" grpId="0" animBg="1"/>
          <p:bldP spid="66" grpId="0"/>
          <p:bldP spid="67" grpId="0"/>
          <p:bldP spid="68" grpId="0"/>
          <p:bldP spid="74" grpId="0" animBg="1"/>
          <p:bldP spid="75" grpId="0" animBg="1"/>
          <p:bldP spid="76" grpId="0" animBg="1"/>
          <p:bldP spid="77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66"/>
            <a:ext cx="9144000" cy="5153632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9654" y="192612"/>
            <a:ext cx="6853146" cy="839391"/>
          </a:xfrm>
          <a:prstGeom prst="roundRect">
            <a:avLst>
              <a:gd name="adj" fmla="val 0"/>
            </a:avLst>
          </a:prstGeom>
          <a:noFill/>
          <a:ln>
            <a:gradFill flip="none" rotWithShape="1">
              <a:gsLst>
                <a:gs pos="0">
                  <a:srgbClr val="FFC000"/>
                </a:gs>
                <a:gs pos="91000">
                  <a:srgbClr val="FFC000">
                    <a:alpha val="0"/>
                  </a:srgbClr>
                </a:gs>
              </a:gsLst>
              <a:lin ang="0" scaled="1"/>
              <a:tileRect/>
            </a:gra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marL="230188" indent="-230188" algn="l"/>
            <a:endParaRPr lang="en-US" sz="20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76548" y="241800"/>
            <a:ext cx="6276716" cy="763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algn="just">
              <a:lnSpc>
                <a:spcPts val="2000"/>
              </a:lnSpc>
              <a:tabLst>
                <a:tab pos="282575" algn="l"/>
                <a:tab pos="631825" algn="l"/>
              </a:tabLst>
            </a:pPr>
            <a:r>
              <a:rPr lang="en-US" sz="2000" dirty="0" smtClean="0">
                <a:solidFill>
                  <a:srgbClr val="00FFFF"/>
                </a:solidFill>
                <a:latin typeface="Book Antiqua" pitchFamily="18" charset="0"/>
              </a:rPr>
              <a:t>How </a:t>
            </a: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much work is done in moving a charge of magnitude 2 C from a point at 118 volts to a point at 128 volts ?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83504" y="1171575"/>
            <a:ext cx="1364427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FF00"/>
                </a:solidFill>
                <a:latin typeface="Bookman Old Style" pitchFamily="18" charset="0"/>
              </a:rPr>
              <a:t>Given :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1718825" y="1153481"/>
            <a:ext cx="14834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Charge (Q)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119861" y="1171575"/>
            <a:ext cx="9108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   2 C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187075" y="1638240"/>
            <a:ext cx="30151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Potential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difference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(V)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126942" y="1638240"/>
            <a:ext cx="34992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   128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V – 118 V = 10 V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38417" y="2589648"/>
            <a:ext cx="1648895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FF00"/>
                </a:solidFill>
                <a:latin typeface="Bookman Old Style" pitchFamily="18" charset="0"/>
              </a:rPr>
              <a:t>Formula : 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38417" y="3046846"/>
            <a:ext cx="1648895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FFFF00"/>
                </a:solidFill>
                <a:latin typeface="Bookman Old Style" pitchFamily="18" charset="0"/>
              </a:rPr>
              <a:t>Solution </a:t>
            </a:r>
            <a:r>
              <a:rPr lang="en-US" sz="2000" b="1" dirty="0">
                <a:solidFill>
                  <a:srgbClr val="FFFF00"/>
                </a:solidFill>
                <a:latin typeface="Bookman Old Style" pitchFamily="18" charset="0"/>
              </a:rPr>
              <a:t>: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835019" y="2571750"/>
            <a:ext cx="7521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05606" y="2571750"/>
            <a:ext cx="5966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VQ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44544" y="3028950"/>
            <a:ext cx="7521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583032" y="3028950"/>
            <a:ext cx="5966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VQ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60806" y="3408331"/>
            <a:ext cx="7521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506611" y="3408331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35589" y="3408331"/>
            <a:ext cx="557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Times New Roman" pitchFamily="18" charset="0"/>
                <a:sym typeface="Symbol"/>
              </a:rPr>
              <a:t>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24746" y="3408331"/>
            <a:ext cx="7328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 2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60806" y="3789331"/>
            <a:ext cx="7521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06611" y="3789331"/>
            <a:ext cx="6046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 J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435589" y="3789331"/>
            <a:ext cx="557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Times New Roman" pitchFamily="18" charset="0"/>
                <a:sym typeface="Symbol"/>
              </a:rPr>
              <a:t>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648200" y="3608386"/>
            <a:ext cx="3411474" cy="442674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anchor="b">
            <a:spAutoFit/>
          </a:bodyPr>
          <a:lstStyle>
            <a:defPPr>
              <a:defRPr lang="en-US"/>
            </a:defPPr>
            <a:lvl1pPr algn="ctr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defRPr>
            </a:lvl1pPr>
            <a:lvl2pPr marL="0" lvl="1" algn="ctr">
              <a:defRPr spc="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2pPr>
          </a:lstStyle>
          <a:p>
            <a:r>
              <a:rPr lang="en-US" sz="2000" dirty="0"/>
              <a:t>The </a:t>
            </a:r>
            <a:r>
              <a:rPr lang="en-US" sz="2000" dirty="0" smtClean="0"/>
              <a:t>work done is </a:t>
            </a:r>
            <a:r>
              <a:rPr lang="en-US" sz="2000" dirty="0"/>
              <a:t>20 J 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60457" y="2132446"/>
            <a:ext cx="1509834" cy="302763"/>
          </a:xfrm>
          <a:prstGeom prst="roundRect">
            <a:avLst/>
          </a:prstGeom>
          <a:noFill/>
          <a:ln w="400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uLnTx/>
                <a:uFillTx/>
                <a:latin typeface="Bookman Old Style" pitchFamily="18" charset="0"/>
              </a:rPr>
              <a:t>To find :</a:t>
            </a: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1735494" y="2114550"/>
            <a:ext cx="13628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Work (W)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2998282" y="2114550"/>
            <a:ext cx="7960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 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?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1181" y="136694"/>
            <a:ext cx="669732" cy="400110"/>
            <a:chOff x="425284" y="174377"/>
            <a:chExt cx="377595" cy="875559"/>
          </a:xfrm>
        </p:grpSpPr>
        <p:sp>
          <p:nvSpPr>
            <p:cNvPr id="71" name="TextBox 70"/>
            <p:cNvSpPr txBox="1"/>
            <p:nvPr/>
          </p:nvSpPr>
          <p:spPr>
            <a:xfrm>
              <a:off x="425284" y="174377"/>
              <a:ext cx="377595" cy="875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  <a:cs typeface="Gautami" panose="020B0502040204020203" pitchFamily="34" charset="0"/>
                </a:defRPr>
              </a:lvl1pPr>
            </a:lstStyle>
            <a:p>
              <a:r>
                <a:rPr lang="en-US" sz="2000" b="1" dirty="0" smtClean="0">
                  <a:solidFill>
                    <a:srgbClr val="FFFF00"/>
                  </a:solidFill>
                  <a:latin typeface="Book Antiqua" pitchFamily="18" charset="0"/>
                </a:rPr>
                <a:t>Q.2.</a:t>
              </a:r>
              <a:endParaRPr lang="en-US" sz="20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77353" y="939197"/>
              <a:ext cx="267616" cy="35551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85000"/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173762" y="1464172"/>
            <a:ext cx="1016270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4862" y="2433039"/>
            <a:ext cx="1229687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17686" y="2881731"/>
            <a:ext cx="1415708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200" y="3345822"/>
            <a:ext cx="1415708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4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2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" fill="hold">
                          <p:stCondLst>
                            <p:cond delay="indefinite"/>
                          </p:stCondLst>
                          <p:childTnLst>
                            <p:par>
                              <p:cTn id="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8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4" fill="hold">
                          <p:stCondLst>
                            <p:cond delay="indefinite"/>
                          </p:stCondLst>
                          <p:childTnLst>
                            <p:par>
                              <p:cTn id="1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8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9" fill="hold">
                          <p:stCondLst>
                            <p:cond delay="indefinite"/>
                          </p:stCondLst>
                          <p:childTnLst>
                            <p:par>
                              <p:cTn id="1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4" fill="hold">
                          <p:stCondLst>
                            <p:cond delay="indefinite"/>
                          </p:stCondLst>
                          <p:childTnLst>
                            <p:par>
                              <p:cTn id="1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8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9" fill="hold">
                          <p:stCondLst>
                            <p:cond delay="indefinite"/>
                          </p:stCondLst>
                          <p:childTnLst>
                            <p:par>
                              <p:cTn id="1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3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4" fill="hold">
                          <p:stCondLst>
                            <p:cond delay="indefinite"/>
                          </p:stCondLst>
                          <p:childTnLst>
                            <p:par>
                              <p:cTn id="1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6" presetID="2" presetClass="entr" presetSubtype="8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38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39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41" grpId="0"/>
          <p:bldP spid="42" grpId="0"/>
          <p:bldP spid="43" grpId="0"/>
          <p:bldP spid="44" grpId="0"/>
          <p:bldP spid="45" grpId="0"/>
          <p:bldP spid="48" grpId="0"/>
          <p:bldP spid="49" grpId="0"/>
          <p:bldP spid="50" grpId="0"/>
          <p:bldP spid="51" grpId="0"/>
          <p:bldP spid="52" grpId="0"/>
          <p:bldP spid="53" grpId="0"/>
          <p:bldP spid="54" grpId="0"/>
          <p:bldP spid="55" grpId="0"/>
          <p:bldP spid="56" grpId="0"/>
          <p:bldP spid="57" grpId="0"/>
          <p:bldP spid="58" grpId="0"/>
          <p:bldP spid="59" grpId="0"/>
          <p:bldP spid="60" grpId="0"/>
          <p:bldP spid="62" grpId="0" animBg="1"/>
          <p:bldP spid="66" grpId="0"/>
          <p:bldP spid="67" grpId="0"/>
          <p:bldP spid="68" grpId="0"/>
          <p:bldP spid="74" grpId="0" animBg="1"/>
          <p:bldP spid="75" grpId="0" animBg="1"/>
          <p:bldP spid="76" grpId="0" animBg="1"/>
          <p:bldP spid="7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2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" fill="hold">
                          <p:stCondLst>
                            <p:cond delay="indefinite"/>
                          </p:stCondLst>
                          <p:childTnLst>
                            <p:par>
                              <p:cTn id="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8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4" fill="hold">
                          <p:stCondLst>
                            <p:cond delay="indefinite"/>
                          </p:stCondLst>
                          <p:childTnLst>
                            <p:par>
                              <p:cTn id="1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8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9" fill="hold">
                          <p:stCondLst>
                            <p:cond delay="indefinite"/>
                          </p:stCondLst>
                          <p:childTnLst>
                            <p:par>
                              <p:cTn id="1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4" fill="hold">
                          <p:stCondLst>
                            <p:cond delay="indefinite"/>
                          </p:stCondLst>
                          <p:childTnLst>
                            <p:par>
                              <p:cTn id="1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8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9" fill="hold">
                          <p:stCondLst>
                            <p:cond delay="indefinite"/>
                          </p:stCondLst>
                          <p:childTnLst>
                            <p:par>
                              <p:cTn id="1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3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4" fill="hold">
                          <p:stCondLst>
                            <p:cond delay="indefinite"/>
                          </p:stCondLst>
                          <p:childTnLst>
                            <p:par>
                              <p:cTn id="1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8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9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41" grpId="0"/>
          <p:bldP spid="42" grpId="0"/>
          <p:bldP spid="43" grpId="0"/>
          <p:bldP spid="44" grpId="0"/>
          <p:bldP spid="45" grpId="0"/>
          <p:bldP spid="48" grpId="0"/>
          <p:bldP spid="49" grpId="0"/>
          <p:bldP spid="50" grpId="0"/>
          <p:bldP spid="51" grpId="0"/>
          <p:bldP spid="52" grpId="0"/>
          <p:bldP spid="53" grpId="0"/>
          <p:bldP spid="54" grpId="0"/>
          <p:bldP spid="55" grpId="0"/>
          <p:bldP spid="56" grpId="0"/>
          <p:bldP spid="57" grpId="0"/>
          <p:bldP spid="58" grpId="0"/>
          <p:bldP spid="59" grpId="0"/>
          <p:bldP spid="60" grpId="0"/>
          <p:bldP spid="62" grpId="0" animBg="1"/>
          <p:bldP spid="66" grpId="0"/>
          <p:bldP spid="67" grpId="0"/>
          <p:bldP spid="68" grpId="0"/>
          <p:bldP spid="74" grpId="0" animBg="1"/>
          <p:bldP spid="75" grpId="0" animBg="1"/>
          <p:bldP spid="76" grpId="0" animBg="1"/>
          <p:bldP spid="77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66"/>
            <a:ext cx="9144000" cy="5153632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9654" y="133350"/>
            <a:ext cx="6929347" cy="1142686"/>
          </a:xfrm>
          <a:prstGeom prst="roundRect">
            <a:avLst>
              <a:gd name="adj" fmla="val 0"/>
            </a:avLst>
          </a:prstGeom>
          <a:noFill/>
          <a:ln>
            <a:gradFill flip="none" rotWithShape="1">
              <a:gsLst>
                <a:gs pos="0">
                  <a:srgbClr val="FFC000"/>
                </a:gs>
                <a:gs pos="91000">
                  <a:srgbClr val="FFC000">
                    <a:alpha val="0"/>
                  </a:srgbClr>
                </a:gs>
              </a:gsLst>
              <a:lin ang="0" scaled="1"/>
              <a:tileRect/>
            </a:gra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marL="230188" indent="-230188" algn="l"/>
            <a:endParaRPr lang="en-US" sz="2000" dirty="0">
              <a:solidFill>
                <a:prstClr val="black"/>
              </a:solidFill>
              <a:latin typeface="Book Antiqua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94405" y="210674"/>
            <a:ext cx="7779695" cy="1007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algn="just">
              <a:lnSpc>
                <a:spcPts val="2000"/>
              </a:lnSpc>
              <a:tabLst>
                <a:tab pos="282575" algn="l"/>
                <a:tab pos="631825" algn="l"/>
              </a:tabLst>
            </a:pPr>
            <a:r>
              <a:rPr lang="en-US" sz="2000" dirty="0" smtClean="0">
                <a:solidFill>
                  <a:srgbClr val="00FFFF"/>
                </a:solidFill>
                <a:latin typeface="Book Antiqua" pitchFamily="18" charset="0"/>
              </a:rPr>
              <a:t>Calculate </a:t>
            </a: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the number of electrons constituting one coulomb of charge. OR </a:t>
            </a:r>
            <a:endParaRPr lang="en-US" sz="2000" dirty="0" smtClean="0">
              <a:solidFill>
                <a:srgbClr val="00FFFF"/>
              </a:solidFill>
              <a:latin typeface="Book Antiqua" pitchFamily="18" charset="0"/>
            </a:endParaRPr>
          </a:p>
          <a:p>
            <a:pPr algn="just">
              <a:lnSpc>
                <a:spcPts val="2000"/>
              </a:lnSpc>
              <a:tabLst>
                <a:tab pos="282575" algn="l"/>
                <a:tab pos="631825" algn="l"/>
              </a:tabLst>
            </a:pPr>
            <a:r>
              <a:rPr lang="en-US" sz="2000" dirty="0" smtClean="0">
                <a:solidFill>
                  <a:srgbClr val="00FFFF"/>
                </a:solidFill>
                <a:latin typeface="Book Antiqua" pitchFamily="18" charset="0"/>
              </a:rPr>
              <a:t>Show </a:t>
            </a: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that 1 ampere is equivalent to flow of 6.25 × 10</a:t>
            </a:r>
            <a:r>
              <a:rPr lang="en-US" sz="2000" baseline="30000" dirty="0">
                <a:solidFill>
                  <a:srgbClr val="00FFFF"/>
                </a:solidFill>
                <a:latin typeface="Book Antiqua" pitchFamily="18" charset="0"/>
              </a:rPr>
              <a:t>18</a:t>
            </a: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 elementary </a:t>
            </a:r>
            <a:r>
              <a:rPr lang="en-US" sz="2000" dirty="0" smtClean="0">
                <a:solidFill>
                  <a:srgbClr val="00FFFF"/>
                </a:solidFill>
                <a:latin typeface="Book Antiqua" pitchFamily="18" charset="0"/>
              </a:rPr>
              <a:t>charges</a:t>
            </a:r>
            <a:endParaRPr lang="en-US" sz="2000" dirty="0">
              <a:solidFill>
                <a:srgbClr val="00FFFF"/>
              </a:solidFill>
              <a:latin typeface="Book Antiqua" pitchFamily="18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01905" y="1545593"/>
            <a:ext cx="1127625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FF00"/>
                </a:solidFill>
                <a:latin typeface="Book Antiqua" pitchFamily="18" charset="0"/>
              </a:rPr>
              <a:t>Given :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1449354" y="1601453"/>
            <a:ext cx="3128170" cy="343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Charge on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an electron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(e)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468866" y="1573272"/>
            <a:ext cx="18982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  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1.6 × 10</a:t>
            </a:r>
            <a:r>
              <a:rPr lang="en-US" sz="20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–19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C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039516" y="1973646"/>
            <a:ext cx="1441045" cy="399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Charge(Q)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4334556" y="1973382"/>
            <a:ext cx="10299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   1C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81503" y="2881053"/>
            <a:ext cx="1362723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FF00"/>
                </a:solidFill>
                <a:latin typeface="Book Antiqua" pitchFamily="18" charset="0"/>
              </a:rPr>
              <a:t>Formula : 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181503" y="3298595"/>
            <a:ext cx="1362723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FFFF00"/>
                </a:solidFill>
                <a:latin typeface="Book Antiqua" pitchFamily="18" charset="0"/>
              </a:rPr>
              <a:t>Solution </a:t>
            </a:r>
            <a:r>
              <a:rPr lang="en-US" sz="2000" b="1" dirty="0">
                <a:solidFill>
                  <a:srgbClr val="FFFF00"/>
                </a:solidFill>
                <a:latin typeface="Book Antiqua" pitchFamily="18" charset="0"/>
              </a:rPr>
              <a:t>: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657682" y="2863155"/>
            <a:ext cx="8266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504585" y="2863155"/>
            <a:ext cx="5687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67207" y="3280699"/>
            <a:ext cx="8266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504585" y="3280699"/>
            <a:ext cx="5687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41921" y="3715960"/>
            <a:ext cx="7626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483995" y="3715960"/>
            <a:ext cx="461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Times New Roman" pitchFamily="18" charset="0"/>
                <a:sym typeface="Symbol"/>
              </a:rPr>
              <a:t>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41921" y="4229040"/>
            <a:ext cx="7626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 =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501922" y="4229040"/>
            <a:ext cx="16258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6.25 ×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n-US" sz="2000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483995" y="4229040"/>
            <a:ext cx="461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Times New Roman" pitchFamily="18" charset="0"/>
                <a:sym typeface="Symbol"/>
              </a:rPr>
              <a:t>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064224" y="3300705"/>
            <a:ext cx="4667358" cy="783193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anchor="b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defRPr>
            </a:lvl1pPr>
            <a:lvl2pPr marL="0" lvl="1" algn="ctr">
              <a:defRPr spc="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Number of electrons constituting one coulomb of charge is 6.25 × 10</a:t>
            </a:r>
            <a:r>
              <a:rPr lang="en-US" baseline="300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191476" y="2420678"/>
            <a:ext cx="1247796" cy="302763"/>
          </a:xfrm>
          <a:prstGeom prst="roundRect">
            <a:avLst/>
          </a:prstGeom>
          <a:noFill/>
          <a:ln w="400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uLnTx/>
                <a:uFillTx/>
                <a:latin typeface="Book Antiqua" pitchFamily="18" charset="0"/>
              </a:rPr>
              <a:t>To find :</a:t>
            </a: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1371600" y="2412368"/>
            <a:ext cx="23551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No of electrons (n)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3724205" y="2437651"/>
            <a:ext cx="614962" cy="349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   ?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3590" y="234288"/>
            <a:ext cx="809410" cy="400110"/>
            <a:chOff x="425284" y="174377"/>
            <a:chExt cx="377595" cy="400110"/>
          </a:xfrm>
        </p:grpSpPr>
        <p:sp>
          <p:nvSpPr>
            <p:cNvPr id="71" name="TextBox 70"/>
            <p:cNvSpPr txBox="1"/>
            <p:nvPr/>
          </p:nvSpPr>
          <p:spPr>
            <a:xfrm>
              <a:off x="425284" y="174377"/>
              <a:ext cx="3775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  <a:cs typeface="Gautami" panose="020B0502040204020203" pitchFamily="34" charset="0"/>
                </a:defRPr>
              </a:lvl1pPr>
            </a:lstStyle>
            <a:p>
              <a:r>
                <a:rPr lang="en-US" sz="2000" b="1" dirty="0" smtClean="0">
                  <a:solidFill>
                    <a:srgbClr val="FFFF00"/>
                  </a:solidFill>
                  <a:latin typeface="Book Antiqua" pitchFamily="18" charset="0"/>
                </a:rPr>
                <a:t>Q.3.</a:t>
              </a:r>
              <a:endParaRPr lang="en-US" sz="20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45468" y="543572"/>
              <a:ext cx="294377" cy="2006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85000"/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45771" y="1822950"/>
            <a:ext cx="839893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07239" y="2687259"/>
            <a:ext cx="1016270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77861" y="3142869"/>
            <a:ext cx="1170006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68336" y="3558794"/>
            <a:ext cx="1170006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587266" y="3574585"/>
            <a:ext cx="1540458" cy="666810"/>
            <a:chOff x="5896118" y="2965749"/>
            <a:chExt cx="1273105" cy="666810"/>
          </a:xfrm>
        </p:grpSpPr>
        <p:sp>
          <p:nvSpPr>
            <p:cNvPr id="37" name="Rectangle 36"/>
            <p:cNvSpPr/>
            <p:nvPr/>
          </p:nvSpPr>
          <p:spPr>
            <a:xfrm>
              <a:off x="6300075" y="2965749"/>
              <a:ext cx="32092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5927242" y="3282950"/>
              <a:ext cx="1042375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896118" y="3232449"/>
              <a:ext cx="127310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1.6 × 10</a:t>
              </a:r>
              <a:r>
                <a:rPr lang="en-US" sz="2000" b="1" baseline="3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03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2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" fill="hold">
                          <p:stCondLst>
                            <p:cond delay="indefinite"/>
                          </p:stCondLst>
                          <p:childTnLst>
                            <p:par>
                              <p:cTn id="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8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3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4" fill="hold">
                          <p:stCondLst>
                            <p:cond delay="indefinite"/>
                          </p:stCondLst>
                          <p:childTnLst>
                            <p:par>
                              <p:cTn id="1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8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9" fill="hold">
                          <p:stCondLst>
                            <p:cond delay="indefinite"/>
                          </p:stCondLst>
                          <p:childTnLst>
                            <p:par>
                              <p:cTn id="1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3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4" fill="hold">
                          <p:stCondLst>
                            <p:cond delay="indefinite"/>
                          </p:stCondLst>
                          <p:childTnLst>
                            <p:par>
                              <p:cTn id="1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8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9" fill="hold">
                          <p:stCondLst>
                            <p:cond delay="indefinite"/>
                          </p:stCondLst>
                          <p:childTnLst>
                            <p:par>
                              <p:cTn id="1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1" presetID="2" presetClass="entr" presetSubtype="8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33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34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41" grpId="0"/>
          <p:bldP spid="42" grpId="0"/>
          <p:bldP spid="43" grpId="0"/>
          <p:bldP spid="44" grpId="0"/>
          <p:bldP spid="45" grpId="0"/>
          <p:bldP spid="48" grpId="0"/>
          <p:bldP spid="49" grpId="0"/>
          <p:bldP spid="50" grpId="0"/>
          <p:bldP spid="51" grpId="0"/>
          <p:bldP spid="52" grpId="0"/>
          <p:bldP spid="53" grpId="0"/>
          <p:bldP spid="54" grpId="0"/>
          <p:bldP spid="56" grpId="0"/>
          <p:bldP spid="58" grpId="0"/>
          <p:bldP spid="59" grpId="0"/>
          <p:bldP spid="60" grpId="0"/>
          <p:bldP spid="62" grpId="0" animBg="1"/>
          <p:bldP spid="66" grpId="0"/>
          <p:bldP spid="67" grpId="0"/>
          <p:bldP spid="68" grpId="0"/>
          <p:bldP spid="74" grpId="0" animBg="1"/>
          <p:bldP spid="75" grpId="0" animBg="1"/>
          <p:bldP spid="76" grpId="0" animBg="1"/>
          <p:bldP spid="7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2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" fill="hold">
                          <p:stCondLst>
                            <p:cond delay="indefinite"/>
                          </p:stCondLst>
                          <p:childTnLst>
                            <p:par>
                              <p:cTn id="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8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3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4" fill="hold">
                          <p:stCondLst>
                            <p:cond delay="indefinite"/>
                          </p:stCondLst>
                          <p:childTnLst>
                            <p:par>
                              <p:cTn id="1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8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9" fill="hold">
                          <p:stCondLst>
                            <p:cond delay="indefinite"/>
                          </p:stCondLst>
                          <p:childTnLst>
                            <p:par>
                              <p:cTn id="1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3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4" fill="hold">
                          <p:stCondLst>
                            <p:cond delay="indefinite"/>
                          </p:stCondLst>
                          <p:childTnLst>
                            <p:par>
                              <p:cTn id="1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8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9" fill="hold">
                          <p:stCondLst>
                            <p:cond delay="indefinite"/>
                          </p:stCondLst>
                          <p:childTnLst>
                            <p:par>
                              <p:cTn id="1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41" grpId="0"/>
          <p:bldP spid="42" grpId="0"/>
          <p:bldP spid="43" grpId="0"/>
          <p:bldP spid="44" grpId="0"/>
          <p:bldP spid="45" grpId="0"/>
          <p:bldP spid="48" grpId="0"/>
          <p:bldP spid="49" grpId="0"/>
          <p:bldP spid="50" grpId="0"/>
          <p:bldP spid="51" grpId="0"/>
          <p:bldP spid="52" grpId="0"/>
          <p:bldP spid="53" grpId="0"/>
          <p:bldP spid="54" grpId="0"/>
          <p:bldP spid="56" grpId="0"/>
          <p:bldP spid="58" grpId="0"/>
          <p:bldP spid="59" grpId="0"/>
          <p:bldP spid="60" grpId="0"/>
          <p:bldP spid="62" grpId="0" animBg="1"/>
          <p:bldP spid="66" grpId="0"/>
          <p:bldP spid="67" grpId="0"/>
          <p:bldP spid="68" grpId="0"/>
          <p:bldP spid="74" grpId="0" animBg="1"/>
          <p:bldP spid="75" grpId="0" animBg="1"/>
          <p:bldP spid="76" grpId="0" animBg="1"/>
          <p:bldP spid="77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66"/>
            <a:ext cx="9144000" cy="5153632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09531" y="215876"/>
            <a:ext cx="6853146" cy="932563"/>
          </a:xfrm>
          <a:prstGeom prst="roundRect">
            <a:avLst>
              <a:gd name="adj" fmla="val 0"/>
            </a:avLst>
          </a:prstGeom>
          <a:noFill/>
          <a:ln>
            <a:gradFill flip="none" rotWithShape="1">
              <a:gsLst>
                <a:gs pos="0">
                  <a:srgbClr val="FFC000"/>
                </a:gs>
                <a:gs pos="91000">
                  <a:srgbClr val="FFC000">
                    <a:alpha val="0"/>
                  </a:srgbClr>
                </a:gs>
              </a:gsLst>
              <a:lin ang="0" scaled="1"/>
              <a:tileRect/>
            </a:gra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marL="230188" indent="-230188" algn="l"/>
            <a:endParaRPr lang="en-US" sz="2000" dirty="0">
              <a:solidFill>
                <a:prstClr val="black"/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270000" y="220205"/>
            <a:ext cx="6765485" cy="915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algn="just">
              <a:tabLst>
                <a:tab pos="282575" algn="l"/>
                <a:tab pos="631825" algn="l"/>
              </a:tabLst>
            </a:pP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How much work is done in moving a charge of magnitude 2 C across two point having a potential difference of 12 V ?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438104" y="1391174"/>
            <a:ext cx="1314497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FF00"/>
                </a:solidFill>
                <a:latin typeface="Book Antiqua" pitchFamily="18" charset="0"/>
              </a:rPr>
              <a:t>Given :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940995" y="1374561"/>
            <a:ext cx="1467978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Charge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(Q)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405082" y="1355959"/>
            <a:ext cx="910828" cy="373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   2 C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1569840" y="1727082"/>
            <a:ext cx="28391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Potential difference(V)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4408973" y="1727082"/>
            <a:ext cx="10482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   12 V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378794" y="2753935"/>
            <a:ext cx="1373807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FF00"/>
                </a:solidFill>
                <a:latin typeface="Book Antiqua" pitchFamily="18" charset="0"/>
              </a:rPr>
              <a:t>Formula : 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378795" y="3284160"/>
            <a:ext cx="1373806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FFFF00"/>
                </a:solidFill>
                <a:latin typeface="Book Antiqua" pitchFamily="18" charset="0"/>
              </a:rPr>
              <a:t>Solution </a:t>
            </a:r>
            <a:r>
              <a:rPr lang="en-US" sz="2000" b="1" dirty="0">
                <a:solidFill>
                  <a:srgbClr val="FFFF00"/>
                </a:solidFill>
                <a:latin typeface="Book Antiqua" pitchFamily="18" charset="0"/>
              </a:rPr>
              <a:t>: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179232" y="2760285"/>
            <a:ext cx="724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913407" y="2760285"/>
            <a:ext cx="5966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VQ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182588" y="3286035"/>
            <a:ext cx="724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26174" y="3257430"/>
            <a:ext cx="613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Times New Roman" pitchFamily="18" charset="0"/>
                <a:sym typeface="Symbol"/>
              </a:rPr>
              <a:t>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141078" y="3676890"/>
            <a:ext cx="724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 =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13407" y="3695640"/>
            <a:ext cx="6046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 J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26174" y="3634740"/>
            <a:ext cx="613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Times New Roman" pitchFamily="18" charset="0"/>
                <a:sym typeface="Symbol"/>
              </a:rPr>
              <a:t>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11821" y="3653076"/>
            <a:ext cx="2972864" cy="442674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anchor="b">
            <a:spAutoFit/>
          </a:bodyPr>
          <a:lstStyle>
            <a:defPPr>
              <a:defRPr lang="en-US"/>
            </a:defPPr>
            <a:lvl2pPr marL="0" lvl="1" algn="ctr">
              <a:defRPr spc="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2pPr>
          </a:lstStyle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The work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done is 24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J 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407788" y="2293560"/>
            <a:ext cx="1344813" cy="302763"/>
          </a:xfrm>
          <a:prstGeom prst="roundRect">
            <a:avLst/>
          </a:prstGeom>
          <a:noFill/>
          <a:ln w="400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uLnTx/>
                <a:uFillTx/>
                <a:latin typeface="Book Antiqua" pitchFamily="18" charset="0"/>
              </a:rPr>
              <a:t>To find :</a:t>
            </a: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2188530" y="2277144"/>
            <a:ext cx="13308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Work (W)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3528386" y="2277144"/>
            <a:ext cx="6463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   ?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47210" y="174377"/>
            <a:ext cx="979386" cy="400110"/>
            <a:chOff x="310020" y="174377"/>
            <a:chExt cx="608122" cy="400110"/>
          </a:xfrm>
        </p:grpSpPr>
        <p:sp>
          <p:nvSpPr>
            <p:cNvPr id="71" name="TextBox 70"/>
            <p:cNvSpPr txBox="1"/>
            <p:nvPr/>
          </p:nvSpPr>
          <p:spPr>
            <a:xfrm>
              <a:off x="310020" y="174377"/>
              <a:ext cx="6081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  <a:cs typeface="Gautami" panose="020B0502040204020203" pitchFamily="34" charset="0"/>
                </a:defRPr>
              </a:lvl1pPr>
            </a:lstStyle>
            <a:p>
              <a:r>
                <a:rPr lang="en-US" sz="2000" b="1" dirty="0" smtClean="0">
                  <a:solidFill>
                    <a:srgbClr val="FFFF00"/>
                  </a:solidFill>
                  <a:latin typeface="Book Antiqua" pitchFamily="18" charset="0"/>
                </a:rPr>
                <a:t>Q.4.</a:t>
              </a:r>
              <a:endParaRPr lang="en-US" sz="20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45490" y="539750"/>
              <a:ext cx="391816" cy="20065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85000"/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520002" y="1680740"/>
            <a:ext cx="839893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61005" y="2588903"/>
            <a:ext cx="839893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09725" y="3057608"/>
            <a:ext cx="966947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09531" y="3587557"/>
            <a:ext cx="966947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913407" y="3295530"/>
            <a:ext cx="8531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12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×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2</a:t>
            </a:r>
            <a:endParaRPr lang="en-US" sz="20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73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2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" fill="hold">
                          <p:stCondLst>
                            <p:cond delay="indefinite"/>
                          </p:stCondLst>
                          <p:childTnLst>
                            <p:par>
                              <p:cTn id="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8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3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4" fill="hold">
                          <p:stCondLst>
                            <p:cond delay="indefinite"/>
                          </p:stCondLst>
                          <p:childTnLst>
                            <p:par>
                              <p:cTn id="1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8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9" fill="hold">
                          <p:stCondLst>
                            <p:cond delay="indefinite"/>
                          </p:stCondLst>
                          <p:childTnLst>
                            <p:par>
                              <p:cTn id="1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1" presetID="2" presetClass="entr" presetSubtype="8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23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24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41" grpId="0"/>
          <p:bldP spid="42" grpId="0"/>
          <p:bldP spid="43" grpId="0"/>
          <p:bldP spid="44" grpId="0"/>
          <p:bldP spid="45" grpId="0"/>
          <p:bldP spid="48" grpId="0"/>
          <p:bldP spid="49" grpId="0"/>
          <p:bldP spid="52" grpId="0"/>
          <p:bldP spid="53" grpId="0"/>
          <p:bldP spid="54" grpId="0"/>
          <p:bldP spid="56" grpId="0"/>
          <p:bldP spid="58" grpId="0"/>
          <p:bldP spid="59" grpId="0"/>
          <p:bldP spid="60" grpId="0"/>
          <p:bldP spid="62" grpId="0" animBg="1"/>
          <p:bldP spid="66" grpId="0"/>
          <p:bldP spid="67" grpId="0"/>
          <p:bldP spid="68" grpId="0"/>
          <p:bldP spid="74" grpId="0" animBg="1"/>
          <p:bldP spid="75" grpId="0" animBg="1"/>
          <p:bldP spid="76" grpId="0" animBg="1"/>
          <p:bldP spid="77" grpId="0" animBg="1"/>
          <p:bldP spid="3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2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" fill="hold">
                          <p:stCondLst>
                            <p:cond delay="indefinite"/>
                          </p:stCondLst>
                          <p:childTnLst>
                            <p:par>
                              <p:cTn id="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8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3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4" fill="hold">
                          <p:stCondLst>
                            <p:cond delay="indefinite"/>
                          </p:stCondLst>
                          <p:childTnLst>
                            <p:par>
                              <p:cTn id="1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8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9" fill="hold">
                          <p:stCondLst>
                            <p:cond delay="indefinite"/>
                          </p:stCondLst>
                          <p:childTnLst>
                            <p:par>
                              <p:cTn id="1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41" grpId="0"/>
          <p:bldP spid="42" grpId="0"/>
          <p:bldP spid="43" grpId="0"/>
          <p:bldP spid="44" grpId="0"/>
          <p:bldP spid="45" grpId="0"/>
          <p:bldP spid="48" grpId="0"/>
          <p:bldP spid="49" grpId="0"/>
          <p:bldP spid="52" grpId="0"/>
          <p:bldP spid="53" grpId="0"/>
          <p:bldP spid="54" grpId="0"/>
          <p:bldP spid="56" grpId="0"/>
          <p:bldP spid="58" grpId="0"/>
          <p:bldP spid="59" grpId="0"/>
          <p:bldP spid="60" grpId="0"/>
          <p:bldP spid="62" grpId="0" animBg="1"/>
          <p:bldP spid="66" grpId="0"/>
          <p:bldP spid="67" grpId="0"/>
          <p:bldP spid="68" grpId="0"/>
          <p:bldP spid="74" grpId="0" animBg="1"/>
          <p:bldP spid="75" grpId="0" animBg="1"/>
          <p:bldP spid="76" grpId="0" animBg="1"/>
          <p:bldP spid="77" grpId="0" animBg="1"/>
          <p:bldP spid="39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66"/>
            <a:ext cx="9144000" cy="5153632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9654" y="193061"/>
            <a:ext cx="6853146" cy="693712"/>
          </a:xfrm>
          <a:prstGeom prst="roundRect">
            <a:avLst>
              <a:gd name="adj" fmla="val 0"/>
            </a:avLst>
          </a:prstGeom>
          <a:noFill/>
          <a:ln>
            <a:gradFill flip="none" rotWithShape="1">
              <a:gsLst>
                <a:gs pos="0">
                  <a:srgbClr val="FFC000"/>
                </a:gs>
                <a:gs pos="91000">
                  <a:srgbClr val="FFC000">
                    <a:alpha val="0"/>
                  </a:srgbClr>
                </a:gs>
              </a:gsLst>
              <a:lin ang="0" scaled="1"/>
              <a:tileRect/>
            </a:gra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marL="230188" indent="-230188" algn="l"/>
            <a:endParaRPr lang="en-US" dirty="0">
              <a:solidFill>
                <a:prstClr val="black"/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90484" y="199244"/>
            <a:ext cx="6948917" cy="62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algn="just">
              <a:tabLst>
                <a:tab pos="282575" algn="l"/>
                <a:tab pos="631825" algn="l"/>
              </a:tabLst>
            </a:pP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How much energy is given to each coulomb of charge passing through 6 V battery  ?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292806" y="1153514"/>
            <a:ext cx="1127625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FF00"/>
                </a:solidFill>
                <a:latin typeface="Book Antiqua" pitchFamily="18" charset="0"/>
              </a:rPr>
              <a:t>Given :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1792771" y="1136901"/>
            <a:ext cx="1460056" cy="33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Charge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(Q)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269937" y="1104840"/>
            <a:ext cx="8777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   1C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56205" y="1581150"/>
            <a:ext cx="29377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Potential difference (V)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293933" y="1581150"/>
            <a:ext cx="8537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   6V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44838" y="2481885"/>
            <a:ext cx="1362723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FF00"/>
                </a:solidFill>
                <a:latin typeface="Book Antiqua" pitchFamily="18" charset="0"/>
              </a:rPr>
              <a:t>Formula : 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228600" y="2942955"/>
            <a:ext cx="1362723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FFFF00"/>
                </a:solidFill>
                <a:latin typeface="Book Antiqua" pitchFamily="18" charset="0"/>
              </a:rPr>
              <a:t>Solution </a:t>
            </a:r>
            <a:r>
              <a:rPr lang="en-US" sz="2000" b="1" dirty="0">
                <a:solidFill>
                  <a:srgbClr val="FFFF00"/>
                </a:solidFill>
                <a:latin typeface="Book Antiqua" pitchFamily="18" charset="0"/>
              </a:rPr>
              <a:t>: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24355" y="2947324"/>
            <a:ext cx="7973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369916" y="2947324"/>
            <a:ext cx="6563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VQ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40617" y="3382585"/>
            <a:ext cx="7973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568285" y="3382585"/>
            <a:ext cx="41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Times New Roman" pitchFamily="18" charset="0"/>
                <a:sym typeface="Symbol"/>
              </a:rPr>
              <a:t>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731092" y="3771840"/>
            <a:ext cx="7973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 =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392194" y="3771840"/>
            <a:ext cx="5240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J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58760" y="3771840"/>
            <a:ext cx="41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Times New Roman" pitchFamily="18" charset="0"/>
                <a:sym typeface="Symbol"/>
              </a:rPr>
              <a:t>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11315" y="3802618"/>
            <a:ext cx="3332435" cy="36933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anchor="b">
            <a:spAutoFit/>
          </a:bodyPr>
          <a:lstStyle>
            <a:defPPr>
              <a:defRPr lang="en-US"/>
            </a:defPPr>
            <a:lvl2pPr marL="0" lvl="1" algn="ctr">
              <a:defRPr spc="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2pPr>
          </a:lstStyle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energy given by battery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J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54811" y="2058179"/>
            <a:ext cx="1247796" cy="302763"/>
          </a:xfrm>
          <a:prstGeom prst="roundRect">
            <a:avLst/>
          </a:prstGeom>
          <a:noFill/>
          <a:ln w="400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uLnTx/>
                <a:uFillTx/>
                <a:latin typeface="Book Antiqua" pitchFamily="18" charset="0"/>
              </a:rPr>
              <a:t>To find :</a:t>
            </a: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1406144" y="2009505"/>
            <a:ext cx="34461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Energy given by battery (W)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4785575" y="2009505"/>
            <a:ext cx="4929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 ?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9504" y="174377"/>
            <a:ext cx="681096" cy="416173"/>
            <a:chOff x="310020" y="174377"/>
            <a:chExt cx="608122" cy="707886"/>
          </a:xfrm>
        </p:grpSpPr>
        <p:sp>
          <p:nvSpPr>
            <p:cNvPr id="71" name="TextBox 70"/>
            <p:cNvSpPr txBox="1"/>
            <p:nvPr/>
          </p:nvSpPr>
          <p:spPr>
            <a:xfrm>
              <a:off x="310020" y="174377"/>
              <a:ext cx="6081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  <a:cs typeface="Gautami" panose="020B0502040204020203" pitchFamily="34" charset="0"/>
                </a:defRPr>
              </a:lvl1pPr>
            </a:lstStyle>
            <a:p>
              <a:r>
                <a:rPr lang="en-US" sz="2000" b="1" dirty="0" smtClean="0">
                  <a:solidFill>
                    <a:srgbClr val="FFFF00"/>
                  </a:solidFill>
                  <a:latin typeface="Book Antiqua" pitchFamily="18" charset="0"/>
                </a:rPr>
                <a:t>Q.5.</a:t>
              </a:r>
              <a:endParaRPr lang="en-US" sz="20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14783" y="772494"/>
              <a:ext cx="384095" cy="20064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85000"/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447283" y="1448932"/>
            <a:ext cx="763539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04863" y="2336627"/>
            <a:ext cx="923882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71518" y="2766561"/>
            <a:ext cx="1063642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68186" y="3223312"/>
            <a:ext cx="1063642" cy="24279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363895" y="3380589"/>
            <a:ext cx="7973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6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×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1</a:t>
            </a:r>
            <a:endParaRPr lang="en-US" sz="20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24355" y="2481885"/>
            <a:ext cx="7973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424881" y="2481885"/>
            <a:ext cx="6563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VQ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95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2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" fill="hold">
                          <p:stCondLst>
                            <p:cond delay="indefinite"/>
                          </p:stCondLst>
                          <p:childTnLst>
                            <p:par>
                              <p:cTn id="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8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4" fill="hold">
                          <p:stCondLst>
                            <p:cond delay="indefinite"/>
                          </p:stCondLst>
                          <p:childTnLst>
                            <p:par>
                              <p:cTn id="1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8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9" fill="hold">
                          <p:stCondLst>
                            <p:cond delay="indefinite"/>
                          </p:stCondLst>
                          <p:childTnLst>
                            <p:par>
                              <p:cTn id="1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3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4" fill="hold">
                          <p:stCondLst>
                            <p:cond delay="indefinite"/>
                          </p:stCondLst>
                          <p:childTnLst>
                            <p:par>
                              <p:cTn id="1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8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9" fill="hold">
                          <p:stCondLst>
                            <p:cond delay="indefinite"/>
                          </p:stCondLst>
                          <p:childTnLst>
                            <p:par>
                              <p:cTn id="1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1" presetID="2" presetClass="entr" presetSubtype="8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33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34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41" grpId="0"/>
          <p:bldP spid="42" grpId="0"/>
          <p:bldP spid="43" grpId="0"/>
          <p:bldP spid="44" grpId="0"/>
          <p:bldP spid="45" grpId="0"/>
          <p:bldP spid="48" grpId="0"/>
          <p:bldP spid="49" grpId="0"/>
          <p:bldP spid="52" grpId="0"/>
          <p:bldP spid="53" grpId="0"/>
          <p:bldP spid="54" grpId="0"/>
          <p:bldP spid="56" grpId="0"/>
          <p:bldP spid="58" grpId="0"/>
          <p:bldP spid="59" grpId="0"/>
          <p:bldP spid="60" grpId="0"/>
          <p:bldP spid="62" grpId="0" animBg="1"/>
          <p:bldP spid="66" grpId="0"/>
          <p:bldP spid="67" grpId="0"/>
          <p:bldP spid="68" grpId="0"/>
          <p:bldP spid="74" grpId="0" animBg="1"/>
          <p:bldP spid="75" grpId="0" animBg="1"/>
          <p:bldP spid="76" grpId="0" animBg="1"/>
          <p:bldP spid="77" grpId="0" animBg="1"/>
          <p:bldP spid="39" grpId="0"/>
          <p:bldP spid="38" grpId="0"/>
          <p:bldP spid="5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2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" fill="hold">
                          <p:stCondLst>
                            <p:cond delay="indefinite"/>
                          </p:stCondLst>
                          <p:childTnLst>
                            <p:par>
                              <p:cTn id="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8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9" fill="hold">
                          <p:stCondLst>
                            <p:cond delay="indefinite"/>
                          </p:stCondLst>
                          <p:childTnLst>
                            <p:par>
                              <p:cTn id="9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4" fill="hold">
                          <p:stCondLst>
                            <p:cond delay="indefinite"/>
                          </p:stCondLst>
                          <p:childTnLst>
                            <p:par>
                              <p:cTn id="9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9" fill="hold">
                          <p:stCondLst>
                            <p:cond delay="indefinite"/>
                          </p:stCondLst>
                          <p:childTnLst>
                            <p:par>
                              <p:cTn id="10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4" fill="hold">
                          <p:stCondLst>
                            <p:cond delay="indefinite"/>
                          </p:stCondLst>
                          <p:childTnLst>
                            <p:par>
                              <p:cTn id="10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4" fill="hold">
                          <p:stCondLst>
                            <p:cond delay="indefinite"/>
                          </p:stCondLst>
                          <p:childTnLst>
                            <p:par>
                              <p:cTn id="1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8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9" fill="hold">
                          <p:stCondLst>
                            <p:cond delay="indefinite"/>
                          </p:stCondLst>
                          <p:childTnLst>
                            <p:par>
                              <p:cTn id="1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3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4" fill="hold">
                          <p:stCondLst>
                            <p:cond delay="indefinite"/>
                          </p:stCondLst>
                          <p:childTnLst>
                            <p:par>
                              <p:cTn id="1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8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9" fill="hold">
                          <p:stCondLst>
                            <p:cond delay="indefinite"/>
                          </p:stCondLst>
                          <p:childTnLst>
                            <p:par>
                              <p:cTn id="1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41" grpId="0"/>
          <p:bldP spid="42" grpId="0"/>
          <p:bldP spid="43" grpId="0"/>
          <p:bldP spid="44" grpId="0"/>
          <p:bldP spid="45" grpId="0"/>
          <p:bldP spid="48" grpId="0"/>
          <p:bldP spid="49" grpId="0"/>
          <p:bldP spid="52" grpId="0"/>
          <p:bldP spid="53" grpId="0"/>
          <p:bldP spid="54" grpId="0"/>
          <p:bldP spid="56" grpId="0"/>
          <p:bldP spid="58" grpId="0"/>
          <p:bldP spid="59" grpId="0"/>
          <p:bldP spid="60" grpId="0"/>
          <p:bldP spid="62" grpId="0" animBg="1"/>
          <p:bldP spid="66" grpId="0"/>
          <p:bldP spid="67" grpId="0"/>
          <p:bldP spid="68" grpId="0"/>
          <p:bldP spid="74" grpId="0" animBg="1"/>
          <p:bldP spid="75" grpId="0" animBg="1"/>
          <p:bldP spid="76" grpId="0" animBg="1"/>
          <p:bldP spid="77" grpId="0" animBg="1"/>
          <p:bldP spid="39" grpId="0"/>
          <p:bldP spid="38" grpId="0"/>
          <p:bldP spid="55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66"/>
            <a:ext cx="9144000" cy="5153632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9654" y="201734"/>
            <a:ext cx="6853147" cy="630647"/>
          </a:xfrm>
          <a:prstGeom prst="roundRect">
            <a:avLst>
              <a:gd name="adj" fmla="val 0"/>
            </a:avLst>
          </a:prstGeom>
          <a:noFill/>
          <a:ln>
            <a:gradFill flip="none" rotWithShape="1">
              <a:gsLst>
                <a:gs pos="0">
                  <a:srgbClr val="FFC000"/>
                </a:gs>
                <a:gs pos="91000">
                  <a:srgbClr val="FFC000">
                    <a:alpha val="0"/>
                  </a:srgbClr>
                </a:gs>
              </a:gsLst>
              <a:lin ang="0" scaled="1"/>
              <a:tileRect/>
            </a:gra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marL="230188" indent="-230188" algn="l"/>
            <a:endParaRPr lang="en-US" dirty="0">
              <a:solidFill>
                <a:prstClr val="black"/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91720" y="189719"/>
            <a:ext cx="6652080" cy="625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algn="just">
              <a:lnSpc>
                <a:spcPts val="2000"/>
              </a:lnSpc>
              <a:tabLst>
                <a:tab pos="282575" algn="l"/>
                <a:tab pos="631825" algn="l"/>
              </a:tabLst>
            </a:pP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How many electrons are flowing per second past a point in a circuit </a:t>
            </a:r>
            <a:r>
              <a:rPr lang="en-US" sz="2000" dirty="0" smtClean="0">
                <a:solidFill>
                  <a:srgbClr val="00FFFF"/>
                </a:solidFill>
                <a:latin typeface="Book Antiqua" pitchFamily="18" charset="0"/>
              </a:rPr>
              <a:t>in which </a:t>
            </a: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there is a current of </a:t>
            </a:r>
            <a:r>
              <a:rPr lang="en-US" sz="2000" dirty="0" smtClean="0">
                <a:solidFill>
                  <a:srgbClr val="00FFFF"/>
                </a:solidFill>
                <a:latin typeface="Book Antiqua" pitchFamily="18" charset="0"/>
              </a:rPr>
              <a:t>5 </a:t>
            </a:r>
            <a:r>
              <a:rPr lang="en-US" sz="2000" dirty="0" smtClean="0">
                <a:solidFill>
                  <a:srgbClr val="00FFFF"/>
                </a:solidFill>
                <a:latin typeface="Book Antiqua" pitchFamily="18" charset="0"/>
                <a:cs typeface="Calibri"/>
              </a:rPr>
              <a:t>amp</a:t>
            </a:r>
            <a:r>
              <a:rPr lang="en-US" sz="2000" dirty="0" smtClean="0">
                <a:solidFill>
                  <a:srgbClr val="00FFFF"/>
                </a:solidFill>
                <a:latin typeface="Book Antiqua" pitchFamily="18" charset="0"/>
              </a:rPr>
              <a:t> ? </a:t>
            </a:r>
            <a:endParaRPr lang="en-US" sz="2000" dirty="0">
              <a:solidFill>
                <a:srgbClr val="00FFFF"/>
              </a:solidFill>
              <a:latin typeface="Book Antiqua" pitchFamily="18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34581" y="1171575"/>
            <a:ext cx="1062273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FF00"/>
                </a:solidFill>
                <a:latin typeface="Book Antiqua" pitchFamily="18" charset="0"/>
              </a:rPr>
              <a:t>Given :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1293648" y="1153481"/>
            <a:ext cx="1472150" cy="579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Current (I)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626098" y="1128033"/>
            <a:ext cx="9236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   5 A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1324753" y="1544409"/>
            <a:ext cx="1441045" cy="399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Time (t)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623465" y="1536307"/>
            <a:ext cx="11353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   1sec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812318" y="1969096"/>
            <a:ext cx="18929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 1.6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× 10</a:t>
            </a:r>
            <a:r>
              <a:rPr lang="en-US" sz="20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–19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C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191072" y="3641765"/>
            <a:ext cx="1343585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FFFF00"/>
                </a:solidFill>
                <a:latin typeface="Book Antiqua" pitchFamily="18" charset="0"/>
              </a:rPr>
              <a:t>Solution </a:t>
            </a:r>
            <a:r>
              <a:rPr lang="en-US" sz="2000" b="1" dirty="0">
                <a:solidFill>
                  <a:srgbClr val="FFFF00"/>
                </a:solidFill>
                <a:latin typeface="Book Antiqua" pitchFamily="18" charset="0"/>
              </a:rPr>
              <a:t>: 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94928" y="2884057"/>
            <a:ext cx="1335872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FF00"/>
                </a:solidFill>
                <a:latin typeface="Book Antiqua" pitchFamily="18" charset="0"/>
              </a:rPr>
              <a:t>Formula :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91320" y="3187275"/>
            <a:ext cx="6815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96713" y="3187275"/>
            <a:ext cx="470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00845" y="3623869"/>
            <a:ext cx="6815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96713" y="3623869"/>
            <a:ext cx="3690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08150" y="2154834"/>
            <a:ext cx="6254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819237" y="2154834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Times New Roman" pitchFamily="18" charset="0"/>
                <a:sym typeface="Symbol"/>
              </a:rPr>
              <a:t>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26020" y="2649034"/>
            <a:ext cx="6254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 =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75311" y="2649034"/>
            <a:ext cx="14718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31.25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n-US" sz="2000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37107" y="2649034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Times New Roman" pitchFamily="18" charset="0"/>
                <a:sym typeface="Symbol"/>
              </a:rPr>
              <a:t>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49129" y="3142502"/>
            <a:ext cx="3865618" cy="707886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anchor="b">
            <a:spAutoFit/>
          </a:bodyPr>
          <a:lstStyle>
            <a:defPPr>
              <a:defRPr lang="en-US"/>
            </a:defPPr>
            <a:lvl2pPr marL="0" lvl="1" algn="ctr">
              <a:defRPr spc="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2pPr>
          </a:lstStyle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Electrons flowing per second is 31.25 × 10</a:t>
            </a:r>
            <a:r>
              <a:rPr lang="en-US" sz="20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18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209825" y="2382663"/>
            <a:ext cx="1211099" cy="302763"/>
          </a:xfrm>
          <a:prstGeom prst="roundRect">
            <a:avLst/>
          </a:prstGeom>
          <a:noFill/>
          <a:ln w="400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uLnTx/>
                <a:uFillTx/>
                <a:latin typeface="Book Antiqua" pitchFamily="18" charset="0"/>
              </a:rPr>
              <a:t>To find :</a:t>
            </a: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1378738" y="2369206"/>
            <a:ext cx="23551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No of electrons (n)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3733870" y="2369206"/>
            <a:ext cx="5180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 ?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419" y="133350"/>
            <a:ext cx="687982" cy="375952"/>
            <a:chOff x="310020" y="174377"/>
            <a:chExt cx="608122" cy="805889"/>
          </a:xfrm>
        </p:grpSpPr>
        <p:sp>
          <p:nvSpPr>
            <p:cNvPr id="71" name="TextBox 70"/>
            <p:cNvSpPr txBox="1"/>
            <p:nvPr/>
          </p:nvSpPr>
          <p:spPr>
            <a:xfrm>
              <a:off x="310020" y="174377"/>
              <a:ext cx="6081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  <a:cs typeface="Gautami" panose="020B0502040204020203" pitchFamily="34" charset="0"/>
                </a:defRPr>
              </a:lvl1pPr>
            </a:lstStyle>
            <a:p>
              <a:r>
                <a:rPr lang="en-US" sz="2000" b="1" dirty="0" smtClean="0">
                  <a:solidFill>
                    <a:srgbClr val="FFFF00"/>
                  </a:solidFill>
                  <a:latin typeface="Book Antiqua" pitchFamily="18" charset="0"/>
                </a:rPr>
                <a:t>Q.6.</a:t>
              </a:r>
              <a:endParaRPr lang="en-US" sz="20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55608" y="947949"/>
              <a:ext cx="474097" cy="32317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85000"/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418654" y="1448932"/>
            <a:ext cx="694126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95428" y="2646069"/>
            <a:ext cx="839893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79391" y="3147742"/>
            <a:ext cx="966947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69866" y="3914664"/>
            <a:ext cx="966947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699778" y="2013459"/>
            <a:ext cx="1273105" cy="666810"/>
            <a:chOff x="5896118" y="2965749"/>
            <a:chExt cx="1273105" cy="666810"/>
          </a:xfrm>
        </p:grpSpPr>
        <p:sp>
          <p:nvSpPr>
            <p:cNvPr id="37" name="Rectangle 36"/>
            <p:cNvSpPr/>
            <p:nvPr/>
          </p:nvSpPr>
          <p:spPr>
            <a:xfrm>
              <a:off x="6153400" y="2965749"/>
              <a:ext cx="72487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5 × 1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5927242" y="3282950"/>
              <a:ext cx="1179036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896118" y="3232449"/>
              <a:ext cx="127310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1.6 × 10</a:t>
              </a:r>
              <a:r>
                <a:rPr lang="en-US" sz="2000" b="1" baseline="3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-19</a:t>
              </a:r>
            </a:p>
          </p:txBody>
        </p:sp>
      </p:grp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74493" y="1943992"/>
            <a:ext cx="2866751" cy="399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Charge on electron (e)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196713" y="2838072"/>
            <a:ext cx="3690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91320" y="2838072"/>
            <a:ext cx="6815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600845" y="3947719"/>
            <a:ext cx="6815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196713" y="3947719"/>
            <a:ext cx="470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72916" y="3623869"/>
            <a:ext cx="15466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… … (i) 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71850" y="3938224"/>
            <a:ext cx="15477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… … (ii) 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19014" y="4324350"/>
            <a:ext cx="31262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equation (i) and (ii)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0" y="1117856"/>
            <a:ext cx="0" cy="389567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074657" y="1171575"/>
            <a:ext cx="3690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324730" y="1171575"/>
            <a:ext cx="6896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ne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111144" y="1680459"/>
            <a:ext cx="6254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822231" y="1680459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Times New Roman" pitchFamily="18" charset="0"/>
                <a:sym typeface="Symbol"/>
              </a:rPr>
              <a:t>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cs typeface="Times New Roman" pitchFamily="18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5699778" y="1525519"/>
            <a:ext cx="369012" cy="685860"/>
            <a:chOff x="6323906" y="2946699"/>
            <a:chExt cx="369012" cy="685860"/>
          </a:xfrm>
        </p:grpSpPr>
        <p:sp>
          <p:nvSpPr>
            <p:cNvPr id="89" name="Rectangle 88"/>
            <p:cNvSpPr/>
            <p:nvPr/>
          </p:nvSpPr>
          <p:spPr>
            <a:xfrm>
              <a:off x="6353561" y="3232449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e</a:t>
              </a:r>
              <a:endParaRPr lang="en-US" sz="20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323906" y="2946699"/>
              <a:ext cx="36901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 Antiqua" pitchFamily="18" charset="0"/>
                </a:rPr>
                <a:t>It</a:t>
              </a:r>
              <a:endPara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6345960" y="3290570"/>
              <a:ext cx="31047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172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2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6" fill="hold">
                          <p:stCondLst>
                            <p:cond delay="indefinite"/>
                          </p:stCondLst>
                          <p:childTnLst>
                            <p:par>
                              <p:cTn id="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1" fill="hold">
                          <p:stCondLst>
                            <p:cond delay="indefinite"/>
                          </p:stCondLst>
                          <p:childTnLst>
                            <p:par>
                              <p:cTn id="1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8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4" fill="hold">
                          <p:stCondLst>
                            <p:cond delay="indefinite"/>
                          </p:stCondLst>
                          <p:childTnLst>
                            <p:par>
                              <p:cTn id="1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9" fill="hold">
                          <p:stCondLst>
                            <p:cond delay="indefinite"/>
                          </p:stCondLst>
                          <p:childTnLst>
                            <p:par>
                              <p:cTn id="1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4" fill="hold">
                          <p:stCondLst>
                            <p:cond delay="indefinite"/>
                          </p:stCondLst>
                          <p:childTnLst>
                            <p:par>
                              <p:cTn id="1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9" fill="hold">
                          <p:stCondLst>
                            <p:cond delay="indefinite"/>
                          </p:stCondLst>
                          <p:childTnLst>
                            <p:par>
                              <p:cTn id="1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3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4" fill="hold">
                          <p:stCondLst>
                            <p:cond delay="indefinite"/>
                          </p:stCondLst>
                          <p:childTnLst>
                            <p:par>
                              <p:cTn id="1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8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9" fill="hold">
                          <p:stCondLst>
                            <p:cond delay="indefinite"/>
                          </p:stCondLst>
                          <p:childTnLst>
                            <p:par>
                              <p:cTn id="1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8" fill="hold">
                          <p:stCondLst>
                            <p:cond delay="indefinite"/>
                          </p:stCondLst>
                          <p:childTnLst>
                            <p:par>
                              <p:cTn id="1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2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3" fill="hold">
                          <p:stCondLst>
                            <p:cond delay="indefinite"/>
                          </p:stCondLst>
                          <p:childTnLst>
                            <p:par>
                              <p:cTn id="1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7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8" fill="hold">
                          <p:stCondLst>
                            <p:cond delay="indefinite"/>
                          </p:stCondLst>
                          <p:childTnLst>
                            <p:par>
                              <p:cTn id="1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2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3" fill="hold">
                          <p:stCondLst>
                            <p:cond delay="indefinite"/>
                          </p:stCondLst>
                          <p:childTnLst>
                            <p:par>
                              <p:cTn id="1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7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8" fill="hold">
                          <p:stCondLst>
                            <p:cond delay="indefinite"/>
                          </p:stCondLst>
                          <p:childTnLst>
                            <p:par>
                              <p:cTn id="1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2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3" fill="hold">
                          <p:stCondLst>
                            <p:cond delay="indefinite"/>
                          </p:stCondLst>
                          <p:childTnLst>
                            <p:par>
                              <p:cTn id="1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7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8" fill="hold">
                          <p:stCondLst>
                            <p:cond delay="indefinite"/>
                          </p:stCondLst>
                          <p:childTnLst>
                            <p:par>
                              <p:cTn id="1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3" fill="hold">
                          <p:stCondLst>
                            <p:cond delay="indefinite"/>
                          </p:stCondLst>
                          <p:childTnLst>
                            <p:par>
                              <p:cTn id="1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8" fill="hold">
                          <p:stCondLst>
                            <p:cond delay="indefinite"/>
                          </p:stCondLst>
                          <p:childTnLst>
                            <p:par>
                              <p:cTn id="1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2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3" fill="hold">
                          <p:stCondLst>
                            <p:cond delay="indefinite"/>
                          </p:stCondLst>
                          <p:childTnLst>
                            <p:par>
                              <p:cTn id="1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8" fill="hold">
                          <p:stCondLst>
                            <p:cond delay="indefinite"/>
                          </p:stCondLst>
                          <p:childTnLst>
                            <p:par>
                              <p:cTn id="1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3" fill="hold">
                          <p:stCondLst>
                            <p:cond delay="indefinite"/>
                          </p:stCondLst>
                          <p:childTnLst>
                            <p:par>
                              <p:cTn id="2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5" presetID="2" presetClass="entr" presetSubtype="8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07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08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41" grpId="0"/>
          <p:bldP spid="42" grpId="0"/>
          <p:bldP spid="43" grpId="0"/>
          <p:bldP spid="44" grpId="0"/>
          <p:bldP spid="45" grpId="0"/>
          <p:bldP spid="46" grpId="0"/>
          <p:bldP spid="49" grpId="0"/>
          <p:bldP spid="48" grpId="0"/>
          <p:bldP spid="50" grpId="0"/>
          <p:bldP spid="51" grpId="0"/>
          <p:bldP spid="52" grpId="0"/>
          <p:bldP spid="53" grpId="0"/>
          <p:bldP spid="54" grpId="0"/>
          <p:bldP spid="56" grpId="0"/>
          <p:bldP spid="58" grpId="0"/>
          <p:bldP spid="59" grpId="0"/>
          <p:bldP spid="60" grpId="0"/>
          <p:bldP spid="62" grpId="0" animBg="1"/>
          <p:bldP spid="66" grpId="0"/>
          <p:bldP spid="67" grpId="0"/>
          <p:bldP spid="68" grpId="0"/>
          <p:bldP spid="74" grpId="0" animBg="1"/>
          <p:bldP spid="75" grpId="0" animBg="1"/>
          <p:bldP spid="76" grpId="0" animBg="1"/>
          <p:bldP spid="77" grpId="0" animBg="1"/>
          <p:bldP spid="40" grpId="0"/>
          <p:bldP spid="57" grpId="0"/>
          <p:bldP spid="55" grpId="0"/>
          <p:bldP spid="61" grpId="0"/>
          <p:bldP spid="63" grpId="0"/>
          <p:bldP spid="64" grpId="0"/>
          <p:bldP spid="65" grpId="0"/>
          <p:bldP spid="69" grpId="0"/>
          <p:bldP spid="73" grpId="0"/>
          <p:bldP spid="78" grpId="0"/>
          <p:bldP spid="79" grpId="0"/>
          <p:bldP spid="8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2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1" fill="hold">
                          <p:stCondLst>
                            <p:cond delay="indefinite"/>
                          </p:stCondLst>
                          <p:childTnLst>
                            <p:par>
                              <p:cTn id="8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0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6" fill="hold">
                          <p:stCondLst>
                            <p:cond delay="indefinite"/>
                          </p:stCondLst>
                          <p:childTnLst>
                            <p:par>
                              <p:cTn id="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1" fill="hold">
                          <p:stCondLst>
                            <p:cond delay="indefinite"/>
                          </p:stCondLst>
                          <p:childTnLst>
                            <p:par>
                              <p:cTn id="1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8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9" fill="hold">
                          <p:stCondLst>
                            <p:cond delay="indefinite"/>
                          </p:stCondLst>
                          <p:childTnLst>
                            <p:par>
                              <p:cTn id="1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3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4" fill="hold">
                          <p:stCondLst>
                            <p:cond delay="indefinite"/>
                          </p:stCondLst>
                          <p:childTnLst>
                            <p:par>
                              <p:cTn id="1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8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9" fill="hold">
                          <p:stCondLst>
                            <p:cond delay="indefinite"/>
                          </p:stCondLst>
                          <p:childTnLst>
                            <p:par>
                              <p:cTn id="1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3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4" fill="hold">
                          <p:stCondLst>
                            <p:cond delay="indefinite"/>
                          </p:stCondLst>
                          <p:childTnLst>
                            <p:par>
                              <p:cTn id="1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9" fill="hold">
                          <p:stCondLst>
                            <p:cond delay="indefinite"/>
                          </p:stCondLst>
                          <p:childTnLst>
                            <p:par>
                              <p:cTn id="1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3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4" fill="hold">
                          <p:stCondLst>
                            <p:cond delay="indefinite"/>
                          </p:stCondLst>
                          <p:childTnLst>
                            <p:par>
                              <p:cTn id="1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8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9" fill="hold">
                          <p:stCondLst>
                            <p:cond delay="indefinite"/>
                          </p:stCondLst>
                          <p:childTnLst>
                            <p:par>
                              <p:cTn id="1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4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8" fill="hold">
                          <p:stCondLst>
                            <p:cond delay="indefinite"/>
                          </p:stCondLst>
                          <p:childTnLst>
                            <p:par>
                              <p:cTn id="1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2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3" fill="hold">
                          <p:stCondLst>
                            <p:cond delay="indefinite"/>
                          </p:stCondLst>
                          <p:childTnLst>
                            <p:par>
                              <p:cTn id="1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7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8" fill="hold">
                          <p:stCondLst>
                            <p:cond delay="indefinite"/>
                          </p:stCondLst>
                          <p:childTnLst>
                            <p:par>
                              <p:cTn id="1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2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3" fill="hold">
                          <p:stCondLst>
                            <p:cond delay="indefinite"/>
                          </p:stCondLst>
                          <p:childTnLst>
                            <p:par>
                              <p:cTn id="1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7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8" fill="hold">
                          <p:stCondLst>
                            <p:cond delay="indefinite"/>
                          </p:stCondLst>
                          <p:childTnLst>
                            <p:par>
                              <p:cTn id="1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0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2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3" fill="hold">
                          <p:stCondLst>
                            <p:cond delay="indefinite"/>
                          </p:stCondLst>
                          <p:childTnLst>
                            <p:par>
                              <p:cTn id="1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7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8" fill="hold">
                          <p:stCondLst>
                            <p:cond delay="indefinite"/>
                          </p:stCondLst>
                          <p:childTnLst>
                            <p:par>
                              <p:cTn id="1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2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3" fill="hold">
                          <p:stCondLst>
                            <p:cond delay="indefinite"/>
                          </p:stCondLst>
                          <p:childTnLst>
                            <p:par>
                              <p:cTn id="1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7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8" fill="hold">
                          <p:stCondLst>
                            <p:cond delay="indefinite"/>
                          </p:stCondLst>
                          <p:childTnLst>
                            <p:par>
                              <p:cTn id="1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2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3" fill="hold">
                          <p:stCondLst>
                            <p:cond delay="indefinite"/>
                          </p:stCondLst>
                          <p:childTnLst>
                            <p:par>
                              <p:cTn id="19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8" fill="hold">
                          <p:stCondLst>
                            <p:cond delay="indefinite"/>
                          </p:stCondLst>
                          <p:childTnLst>
                            <p:par>
                              <p:cTn id="1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3" fill="hold">
                          <p:stCondLst>
                            <p:cond delay="indefinite"/>
                          </p:stCondLst>
                          <p:childTnLst>
                            <p:par>
                              <p:cTn id="2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7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8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41" grpId="0"/>
          <p:bldP spid="42" grpId="0"/>
          <p:bldP spid="43" grpId="0"/>
          <p:bldP spid="44" grpId="0"/>
          <p:bldP spid="45" grpId="0"/>
          <p:bldP spid="46" grpId="0"/>
          <p:bldP spid="49" grpId="0"/>
          <p:bldP spid="48" grpId="0"/>
          <p:bldP spid="50" grpId="0"/>
          <p:bldP spid="51" grpId="0"/>
          <p:bldP spid="52" grpId="0"/>
          <p:bldP spid="53" grpId="0"/>
          <p:bldP spid="54" grpId="0"/>
          <p:bldP spid="56" grpId="0"/>
          <p:bldP spid="58" grpId="0"/>
          <p:bldP spid="59" grpId="0"/>
          <p:bldP spid="60" grpId="0"/>
          <p:bldP spid="62" grpId="0" animBg="1"/>
          <p:bldP spid="66" grpId="0"/>
          <p:bldP spid="67" grpId="0"/>
          <p:bldP spid="68" grpId="0"/>
          <p:bldP spid="74" grpId="0" animBg="1"/>
          <p:bldP spid="75" grpId="0" animBg="1"/>
          <p:bldP spid="76" grpId="0" animBg="1"/>
          <p:bldP spid="77" grpId="0" animBg="1"/>
          <p:bldP spid="40" grpId="0"/>
          <p:bldP spid="57" grpId="0"/>
          <p:bldP spid="55" grpId="0"/>
          <p:bldP spid="61" grpId="0"/>
          <p:bldP spid="63" grpId="0"/>
          <p:bldP spid="64" grpId="0"/>
          <p:bldP spid="65" grpId="0"/>
          <p:bldP spid="69" grpId="0"/>
          <p:bldP spid="73" grpId="0"/>
          <p:bldP spid="78" grpId="0"/>
          <p:bldP spid="79" grpId="0"/>
          <p:bldP spid="80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66"/>
            <a:ext cx="9144000" cy="5153632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9654" y="205701"/>
            <a:ext cx="6853146" cy="1457733"/>
          </a:xfrm>
          <a:prstGeom prst="roundRect">
            <a:avLst>
              <a:gd name="adj" fmla="val 0"/>
            </a:avLst>
          </a:prstGeom>
          <a:noFill/>
          <a:ln>
            <a:gradFill flip="none" rotWithShape="1">
              <a:gsLst>
                <a:gs pos="0">
                  <a:srgbClr val="FFC000"/>
                </a:gs>
                <a:gs pos="91000">
                  <a:srgbClr val="FFC000">
                    <a:alpha val="0"/>
                  </a:srgbClr>
                </a:gs>
              </a:gsLst>
              <a:lin ang="0" scaled="1"/>
              <a:tileRect/>
            </a:gra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marL="230188" indent="-230188" algn="l"/>
            <a:endParaRPr lang="en-US" dirty="0">
              <a:solidFill>
                <a:prstClr val="black"/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85700" y="242396"/>
            <a:ext cx="6505699" cy="1431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</a:lstStyle>
          <a:p>
            <a:pPr algn="just">
              <a:lnSpc>
                <a:spcPts val="1800"/>
              </a:lnSpc>
              <a:tabLst>
                <a:tab pos="282575" algn="l"/>
                <a:tab pos="631825" algn="l"/>
              </a:tabLst>
            </a:pP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An electric heater is connected to the 230 V mains </a:t>
            </a:r>
            <a:r>
              <a:rPr lang="en-US" sz="2000" dirty="0" smtClean="0">
                <a:solidFill>
                  <a:srgbClr val="00FFFF"/>
                </a:solidFill>
                <a:latin typeface="Book Antiqua" pitchFamily="18" charset="0"/>
              </a:rPr>
              <a:t>supply. A </a:t>
            </a:r>
            <a:r>
              <a:rPr lang="en-US" sz="2000" dirty="0">
                <a:solidFill>
                  <a:srgbClr val="00FFFF"/>
                </a:solidFill>
                <a:latin typeface="Book Antiqua" pitchFamily="18" charset="0"/>
              </a:rPr>
              <a:t>current of 8 A flows through the heater.</a:t>
            </a:r>
          </a:p>
          <a:p>
            <a:pPr algn="just">
              <a:lnSpc>
                <a:spcPts val="1800"/>
              </a:lnSpc>
              <a:tabLst>
                <a:tab pos="282575" algn="l"/>
                <a:tab pos="631825" algn="l"/>
              </a:tabLst>
            </a:pPr>
            <a:r>
              <a:rPr lang="en-US" sz="2000" dirty="0">
                <a:solidFill>
                  <a:srgbClr val="FFC000"/>
                </a:solidFill>
                <a:latin typeface="Book Antiqua" pitchFamily="18" charset="0"/>
              </a:rPr>
              <a:t>(a) How much charge flows around the circuit in each </a:t>
            </a:r>
            <a:r>
              <a:rPr lang="en-US" sz="2000" dirty="0" smtClean="0">
                <a:solidFill>
                  <a:srgbClr val="FFC000"/>
                </a:solidFill>
                <a:latin typeface="Book Antiqua" pitchFamily="18" charset="0"/>
              </a:rPr>
              <a:t>	  second </a:t>
            </a:r>
            <a:r>
              <a:rPr lang="en-US" sz="2000" dirty="0">
                <a:solidFill>
                  <a:srgbClr val="FFC000"/>
                </a:solidFill>
                <a:latin typeface="Book Antiqua" pitchFamily="18" charset="0"/>
              </a:rPr>
              <a:t>?</a:t>
            </a:r>
          </a:p>
          <a:p>
            <a:pPr algn="just">
              <a:lnSpc>
                <a:spcPts val="1800"/>
              </a:lnSpc>
              <a:tabLst>
                <a:tab pos="282575" algn="l"/>
                <a:tab pos="631825" algn="l"/>
              </a:tabLst>
            </a:pPr>
            <a:r>
              <a:rPr lang="en-US" sz="2000" dirty="0">
                <a:solidFill>
                  <a:srgbClr val="FFC000"/>
                </a:solidFill>
                <a:latin typeface="Book Antiqua" pitchFamily="18" charset="0"/>
              </a:rPr>
              <a:t>(b) How much energy is transferred to the heater in </a:t>
            </a:r>
            <a:r>
              <a:rPr lang="en-US" sz="2000" dirty="0" smtClean="0">
                <a:solidFill>
                  <a:srgbClr val="FFC000"/>
                </a:solidFill>
                <a:latin typeface="Book Antiqua" pitchFamily="18" charset="0"/>
              </a:rPr>
              <a:t>	  each </a:t>
            </a:r>
            <a:r>
              <a:rPr lang="en-US" sz="2000" dirty="0">
                <a:solidFill>
                  <a:srgbClr val="FFC000"/>
                </a:solidFill>
                <a:latin typeface="Book Antiqua" pitchFamily="18" charset="0"/>
              </a:rPr>
              <a:t>second ?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16180" y="1833041"/>
            <a:ext cx="1127625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FF00"/>
                </a:solidFill>
                <a:latin typeface="Book Antiqua" pitchFamily="18" charset="0"/>
              </a:rPr>
              <a:t>Given :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2679056" y="1962150"/>
            <a:ext cx="981118" cy="363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 230 V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873654" y="2552640"/>
            <a:ext cx="14275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Current (I)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262680" y="2552640"/>
            <a:ext cx="9579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 8 A 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2270814" y="2933640"/>
            <a:ext cx="8796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 1 sec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14300" y="4095750"/>
            <a:ext cx="1315625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FF00"/>
                </a:solidFill>
                <a:latin typeface="Book Antiqua" pitchFamily="18" charset="0"/>
              </a:rPr>
              <a:t>Formula : 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3310592" y="2645574"/>
            <a:ext cx="1362723" cy="3027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FFFF00"/>
                </a:solidFill>
                <a:latin typeface="Book Antiqua" pitchFamily="18" charset="0"/>
              </a:rPr>
              <a:t>Solution </a:t>
            </a:r>
            <a:r>
              <a:rPr lang="en-US" sz="2000" b="1" dirty="0">
                <a:solidFill>
                  <a:srgbClr val="FFFF00"/>
                </a:solidFill>
                <a:latin typeface="Book Antiqua" pitchFamily="18" charset="0"/>
              </a:rPr>
              <a:t>: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627705" y="4045362"/>
            <a:ext cx="683200" cy="33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31826" y="3867150"/>
            <a:ext cx="5494130" cy="707886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anchor="b">
            <a:spAutoFit/>
          </a:bodyPr>
          <a:lstStyle>
            <a:defPPr>
              <a:defRPr lang="en-US"/>
            </a:defPPr>
            <a:lvl2pPr marL="0" lvl="1" algn="ctr">
              <a:defRPr spc="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2pPr>
          </a:lstStyle>
          <a:p>
            <a:pPr algn="just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(a)   Charge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flowing around the circuit is 8 C.</a:t>
            </a:r>
          </a:p>
          <a:p>
            <a:pPr algn="just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(b)   Energy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transferred to the heater is 1840 J.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142875" y="3368625"/>
            <a:ext cx="1224245" cy="302763"/>
          </a:xfrm>
          <a:prstGeom prst="roundRect">
            <a:avLst/>
          </a:prstGeom>
          <a:noFill/>
          <a:ln w="400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uLnTx/>
                <a:uFillTx/>
                <a:latin typeface="Book Antiqua" pitchFamily="18" charset="0"/>
              </a:rPr>
              <a:t>To find :</a:t>
            </a: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1293805" y="3730472"/>
            <a:ext cx="1472732" cy="362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Energy (W)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2643364" y="3730472"/>
            <a:ext cx="518091" cy="362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 ?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0020" y="165100"/>
            <a:ext cx="680580" cy="400110"/>
            <a:chOff x="310020" y="174377"/>
            <a:chExt cx="546890" cy="724259"/>
          </a:xfrm>
        </p:grpSpPr>
        <p:sp>
          <p:nvSpPr>
            <p:cNvPr id="71" name="TextBox 70"/>
            <p:cNvSpPr txBox="1"/>
            <p:nvPr/>
          </p:nvSpPr>
          <p:spPr>
            <a:xfrm>
              <a:off x="310020" y="174377"/>
              <a:ext cx="546890" cy="724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  <a:cs typeface="Gautami" panose="020B0502040204020203" pitchFamily="34" charset="0"/>
                </a:defRPr>
              </a:lvl1pPr>
            </a:lstStyle>
            <a:p>
              <a:r>
                <a:rPr lang="en-US" sz="2000" b="1" dirty="0" smtClean="0">
                  <a:solidFill>
                    <a:srgbClr val="FFFF00"/>
                  </a:solidFill>
                  <a:latin typeface="Book Antiqua" pitchFamily="18" charset="0"/>
                </a:rPr>
                <a:t>Q.7.</a:t>
              </a:r>
              <a:endParaRPr lang="en-US" sz="2000" b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55608" y="792333"/>
              <a:ext cx="474097" cy="24280"/>
            </a:xfrm>
            <a:prstGeom prst="rect">
              <a:avLst/>
            </a:prstGeom>
            <a:gradFill flip="none" rotWithShape="1">
              <a:gsLst>
                <a:gs pos="2000">
                  <a:schemeClr val="bg1">
                    <a:lumMod val="85000"/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282129" y="2100835"/>
            <a:ext cx="694126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41003" y="3635206"/>
            <a:ext cx="923882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94384" y="4360741"/>
            <a:ext cx="976616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98955" y="2905773"/>
            <a:ext cx="966947" cy="20065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85000"/>
                  <a:alpha val="0"/>
                </a:schemeClr>
              </a:gs>
              <a:gs pos="50000">
                <a:srgbClr val="FFCC00"/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169658" y="2933640"/>
            <a:ext cx="11815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Time (t)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252934" y="3368625"/>
            <a:ext cx="14734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Charge (Q)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2595555" y="3368625"/>
            <a:ext cx="5180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= ?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90889" y="4045362"/>
            <a:ext cx="369012" cy="33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599127" y="4359225"/>
            <a:ext cx="724878" cy="3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262311" y="4359225"/>
            <a:ext cx="596638" cy="3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VQ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855331" y="2630994"/>
            <a:ext cx="683200" cy="35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555833" y="2630994"/>
            <a:ext cx="369012" cy="35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517913" y="2630994"/>
            <a:ext cx="480938" cy="35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855237" y="3019412"/>
            <a:ext cx="683200" cy="369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 =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494619" y="3019412"/>
            <a:ext cx="724878" cy="369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× 1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538789" y="3019412"/>
            <a:ext cx="381000" cy="369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Times New Roman" pitchFamily="18" charset="0"/>
                <a:sym typeface="Symbol"/>
              </a:rPr>
              <a:t>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858412" y="3408624"/>
            <a:ext cx="683200" cy="324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 =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497794" y="3408624"/>
            <a:ext cx="562975" cy="324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C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541964" y="3408624"/>
            <a:ext cx="381000" cy="324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Times New Roman" pitchFamily="18" charset="0"/>
                <a:sym typeface="Symbol"/>
              </a:rPr>
              <a:t>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cs typeface="Times New Roman" pitchFamily="18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3259898" y="2506375"/>
            <a:ext cx="0" cy="235137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804801" y="2582447"/>
            <a:ext cx="7248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472509" y="2582447"/>
            <a:ext cx="5966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VQ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477000" y="2582447"/>
            <a:ext cx="6768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pPr algn="l"/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(b)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791449" y="2942142"/>
            <a:ext cx="7248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 =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472509" y="2942142"/>
            <a:ext cx="9813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230 × 8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516679" y="2942142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Times New Roman" pitchFamily="18" charset="0"/>
                <a:sym typeface="Symbol"/>
              </a:rPr>
              <a:t>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791449" y="3332667"/>
            <a:ext cx="7248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r"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 =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472509" y="3332667"/>
            <a:ext cx="8611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66FF"/>
                </a:solidFill>
                <a:latin typeface="Book Antiqua" pitchFamily="18" charset="0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1840 J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516679" y="3332667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cs typeface="Times New Roman" pitchFamily="18" charset="0"/>
                <a:sym typeface="Symbol"/>
              </a:rPr>
              <a:t>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cs typeface="Times New Roman" pitchFamily="18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014962" y="1808827"/>
            <a:ext cx="18932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Potential difference (V)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6324600" y="2680380"/>
            <a:ext cx="0" cy="11524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48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2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" fill="hold">
                          <p:stCondLst>
                            <p:cond delay="indefinite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" fill="hold">
                          <p:stCondLst>
                            <p:cond delay="indefinite"/>
                          </p:stCondLst>
                          <p:childTnLst>
                            <p:par>
                              <p:cTn id="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6" fill="hold">
                          <p:stCondLst>
                            <p:cond delay="indefinite"/>
                          </p:stCondLst>
                          <p:childTnLst>
                            <p:par>
                              <p:cTn id="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1" fill="hold">
                          <p:stCondLst>
                            <p:cond delay="indefinite"/>
                          </p:stCondLst>
                          <p:childTnLst>
                            <p:par>
                              <p:cTn id="1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6" fill="hold">
                          <p:stCondLst>
                            <p:cond delay="indefinite"/>
                          </p:stCondLst>
                          <p:childTnLst>
                            <p:par>
                              <p:cTn id="1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0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4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5" fill="hold">
                          <p:stCondLst>
                            <p:cond delay="indefinite"/>
                          </p:stCondLst>
                          <p:childTnLst>
                            <p:par>
                              <p:cTn id="1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3" fill="hold">
                          <p:stCondLst>
                            <p:cond delay="indefinite"/>
                          </p:stCondLst>
                          <p:childTnLst>
                            <p:par>
                              <p:cTn id="1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8" fill="hold">
                          <p:stCondLst>
                            <p:cond delay="indefinite"/>
                          </p:stCondLst>
                          <p:childTnLst>
                            <p:par>
                              <p:cTn id="1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2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7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8" fill="hold">
                          <p:stCondLst>
                            <p:cond delay="indefinite"/>
                          </p:stCondLst>
                          <p:childTnLst>
                            <p:par>
                              <p:cTn id="1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2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3" fill="hold">
                          <p:stCondLst>
                            <p:cond delay="indefinite"/>
                          </p:stCondLst>
                          <p:childTnLst>
                            <p:par>
                              <p:cTn id="1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7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8" fill="hold">
                          <p:stCondLst>
                            <p:cond delay="indefinite"/>
                          </p:stCondLst>
                          <p:childTnLst>
                            <p:par>
                              <p:cTn id="1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2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3" fill="hold">
                          <p:stCondLst>
                            <p:cond delay="indefinite"/>
                          </p:stCondLst>
                          <p:childTnLst>
                            <p:par>
                              <p:cTn id="1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8" fill="hold">
                          <p:stCondLst>
                            <p:cond delay="indefinite"/>
                          </p:stCondLst>
                          <p:childTnLst>
                            <p:par>
                              <p:cTn id="1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2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3" fill="hold">
                          <p:stCondLst>
                            <p:cond delay="indefinite"/>
                          </p:stCondLst>
                          <p:childTnLst>
                            <p:par>
                              <p:cTn id="1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2" fill="hold">
                          <p:stCondLst>
                            <p:cond delay="indefinite"/>
                          </p:stCondLst>
                          <p:childTnLst>
                            <p:par>
                              <p:cTn id="1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6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7" fill="hold">
                          <p:stCondLst>
                            <p:cond delay="indefinite"/>
                          </p:stCondLst>
                          <p:childTnLst>
                            <p:par>
                              <p:cTn id="1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1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2" fill="hold">
                          <p:stCondLst>
                            <p:cond delay="indefinite"/>
                          </p:stCondLst>
                          <p:childTnLst>
                            <p:par>
                              <p:cTn id="1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7" fill="hold">
                          <p:stCondLst>
                            <p:cond delay="indefinite"/>
                          </p:stCondLst>
                          <p:childTnLst>
                            <p:par>
                              <p:cTn id="1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1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2" fill="hold">
                          <p:stCondLst>
                            <p:cond delay="indefinite"/>
                          </p:stCondLst>
                          <p:childTnLst>
                            <p:par>
                              <p:cTn id="1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6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7" fill="hold">
                          <p:stCondLst>
                            <p:cond delay="indefinite"/>
                          </p:stCondLst>
                          <p:childTnLst>
                            <p:par>
                              <p:cTn id="1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1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2" fill="hold">
                          <p:stCondLst>
                            <p:cond delay="indefinite"/>
                          </p:stCondLst>
                          <p:childTnLst>
                            <p:par>
                              <p:cTn id="2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6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7" fill="hold">
                          <p:stCondLst>
                            <p:cond delay="indefinite"/>
                          </p:stCondLst>
                          <p:childTnLst>
                            <p:par>
                              <p:cTn id="2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1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2" fill="hold">
                          <p:stCondLst>
                            <p:cond delay="indefinite"/>
                          </p:stCondLst>
                          <p:childTnLst>
                            <p:par>
                              <p:cTn id="2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6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7" fill="hold">
                          <p:stCondLst>
                            <p:cond delay="indefinite"/>
                          </p:stCondLst>
                          <p:childTnLst>
                            <p:par>
                              <p:cTn id="2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9" presetID="2" presetClass="entr" presetSubtype="8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21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22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41" grpId="0"/>
          <p:bldP spid="43" grpId="0"/>
          <p:bldP spid="44" grpId="0"/>
          <p:bldP spid="45" grpId="0"/>
          <p:bldP spid="46" grpId="0"/>
          <p:bldP spid="48" grpId="0"/>
          <p:bldP spid="49" grpId="0"/>
          <p:bldP spid="50" grpId="0"/>
          <p:bldP spid="62" grpId="0" animBg="1"/>
          <p:bldP spid="66" grpId="0"/>
          <p:bldP spid="67" grpId="0"/>
          <p:bldP spid="68" grpId="0"/>
          <p:bldP spid="74" grpId="0" animBg="1"/>
          <p:bldP spid="75" grpId="0" animBg="1"/>
          <p:bldP spid="76" grpId="0" animBg="1"/>
          <p:bldP spid="77" grpId="0" animBg="1"/>
          <p:bldP spid="38" grpId="0"/>
          <p:bldP spid="55" grpId="0"/>
          <p:bldP spid="57" grpId="0"/>
          <p:bldP spid="61" grpId="0"/>
          <p:bldP spid="63" grpId="0"/>
          <p:bldP spid="64" grpId="0"/>
          <p:bldP spid="65" grpId="0"/>
          <p:bldP spid="69" grpId="0"/>
          <p:bldP spid="73" grpId="0"/>
          <p:bldP spid="78" grpId="0"/>
          <p:bldP spid="79" grpId="0"/>
          <p:bldP spid="80" grpId="0"/>
          <p:bldP spid="81" grpId="0"/>
          <p:bldP spid="82" grpId="0"/>
          <p:bldP spid="83" grpId="0"/>
          <p:bldP spid="85" grpId="0"/>
          <p:bldP spid="86" grpId="0"/>
          <p:bldP spid="87" grpId="0"/>
          <p:bldP spid="88" grpId="0"/>
          <p:bldP spid="89" grpId="0"/>
          <p:bldP spid="90" grpId="0"/>
          <p:bldP spid="91" grpId="0"/>
          <p:bldP spid="92" grpId="0"/>
          <p:bldP spid="93" grpId="0"/>
          <p:bldP spid="9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2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3" fill="hold">
                          <p:stCondLst>
                            <p:cond delay="indefinite"/>
                          </p:stCondLst>
                          <p:childTnLst>
                            <p:par>
                              <p:cTn id="7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" fill="hold">
                          <p:stCondLst>
                            <p:cond delay="indefinite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3" fill="hold">
                          <p:stCondLst>
                            <p:cond delay="indefinite"/>
                          </p:stCondLst>
                          <p:childTnLst>
                            <p:par>
                              <p:cTn id="8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7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1" fill="hold">
                          <p:stCondLst>
                            <p:cond delay="indefinite"/>
                          </p:stCondLst>
                          <p:childTnLst>
                            <p:par>
                              <p:cTn id="9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5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6" fill="hold">
                          <p:stCondLst>
                            <p:cond delay="indefinite"/>
                          </p:stCondLst>
                          <p:childTnLst>
                            <p:par>
                              <p:cTn id="9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0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1" fill="hold">
                          <p:stCondLst>
                            <p:cond delay="indefinite"/>
                          </p:stCondLst>
                          <p:childTnLst>
                            <p:par>
                              <p:cTn id="10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5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6" fill="hold">
                          <p:stCondLst>
                            <p:cond delay="indefinite"/>
                          </p:stCondLst>
                          <p:childTnLst>
                            <p:par>
                              <p:cTn id="10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8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0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4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5" fill="hold">
                          <p:stCondLst>
                            <p:cond delay="indefinite"/>
                          </p:stCondLst>
                          <p:childTnLst>
                            <p:par>
                              <p:cTn id="1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2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3" fill="hold">
                          <p:stCondLst>
                            <p:cond delay="indefinite"/>
                          </p:stCondLst>
                          <p:childTnLst>
                            <p:par>
                              <p:cTn id="1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7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8" fill="hold">
                          <p:stCondLst>
                            <p:cond delay="indefinite"/>
                          </p:stCondLst>
                          <p:childTnLst>
                            <p:par>
                              <p:cTn id="1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2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3" fill="hold">
                          <p:stCondLst>
                            <p:cond delay="indefinite"/>
                          </p:stCondLst>
                          <p:childTnLst>
                            <p:par>
                              <p:cTn id="1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7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8" fill="hold">
                          <p:stCondLst>
                            <p:cond delay="indefinite"/>
                          </p:stCondLst>
                          <p:childTnLst>
                            <p:par>
                              <p:cTn id="1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2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3" fill="hold">
                          <p:stCondLst>
                            <p:cond delay="indefinite"/>
                          </p:stCondLst>
                          <p:childTnLst>
                            <p:par>
                              <p:cTn id="1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7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8" fill="hold">
                          <p:stCondLst>
                            <p:cond delay="indefinite"/>
                          </p:stCondLst>
                          <p:childTnLst>
                            <p:par>
                              <p:cTn id="1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2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3" fill="hold">
                          <p:stCondLst>
                            <p:cond delay="indefinite"/>
                          </p:stCondLst>
                          <p:childTnLst>
                            <p:par>
                              <p:cTn id="1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8" fill="hold">
                          <p:stCondLst>
                            <p:cond delay="indefinite"/>
                          </p:stCondLst>
                          <p:childTnLst>
                            <p:par>
                              <p:cTn id="1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2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3" fill="hold">
                          <p:stCondLst>
                            <p:cond delay="indefinite"/>
                          </p:stCondLst>
                          <p:childTnLst>
                            <p:par>
                              <p:cTn id="1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71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2" fill="hold">
                          <p:stCondLst>
                            <p:cond delay="indefinite"/>
                          </p:stCondLst>
                          <p:childTnLst>
                            <p:par>
                              <p:cTn id="1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6" dur="5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7" fill="hold">
                          <p:stCondLst>
                            <p:cond delay="indefinite"/>
                          </p:stCondLst>
                          <p:childTnLst>
                            <p:par>
                              <p:cTn id="17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1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2" fill="hold">
                          <p:stCondLst>
                            <p:cond delay="indefinite"/>
                          </p:stCondLst>
                          <p:childTnLst>
                            <p:par>
                              <p:cTn id="1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6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7" fill="hold">
                          <p:stCondLst>
                            <p:cond delay="indefinite"/>
                          </p:stCondLst>
                          <p:childTnLst>
                            <p:par>
                              <p:cTn id="18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1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2" fill="hold">
                          <p:stCondLst>
                            <p:cond delay="indefinite"/>
                          </p:stCondLst>
                          <p:childTnLst>
                            <p:par>
                              <p:cTn id="1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6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7" fill="hold">
                          <p:stCondLst>
                            <p:cond delay="indefinite"/>
                          </p:stCondLst>
                          <p:childTnLst>
                            <p:par>
                              <p:cTn id="19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1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2" fill="hold">
                          <p:stCondLst>
                            <p:cond delay="indefinite"/>
                          </p:stCondLst>
                          <p:childTnLst>
                            <p:par>
                              <p:cTn id="2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6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7" fill="hold">
                          <p:stCondLst>
                            <p:cond delay="indefinite"/>
                          </p:stCondLst>
                          <p:childTnLst>
                            <p:par>
                              <p:cTn id="20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1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2" fill="hold">
                          <p:stCondLst>
                            <p:cond delay="indefinite"/>
                          </p:stCondLst>
                          <p:childTnLst>
                            <p:par>
                              <p:cTn id="2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4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6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7" fill="hold">
                          <p:stCondLst>
                            <p:cond delay="indefinite"/>
                          </p:stCondLst>
                          <p:childTnLst>
                            <p:par>
                              <p:cTn id="2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9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1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2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  <p:bldP spid="8" grpId="0"/>
          <p:bldP spid="41" grpId="0"/>
          <p:bldP spid="43" grpId="0"/>
          <p:bldP spid="44" grpId="0"/>
          <p:bldP spid="45" grpId="0"/>
          <p:bldP spid="46" grpId="0"/>
          <p:bldP spid="48" grpId="0"/>
          <p:bldP spid="49" grpId="0"/>
          <p:bldP spid="50" grpId="0"/>
          <p:bldP spid="62" grpId="0" animBg="1"/>
          <p:bldP spid="66" grpId="0"/>
          <p:bldP spid="67" grpId="0"/>
          <p:bldP spid="68" grpId="0"/>
          <p:bldP spid="74" grpId="0" animBg="1"/>
          <p:bldP spid="75" grpId="0" animBg="1"/>
          <p:bldP spid="76" grpId="0" animBg="1"/>
          <p:bldP spid="77" grpId="0" animBg="1"/>
          <p:bldP spid="38" grpId="0"/>
          <p:bldP spid="55" grpId="0"/>
          <p:bldP spid="57" grpId="0"/>
          <p:bldP spid="61" grpId="0"/>
          <p:bldP spid="63" grpId="0"/>
          <p:bldP spid="64" grpId="0"/>
          <p:bldP spid="65" grpId="0"/>
          <p:bldP spid="69" grpId="0"/>
          <p:bldP spid="73" grpId="0"/>
          <p:bldP spid="78" grpId="0"/>
          <p:bldP spid="79" grpId="0"/>
          <p:bldP spid="80" grpId="0"/>
          <p:bldP spid="81" grpId="0"/>
          <p:bldP spid="82" grpId="0"/>
          <p:bldP spid="83" grpId="0"/>
          <p:bldP spid="85" grpId="0"/>
          <p:bldP spid="86" grpId="0"/>
          <p:bldP spid="87" grpId="0"/>
          <p:bldP spid="88" grpId="0"/>
          <p:bldP spid="89" grpId="0"/>
          <p:bldP spid="90" grpId="0"/>
          <p:bldP spid="91" grpId="0"/>
          <p:bldP spid="92" grpId="0"/>
          <p:bldP spid="93" grpId="0"/>
          <p:bldP spid="94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4100" y="2187029"/>
            <a:ext cx="449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15835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 drive\MJ WORK\Pooja mam (physics)\State Board (VIII) Physics\Force and Pressure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26" y="-2286"/>
            <a:ext cx="9179652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08773" y="225048"/>
            <a:ext cx="47740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Physical Quantities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439886" y="742950"/>
            <a:ext cx="2169833" cy="840921"/>
            <a:chOff x="3439886" y="742950"/>
            <a:chExt cx="2169833" cy="840921"/>
          </a:xfrm>
        </p:grpSpPr>
        <p:sp>
          <p:nvSpPr>
            <p:cNvPr id="6" name="Freeform 5"/>
            <p:cNvSpPr/>
            <p:nvPr/>
          </p:nvSpPr>
          <p:spPr>
            <a:xfrm>
              <a:off x="3439886" y="742950"/>
              <a:ext cx="2112683" cy="783771"/>
            </a:xfrm>
            <a:custGeom>
              <a:avLst/>
              <a:gdLst>
                <a:gd name="connsiteX0" fmla="*/ 0 w 2133600"/>
                <a:gd name="connsiteY0" fmla="*/ 0 h 696686"/>
                <a:gd name="connsiteX1" fmla="*/ 2133600 w 2133600"/>
                <a:gd name="connsiteY1" fmla="*/ 696686 h 696686"/>
                <a:gd name="connsiteX0" fmla="*/ 0 w 2144841"/>
                <a:gd name="connsiteY0" fmla="*/ 0 h 696686"/>
                <a:gd name="connsiteX1" fmla="*/ 2133600 w 2144841"/>
                <a:gd name="connsiteY1" fmla="*/ 696686 h 696686"/>
                <a:gd name="connsiteX0" fmla="*/ 0 w 2116006"/>
                <a:gd name="connsiteY0" fmla="*/ 0 h 783771"/>
                <a:gd name="connsiteX1" fmla="*/ 2104571 w 2116006"/>
                <a:gd name="connsiteY1" fmla="*/ 783771 h 783771"/>
                <a:gd name="connsiteX0" fmla="*/ 0 w 2112683"/>
                <a:gd name="connsiteY0" fmla="*/ 0 h 783771"/>
                <a:gd name="connsiteX1" fmla="*/ 2104571 w 2112683"/>
                <a:gd name="connsiteY1" fmla="*/ 783771 h 783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2683" h="783771">
                  <a:moveTo>
                    <a:pt x="0" y="0"/>
                  </a:moveTo>
                  <a:cubicBezTo>
                    <a:pt x="14514" y="769258"/>
                    <a:pt x="2264228" y="58056"/>
                    <a:pt x="2104571" y="783771"/>
                  </a:cubicBezTo>
                </a:path>
              </a:pathLst>
            </a:custGeom>
            <a:noFill/>
            <a:ln>
              <a:solidFill>
                <a:schemeClr val="bg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495418" y="1469570"/>
              <a:ext cx="114301" cy="1143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4350605" y="1613661"/>
            <a:ext cx="2403928" cy="864096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Anything that can be measured is a </a:t>
            </a:r>
            <a:r>
              <a:rPr lang="en-US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PHYSICAL QUANTITY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</p:txBody>
      </p:sp>
      <p:pic>
        <p:nvPicPr>
          <p:cNvPr id="2050" name="Picture 2" descr="D:\d drive\MJ WORK\Pooja mam (physics)\CBSE (VII)\LAWS OF MOTION\08.05_-_bolt_chegand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043690"/>
            <a:ext cx="2819400" cy="1875010"/>
          </a:xfrm>
          <a:prstGeom prst="roundRect">
            <a:avLst/>
          </a:prstGeom>
          <a:noFill/>
          <a:ln w="127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720051" y="3346268"/>
            <a:ext cx="1988899" cy="1435965"/>
            <a:chOff x="6336367" y="3075272"/>
            <a:chExt cx="1988899" cy="1435965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1590" y="3075272"/>
              <a:ext cx="1890568" cy="14359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6336367" y="3409950"/>
              <a:ext cx="198889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DISTANCE IS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 A PHYSICAL QUANTITY</a:t>
              </a:r>
              <a:endPara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  <p:pic>
        <p:nvPicPr>
          <p:cNvPr id="16" name="Picture 2" descr="D:\d drive\MJ WORK\Pooja mam (physics)\CBSE (VII)\LAWS OF MOTION\klo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687" y="958917"/>
            <a:ext cx="2044556" cy="204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439886" y="3399927"/>
            <a:ext cx="1988899" cy="1305423"/>
            <a:chOff x="3595344" y="3262858"/>
            <a:chExt cx="1988899" cy="1305423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6145" y="3262858"/>
              <a:ext cx="1718698" cy="1305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3595344" y="3500070"/>
              <a:ext cx="198889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TIME IS A PHYSICAL QUANTITY</a:t>
              </a:r>
              <a:endPara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  <p:pic>
        <p:nvPicPr>
          <p:cNvPr id="20" name="Picture 3" descr="C:\Users\vedika\Desktop\Mother-and-Child.jp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730" y="3118353"/>
            <a:ext cx="2839471" cy="1891797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</p:pic>
      <p:grpSp>
        <p:nvGrpSpPr>
          <p:cNvPr id="2" name="Group 1"/>
          <p:cNvGrpSpPr/>
          <p:nvPr/>
        </p:nvGrpSpPr>
        <p:grpSpPr>
          <a:xfrm>
            <a:off x="3356155" y="3333080"/>
            <a:ext cx="1988899" cy="1435965"/>
            <a:chOff x="6469301" y="2285491"/>
            <a:chExt cx="1988899" cy="1435965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8465" y="2285491"/>
              <a:ext cx="1890568" cy="14359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6469301" y="2626312"/>
              <a:ext cx="198889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LOVE IS NOT A PHYSICAL QUANTITY</a:t>
              </a:r>
              <a:endPara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29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d drive\MJ WORK\Pooja mam (physics)\State Board (VIII) Physics\Force and Pressure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26" y="-2286"/>
            <a:ext cx="9179652" cy="51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63686" y="225048"/>
            <a:ext cx="16642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UNITS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09800" y="830818"/>
            <a:ext cx="525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Units are a system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of measurement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.</a:t>
            </a:r>
          </a:p>
        </p:txBody>
      </p:sp>
      <p:sp>
        <p:nvSpPr>
          <p:cNvPr id="25" name="Bent-Up Arrow 24"/>
          <p:cNvSpPr/>
          <p:nvPr/>
        </p:nvSpPr>
        <p:spPr>
          <a:xfrm flipH="1" flipV="1">
            <a:off x="1300259" y="1428750"/>
            <a:ext cx="1506520" cy="499638"/>
          </a:xfrm>
          <a:prstGeom prst="bentUpArrow">
            <a:avLst/>
          </a:prstGeom>
          <a:solidFill>
            <a:schemeClr val="bg1"/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-Up Arrow 25"/>
          <p:cNvSpPr/>
          <p:nvPr/>
        </p:nvSpPr>
        <p:spPr>
          <a:xfrm flipV="1">
            <a:off x="6379982" y="1428750"/>
            <a:ext cx="1506520" cy="499638"/>
          </a:xfrm>
          <a:prstGeom prst="bentUpArrow">
            <a:avLst/>
          </a:prstGeom>
          <a:solidFill>
            <a:schemeClr val="bg1"/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4800" y="2104938"/>
            <a:ext cx="2538923" cy="4896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M.K.S. System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081278" y="2136037"/>
            <a:ext cx="3062722" cy="4896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C.G.S. System</a:t>
            </a:r>
          </a:p>
        </p:txBody>
      </p:sp>
      <p:sp>
        <p:nvSpPr>
          <p:cNvPr id="31" name="Line 8"/>
          <p:cNvSpPr>
            <a:spLocks noChangeShapeType="1"/>
          </p:cNvSpPr>
          <p:nvPr/>
        </p:nvSpPr>
        <p:spPr bwMode="auto">
          <a:xfrm>
            <a:off x="1982788" y="3037437"/>
            <a:ext cx="0" cy="27432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sz="2000">
              <a:latin typeface="Bookman Old Style" pitchFamily="18" charset="0"/>
            </a:endParaRPr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1157190" y="3266037"/>
            <a:ext cx="14670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S.I. System</a:t>
            </a:r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312181" y="2580237"/>
            <a:ext cx="2964419" cy="440769"/>
          </a:xfrm>
          <a:prstGeom prst="snip2DiagRect">
            <a:avLst/>
          </a:prstGeom>
          <a:solidFill>
            <a:srgbClr val="FF9933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meter–kilogram–second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5943600" y="2580237"/>
            <a:ext cx="2995465" cy="440769"/>
          </a:xfrm>
          <a:prstGeom prst="snip2DiagRect">
            <a:avLst/>
          </a:prstGeom>
          <a:solidFill>
            <a:srgbClr val="FF9933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b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centimeter–gram–second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228600" y="3570837"/>
            <a:ext cx="358944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System International units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OR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Standard International units</a:t>
            </a:r>
          </a:p>
        </p:txBody>
      </p:sp>
    </p:spTree>
    <p:extLst>
      <p:ext uri="{BB962C8B-B14F-4D97-AF65-F5344CB8AC3E}">
        <p14:creationId xmlns:p14="http://schemas.microsoft.com/office/powerpoint/2010/main" val="328304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/>
      <p:bldP spid="25" grpId="0" animBg="1"/>
      <p:bldP spid="26" grpId="0" animBg="1"/>
      <p:bldP spid="27" grpId="0"/>
      <p:bldP spid="28" grpId="0"/>
      <p:bldP spid="31" grpId="0" animBg="1"/>
      <p:bldP spid="33" grpId="0" animBg="1"/>
      <p:bldP spid="34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42"/>
            <a:ext cx="9144000" cy="5170171"/>
          </a:xfrm>
          <a:prstGeom prst="rect">
            <a:avLst/>
          </a:prstGeom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60000" y="166813"/>
            <a:ext cx="2764200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t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prstMaterial="metal">
              <a:contourClr>
                <a:schemeClr val="bg2"/>
              </a:contourClr>
            </a:sp3d>
          </a:bodyPr>
          <a:lstStyle>
            <a:defPPr>
              <a:defRPr lang="en-US"/>
            </a:defPPr>
            <a:lvl1pPr>
              <a:defRPr sz="2800" b="1">
                <a:ln w="6350">
                  <a:noFill/>
                </a:ln>
                <a:solidFill>
                  <a:srgbClr val="800000"/>
                </a:solidFill>
                <a:latin typeface="Tw Cen MT" pitchFamily="34" charset="0"/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oulomb (C) </a:t>
            </a:r>
            <a:r>
              <a:rPr lang="en-US" dirty="0"/>
              <a:t>: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324100" y="166813"/>
            <a:ext cx="5294553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t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prstMaterial="metal">
              <a:contourClr>
                <a:schemeClr val="bg2"/>
              </a:contourClr>
            </a:sp3d>
          </a:bodyPr>
          <a:lstStyle>
            <a:defPPr>
              <a:defRPr lang="en-US"/>
            </a:defPPr>
            <a:lvl1pPr>
              <a:defRPr sz="2800" b="1">
                <a:ln w="6350">
                  <a:noFill/>
                </a:ln>
                <a:solidFill>
                  <a:srgbClr val="800000"/>
                </a:solidFill>
                <a:latin typeface="Tw Cen MT" pitchFamily="34" charset="0"/>
              </a:defRPr>
            </a:lvl1pPr>
          </a:lstStyle>
          <a:p>
            <a:r>
              <a:rPr lang="en-IN" dirty="0">
                <a:solidFill>
                  <a:schemeClr val="tx1"/>
                </a:solidFill>
              </a:rPr>
              <a:t> S.I. unit of ELECTRIC CHARGE (Q)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10000" y="2386685"/>
            <a:ext cx="3411355" cy="870865"/>
          </a:xfrm>
          <a:prstGeom prst="roundRect">
            <a:avLst/>
          </a:prstGeom>
          <a:solidFill>
            <a:schemeClr val="bg1">
              <a:alpha val="20000"/>
            </a:schemeClr>
          </a:solidFill>
          <a:ln w="19050">
            <a:solidFill>
              <a:srgbClr val="6633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6600CC"/>
                </a:solidFill>
                <a:latin typeface="Comic Sans MS" pitchFamily="66" charset="0"/>
              </a:rPr>
              <a:t>Electric charge is measured by </a:t>
            </a:r>
            <a:r>
              <a:rPr lang="en-US" sz="2000" b="1" dirty="0" smtClean="0">
                <a:solidFill>
                  <a:srgbClr val="6600CC"/>
                </a:solidFill>
                <a:latin typeface="Comic Sans MS" pitchFamily="66" charset="0"/>
              </a:rPr>
              <a:t>coulomb </a:t>
            </a:r>
            <a:endParaRPr lang="en-US" sz="2000" b="1" dirty="0">
              <a:solidFill>
                <a:srgbClr val="6600CC"/>
              </a:solidFill>
              <a:latin typeface="Comic Sans MS" pitchFamily="66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1000" y="1045548"/>
            <a:ext cx="3239831" cy="3873757"/>
            <a:chOff x="381000" y="1045548"/>
            <a:chExt cx="3239831" cy="38737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1045548"/>
              <a:ext cx="3239831" cy="3812202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8" name="Text Box 17"/>
            <p:cNvSpPr txBox="1">
              <a:spLocks noChangeArrowheads="1"/>
            </p:cNvSpPr>
            <p:nvPr/>
          </p:nvSpPr>
          <p:spPr bwMode="auto">
            <a:xfrm>
              <a:off x="681056" y="4457640"/>
              <a:ext cx="25908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2400" b="1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Tw Cen MT" pitchFamily="34" charset="0"/>
                </a:defRPr>
              </a:lvl1pPr>
            </a:lstStyle>
            <a:p>
              <a:r>
                <a:rPr lang="en-US" dirty="0"/>
                <a:t>Sir COULOMB</a:t>
              </a:r>
            </a:p>
          </p:txBody>
        </p:sp>
      </p:grpSp>
      <p:sp>
        <p:nvSpPr>
          <p:cNvPr id="66" name="Text Box 17"/>
          <p:cNvSpPr txBox="1">
            <a:spLocks noChangeArrowheads="1"/>
          </p:cNvSpPr>
          <p:nvPr/>
        </p:nvSpPr>
        <p:spPr bwMode="auto">
          <a:xfrm>
            <a:off x="5420906" y="796710"/>
            <a:ext cx="3004817" cy="783193"/>
          </a:xfrm>
          <a:prstGeom prst="roundRect">
            <a:avLst/>
          </a:prstGeom>
          <a:solidFill>
            <a:srgbClr val="00CCFF">
              <a:alpha val="60000"/>
            </a:srgbClr>
          </a:solidFill>
          <a:ln w="28575">
            <a:solidFill>
              <a:schemeClr val="bg1"/>
            </a:solidFill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n w="1905"/>
                <a:solidFill>
                  <a:schemeClr val="tx1"/>
                </a:solidFill>
                <a:latin typeface="Leelawadee" pitchFamily="34" charset="-34"/>
                <a:cs typeface="Leelawadee" pitchFamily="34" charset="-34"/>
              </a:rPr>
              <a:t>The charge of an electron is 1.6 </a:t>
            </a:r>
            <a:r>
              <a:rPr lang="en-US" sz="2000" b="1" dirty="0" smtClean="0">
                <a:ln w="1905"/>
                <a:solidFill>
                  <a:schemeClr val="tx1"/>
                </a:solidFill>
                <a:latin typeface="Leelawadee" pitchFamily="34" charset="-34"/>
                <a:cs typeface="Leelawadee" pitchFamily="34" charset="-34"/>
                <a:sym typeface="Symbol"/>
              </a:rPr>
              <a:t> 10</a:t>
            </a:r>
            <a:r>
              <a:rPr lang="en-US" sz="2000" b="1" baseline="30000" dirty="0" smtClean="0">
                <a:ln w="1905"/>
                <a:solidFill>
                  <a:schemeClr val="tx1"/>
                </a:solidFill>
                <a:latin typeface="Leelawadee" pitchFamily="34" charset="-34"/>
                <a:cs typeface="Leelawadee" pitchFamily="34" charset="-34"/>
                <a:sym typeface="Symbol"/>
              </a:rPr>
              <a:t>-19</a:t>
            </a:r>
            <a:r>
              <a:rPr lang="en-US" sz="2000" b="1" dirty="0" smtClean="0">
                <a:ln w="1905"/>
                <a:solidFill>
                  <a:schemeClr val="tx1"/>
                </a:solidFill>
                <a:latin typeface="Leelawadee" pitchFamily="34" charset="-34"/>
                <a:cs typeface="Leelawadee" pitchFamily="34" charset="-34"/>
                <a:sym typeface="Symbol"/>
              </a:rPr>
              <a:t>C</a:t>
            </a:r>
            <a:endParaRPr lang="en-US" sz="2000" b="1" dirty="0">
              <a:ln w="1905"/>
              <a:solidFill>
                <a:schemeClr val="tx1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67" name="Cube 66"/>
          <p:cNvSpPr/>
          <p:nvPr/>
        </p:nvSpPr>
        <p:spPr>
          <a:xfrm>
            <a:off x="5029200" y="1594795"/>
            <a:ext cx="4038600" cy="1200150"/>
          </a:xfrm>
          <a:prstGeom prst="cube">
            <a:avLst/>
          </a:prstGeom>
          <a:ln w="19050">
            <a:solidFill>
              <a:srgbClr val="3333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6248401" y="2780377"/>
            <a:ext cx="157248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95170D"/>
                </a:solidFill>
                <a:latin typeface="Tw Cen MT" pitchFamily="34" charset="0"/>
              </a:rPr>
              <a:t>Vacuum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81000" y="882650"/>
            <a:ext cx="28908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latin typeface="Leelawadee" pitchFamily="34" charset="-34"/>
                <a:cs typeface="Leelawadee" pitchFamily="34" charset="-34"/>
              </a:rPr>
              <a:t> Two </a:t>
            </a:r>
            <a:r>
              <a:rPr lang="en-US" b="1" dirty="0">
                <a:solidFill>
                  <a:srgbClr val="0000CC"/>
                </a:solidFill>
                <a:latin typeface="Leelawadee" pitchFamily="34" charset="-34"/>
                <a:cs typeface="Leelawadee" pitchFamily="34" charset="-34"/>
              </a:rPr>
              <a:t>like</a:t>
            </a:r>
            <a:r>
              <a:rPr lang="en-US" b="1" dirty="0">
                <a:solidFill>
                  <a:srgbClr val="7030A0"/>
                </a:solidFill>
                <a:latin typeface="Leelawadee" pitchFamily="34" charset="-34"/>
                <a:cs typeface="Leelawadee" pitchFamily="34" charset="-34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Leelawadee" pitchFamily="34" charset="-34"/>
                <a:cs typeface="Leelawadee" pitchFamily="34" charset="-34"/>
              </a:rPr>
              <a:t>point</a:t>
            </a:r>
            <a:r>
              <a:rPr lang="en-US" b="1" dirty="0">
                <a:solidFill>
                  <a:srgbClr val="7030A0"/>
                </a:solidFill>
                <a:latin typeface="Leelawadee" pitchFamily="34" charset="-34"/>
                <a:cs typeface="Leelawadee" pitchFamily="34" charset="-34"/>
              </a:rPr>
              <a:t> </a:t>
            </a:r>
            <a:r>
              <a:rPr lang="en-US" b="1" dirty="0">
                <a:latin typeface="Leelawadee" pitchFamily="34" charset="-34"/>
                <a:cs typeface="Leelawadee" pitchFamily="34" charset="-34"/>
              </a:rPr>
              <a:t>charges</a:t>
            </a: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81000" y="1333222"/>
            <a:ext cx="23871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latin typeface="Leelawadee" pitchFamily="34" charset="-34"/>
                <a:cs typeface="Leelawadee" pitchFamily="34" charset="-34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Leelawadee" pitchFamily="34" charset="-34"/>
                <a:cs typeface="Leelawadee" pitchFamily="34" charset="-34"/>
              </a:rPr>
              <a:t>Equal </a:t>
            </a:r>
            <a:r>
              <a:rPr lang="en-US" b="1" dirty="0">
                <a:latin typeface="Leelawadee" pitchFamily="34" charset="-34"/>
                <a:cs typeface="Leelawadee" pitchFamily="34" charset="-34"/>
              </a:rPr>
              <a:t>magnitudes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81000" y="1783794"/>
            <a:ext cx="25231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latin typeface="Leelawadee" pitchFamily="34" charset="-34"/>
                <a:cs typeface="Leelawadee" pitchFamily="34" charset="-34"/>
              </a:rPr>
              <a:t> Placed in </a:t>
            </a:r>
            <a:r>
              <a:rPr lang="en-US" b="1" dirty="0">
                <a:solidFill>
                  <a:srgbClr val="0000CC"/>
                </a:solidFill>
                <a:latin typeface="Leelawadee" pitchFamily="34" charset="-34"/>
                <a:cs typeface="Leelawadee" pitchFamily="34" charset="-34"/>
              </a:rPr>
              <a:t>a</a:t>
            </a:r>
            <a:r>
              <a:rPr lang="en-US" b="1" dirty="0">
                <a:solidFill>
                  <a:srgbClr val="7030A0"/>
                </a:solidFill>
                <a:latin typeface="Leelawadee" pitchFamily="34" charset="-34"/>
                <a:cs typeface="Leelawadee" pitchFamily="34" charset="-34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Leelawadee" pitchFamily="34" charset="-34"/>
                <a:cs typeface="Leelawadee" pitchFamily="34" charset="-34"/>
              </a:rPr>
              <a:t>vacuum</a:t>
            </a: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381000" y="2247066"/>
            <a:ext cx="467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latin typeface="Leelawadee" pitchFamily="34" charset="-34"/>
                <a:cs typeface="Leelawadee" pitchFamily="34" charset="-34"/>
              </a:rPr>
              <a:t> Distance of </a:t>
            </a:r>
            <a:r>
              <a:rPr lang="en-US" b="1" dirty="0">
                <a:solidFill>
                  <a:srgbClr val="0000CC"/>
                </a:solidFill>
                <a:latin typeface="Leelawadee" pitchFamily="34" charset="-34"/>
                <a:cs typeface="Leelawadee" pitchFamily="34" charset="-34"/>
              </a:rPr>
              <a:t>one</a:t>
            </a:r>
            <a:r>
              <a:rPr lang="en-US" b="1" dirty="0">
                <a:solidFill>
                  <a:srgbClr val="7030A0"/>
                </a:solidFill>
                <a:latin typeface="Leelawadee" pitchFamily="34" charset="-34"/>
                <a:cs typeface="Leelawadee" pitchFamily="34" charset="-34"/>
              </a:rPr>
              <a:t> </a:t>
            </a:r>
            <a:r>
              <a:rPr lang="en-US" b="1" dirty="0" smtClean="0">
                <a:solidFill>
                  <a:srgbClr val="0000CC"/>
                </a:solidFill>
                <a:latin typeface="Leelawadee" pitchFamily="34" charset="-34"/>
                <a:cs typeface="Leelawadee" pitchFamily="34" charset="-34"/>
              </a:rPr>
              <a:t>meter</a:t>
            </a:r>
            <a:r>
              <a:rPr lang="en-US" b="1" dirty="0" smtClean="0">
                <a:solidFill>
                  <a:srgbClr val="7030A0"/>
                </a:solidFill>
                <a:latin typeface="Leelawadee" pitchFamily="34" charset="-34"/>
                <a:cs typeface="Leelawadee" pitchFamily="34" charset="-34"/>
              </a:rPr>
              <a:t> </a:t>
            </a:r>
            <a:r>
              <a:rPr lang="en-US" b="1" dirty="0" smtClean="0">
                <a:latin typeface="Leelawadee" pitchFamily="34" charset="-34"/>
                <a:cs typeface="Leelawadee" pitchFamily="34" charset="-34"/>
              </a:rPr>
              <a:t>from </a:t>
            </a:r>
            <a:r>
              <a:rPr lang="en-US" b="1" dirty="0">
                <a:latin typeface="Leelawadee" pitchFamily="34" charset="-34"/>
                <a:cs typeface="Leelawadee" pitchFamily="34" charset="-34"/>
              </a:rPr>
              <a:t>each other</a:t>
            </a: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381000" y="2684938"/>
            <a:ext cx="2320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latin typeface="Leelawadee" pitchFamily="34" charset="-34"/>
                <a:cs typeface="Leelawadee" pitchFamily="34" charset="-34"/>
              </a:rPr>
              <a:t> Repel </a:t>
            </a:r>
            <a:r>
              <a:rPr lang="en-US" b="1" dirty="0">
                <a:solidFill>
                  <a:srgbClr val="0000CC"/>
                </a:solidFill>
                <a:latin typeface="Leelawadee" pitchFamily="34" charset="-34"/>
                <a:cs typeface="Leelawadee" pitchFamily="34" charset="-34"/>
              </a:rPr>
              <a:t>each other 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381000" y="3135510"/>
            <a:ext cx="2514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latin typeface="Leelawadee" pitchFamily="34" charset="-34"/>
                <a:cs typeface="Leelawadee" pitchFamily="34" charset="-34"/>
              </a:rPr>
              <a:t> 9 x 10</a:t>
            </a:r>
            <a:r>
              <a:rPr lang="en-US" b="1" baseline="30000" dirty="0">
                <a:latin typeface="Leelawadee" pitchFamily="34" charset="-34"/>
                <a:cs typeface="Leelawadee" pitchFamily="34" charset="-34"/>
              </a:rPr>
              <a:t>9</a:t>
            </a:r>
            <a:r>
              <a:rPr lang="en-US" b="1" dirty="0">
                <a:latin typeface="Leelawadee" pitchFamily="34" charset="-34"/>
                <a:cs typeface="Leelawadee" pitchFamily="34" charset="-34"/>
              </a:rPr>
              <a:t> N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1001" y="3598781"/>
            <a:ext cx="474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latin typeface="Leelawadee" pitchFamily="34" charset="-34"/>
                <a:cs typeface="Leelawadee" pitchFamily="34" charset="-34"/>
              </a:rPr>
              <a:t> Each charge </a:t>
            </a:r>
            <a:r>
              <a:rPr lang="en-US" b="1">
                <a:latin typeface="Leelawadee" pitchFamily="34" charset="-34"/>
                <a:cs typeface="Leelawadee" pitchFamily="34" charset="-34"/>
              </a:rPr>
              <a:t>is </a:t>
            </a:r>
            <a:r>
              <a:rPr lang="en-US" b="1" smtClean="0">
                <a:latin typeface="Leelawadee" pitchFamily="34" charset="-34"/>
                <a:cs typeface="Leelawadee" pitchFamily="34" charset="-34"/>
              </a:rPr>
              <a:t>called </a:t>
            </a:r>
            <a:r>
              <a:rPr lang="en-US" b="1" dirty="0" smtClean="0">
                <a:latin typeface="Leelawadee" pitchFamily="34" charset="-34"/>
                <a:cs typeface="Leelawadee" pitchFamily="34" charset="-34"/>
              </a:rPr>
              <a:t>as </a:t>
            </a:r>
            <a:r>
              <a:rPr lang="en-US" b="1" dirty="0">
                <a:solidFill>
                  <a:srgbClr val="0000CC"/>
                </a:solidFill>
                <a:latin typeface="Leelawadee" pitchFamily="34" charset="-34"/>
                <a:cs typeface="Leelawadee" pitchFamily="34" charset="-34"/>
              </a:rPr>
              <a:t>“</a:t>
            </a:r>
            <a:r>
              <a:rPr lang="en-US" b="1" u="sng" dirty="0">
                <a:solidFill>
                  <a:srgbClr val="0000CC"/>
                </a:solidFill>
                <a:latin typeface="Leelawadee" pitchFamily="34" charset="-34"/>
                <a:cs typeface="Leelawadee" pitchFamily="34" charset="-34"/>
              </a:rPr>
              <a:t>one coulomb</a:t>
            </a:r>
            <a:r>
              <a:rPr lang="en-US" b="1" dirty="0" smtClean="0">
                <a:solidFill>
                  <a:srgbClr val="0000CC"/>
                </a:solidFill>
                <a:latin typeface="Leelawadee" pitchFamily="34" charset="-34"/>
                <a:cs typeface="Leelawadee" pitchFamily="34" charset="-34"/>
              </a:rPr>
              <a:t>”.</a:t>
            </a:r>
            <a:endParaRPr lang="en-US" b="1" dirty="0">
              <a:solidFill>
                <a:srgbClr val="0000CC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76" name="Flowchart: Connector 75"/>
          <p:cNvSpPr/>
          <p:nvPr/>
        </p:nvSpPr>
        <p:spPr>
          <a:xfrm>
            <a:off x="6009000" y="2151983"/>
            <a:ext cx="468000" cy="468000"/>
          </a:xfrm>
          <a:prstGeom prst="flowChartConnector">
            <a:avLst/>
          </a:prstGeom>
          <a:solidFill>
            <a:srgbClr val="E02E8B">
              <a:alpha val="84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7" name="Flowchart: Connector 76"/>
          <p:cNvSpPr/>
          <p:nvPr/>
        </p:nvSpPr>
        <p:spPr>
          <a:xfrm>
            <a:off x="7228200" y="2151983"/>
            <a:ext cx="468000" cy="468000"/>
          </a:xfrm>
          <a:prstGeom prst="flowChartConnector">
            <a:avLst/>
          </a:prstGeom>
          <a:solidFill>
            <a:srgbClr val="E02E8B">
              <a:alpha val="84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6080135" y="2185928"/>
            <a:ext cx="325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vl="0" algn="ctr"/>
            <a:r>
              <a:rPr lang="en-US" sz="2000" b="1" dirty="0" smtClean="0">
                <a:solidFill>
                  <a:prstClr val="black"/>
                </a:solidFill>
                <a:latin typeface="Constantia" pitchFamily="18" charset="0"/>
              </a:rPr>
              <a:t>+</a:t>
            </a:r>
            <a:endParaRPr lang="en-US" sz="2000" b="1" dirty="0">
              <a:solidFill>
                <a:prstClr val="black"/>
              </a:solidFill>
              <a:latin typeface="Constantia" pitchFamily="18" charset="0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99335" y="2185928"/>
            <a:ext cx="325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vl="0" algn="ctr"/>
            <a:r>
              <a:rPr lang="en-US" sz="2000" b="1" dirty="0" smtClean="0">
                <a:solidFill>
                  <a:prstClr val="black"/>
                </a:solidFill>
                <a:latin typeface="Constantia" pitchFamily="18" charset="0"/>
              </a:rPr>
              <a:t>+</a:t>
            </a:r>
            <a:endParaRPr lang="en-US" sz="2000" b="1" dirty="0">
              <a:solidFill>
                <a:prstClr val="black"/>
              </a:solidFill>
              <a:latin typeface="Constantia" pitchFamily="18" charset="0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6086547" y="218592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vl="0" algn="ctr"/>
            <a:r>
              <a:rPr lang="en-US" sz="2000" b="1" dirty="0">
                <a:solidFill>
                  <a:prstClr val="black"/>
                </a:solidFill>
                <a:latin typeface="Constantia" pitchFamily="18" charset="0"/>
              </a:rPr>
              <a:t>–</a:t>
            </a: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7305747" y="2185928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vl="0" algn="ctr"/>
            <a:r>
              <a:rPr lang="en-US" sz="2000" b="1" dirty="0">
                <a:solidFill>
                  <a:prstClr val="black"/>
                </a:solidFill>
                <a:latin typeface="Constantia" pitchFamily="18" charset="0"/>
              </a:rPr>
              <a:t>–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6246813" y="2043831"/>
            <a:ext cx="1219200" cy="119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stealth" w="lg" len="lg"/>
            <a:tailEnd type="stealth" w="lg" len="lg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6134100" y="2045022"/>
            <a:ext cx="2286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7353300" y="2043831"/>
            <a:ext cx="2286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589713" y="1896130"/>
            <a:ext cx="5581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Constantia" pitchFamily="18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nstantia" pitchFamily="18" charset="0"/>
              </a:rPr>
              <a:t> m</a:t>
            </a: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6324601" y="2471265"/>
            <a:ext cx="12298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Leelawadee" pitchFamily="34" charset="-34"/>
                <a:cs typeface="Leelawadee" pitchFamily="34" charset="-34"/>
              </a:rPr>
              <a:t>9 </a:t>
            </a:r>
            <a:r>
              <a:rPr lang="en-US" b="1" dirty="0" smtClean="0">
                <a:solidFill>
                  <a:srgbClr val="000000"/>
                </a:solidFill>
                <a:latin typeface="Leelawadee" pitchFamily="34" charset="-34"/>
                <a:cs typeface="Leelawadee" pitchFamily="34" charset="-34"/>
              </a:rPr>
              <a:t>× </a:t>
            </a:r>
            <a:r>
              <a:rPr lang="en-US" b="1" dirty="0">
                <a:solidFill>
                  <a:srgbClr val="000000"/>
                </a:solidFill>
                <a:latin typeface="Leelawadee" pitchFamily="34" charset="-34"/>
                <a:cs typeface="Leelawadee" pitchFamily="34" charset="-34"/>
              </a:rPr>
              <a:t>10</a:t>
            </a:r>
            <a:r>
              <a:rPr lang="en-US" b="1" baseline="40000" dirty="0">
                <a:solidFill>
                  <a:srgbClr val="000000"/>
                </a:solidFill>
                <a:latin typeface="Leelawadee" pitchFamily="34" charset="-34"/>
                <a:cs typeface="Leelawadee" pitchFamily="34" charset="-34"/>
              </a:rPr>
              <a:t>9  </a:t>
            </a:r>
            <a:r>
              <a:rPr lang="en-US" b="1" dirty="0">
                <a:solidFill>
                  <a:srgbClr val="000000"/>
                </a:solidFill>
                <a:latin typeface="Leelawadee" pitchFamily="34" charset="-34"/>
                <a:cs typeface="Leelawadee" pitchFamily="34" charset="-34"/>
              </a:rPr>
              <a:t>N</a:t>
            </a:r>
            <a:endParaRPr lang="en-US" sz="1400" b="1" dirty="0">
              <a:solidFill>
                <a:srgbClr val="000000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7632700" y="226695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 smtClean="0">
                <a:latin typeface="Constantia" pitchFamily="18" charset="0"/>
              </a:rPr>
              <a:t>1</a:t>
            </a:r>
            <a:endParaRPr lang="en-US" sz="2800" b="1" dirty="0">
              <a:latin typeface="Constantia" pitchFamily="18" charset="0"/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5718175" y="2266950"/>
            <a:ext cx="304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 smtClean="0">
                <a:latin typeface="Constantia" pitchFamily="18" charset="0"/>
              </a:rPr>
              <a:t>1</a:t>
            </a:r>
            <a:endParaRPr lang="en-US" sz="2800" b="1" dirty="0">
              <a:latin typeface="Constantia" pitchFamily="18" charset="0"/>
            </a:endParaRPr>
          </a:p>
        </p:txBody>
      </p:sp>
      <p:sp>
        <p:nvSpPr>
          <p:cNvPr id="89" name="Text Box 11"/>
          <p:cNvSpPr txBox="1">
            <a:spLocks noChangeArrowheads="1"/>
          </p:cNvSpPr>
          <p:nvPr/>
        </p:nvSpPr>
        <p:spPr bwMode="auto">
          <a:xfrm>
            <a:off x="5340350" y="1680435"/>
            <a:ext cx="3794125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1950" indent="-361950" fontAlgn="auto">
              <a:spcBef>
                <a:spcPts val="0"/>
              </a:spcBef>
              <a:spcAft>
                <a:spcPts val="0"/>
              </a:spcAft>
              <a:tabLst>
                <a:tab pos="714375" algn="l"/>
                <a:tab pos="990600" algn="l"/>
              </a:tabLst>
              <a:defRPr/>
            </a:pPr>
            <a:r>
              <a:rPr lang="en-US" b="1" dirty="0" smtClean="0">
                <a:solidFill>
                  <a:srgbClr val="0000CC"/>
                </a:solidFill>
                <a:latin typeface="Leelawadee" pitchFamily="34" charset="-34"/>
                <a:cs typeface="Leelawadee" pitchFamily="34" charset="-34"/>
              </a:rPr>
              <a:t>	The magnitude of charge on a particle is given by formula</a:t>
            </a:r>
          </a:p>
          <a:p>
            <a:pPr marL="361950" indent="-361950" fontAlgn="auto">
              <a:spcBef>
                <a:spcPts val="0"/>
              </a:spcBef>
              <a:spcAft>
                <a:spcPts val="0"/>
              </a:spcAft>
              <a:tabLst>
                <a:tab pos="714375" algn="l"/>
                <a:tab pos="990600" algn="l"/>
              </a:tabLst>
              <a:defRPr/>
            </a:pPr>
            <a:r>
              <a:rPr lang="en-US" b="1" dirty="0" smtClean="0">
                <a:solidFill>
                  <a:srgbClr val="0000CC"/>
                </a:solidFill>
                <a:latin typeface="Leelawadee" pitchFamily="34" charset="-34"/>
                <a:cs typeface="Leelawadee" pitchFamily="34" charset="-34"/>
              </a:rPr>
              <a:t>    	Q	=	ne</a:t>
            </a:r>
          </a:p>
          <a:p>
            <a:pPr marL="361950" indent="-361950" fontAlgn="auto">
              <a:spcBef>
                <a:spcPts val="1200"/>
              </a:spcBef>
              <a:spcAft>
                <a:spcPts val="0"/>
              </a:spcAft>
              <a:tabLst>
                <a:tab pos="714375" algn="l"/>
                <a:tab pos="990600" algn="l"/>
              </a:tabLst>
              <a:defRPr/>
            </a:pPr>
            <a:r>
              <a:rPr lang="en-US" b="1" dirty="0" smtClean="0">
                <a:solidFill>
                  <a:srgbClr val="0000CC"/>
                </a:solidFill>
                <a:latin typeface="Symbol" pitchFamily="18" charset="2"/>
                <a:cs typeface="Leelawadee" pitchFamily="34" charset="-34"/>
              </a:rPr>
              <a:t>\   </a:t>
            </a:r>
            <a:r>
              <a:rPr lang="en-US" b="1" dirty="0" smtClean="0">
                <a:solidFill>
                  <a:srgbClr val="0000CC"/>
                </a:solidFill>
                <a:latin typeface="Leelawadee" pitchFamily="34" charset="-34"/>
                <a:cs typeface="Leelawadee" pitchFamily="34" charset="-34"/>
              </a:rPr>
              <a:t>n  	=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6370209" y="2516242"/>
            <a:ext cx="369012" cy="700564"/>
            <a:chOff x="2908383" y="5660946"/>
            <a:chExt cx="369012" cy="700564"/>
          </a:xfrm>
        </p:grpSpPr>
        <p:sp>
          <p:nvSpPr>
            <p:cNvPr id="91" name="Text Box 11"/>
            <p:cNvSpPr txBox="1">
              <a:spLocks noChangeArrowheads="1"/>
            </p:cNvSpPr>
            <p:nvPr/>
          </p:nvSpPr>
          <p:spPr bwMode="auto">
            <a:xfrm>
              <a:off x="2908383" y="5660946"/>
              <a:ext cx="3690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 smtClean="0">
                  <a:solidFill>
                    <a:srgbClr val="0000CC"/>
                  </a:solidFill>
                  <a:latin typeface="Leelawadee" pitchFamily="34" charset="-34"/>
                  <a:cs typeface="Leelawadee" pitchFamily="34" charset="-34"/>
                </a:rPr>
                <a:t>Q</a:t>
              </a:r>
            </a:p>
          </p:txBody>
        </p:sp>
        <p:sp>
          <p:nvSpPr>
            <p:cNvPr id="92" name="Text Box 11"/>
            <p:cNvSpPr txBox="1">
              <a:spLocks noChangeArrowheads="1"/>
            </p:cNvSpPr>
            <p:nvPr/>
          </p:nvSpPr>
          <p:spPr bwMode="auto">
            <a:xfrm>
              <a:off x="2933230" y="5992178"/>
              <a:ext cx="31931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 smtClean="0">
                  <a:solidFill>
                    <a:srgbClr val="0000CC"/>
                  </a:solidFill>
                  <a:latin typeface="Leelawadee" pitchFamily="34" charset="-34"/>
                  <a:cs typeface="Leelawadee" pitchFamily="34" charset="-34"/>
                </a:rPr>
                <a:t>e</a:t>
              </a: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2941749" y="6011228"/>
              <a:ext cx="302281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 Box 11"/>
          <p:cNvSpPr txBox="1">
            <a:spLocks noChangeArrowheads="1"/>
          </p:cNvSpPr>
          <p:nvPr/>
        </p:nvSpPr>
        <p:spPr bwMode="auto">
          <a:xfrm>
            <a:off x="5348454" y="3082710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0000CC"/>
                </a:solidFill>
                <a:latin typeface="Bookman Old Style" pitchFamily="18" charset="0"/>
              </a:defRPr>
            </a:lvl1pPr>
          </a:lstStyle>
          <a:p>
            <a:r>
              <a:rPr lang="en-US" dirty="0">
                <a:latin typeface="Tw Cen MT" pitchFamily="34" charset="0"/>
                <a:sym typeface="Symbol"/>
              </a:rPr>
              <a:t></a:t>
            </a:r>
            <a:endParaRPr lang="en-US" dirty="0">
              <a:latin typeface="Tw Cen MT" pitchFamily="34" charset="0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6371798" y="2948326"/>
            <a:ext cx="1324402" cy="747372"/>
            <a:chOff x="2818464" y="1345166"/>
            <a:chExt cx="1324402" cy="747372"/>
          </a:xfrm>
        </p:grpSpPr>
        <p:sp>
          <p:nvSpPr>
            <p:cNvPr id="105" name="Text Box 11"/>
            <p:cNvSpPr txBox="1">
              <a:spLocks noChangeArrowheads="1"/>
            </p:cNvSpPr>
            <p:nvPr/>
          </p:nvSpPr>
          <p:spPr bwMode="auto">
            <a:xfrm>
              <a:off x="3321807" y="1345166"/>
              <a:ext cx="3177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 smtClean="0">
                  <a:solidFill>
                    <a:srgbClr val="0000CC"/>
                  </a:solidFill>
                  <a:latin typeface="Leelawadee" pitchFamily="34" charset="-34"/>
                  <a:cs typeface="Leelawadee" pitchFamily="34" charset="-34"/>
                </a:rPr>
                <a:t>1</a:t>
              </a:r>
              <a:endParaRPr lang="en-US" b="1" dirty="0">
                <a:solidFill>
                  <a:srgbClr val="0000CC"/>
                </a:solidFill>
                <a:latin typeface="Leelawadee" pitchFamily="34" charset="-34"/>
                <a:cs typeface="Leelawadee" pitchFamily="34" charset="-34"/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>
            <a:xfrm>
              <a:off x="2886305" y="1718852"/>
              <a:ext cx="1188720" cy="0"/>
            </a:xfrm>
            <a:prstGeom prst="line">
              <a:avLst/>
            </a:prstGeom>
            <a:ln w="190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 Box 11"/>
            <p:cNvSpPr txBox="1">
              <a:spLocks noChangeArrowheads="1"/>
            </p:cNvSpPr>
            <p:nvPr/>
          </p:nvSpPr>
          <p:spPr bwMode="auto">
            <a:xfrm>
              <a:off x="2818464" y="1723206"/>
              <a:ext cx="132440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 smtClean="0">
                  <a:solidFill>
                    <a:srgbClr val="0000CC"/>
                  </a:solidFill>
                  <a:latin typeface="Leelawadee" pitchFamily="34" charset="-34"/>
                  <a:cs typeface="Leelawadee" pitchFamily="34" charset="-34"/>
                </a:rPr>
                <a:t>1.6 × 10</a:t>
              </a:r>
              <a:r>
                <a:rPr lang="en-US" b="1" baseline="30000" dirty="0" smtClean="0">
                  <a:solidFill>
                    <a:srgbClr val="0000CC"/>
                  </a:solidFill>
                  <a:latin typeface="Leelawadee" pitchFamily="34" charset="-34"/>
                  <a:cs typeface="Leelawadee" pitchFamily="34" charset="-34"/>
                </a:rPr>
                <a:t>–19</a:t>
              </a:r>
            </a:p>
          </p:txBody>
        </p:sp>
      </p:grpSp>
      <p:sp>
        <p:nvSpPr>
          <p:cNvPr id="109" name="Text Box 11"/>
          <p:cNvSpPr txBox="1">
            <a:spLocks noChangeArrowheads="1"/>
          </p:cNvSpPr>
          <p:nvPr/>
        </p:nvSpPr>
        <p:spPr bwMode="auto">
          <a:xfrm>
            <a:off x="6043103" y="3126644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0000CC"/>
                </a:solidFill>
                <a:latin typeface="Leelawadee" pitchFamily="34" charset="-34"/>
                <a:cs typeface="Leelawadee" pitchFamily="34" charset="-34"/>
              </a:defRPr>
            </a:lvl1pPr>
          </a:lstStyle>
          <a:p>
            <a:r>
              <a:rPr lang="en-US" dirty="0"/>
              <a:t>=</a:t>
            </a:r>
          </a:p>
        </p:txBody>
      </p:sp>
      <p:sp>
        <p:nvSpPr>
          <p:cNvPr id="110" name="Text Box 11"/>
          <p:cNvSpPr txBox="1">
            <a:spLocks noChangeArrowheads="1"/>
          </p:cNvSpPr>
          <p:nvPr/>
        </p:nvSpPr>
        <p:spPr bwMode="auto">
          <a:xfrm>
            <a:off x="5740400" y="3108110"/>
            <a:ext cx="3241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b="1">
                <a:solidFill>
                  <a:srgbClr val="0000CC"/>
                </a:solidFill>
                <a:latin typeface="Leelawadee" pitchFamily="34" charset="-34"/>
                <a:cs typeface="Leelawadee" pitchFamily="34" charset="-34"/>
              </a:defRPr>
            </a:lvl1pPr>
          </a:lstStyle>
          <a:p>
            <a:r>
              <a:rPr lang="en-US" dirty="0"/>
              <a:t>n</a:t>
            </a:r>
          </a:p>
        </p:txBody>
      </p:sp>
      <p:sp>
        <p:nvSpPr>
          <p:cNvPr id="111" name="Text Box 11"/>
          <p:cNvSpPr txBox="1">
            <a:spLocks noChangeArrowheads="1"/>
          </p:cNvSpPr>
          <p:nvPr/>
        </p:nvSpPr>
        <p:spPr bwMode="auto">
          <a:xfrm>
            <a:off x="5342104" y="3694195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</a:t>
            </a:r>
            <a:endParaRPr lang="en-US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12" name="Text Box 11"/>
          <p:cNvSpPr txBox="1">
            <a:spLocks noChangeArrowheads="1"/>
          </p:cNvSpPr>
          <p:nvPr/>
        </p:nvSpPr>
        <p:spPr bwMode="auto">
          <a:xfrm>
            <a:off x="6036753" y="3694195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00CC"/>
                </a:solidFill>
                <a:latin typeface="Leelawadee" pitchFamily="34" charset="-34"/>
                <a:cs typeface="Leelawadee" pitchFamily="34" charset="-34"/>
              </a:rPr>
              <a:t>=</a:t>
            </a:r>
            <a:endParaRPr lang="en-US" b="1" dirty="0">
              <a:solidFill>
                <a:srgbClr val="0000CC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113" name="Text Box 11"/>
          <p:cNvSpPr txBox="1">
            <a:spLocks noChangeArrowheads="1"/>
          </p:cNvSpPr>
          <p:nvPr/>
        </p:nvSpPr>
        <p:spPr bwMode="auto">
          <a:xfrm>
            <a:off x="5727700" y="3694195"/>
            <a:ext cx="3241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00CC"/>
                </a:solidFill>
                <a:latin typeface="Leelawadee" pitchFamily="34" charset="-34"/>
                <a:cs typeface="Leelawadee" pitchFamily="34" charset="-34"/>
              </a:rPr>
              <a:t>n</a:t>
            </a:r>
            <a:endParaRPr lang="en-US" b="1" baseline="30000" dirty="0" smtClean="0">
              <a:solidFill>
                <a:srgbClr val="0000CC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114" name="Text Box 11"/>
          <p:cNvSpPr txBox="1">
            <a:spLocks noChangeArrowheads="1"/>
          </p:cNvSpPr>
          <p:nvPr/>
        </p:nvSpPr>
        <p:spPr bwMode="auto">
          <a:xfrm>
            <a:off x="6324600" y="3694195"/>
            <a:ext cx="15135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00CC"/>
                </a:solidFill>
                <a:latin typeface="Leelawadee" pitchFamily="34" charset="-34"/>
                <a:cs typeface="Leelawadee" pitchFamily="34" charset="-34"/>
              </a:rPr>
              <a:t>0.625 × 10</a:t>
            </a:r>
            <a:r>
              <a:rPr lang="en-US" b="1" baseline="30000" dirty="0" smtClean="0">
                <a:solidFill>
                  <a:srgbClr val="0000CC"/>
                </a:solidFill>
                <a:latin typeface="Leelawadee" pitchFamily="34" charset="-34"/>
                <a:cs typeface="Leelawadee" pitchFamily="34" charset="-34"/>
              </a:rPr>
              <a:t>19</a:t>
            </a:r>
            <a:endParaRPr lang="en-US" b="1" baseline="30000" dirty="0">
              <a:solidFill>
                <a:srgbClr val="0000CC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115" name="Text Box 11"/>
          <p:cNvSpPr txBox="1">
            <a:spLocks noChangeArrowheads="1"/>
          </p:cNvSpPr>
          <p:nvPr/>
        </p:nvSpPr>
        <p:spPr bwMode="auto">
          <a:xfrm>
            <a:off x="6319837" y="4095127"/>
            <a:ext cx="13805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00CC"/>
                </a:solidFill>
                <a:latin typeface="Leelawadee" pitchFamily="34" charset="-34"/>
                <a:cs typeface="Leelawadee" pitchFamily="34" charset="-34"/>
              </a:rPr>
              <a:t>6.25 × 10</a:t>
            </a:r>
            <a:r>
              <a:rPr lang="en-US" b="1" baseline="30000" dirty="0" smtClean="0">
                <a:solidFill>
                  <a:srgbClr val="0000CC"/>
                </a:solidFill>
                <a:latin typeface="Leelawadee" pitchFamily="34" charset="-34"/>
                <a:cs typeface="Leelawadee" pitchFamily="34" charset="-34"/>
              </a:rPr>
              <a:t>18</a:t>
            </a:r>
            <a:endParaRPr lang="en-US" b="1" baseline="30000" dirty="0">
              <a:solidFill>
                <a:srgbClr val="0000CC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116" name="Text Box 11"/>
          <p:cNvSpPr txBox="1">
            <a:spLocks noChangeArrowheads="1"/>
          </p:cNvSpPr>
          <p:nvPr/>
        </p:nvSpPr>
        <p:spPr bwMode="auto">
          <a:xfrm>
            <a:off x="5334000" y="4095127"/>
            <a:ext cx="3834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00CC"/>
                </a:solidFill>
                <a:latin typeface="Tw Cen MT" pitchFamily="34" charset="0"/>
                <a:sym typeface="Symbol"/>
              </a:rPr>
              <a:t></a:t>
            </a:r>
            <a:endParaRPr lang="en-US" b="1" dirty="0">
              <a:solidFill>
                <a:srgbClr val="0000CC"/>
              </a:solidFill>
              <a:latin typeface="Tw Cen MT" pitchFamily="34" charset="0"/>
            </a:endParaRPr>
          </a:p>
        </p:txBody>
      </p:sp>
      <p:sp>
        <p:nvSpPr>
          <p:cNvPr id="117" name="Text Box 11"/>
          <p:cNvSpPr txBox="1">
            <a:spLocks noChangeArrowheads="1"/>
          </p:cNvSpPr>
          <p:nvPr/>
        </p:nvSpPr>
        <p:spPr bwMode="auto">
          <a:xfrm>
            <a:off x="6027221" y="4095127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00CC"/>
                </a:solidFill>
                <a:latin typeface="Leelawadee" pitchFamily="34" charset="-34"/>
                <a:cs typeface="Leelawadee" pitchFamily="34" charset="-34"/>
              </a:rPr>
              <a:t>=</a:t>
            </a:r>
            <a:endParaRPr lang="en-US" b="1" dirty="0">
              <a:solidFill>
                <a:srgbClr val="0000CC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118" name="Text Box 11"/>
          <p:cNvSpPr txBox="1">
            <a:spLocks noChangeArrowheads="1"/>
          </p:cNvSpPr>
          <p:nvPr/>
        </p:nvSpPr>
        <p:spPr bwMode="auto">
          <a:xfrm>
            <a:off x="5734052" y="4095127"/>
            <a:ext cx="3241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00CC"/>
                </a:solidFill>
                <a:latin typeface="Leelawadee" pitchFamily="34" charset="-34"/>
                <a:cs typeface="Leelawadee" pitchFamily="34" charset="-34"/>
              </a:rPr>
              <a:t>n</a:t>
            </a:r>
            <a:endParaRPr lang="en-US" b="1" baseline="30000" dirty="0" smtClean="0">
              <a:solidFill>
                <a:srgbClr val="0000CC"/>
              </a:solidFill>
              <a:latin typeface="Leelawadee" pitchFamily="34" charset="-34"/>
              <a:cs typeface="Leelawadee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519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70" decel="100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770" decel="100000"/>
                                        <p:tgtEl>
                                          <p:spTgt spid="7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4" dur="77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6" dur="77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8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70" decel="100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770" decel="100000"/>
                                        <p:tgtEl>
                                          <p:spTgt spid="7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3" dur="77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5" dur="77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9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20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979 -0.00208 " pathEditMode="relative" ptsTypes="AA">
                                      <p:cBhvr>
                                        <p:cTn id="18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21965E-6 L 0.07552 0.00024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9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9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20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0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10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10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10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 animBg="1"/>
      <p:bldP spid="7" grpId="1" animBg="1"/>
      <p:bldP spid="67" grpId="0" animBg="1"/>
      <p:bldP spid="68" grpId="0"/>
      <p:bldP spid="68" grpId="1"/>
      <p:bldP spid="69" grpId="0"/>
      <p:bldP spid="70" grpId="0"/>
      <p:bldP spid="71" grpId="0"/>
      <p:bldP spid="72" grpId="0" build="p"/>
      <p:bldP spid="73" grpId="0"/>
      <p:bldP spid="74" grpId="0"/>
      <p:bldP spid="75" grpId="0" build="p"/>
      <p:bldP spid="76" grpId="0" animBg="1"/>
      <p:bldP spid="77" grpId="0" animBg="1"/>
      <p:bldP spid="78" grpId="0"/>
      <p:bldP spid="78" grpId="1"/>
      <p:bldP spid="78" grpId="2"/>
      <p:bldP spid="79" grpId="0"/>
      <p:bldP spid="79" grpId="1"/>
      <p:bldP spid="79" grpId="2"/>
      <p:bldP spid="80" grpId="0"/>
      <p:bldP spid="80" grpId="1"/>
      <p:bldP spid="80" grpId="2"/>
      <p:bldP spid="81" grpId="0"/>
      <p:bldP spid="81" grpId="1"/>
      <p:bldP spid="81" grpId="2"/>
      <p:bldP spid="85" grpId="0"/>
      <p:bldP spid="85" grpId="1"/>
      <p:bldP spid="86" grpId="0"/>
      <p:bldP spid="86" grpId="1"/>
      <p:bldP spid="87" grpId="0"/>
      <p:bldP spid="87" grpId="1"/>
      <p:bldP spid="87" grpId="2"/>
      <p:bldP spid="88" grpId="0"/>
      <p:bldP spid="88" grpId="1"/>
      <p:bldP spid="88" grpId="2"/>
      <p:bldP spid="89" grpId="0" build="p"/>
      <p:bldP spid="103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42"/>
            <a:ext cx="9144000" cy="5170171"/>
          </a:xfrm>
          <a:prstGeom prst="rect">
            <a:avLst/>
          </a:prstGeo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09600" y="170431"/>
            <a:ext cx="1493004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t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prstMaterial="metal">
              <a:contourClr>
                <a:schemeClr val="bg2"/>
              </a:contourClr>
            </a:sp3d>
          </a:bodyPr>
          <a:lstStyle/>
          <a:p>
            <a:r>
              <a:rPr lang="en-US" sz="2800" b="1" dirty="0" smtClean="0">
                <a:ln w="6350">
                  <a:noFill/>
                </a:ln>
                <a:solidFill>
                  <a:srgbClr val="800000"/>
                </a:solidFill>
                <a:latin typeface="Tw Cen MT" pitchFamily="34" charset="0"/>
              </a:rPr>
              <a:t>volt (V) :</a:t>
            </a:r>
            <a:endParaRPr lang="en-US" sz="2800" b="1" dirty="0">
              <a:ln w="6350">
                <a:noFill/>
              </a:ln>
              <a:solidFill>
                <a:srgbClr val="800000"/>
              </a:solidFill>
              <a:latin typeface="Tw Cen MT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898073" y="170431"/>
            <a:ext cx="5347854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t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prstMaterial="metal">
              <a:contourClr>
                <a:schemeClr val="bg2"/>
              </a:contourClr>
            </a:sp3d>
          </a:bodyPr>
          <a:lstStyle/>
          <a:p>
            <a:r>
              <a:rPr lang="en-IN" sz="2800" b="1" dirty="0">
                <a:ln w="6350">
                  <a:noFill/>
                </a:ln>
                <a:latin typeface="Tw Cen MT" pitchFamily="34" charset="0"/>
              </a:rPr>
              <a:t> S.I. unit of </a:t>
            </a:r>
            <a:r>
              <a:rPr lang="en-IN" sz="2800" b="1" dirty="0" smtClean="0">
                <a:ln w="6350">
                  <a:noFill/>
                </a:ln>
                <a:latin typeface="Tw Cen MT" pitchFamily="34" charset="0"/>
              </a:rPr>
              <a:t>potential difference (V)</a:t>
            </a:r>
            <a:endParaRPr lang="en-IN" sz="2800" b="1" dirty="0">
              <a:ln w="6350">
                <a:noFill/>
              </a:ln>
              <a:latin typeface="Tw Cen MT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" t="1925" r="1830" b="2694"/>
          <a:stretch/>
        </p:blipFill>
        <p:spPr>
          <a:xfrm>
            <a:off x="4800600" y="1298794"/>
            <a:ext cx="3239906" cy="21373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32" y="1276792"/>
            <a:ext cx="3051468" cy="2181345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448649" y="3726418"/>
            <a:ext cx="6130590" cy="369332"/>
          </a:xfrm>
          <a:prstGeom prst="roundRect">
            <a:avLst/>
          </a:prstGeom>
          <a:gradFill flip="none" rotWithShape="1">
            <a:gsLst>
              <a:gs pos="0">
                <a:srgbClr val="FF99CC">
                  <a:alpha val="95000"/>
                </a:srgbClr>
              </a:gs>
              <a:gs pos="100000">
                <a:schemeClr val="bg1">
                  <a:alpha val="94000"/>
                </a:schemeClr>
              </a:gs>
            </a:gsLst>
            <a:lin ang="16200000" scaled="1"/>
            <a:tileRect/>
          </a:gradFill>
          <a:ln w="12700">
            <a:solidFill>
              <a:srgbClr val="33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 b="1">
                <a:solidFill>
                  <a:schemeClr val="tx1"/>
                </a:solidFill>
                <a:latin typeface="Leelawadee" pitchFamily="34" charset="-34"/>
                <a:cs typeface="Leelawadee" pitchFamily="34" charset="-34"/>
              </a:defRPr>
            </a:lvl1pPr>
          </a:lstStyle>
          <a:p>
            <a:r>
              <a:rPr lang="en-US" dirty="0"/>
              <a:t>Volt is a unit for measuring potential difference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581400" y="1276350"/>
            <a:ext cx="4890716" cy="446892"/>
          </a:xfrm>
          <a:prstGeom prst="roundRect">
            <a:avLst/>
          </a:prstGeom>
          <a:gradFill flip="none" rotWithShape="1">
            <a:gsLst>
              <a:gs pos="0">
                <a:srgbClr val="FF99CC">
                  <a:alpha val="95000"/>
                </a:srgbClr>
              </a:gs>
              <a:gs pos="100000">
                <a:schemeClr val="bg1">
                  <a:alpha val="94000"/>
                </a:schemeClr>
              </a:gs>
            </a:gsLst>
            <a:lin ang="16200000" scaled="1"/>
            <a:tileRect/>
          </a:gradFill>
          <a:ln w="12700">
            <a:solidFill>
              <a:srgbClr val="33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Leelawadee" pitchFamily="34" charset="-34"/>
                <a:cs typeface="Leelawadee" pitchFamily="34" charset="-34"/>
              </a:rPr>
              <a:t>Scientist who discovered voltaic cell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05685" y="857250"/>
            <a:ext cx="2990460" cy="3867662"/>
            <a:chOff x="505685" y="1045548"/>
            <a:chExt cx="2990460" cy="386766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685" y="1045548"/>
              <a:ext cx="2990460" cy="3812202"/>
            </a:xfrm>
            <a:prstGeom prst="roundRect">
              <a:avLst>
                <a:gd name="adj" fmla="val 11146"/>
              </a:avLst>
            </a:prstGeom>
            <a:ln w="19050">
              <a:solidFill>
                <a:schemeClr val="tx1"/>
              </a:solidFill>
            </a:ln>
          </p:spPr>
        </p:pic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1546886" y="4451545"/>
              <a:ext cx="90805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Tw Cen MT" pitchFamily="34" charset="0"/>
                </a:rPr>
                <a:t>Volta</a:t>
              </a:r>
              <a:endParaRPr lang="en-US" sz="2000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w Cen M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59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 animBg="1"/>
      <p:bldP spid="9" grpId="1" animBg="1"/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42"/>
            <a:ext cx="9144000" cy="5170171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66FF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8" name="Can 7"/>
          <p:cNvSpPr/>
          <p:nvPr/>
        </p:nvSpPr>
        <p:spPr>
          <a:xfrm rot="16200000">
            <a:off x="1398480" y="2237053"/>
            <a:ext cx="91440" cy="1609344"/>
          </a:xfrm>
          <a:prstGeom prst="can">
            <a:avLst/>
          </a:prstGeom>
          <a:gradFill>
            <a:gsLst>
              <a:gs pos="100000">
                <a:schemeClr val="accent6">
                  <a:lumMod val="50000"/>
                </a:schemeClr>
              </a:gs>
              <a:gs pos="77000">
                <a:schemeClr val="accent6">
                  <a:lumMod val="75000"/>
                </a:schemeClr>
              </a:gs>
              <a:gs pos="52000">
                <a:schemeClr val="accent6">
                  <a:lumMod val="60000"/>
                  <a:lumOff val="40000"/>
                </a:schemeClr>
              </a:gs>
              <a:gs pos="25000">
                <a:schemeClr val="accent6">
                  <a:lumMod val="68000"/>
                </a:schemeClr>
              </a:gs>
              <a:gs pos="0">
                <a:schemeClr val="accent6">
                  <a:lumMod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n 8"/>
          <p:cNvSpPr/>
          <p:nvPr/>
        </p:nvSpPr>
        <p:spPr>
          <a:xfrm>
            <a:off x="631872" y="1429993"/>
            <a:ext cx="91440" cy="1660957"/>
          </a:xfrm>
          <a:prstGeom prst="can">
            <a:avLst/>
          </a:prstGeom>
          <a:gradFill>
            <a:gsLst>
              <a:gs pos="100000">
                <a:schemeClr val="accent6">
                  <a:lumMod val="50000"/>
                </a:schemeClr>
              </a:gs>
              <a:gs pos="77000">
                <a:schemeClr val="accent6">
                  <a:lumMod val="75000"/>
                </a:schemeClr>
              </a:gs>
              <a:gs pos="52000">
                <a:schemeClr val="accent6">
                  <a:lumMod val="60000"/>
                  <a:lumOff val="40000"/>
                </a:schemeClr>
              </a:gs>
              <a:gs pos="25000">
                <a:schemeClr val="accent6">
                  <a:lumMod val="68000"/>
                </a:schemeClr>
              </a:gs>
              <a:gs pos="0">
                <a:schemeClr val="accent6">
                  <a:lumMod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Can 9"/>
          <p:cNvSpPr/>
          <p:nvPr/>
        </p:nvSpPr>
        <p:spPr>
          <a:xfrm rot="16200000">
            <a:off x="2433115" y="-424050"/>
            <a:ext cx="91440" cy="3703320"/>
          </a:xfrm>
          <a:prstGeom prst="can">
            <a:avLst/>
          </a:prstGeom>
          <a:gradFill>
            <a:gsLst>
              <a:gs pos="100000">
                <a:schemeClr val="accent6">
                  <a:lumMod val="50000"/>
                </a:schemeClr>
              </a:gs>
              <a:gs pos="77000">
                <a:schemeClr val="accent6">
                  <a:lumMod val="75000"/>
                </a:schemeClr>
              </a:gs>
              <a:gs pos="52000">
                <a:schemeClr val="accent6">
                  <a:lumMod val="60000"/>
                  <a:lumOff val="40000"/>
                </a:schemeClr>
              </a:gs>
              <a:gs pos="25000">
                <a:schemeClr val="accent6">
                  <a:lumMod val="68000"/>
                </a:schemeClr>
              </a:gs>
              <a:gs pos="0">
                <a:schemeClr val="accent6">
                  <a:lumMod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 rot="5400000">
            <a:off x="3295172" y="2082082"/>
            <a:ext cx="91440" cy="1919283"/>
          </a:xfrm>
          <a:prstGeom prst="can">
            <a:avLst/>
          </a:prstGeom>
          <a:gradFill>
            <a:gsLst>
              <a:gs pos="100000">
                <a:schemeClr val="accent6">
                  <a:lumMod val="50000"/>
                </a:schemeClr>
              </a:gs>
              <a:gs pos="77000">
                <a:schemeClr val="accent6">
                  <a:lumMod val="75000"/>
                </a:schemeClr>
              </a:gs>
              <a:gs pos="52000">
                <a:schemeClr val="accent6">
                  <a:lumMod val="60000"/>
                  <a:lumOff val="40000"/>
                </a:schemeClr>
              </a:gs>
              <a:gs pos="25000">
                <a:schemeClr val="accent6">
                  <a:lumMod val="68000"/>
                </a:schemeClr>
              </a:gs>
              <a:gs pos="0">
                <a:schemeClr val="accent6">
                  <a:lumMod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871580" y="2598826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Tw Cen MT" pitchFamily="34" charset="0"/>
              </a:rPr>
              <a:t>+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417098" y="2691159"/>
            <a:ext cx="364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Tw Cen MT" pitchFamily="34" charset="0"/>
              </a:rPr>
              <a:t>▬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969627" y="3174672"/>
            <a:ext cx="3321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Leelawadee" pitchFamily="34" charset="-34"/>
                <a:cs typeface="Leelawadee" pitchFamily="34" charset="-34"/>
              </a:rPr>
              <a:t>V</a:t>
            </a:r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2080573" y="3479472"/>
            <a:ext cx="2125681" cy="374571"/>
          </a:xfrm>
          <a:prstGeom prst="roundRect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66FFFF"/>
              </a:gs>
            </a:gsLst>
            <a:lin ang="16200000" scaled="1"/>
            <a:tileRect/>
          </a:gradFill>
          <a:ln w="9525">
            <a:solidFill>
              <a:srgbClr val="33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Leelawadee" pitchFamily="34" charset="-34"/>
                <a:cs typeface="Leelawadee" pitchFamily="34" charset="-34"/>
              </a:rPr>
              <a:t>Potential difference</a:t>
            </a:r>
          </a:p>
        </p:txBody>
      </p:sp>
      <p:sp>
        <p:nvSpPr>
          <p:cNvPr id="16" name="Can 15"/>
          <p:cNvSpPr/>
          <p:nvPr/>
        </p:nvSpPr>
        <p:spPr>
          <a:xfrm>
            <a:off x="4235763" y="1385976"/>
            <a:ext cx="91440" cy="1701800"/>
          </a:xfrm>
          <a:prstGeom prst="can">
            <a:avLst/>
          </a:prstGeom>
          <a:gradFill>
            <a:gsLst>
              <a:gs pos="100000">
                <a:schemeClr val="accent6">
                  <a:lumMod val="50000"/>
                </a:schemeClr>
              </a:gs>
              <a:gs pos="77000">
                <a:schemeClr val="accent6">
                  <a:lumMod val="75000"/>
                </a:schemeClr>
              </a:gs>
              <a:gs pos="52000">
                <a:schemeClr val="accent6">
                  <a:lumMod val="60000"/>
                  <a:lumOff val="40000"/>
                </a:schemeClr>
              </a:gs>
              <a:gs pos="25000">
                <a:schemeClr val="accent6">
                  <a:lumMod val="68000"/>
                </a:schemeClr>
              </a:gs>
              <a:gs pos="0">
                <a:schemeClr val="accent6">
                  <a:lumMod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303091" y="1048394"/>
            <a:ext cx="348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Leelawadee" pitchFamily="34" charset="-34"/>
                <a:cs typeface="Leelawadee" pitchFamily="34" charset="-34"/>
              </a:rPr>
              <a:t>Q</a:t>
            </a:r>
          </a:p>
        </p:txBody>
      </p:sp>
      <p:sp>
        <p:nvSpPr>
          <p:cNvPr id="18" name="Rounded Rectangle 17"/>
          <p:cNvSpPr>
            <a:spLocks noChangeArrowheads="1"/>
          </p:cNvSpPr>
          <p:nvPr/>
        </p:nvSpPr>
        <p:spPr bwMode="auto">
          <a:xfrm>
            <a:off x="1004741" y="717222"/>
            <a:ext cx="898575" cy="374571"/>
          </a:xfrm>
          <a:prstGeom prst="roundRect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66FFFF"/>
              </a:gs>
            </a:gsLst>
            <a:lin ang="16200000" scaled="1"/>
            <a:tileRect/>
          </a:gradFill>
          <a:ln w="9525">
            <a:solidFill>
              <a:srgbClr val="33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Leelawadee" pitchFamily="34" charset="-34"/>
                <a:cs typeface="Leelawadee" pitchFamily="34" charset="-34"/>
              </a:rPr>
              <a:t>Charge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005282" y="1256118"/>
            <a:ext cx="1295400" cy="1588"/>
          </a:xfrm>
          <a:prstGeom prst="straightConnector1">
            <a:avLst/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464469" y="823744"/>
            <a:ext cx="3914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Leelawadee" pitchFamily="34" charset="-34"/>
                <a:cs typeface="Leelawadee" pitchFamily="34" charset="-34"/>
              </a:rPr>
              <a:t>W</a:t>
            </a:r>
          </a:p>
        </p:txBody>
      </p:sp>
      <p:sp>
        <p:nvSpPr>
          <p:cNvPr id="34" name="Can 33"/>
          <p:cNvSpPr/>
          <p:nvPr/>
        </p:nvSpPr>
        <p:spPr>
          <a:xfrm rot="16200000">
            <a:off x="1396145" y="2234790"/>
            <a:ext cx="91440" cy="1609344"/>
          </a:xfrm>
          <a:prstGeom prst="can">
            <a:avLst/>
          </a:prstGeom>
          <a:gradFill>
            <a:gsLst>
              <a:gs pos="100000">
                <a:schemeClr val="accent6">
                  <a:lumMod val="50000"/>
                </a:schemeClr>
              </a:gs>
              <a:gs pos="77000">
                <a:schemeClr val="accent6">
                  <a:lumMod val="75000"/>
                </a:schemeClr>
              </a:gs>
              <a:gs pos="52000">
                <a:schemeClr val="accent6">
                  <a:lumMod val="60000"/>
                  <a:lumOff val="40000"/>
                </a:schemeClr>
              </a:gs>
              <a:gs pos="25000">
                <a:schemeClr val="accent6">
                  <a:lumMod val="68000"/>
                </a:schemeClr>
              </a:gs>
              <a:gs pos="0">
                <a:schemeClr val="accent6">
                  <a:lumMod val="50000"/>
                </a:schemeClr>
              </a:gs>
            </a:gsLst>
            <a:lin ang="0" scaled="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5" name="Can 34"/>
          <p:cNvSpPr/>
          <p:nvPr/>
        </p:nvSpPr>
        <p:spPr>
          <a:xfrm>
            <a:off x="629537" y="1427731"/>
            <a:ext cx="91440" cy="1645920"/>
          </a:xfrm>
          <a:prstGeom prst="can">
            <a:avLst/>
          </a:prstGeom>
          <a:gradFill>
            <a:gsLst>
              <a:gs pos="100000">
                <a:schemeClr val="accent6">
                  <a:lumMod val="50000"/>
                </a:schemeClr>
              </a:gs>
              <a:gs pos="77000">
                <a:schemeClr val="accent6">
                  <a:lumMod val="75000"/>
                </a:schemeClr>
              </a:gs>
              <a:gs pos="52000">
                <a:schemeClr val="accent6">
                  <a:lumMod val="60000"/>
                  <a:lumOff val="40000"/>
                </a:schemeClr>
              </a:gs>
              <a:gs pos="25000">
                <a:schemeClr val="accent6">
                  <a:lumMod val="68000"/>
                </a:schemeClr>
              </a:gs>
              <a:gs pos="0">
                <a:schemeClr val="accent6">
                  <a:lumMod val="50000"/>
                </a:schemeClr>
              </a:gs>
            </a:gsLst>
            <a:lin ang="0" scaled="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Can 35"/>
          <p:cNvSpPr/>
          <p:nvPr/>
        </p:nvSpPr>
        <p:spPr>
          <a:xfrm rot="16200000">
            <a:off x="2430780" y="-426313"/>
            <a:ext cx="91440" cy="3703320"/>
          </a:xfrm>
          <a:prstGeom prst="can">
            <a:avLst/>
          </a:prstGeom>
          <a:gradFill>
            <a:gsLst>
              <a:gs pos="100000">
                <a:schemeClr val="accent6">
                  <a:lumMod val="50000"/>
                </a:schemeClr>
              </a:gs>
              <a:gs pos="77000">
                <a:schemeClr val="accent6">
                  <a:lumMod val="75000"/>
                </a:schemeClr>
              </a:gs>
              <a:gs pos="52000">
                <a:schemeClr val="accent6">
                  <a:lumMod val="60000"/>
                  <a:lumOff val="40000"/>
                </a:schemeClr>
              </a:gs>
              <a:gs pos="25000">
                <a:schemeClr val="accent6">
                  <a:lumMod val="68000"/>
                </a:schemeClr>
              </a:gs>
              <a:gs pos="0">
                <a:schemeClr val="accent6">
                  <a:lumMod val="50000"/>
                </a:schemeClr>
              </a:gs>
            </a:gsLst>
            <a:lin ang="0" scaled="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Can 36"/>
          <p:cNvSpPr/>
          <p:nvPr/>
        </p:nvSpPr>
        <p:spPr>
          <a:xfrm rot="5400000">
            <a:off x="3292814" y="2079796"/>
            <a:ext cx="91440" cy="1919329"/>
          </a:xfrm>
          <a:prstGeom prst="can">
            <a:avLst/>
          </a:prstGeom>
          <a:gradFill>
            <a:gsLst>
              <a:gs pos="100000">
                <a:schemeClr val="accent6">
                  <a:lumMod val="50000"/>
                </a:schemeClr>
              </a:gs>
              <a:gs pos="77000">
                <a:schemeClr val="accent6">
                  <a:lumMod val="75000"/>
                </a:schemeClr>
              </a:gs>
              <a:gs pos="52000">
                <a:schemeClr val="accent6">
                  <a:lumMod val="60000"/>
                  <a:lumOff val="40000"/>
                </a:schemeClr>
              </a:gs>
              <a:gs pos="25000">
                <a:schemeClr val="accent6">
                  <a:lumMod val="68000"/>
                </a:schemeClr>
              </a:gs>
              <a:gs pos="0">
                <a:schemeClr val="accent6">
                  <a:lumMod val="50000"/>
                </a:schemeClr>
              </a:gs>
            </a:gsLst>
            <a:lin ang="0" scaled="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8" name="Can 37"/>
          <p:cNvSpPr/>
          <p:nvPr/>
        </p:nvSpPr>
        <p:spPr>
          <a:xfrm>
            <a:off x="4233428" y="1383713"/>
            <a:ext cx="91440" cy="1691640"/>
          </a:xfrm>
          <a:prstGeom prst="can">
            <a:avLst/>
          </a:prstGeom>
          <a:gradFill>
            <a:gsLst>
              <a:gs pos="100000">
                <a:schemeClr val="accent6">
                  <a:lumMod val="50000"/>
                </a:schemeClr>
              </a:gs>
              <a:gs pos="77000">
                <a:schemeClr val="accent6">
                  <a:lumMod val="75000"/>
                </a:schemeClr>
              </a:gs>
              <a:gs pos="52000">
                <a:schemeClr val="accent6">
                  <a:lumMod val="60000"/>
                  <a:lumOff val="40000"/>
                </a:schemeClr>
              </a:gs>
              <a:gs pos="25000">
                <a:schemeClr val="accent6">
                  <a:lumMod val="68000"/>
                </a:schemeClr>
              </a:gs>
              <a:gs pos="0">
                <a:schemeClr val="accent6">
                  <a:lumMod val="50000"/>
                </a:schemeClr>
              </a:gs>
            </a:gsLst>
            <a:lin ang="0" scaled="0"/>
          </a:gra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Can 32"/>
          <p:cNvSpPr/>
          <p:nvPr/>
        </p:nvSpPr>
        <p:spPr>
          <a:xfrm>
            <a:off x="2355439" y="2865324"/>
            <a:ext cx="42657" cy="358201"/>
          </a:xfrm>
          <a:prstGeom prst="can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2" name="Can 31"/>
          <p:cNvSpPr/>
          <p:nvPr/>
        </p:nvSpPr>
        <p:spPr>
          <a:xfrm>
            <a:off x="2234789" y="2678664"/>
            <a:ext cx="42657" cy="731520"/>
          </a:xfrm>
          <a:prstGeom prst="can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6044950" y="781051"/>
            <a:ext cx="1320950" cy="698500"/>
          </a:xfrm>
          <a:prstGeom prst="roundRect">
            <a:avLst>
              <a:gd name="adj" fmla="val 24908"/>
            </a:avLst>
          </a:prstGeom>
          <a:noFill/>
          <a:ln w="38100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prstClr val="white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5885719" y="1670687"/>
            <a:ext cx="6598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66"/>
                </a:solidFill>
                <a:latin typeface="Leelawadee" pitchFamily="34" charset="-34"/>
                <a:cs typeface="Leelawadee" pitchFamily="34" charset="-34"/>
              </a:rPr>
              <a:t>volt</a:t>
            </a: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7269454" y="1514476"/>
            <a:ext cx="7906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Leelawadee" pitchFamily="34" charset="-34"/>
                <a:cs typeface="Leelawadee" pitchFamily="34" charset="-34"/>
              </a:rPr>
              <a:t>joule</a:t>
            </a: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7006211" y="1882776"/>
            <a:ext cx="12538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Leelawadee" pitchFamily="34" charset="-34"/>
                <a:cs typeface="Leelawadee" pitchFamily="34" charset="-34"/>
              </a:rPr>
              <a:t>coulomb</a:t>
            </a: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6473144" y="1666878"/>
            <a:ext cx="3658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Leelawadee" pitchFamily="34" charset="-34"/>
                <a:cs typeface="Leelawadee" pitchFamily="34" charset="-34"/>
              </a:rPr>
              <a:t>=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6838657" y="1895478"/>
            <a:ext cx="1371600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5706330" y="1670687"/>
            <a:ext cx="3321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66"/>
                </a:solidFill>
                <a:latin typeface="Leelawadee" pitchFamily="34" charset="-34"/>
                <a:cs typeface="Leelawadee" pitchFamily="34" charset="-34"/>
              </a:rPr>
              <a:t>1</a:t>
            </a: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7033757" y="1514476"/>
            <a:ext cx="3321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Leelawadee" pitchFamily="34" charset="-34"/>
                <a:cs typeface="Leelawadee" pitchFamily="34" charset="-34"/>
              </a:rPr>
              <a:t>1</a:t>
            </a: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6800201" y="1882776"/>
            <a:ext cx="3321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Leelawadee" pitchFamily="34" charset="-34"/>
                <a:cs typeface="Leelawadee" pitchFamily="34" charset="-34"/>
              </a:rPr>
              <a:t>1</a:t>
            </a:r>
          </a:p>
        </p:txBody>
      </p:sp>
      <p:sp>
        <p:nvSpPr>
          <p:cNvPr id="113" name="Text Box 7"/>
          <p:cNvSpPr txBox="1">
            <a:spLocks noChangeArrowheads="1"/>
          </p:cNvSpPr>
          <p:nvPr/>
        </p:nvSpPr>
        <p:spPr bwMode="auto">
          <a:xfrm>
            <a:off x="538656" y="3409639"/>
            <a:ext cx="807194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latin typeface="Leelawadee" pitchFamily="34" charset="-34"/>
                <a:cs typeface="Leelawadee" pitchFamily="34" charset="-34"/>
              </a:rPr>
              <a:t>1 volt </a:t>
            </a:r>
            <a:r>
              <a:rPr lang="en-US" b="1" dirty="0" smtClean="0">
                <a:solidFill>
                  <a:srgbClr val="6600CC"/>
                </a:solidFill>
                <a:latin typeface="Leelawadee" pitchFamily="34" charset="-34"/>
                <a:cs typeface="Leelawadee" pitchFamily="34" charset="-34"/>
              </a:rPr>
              <a:t>is the potential difference between two points in a current carrying conductor when </a:t>
            </a:r>
            <a:r>
              <a:rPr lang="en-US" b="1" dirty="0" smtClean="0">
                <a:latin typeface="Leelawadee" pitchFamily="34" charset="-34"/>
                <a:cs typeface="Leelawadee" pitchFamily="34" charset="-34"/>
              </a:rPr>
              <a:t>1 joule </a:t>
            </a:r>
            <a:r>
              <a:rPr lang="en-US" b="1" dirty="0" smtClean="0">
                <a:solidFill>
                  <a:srgbClr val="6600CC"/>
                </a:solidFill>
                <a:latin typeface="Leelawadee" pitchFamily="34" charset="-34"/>
                <a:cs typeface="Leelawadee" pitchFamily="34" charset="-34"/>
              </a:rPr>
              <a:t>of work is done to move a charge of </a:t>
            </a:r>
            <a:r>
              <a:rPr lang="en-US" b="1" dirty="0" smtClean="0">
                <a:latin typeface="Leelawadee" pitchFamily="34" charset="-34"/>
                <a:cs typeface="Leelawadee" pitchFamily="34" charset="-34"/>
              </a:rPr>
              <a:t>1 coulomb </a:t>
            </a:r>
            <a:r>
              <a:rPr lang="en-US" b="1" dirty="0" smtClean="0">
                <a:solidFill>
                  <a:srgbClr val="6600CC"/>
                </a:solidFill>
                <a:latin typeface="Leelawadee" pitchFamily="34" charset="-34"/>
                <a:cs typeface="Leelawadee" pitchFamily="34" charset="-34"/>
              </a:rPr>
              <a:t>from one point to another.</a:t>
            </a:r>
            <a:endParaRPr lang="en-US" b="1" dirty="0">
              <a:solidFill>
                <a:srgbClr val="6600CC"/>
              </a:solidFill>
              <a:latin typeface="Leelawadee" pitchFamily="34" charset="-34"/>
              <a:cs typeface="Leelawadee" pitchFamily="34" charset="-34"/>
            </a:endParaRPr>
          </a:p>
        </p:txBody>
      </p:sp>
      <p:grpSp>
        <p:nvGrpSpPr>
          <p:cNvPr id="114" name="Group 113"/>
          <p:cNvGrpSpPr>
            <a:grpSpLocks/>
          </p:cNvGrpSpPr>
          <p:nvPr/>
        </p:nvGrpSpPr>
        <p:grpSpPr bwMode="auto">
          <a:xfrm>
            <a:off x="6235700" y="762000"/>
            <a:ext cx="896940" cy="706506"/>
            <a:chOff x="6065158" y="1061972"/>
            <a:chExt cx="896940" cy="706623"/>
          </a:xfrm>
        </p:grpSpPr>
        <p:sp>
          <p:nvSpPr>
            <p:cNvPr id="115" name="Text Box 5"/>
            <p:cNvSpPr txBox="1">
              <a:spLocks noChangeArrowheads="1"/>
            </p:cNvSpPr>
            <p:nvPr/>
          </p:nvSpPr>
          <p:spPr bwMode="auto">
            <a:xfrm>
              <a:off x="6065158" y="1227099"/>
              <a:ext cx="609462" cy="400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2060"/>
                  </a:solidFill>
                  <a:latin typeface="Leelawadee" pitchFamily="34" charset="-34"/>
                  <a:cs typeface="Leelawadee" pitchFamily="34" charset="-34"/>
                </a:rPr>
                <a:t>V </a:t>
              </a:r>
              <a:r>
                <a:rPr lang="en-US" sz="2000" b="1" dirty="0">
                  <a:solidFill>
                    <a:srgbClr val="C00000"/>
                  </a:solidFill>
                  <a:latin typeface="Leelawadee" pitchFamily="34" charset="-34"/>
                  <a:cs typeface="Leelawadee" pitchFamily="34" charset="-34"/>
                </a:rPr>
                <a:t>=</a:t>
              </a:r>
            </a:p>
          </p:txBody>
        </p:sp>
        <p:sp>
          <p:nvSpPr>
            <p:cNvPr id="116" name="Text Box 5"/>
            <p:cNvSpPr txBox="1">
              <a:spLocks noChangeArrowheads="1"/>
            </p:cNvSpPr>
            <p:nvPr/>
          </p:nvSpPr>
          <p:spPr bwMode="auto">
            <a:xfrm>
              <a:off x="6572248" y="1061972"/>
              <a:ext cx="389850" cy="400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Leelawadee" pitchFamily="34" charset="-34"/>
                  <a:cs typeface="Leelawadee" pitchFamily="34" charset="-34"/>
                </a:rPr>
                <a:t>W</a:t>
              </a:r>
            </a:p>
          </p:txBody>
        </p:sp>
        <p:sp>
          <p:nvSpPr>
            <p:cNvPr id="117" name="Text Box 5"/>
            <p:cNvSpPr txBox="1">
              <a:spLocks noChangeArrowheads="1"/>
            </p:cNvSpPr>
            <p:nvPr/>
          </p:nvSpPr>
          <p:spPr bwMode="auto">
            <a:xfrm>
              <a:off x="6572248" y="1368419"/>
              <a:ext cx="389850" cy="400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Leelawadee" pitchFamily="34" charset="-34"/>
                  <a:cs typeface="Leelawadee" pitchFamily="34" charset="-34"/>
                </a:rPr>
                <a:t>Q</a:t>
              </a:r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6629855" y="1423982"/>
              <a:ext cx="274637" cy="0"/>
            </a:xfrm>
            <a:prstGeom prst="line">
              <a:avLst/>
            </a:prstGeom>
            <a:ln w="19050">
              <a:solidFill>
                <a:srgbClr val="000066"/>
              </a:solidFill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19" name="Text Box 7"/>
          <p:cNvSpPr txBox="1">
            <a:spLocks noChangeArrowheads="1"/>
          </p:cNvSpPr>
          <p:nvPr/>
        </p:nvSpPr>
        <p:spPr bwMode="auto">
          <a:xfrm>
            <a:off x="516322" y="4359188"/>
            <a:ext cx="1182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000" b="1" dirty="0">
                <a:latin typeface="Leelawadee" pitchFamily="34" charset="-34"/>
                <a:cs typeface="Leelawadee" pitchFamily="34" charset="-34"/>
              </a:rPr>
              <a:t>1mV  = </a:t>
            </a: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2018641" y="4200438"/>
            <a:ext cx="3321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Leelawadee" pitchFamily="34" charset="-34"/>
                <a:cs typeface="Leelawadee" pitchFamily="34" charset="-34"/>
              </a:rPr>
              <a:t>1</a:t>
            </a: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1676400" y="4533813"/>
            <a:ext cx="10166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Leelawadee" pitchFamily="34" charset="-34"/>
                <a:cs typeface="Leelawadee" pitchFamily="34" charset="-34"/>
              </a:rPr>
              <a:t>1000 V</a:t>
            </a:r>
          </a:p>
        </p:txBody>
      </p:sp>
      <p:cxnSp>
        <p:nvCxnSpPr>
          <p:cNvPr id="122" name="Straight Connector 121"/>
          <p:cNvCxnSpPr/>
          <p:nvPr/>
        </p:nvCxnSpPr>
        <p:spPr>
          <a:xfrm>
            <a:off x="1727512" y="4567181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 Box 7"/>
          <p:cNvSpPr txBox="1">
            <a:spLocks noChangeArrowheads="1"/>
          </p:cNvSpPr>
          <p:nvPr/>
        </p:nvSpPr>
        <p:spPr bwMode="auto">
          <a:xfrm>
            <a:off x="2743200" y="4359188"/>
            <a:ext cx="3429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000" b="1" dirty="0">
                <a:latin typeface="Leelawadee" pitchFamily="34" charset="-34"/>
                <a:cs typeface="Leelawadee" pitchFamily="34" charset="-34"/>
              </a:rPr>
              <a:t>=</a:t>
            </a: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3446285" y="4200438"/>
            <a:ext cx="3321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Leelawadee" pitchFamily="34" charset="-34"/>
                <a:cs typeface="Leelawadee" pitchFamily="34" charset="-34"/>
              </a:rPr>
              <a:t>1</a:t>
            </a: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3214651" y="4533813"/>
            <a:ext cx="7954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Leelawadee" pitchFamily="34" charset="-34"/>
                <a:cs typeface="Leelawadee" pitchFamily="34" charset="-34"/>
              </a:rPr>
              <a:t>10</a:t>
            </a:r>
            <a:r>
              <a:rPr lang="en-US" sz="2000" b="1" baseline="30000" dirty="0">
                <a:latin typeface="Leelawadee" pitchFamily="34" charset="-34"/>
                <a:cs typeface="Leelawadee" pitchFamily="34" charset="-34"/>
              </a:rPr>
              <a:t>3 </a:t>
            </a:r>
            <a:r>
              <a:rPr lang="en-US" sz="2000" b="1" dirty="0">
                <a:latin typeface="Leelawadee" pitchFamily="34" charset="-34"/>
                <a:cs typeface="Leelawadee" pitchFamily="34" charset="-34"/>
              </a:rPr>
              <a:t>V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3200400" y="4567181"/>
            <a:ext cx="8239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 Box 7"/>
          <p:cNvSpPr txBox="1">
            <a:spLocks noChangeArrowheads="1"/>
          </p:cNvSpPr>
          <p:nvPr/>
        </p:nvSpPr>
        <p:spPr bwMode="auto">
          <a:xfrm>
            <a:off x="4419599" y="4359188"/>
            <a:ext cx="10314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Leelawadee" pitchFamily="34" charset="-34"/>
                <a:cs typeface="Leelawadee" pitchFamily="34" charset="-34"/>
              </a:rPr>
              <a:t>10</a:t>
            </a:r>
            <a:r>
              <a:rPr lang="en-US" sz="2000" b="1" baseline="30000" dirty="0">
                <a:latin typeface="Leelawadee" pitchFamily="34" charset="-34"/>
                <a:cs typeface="Leelawadee" pitchFamily="34" charset="-34"/>
              </a:rPr>
              <a:t>-3 </a:t>
            </a:r>
            <a:r>
              <a:rPr lang="en-US" sz="2000" b="1" dirty="0">
                <a:latin typeface="Leelawadee" pitchFamily="34" charset="-34"/>
                <a:cs typeface="Leelawadee" pitchFamily="34" charset="-34"/>
              </a:rPr>
              <a:t>V</a:t>
            </a:r>
          </a:p>
        </p:txBody>
      </p:sp>
      <p:sp>
        <p:nvSpPr>
          <p:cNvPr id="128" name="Text Box 7"/>
          <p:cNvSpPr txBox="1">
            <a:spLocks noChangeArrowheads="1"/>
          </p:cNvSpPr>
          <p:nvPr/>
        </p:nvSpPr>
        <p:spPr bwMode="auto">
          <a:xfrm>
            <a:off x="4114800" y="4359188"/>
            <a:ext cx="3429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000" b="1" dirty="0">
                <a:latin typeface="Leelawadee" pitchFamily="34" charset="-34"/>
                <a:cs typeface="Leelawadee" pitchFamily="34" charset="-34"/>
              </a:rPr>
              <a:t>=</a:t>
            </a:r>
          </a:p>
        </p:txBody>
      </p:sp>
      <p:sp>
        <p:nvSpPr>
          <p:cNvPr id="144" name="Rectangle 143"/>
          <p:cNvSpPr>
            <a:spLocks noChangeArrowheads="1"/>
          </p:cNvSpPr>
          <p:nvPr/>
        </p:nvSpPr>
        <p:spPr bwMode="auto">
          <a:xfrm>
            <a:off x="5943600" y="2480249"/>
            <a:ext cx="5741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  <a:latin typeface="Leelawadee" pitchFamily="34" charset="-34"/>
                <a:cs typeface="Leelawadee" pitchFamily="34" charset="-34"/>
              </a:rPr>
              <a:t>1 V</a:t>
            </a:r>
            <a:endParaRPr lang="en-US" sz="2000" b="1" dirty="0">
              <a:solidFill>
                <a:srgbClr val="002060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145" name="Rectangle 144"/>
          <p:cNvSpPr>
            <a:spLocks noChangeArrowheads="1"/>
          </p:cNvSpPr>
          <p:nvPr/>
        </p:nvSpPr>
        <p:spPr bwMode="auto">
          <a:xfrm>
            <a:off x="6476350" y="2476440"/>
            <a:ext cx="3658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Leelawadee" pitchFamily="34" charset="-34"/>
                <a:cs typeface="Leelawadee" pitchFamily="34" charset="-34"/>
              </a:rPr>
              <a:t>=</a:t>
            </a:r>
          </a:p>
        </p:txBody>
      </p:sp>
      <p:sp>
        <p:nvSpPr>
          <p:cNvPr id="146" name="Rectangle 145"/>
          <p:cNvSpPr>
            <a:spLocks noChangeArrowheads="1"/>
          </p:cNvSpPr>
          <p:nvPr/>
        </p:nvSpPr>
        <p:spPr bwMode="auto">
          <a:xfrm>
            <a:off x="6805027" y="2476440"/>
            <a:ext cx="9140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66"/>
                </a:solidFill>
                <a:latin typeface="Leelawadee" pitchFamily="34" charset="-34"/>
                <a:cs typeface="Leelawadee" pitchFamily="34" charset="-34"/>
              </a:rPr>
              <a:t>1 J C</a:t>
            </a:r>
            <a:r>
              <a:rPr lang="en-US" sz="2000" b="1" baseline="42000" dirty="0" smtClean="0">
                <a:solidFill>
                  <a:srgbClr val="000066"/>
                </a:solidFill>
                <a:latin typeface="Leelawadee" pitchFamily="34" charset="-34"/>
                <a:cs typeface="Leelawadee" pitchFamily="34" charset="-34"/>
              </a:rPr>
              <a:t>-1</a:t>
            </a:r>
            <a:endParaRPr lang="en-US" sz="2000" b="1" baseline="42000" dirty="0">
              <a:solidFill>
                <a:srgbClr val="000066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147" name="Text Box 7"/>
          <p:cNvSpPr txBox="1">
            <a:spLocks noChangeArrowheads="1"/>
          </p:cNvSpPr>
          <p:nvPr/>
        </p:nvSpPr>
        <p:spPr bwMode="auto">
          <a:xfrm>
            <a:off x="5858441" y="4257561"/>
            <a:ext cx="17580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latin typeface="Leelawadee" pitchFamily="34" charset="-34"/>
                <a:cs typeface="Leelawadee" pitchFamily="34" charset="-34"/>
              </a:rPr>
              <a:t>1kV</a:t>
            </a:r>
            <a:endParaRPr lang="en-US" sz="2000" b="1" dirty="0"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148" name="Text Box 7"/>
          <p:cNvSpPr txBox="1">
            <a:spLocks noChangeArrowheads="1"/>
          </p:cNvSpPr>
          <p:nvPr/>
        </p:nvSpPr>
        <p:spPr bwMode="auto">
          <a:xfrm>
            <a:off x="5867400" y="4581465"/>
            <a:ext cx="20171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latin typeface="Leelawadee" pitchFamily="34" charset="-34"/>
                <a:cs typeface="Leelawadee" pitchFamily="34" charset="-34"/>
              </a:rPr>
              <a:t>1MV</a:t>
            </a:r>
            <a:endParaRPr lang="en-US" sz="2000" b="1" dirty="0"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155" name="Text Box 7"/>
          <p:cNvSpPr txBox="1">
            <a:spLocks noChangeArrowheads="1"/>
          </p:cNvSpPr>
          <p:nvPr/>
        </p:nvSpPr>
        <p:spPr bwMode="auto">
          <a:xfrm>
            <a:off x="6493027" y="4257591"/>
            <a:ext cx="11646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latin typeface="Leelawadee" pitchFamily="34" charset="-34"/>
                <a:cs typeface="Leelawadee" pitchFamily="34" charset="-34"/>
              </a:rPr>
              <a:t>= 10</a:t>
            </a:r>
            <a:r>
              <a:rPr lang="en-US" sz="2000" b="1" baseline="30000" dirty="0" smtClean="0">
                <a:latin typeface="Leelawadee" pitchFamily="34" charset="-34"/>
                <a:cs typeface="Leelawadee" pitchFamily="34" charset="-34"/>
              </a:rPr>
              <a:t>3</a:t>
            </a:r>
            <a:r>
              <a:rPr lang="en-US" sz="2000" b="1" dirty="0" smtClean="0">
                <a:latin typeface="Leelawadee" pitchFamily="34" charset="-34"/>
                <a:cs typeface="Leelawadee" pitchFamily="34" charset="-34"/>
              </a:rPr>
              <a:t>V </a:t>
            </a:r>
            <a:endParaRPr lang="en-US" sz="2000" b="1" dirty="0"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156" name="Text Box 7"/>
          <p:cNvSpPr txBox="1">
            <a:spLocks noChangeArrowheads="1"/>
          </p:cNvSpPr>
          <p:nvPr/>
        </p:nvSpPr>
        <p:spPr bwMode="auto">
          <a:xfrm>
            <a:off x="6501986" y="4581495"/>
            <a:ext cx="12319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dirty="0" smtClean="0">
                <a:latin typeface="Leelawadee" pitchFamily="34" charset="-34"/>
                <a:cs typeface="Leelawadee" pitchFamily="34" charset="-34"/>
              </a:rPr>
              <a:t>= 10</a:t>
            </a:r>
            <a:r>
              <a:rPr lang="en-US" sz="2000" b="1" baseline="30000" dirty="0" smtClean="0">
                <a:latin typeface="Leelawadee" pitchFamily="34" charset="-34"/>
                <a:cs typeface="Leelawadee" pitchFamily="34" charset="-34"/>
              </a:rPr>
              <a:t>6</a:t>
            </a:r>
            <a:r>
              <a:rPr lang="en-US" sz="2000" b="1" dirty="0" smtClean="0">
                <a:latin typeface="Leelawadee" pitchFamily="34" charset="-34"/>
                <a:cs typeface="Leelawadee" pitchFamily="34" charset="-34"/>
              </a:rPr>
              <a:t>V </a:t>
            </a:r>
            <a:endParaRPr lang="en-US" sz="2000" b="1" dirty="0"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61" name="Text Box 2"/>
          <p:cNvSpPr txBox="1">
            <a:spLocks noChangeArrowheads="1"/>
          </p:cNvSpPr>
          <p:nvPr/>
        </p:nvSpPr>
        <p:spPr bwMode="auto">
          <a:xfrm>
            <a:off x="609600" y="141856"/>
            <a:ext cx="1493004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t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prstMaterial="metal">
              <a:contourClr>
                <a:schemeClr val="bg2"/>
              </a:contourClr>
            </a:sp3d>
          </a:bodyPr>
          <a:lstStyle/>
          <a:p>
            <a:r>
              <a:rPr lang="en-US" sz="2800" b="1" dirty="0" smtClean="0">
                <a:ln w="6350">
                  <a:noFill/>
                </a:ln>
                <a:solidFill>
                  <a:srgbClr val="800000"/>
                </a:solidFill>
                <a:latin typeface="Tw Cen MT" pitchFamily="34" charset="0"/>
              </a:rPr>
              <a:t>volt (V) :</a:t>
            </a:r>
            <a:endParaRPr lang="en-US" sz="2800" b="1" dirty="0">
              <a:ln w="6350">
                <a:noFill/>
              </a:ln>
              <a:solidFill>
                <a:srgbClr val="800000"/>
              </a:solidFill>
              <a:latin typeface="Tw Cen MT" pitchFamily="34" charset="0"/>
            </a:endParaRPr>
          </a:p>
        </p:txBody>
      </p: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1898073" y="141856"/>
            <a:ext cx="5347854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t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prstMaterial="metal">
              <a:contourClr>
                <a:schemeClr val="bg2"/>
              </a:contourClr>
            </a:sp3d>
          </a:bodyPr>
          <a:lstStyle/>
          <a:p>
            <a:r>
              <a:rPr lang="en-IN" sz="2800" b="1" dirty="0">
                <a:ln w="6350">
                  <a:noFill/>
                </a:ln>
                <a:latin typeface="Tw Cen MT" pitchFamily="34" charset="0"/>
              </a:rPr>
              <a:t> S.I. unit of </a:t>
            </a:r>
            <a:r>
              <a:rPr lang="en-IN" sz="2800" b="1" dirty="0" smtClean="0">
                <a:ln w="6350">
                  <a:noFill/>
                </a:ln>
                <a:latin typeface="Tw Cen MT" pitchFamily="34" charset="0"/>
              </a:rPr>
              <a:t>potential difference (V)</a:t>
            </a:r>
            <a:endParaRPr lang="en-IN" sz="2800" b="1" dirty="0">
              <a:ln w="6350">
                <a:noFill/>
              </a:ln>
              <a:latin typeface="Tw Cen MT" pitchFamily="34" charset="0"/>
            </a:endParaRPr>
          </a:p>
        </p:txBody>
      </p:sp>
      <p:sp>
        <p:nvSpPr>
          <p:cNvPr id="48" name="Rounded Rectangle 47"/>
          <p:cNvSpPr>
            <a:spLocks noChangeArrowheads="1"/>
          </p:cNvSpPr>
          <p:nvPr/>
        </p:nvSpPr>
        <p:spPr bwMode="auto">
          <a:xfrm>
            <a:off x="2819400" y="485322"/>
            <a:ext cx="2058063" cy="646986"/>
          </a:xfrm>
          <a:prstGeom prst="roundRect">
            <a:avLst/>
          </a:prstGeom>
          <a:gradFill flip="none" rotWithShape="1">
            <a:gsLst>
              <a:gs pos="100000">
                <a:schemeClr val="bg1"/>
              </a:gs>
              <a:gs pos="0">
                <a:srgbClr val="66FFFF"/>
              </a:gs>
            </a:gsLst>
            <a:lin ang="16200000" scaled="1"/>
            <a:tileRect/>
          </a:gradFill>
          <a:ln w="9525">
            <a:solidFill>
              <a:srgbClr val="33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Leelawadee" pitchFamily="34" charset="-34"/>
                <a:cs typeface="Leelawadee" pitchFamily="34" charset="-34"/>
              </a:rPr>
              <a:t>Work done in </a:t>
            </a:r>
          </a:p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Leelawadee" pitchFamily="34" charset="-34"/>
                <a:cs typeface="Leelawadee" pitchFamily="34" charset="-34"/>
              </a:rPr>
              <a:t>moving the charge</a:t>
            </a:r>
            <a:endParaRPr lang="en-US" sz="1600" b="1" dirty="0">
              <a:solidFill>
                <a:prstClr val="black"/>
              </a:solidFill>
              <a:latin typeface="Leelawadee" pitchFamily="34" charset="-34"/>
              <a:cs typeface="Leelawadee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9682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 animBg="1"/>
      <p:bldP spid="15" grpId="1" animBg="1"/>
      <p:bldP spid="17" grpId="0"/>
      <p:bldP spid="18" grpId="0" animBg="1"/>
      <p:bldP spid="18" grpId="1" animBg="1"/>
      <p:bldP spid="20" grpId="0"/>
      <p:bldP spid="104" grpId="0" animBg="1"/>
      <p:bldP spid="105" grpId="0"/>
      <p:bldP spid="106" grpId="0"/>
      <p:bldP spid="107" grpId="0"/>
      <p:bldP spid="108" grpId="0"/>
      <p:bldP spid="110" grpId="0"/>
      <p:bldP spid="111" grpId="0"/>
      <p:bldP spid="112" grpId="0"/>
      <p:bldP spid="113" grpId="0"/>
      <p:bldP spid="119" grpId="0"/>
      <p:bldP spid="120" grpId="0"/>
      <p:bldP spid="121" grpId="0"/>
      <p:bldP spid="123" grpId="0"/>
      <p:bldP spid="124" grpId="0"/>
      <p:bldP spid="125" grpId="0"/>
      <p:bldP spid="127" grpId="0"/>
      <p:bldP spid="128" grpId="0"/>
      <p:bldP spid="144" grpId="0"/>
      <p:bldP spid="145" grpId="0"/>
      <p:bldP spid="146" grpId="0"/>
      <p:bldP spid="147" grpId="0"/>
      <p:bldP spid="148" grpId="0"/>
      <p:bldP spid="155" grpId="0"/>
      <p:bldP spid="156" grpId="0"/>
      <p:bldP spid="48" grpId="0" animBg="1"/>
      <p:bldP spid="4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42"/>
            <a:ext cx="9144000" cy="5170171"/>
          </a:xfrm>
          <a:prstGeom prst="rect">
            <a:avLst/>
          </a:prstGeom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60000" y="284775"/>
            <a:ext cx="2307000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t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prstMaterial="metal">
              <a:contourClr>
                <a:schemeClr val="bg2"/>
              </a:contourClr>
            </a:sp3d>
          </a:bodyPr>
          <a:lstStyle>
            <a:defPPr>
              <a:defRPr lang="en-US"/>
            </a:defPPr>
            <a:lvl1pPr>
              <a:defRPr sz="2800" b="1">
                <a:ln w="6350">
                  <a:noFill/>
                </a:ln>
                <a:solidFill>
                  <a:srgbClr val="800000"/>
                </a:solidFill>
                <a:latin typeface="Tw Cen MT" pitchFamily="34" charset="0"/>
              </a:defRPr>
            </a:lvl1pPr>
          </a:lstStyle>
          <a:p>
            <a:r>
              <a:rPr lang="en-US" dirty="0" smtClean="0"/>
              <a:t>ampere </a:t>
            </a:r>
            <a:r>
              <a:rPr lang="en-US" dirty="0"/>
              <a:t>(A) :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525130" y="284775"/>
            <a:ext cx="6019800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anchor="t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prstMaterial="metal">
              <a:contourClr>
                <a:schemeClr val="bg2"/>
              </a:contourClr>
            </a:sp3d>
          </a:bodyPr>
          <a:lstStyle>
            <a:defPPr>
              <a:defRPr lang="en-US"/>
            </a:defPPr>
            <a:lvl1pPr>
              <a:defRPr sz="2800" b="1">
                <a:ln w="6350">
                  <a:noFill/>
                </a:ln>
                <a:solidFill>
                  <a:srgbClr val="800000"/>
                </a:solidFill>
                <a:latin typeface="Tw Cen MT" pitchFamily="34" charset="0"/>
              </a:defRPr>
            </a:lvl1pPr>
          </a:lstStyle>
          <a:p>
            <a:r>
              <a:rPr lang="en-IN" dirty="0">
                <a:solidFill>
                  <a:sysClr val="windowText" lastClr="000000"/>
                </a:solidFill>
              </a:rPr>
              <a:t> S.I. unit of ELECTRIC current (I) </a:t>
            </a:r>
          </a:p>
        </p:txBody>
      </p:sp>
      <p:pic>
        <p:nvPicPr>
          <p:cNvPr id="5" name="Picture 4" descr="phins08604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1392462"/>
            <a:ext cx="3205335" cy="2335716"/>
          </a:xfrm>
          <a:prstGeom prst="roundRect">
            <a:avLst/>
          </a:prstGeom>
          <a:ln>
            <a:solidFill>
              <a:srgbClr val="3210B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" name="Picture 5" descr="phins08604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91742" y="1418136"/>
            <a:ext cx="3134868" cy="2284368"/>
          </a:xfrm>
          <a:prstGeom prst="roundRect">
            <a:avLst/>
          </a:prstGeom>
          <a:ln>
            <a:solidFill>
              <a:srgbClr val="3210B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00176" y="3955018"/>
            <a:ext cx="6743649" cy="369332"/>
          </a:xfrm>
          <a:prstGeom prst="roundRect">
            <a:avLst/>
          </a:prstGeom>
          <a:gradFill flip="none" rotWithShape="1">
            <a:gsLst>
              <a:gs pos="0">
                <a:srgbClr val="FF99CC">
                  <a:alpha val="95000"/>
                </a:srgbClr>
              </a:gs>
              <a:gs pos="100000">
                <a:schemeClr val="bg1">
                  <a:alpha val="94000"/>
                </a:schemeClr>
              </a:gs>
            </a:gsLst>
            <a:lin ang="16200000" scaled="1"/>
            <a:tileRect/>
          </a:gradFill>
          <a:ln w="12700">
            <a:solidFill>
              <a:srgbClr val="33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000" b="1">
                <a:solidFill>
                  <a:schemeClr val="tx1"/>
                </a:solidFill>
                <a:latin typeface="Leelawadee" pitchFamily="34" charset="-34"/>
                <a:cs typeface="Leelawadee" pitchFamily="34" charset="-34"/>
              </a:defRPr>
            </a:lvl1pPr>
          </a:lstStyle>
          <a:p>
            <a:r>
              <a:rPr lang="en-US" dirty="0"/>
              <a:t>Ampere is the unit for measuring electric current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10000" y="1038056"/>
            <a:ext cx="3340425" cy="446892"/>
          </a:xfrm>
          <a:prstGeom prst="roundRect">
            <a:avLst/>
          </a:prstGeom>
          <a:gradFill flip="none" rotWithShape="1">
            <a:gsLst>
              <a:gs pos="0">
                <a:srgbClr val="FF99CC">
                  <a:alpha val="95000"/>
                </a:srgbClr>
              </a:gs>
              <a:gs pos="100000">
                <a:schemeClr val="bg1">
                  <a:alpha val="94000"/>
                </a:schemeClr>
              </a:gs>
            </a:gsLst>
            <a:lin ang="16200000" scaled="1"/>
            <a:tileRect/>
          </a:gradFill>
          <a:ln w="12700">
            <a:solidFill>
              <a:srgbClr val="33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Leelawadee" pitchFamily="34" charset="-34"/>
                <a:cs typeface="Leelawadee" pitchFamily="34" charset="-34"/>
              </a:rPr>
              <a:t>Sir </a:t>
            </a:r>
            <a:r>
              <a:rPr lang="fr-FR" sz="2000" b="1" dirty="0" smtClean="0">
                <a:solidFill>
                  <a:schemeClr val="tx1"/>
                </a:solidFill>
                <a:latin typeface="Leelawadee" pitchFamily="34" charset="-34"/>
                <a:cs typeface="Leelawadee" pitchFamily="34" charset="-34"/>
              </a:rPr>
              <a:t>Andre </a:t>
            </a:r>
            <a:r>
              <a:rPr lang="fr-FR" sz="2000" b="1" dirty="0">
                <a:solidFill>
                  <a:schemeClr val="tx1"/>
                </a:solidFill>
                <a:latin typeface="Leelawadee" pitchFamily="34" charset="-34"/>
                <a:cs typeface="Leelawadee" pitchFamily="34" charset="-34"/>
              </a:rPr>
              <a:t>Marie </a:t>
            </a:r>
            <a:r>
              <a:rPr lang="fr-FR" sz="2000" b="1" dirty="0" smtClean="0">
                <a:solidFill>
                  <a:schemeClr val="tx1"/>
                </a:solidFill>
                <a:latin typeface="Leelawadee" pitchFamily="34" charset="-34"/>
                <a:cs typeface="Leelawadee" pitchFamily="34" charset="-34"/>
              </a:rPr>
              <a:t>Ampere</a:t>
            </a:r>
            <a:endParaRPr lang="fr-FR" sz="2000" b="1" dirty="0">
              <a:solidFill>
                <a:schemeClr val="tx1"/>
              </a:solidFill>
              <a:latin typeface="Leelawadee" pitchFamily="34" charset="-34"/>
              <a:cs typeface="Leelawadee" pitchFamily="34" charset="-34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32747" y="840121"/>
            <a:ext cx="3000941" cy="3717294"/>
            <a:chOff x="432747" y="1028419"/>
            <a:chExt cx="3000941" cy="371729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747" y="1028419"/>
              <a:ext cx="3000941" cy="3666338"/>
            </a:xfrm>
            <a:prstGeom prst="roundRect">
              <a:avLst>
                <a:gd name="adj" fmla="val 11146"/>
              </a:avLst>
            </a:prstGeom>
            <a:ln w="19050">
              <a:solidFill>
                <a:schemeClr val="tx1"/>
              </a:solidFill>
            </a:ln>
          </p:spPr>
        </p:pic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1220585" y="4284048"/>
              <a:ext cx="142526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2400" b="1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Tw Cen MT" pitchFamily="34" charset="0"/>
                </a:defRPr>
              </a:lvl1pPr>
            </a:lstStyle>
            <a:p>
              <a:r>
                <a:rPr lang="en-US" dirty="0">
                  <a:solidFill>
                    <a:srgbClr val="C00000"/>
                  </a:solidFill>
                </a:rPr>
                <a:t>Ampere</a:t>
              </a: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6200775" y="723900"/>
            <a:ext cx="823914" cy="647700"/>
          </a:xfrm>
          <a:prstGeom prst="roundRect">
            <a:avLst>
              <a:gd name="adj" fmla="val 24908"/>
            </a:avLst>
          </a:prstGeom>
          <a:noFill/>
          <a:ln w="25400" cap="flat" cmpd="dbl" algn="ctr">
            <a:solidFill>
              <a:srgbClr val="C0504D">
                <a:lumMod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kern="0" dirty="0">
              <a:solidFill>
                <a:prstClr val="white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953000" y="2495550"/>
            <a:ext cx="11747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210B0"/>
                </a:solidFill>
                <a:latin typeface="Leelawadee" pitchFamily="34" charset="-34"/>
                <a:cs typeface="Leelawadee" pitchFamily="34" charset="-34"/>
              </a:rPr>
              <a:t>ampere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59290" y="2333535"/>
            <a:ext cx="12442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3210B0"/>
                </a:solidFill>
                <a:latin typeface="Leelawadee" pitchFamily="34" charset="-34"/>
                <a:cs typeface="Leelawadee" pitchFamily="34" charset="-34"/>
              </a:rPr>
              <a:t>coulomb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761883" y="2725647"/>
            <a:ext cx="10310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3210B0"/>
                </a:solidFill>
                <a:latin typeface="Leelawadee" pitchFamily="34" charset="-34"/>
                <a:cs typeface="Leelawadee" pitchFamily="34" charset="-34"/>
              </a:rPr>
              <a:t>second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052721" y="2514600"/>
            <a:ext cx="3658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rgbClr val="F79646">
                    <a:lumMod val="75000"/>
                  </a:srgbClr>
                </a:solidFill>
                <a:latin typeface="Leelawadee" pitchFamily="34" charset="-34"/>
                <a:cs typeface="Leelawadee" pitchFamily="34" charset="-34"/>
              </a:rPr>
              <a:t>=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24400" y="2484438"/>
            <a:ext cx="3321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861075"/>
                </a:solidFill>
                <a:latin typeface="Leelawadee" pitchFamily="34" charset="-34"/>
                <a:cs typeface="Leelawadee" pitchFamily="34" charset="-34"/>
              </a:rPr>
              <a:t>1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21348" y="2751047"/>
            <a:ext cx="3321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861075"/>
                </a:solidFill>
                <a:latin typeface="Leelawadee" pitchFamily="34" charset="-34"/>
                <a:cs typeface="Leelawadee" pitchFamily="34" charset="-34"/>
              </a:rPr>
              <a:t>1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421348" y="2333535"/>
            <a:ext cx="3321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861075"/>
                </a:solidFill>
                <a:latin typeface="Leelawadee" pitchFamily="34" charset="-34"/>
                <a:cs typeface="Leelawadee" pitchFamily="34" charset="-34"/>
              </a:rPr>
              <a:t>1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953000" y="1466791"/>
            <a:ext cx="109998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660066"/>
                </a:solidFill>
                <a:latin typeface="Leelawadee" pitchFamily="34" charset="-34"/>
                <a:cs typeface="Leelawadee" pitchFamily="34" charset="-34"/>
              </a:rPr>
              <a:t>Electric</a:t>
            </a:r>
          </a:p>
          <a:p>
            <a:r>
              <a:rPr lang="en-US" sz="2000" b="1" dirty="0">
                <a:solidFill>
                  <a:srgbClr val="660066"/>
                </a:solidFill>
                <a:latin typeface="Leelawadee" pitchFamily="34" charset="-34"/>
                <a:cs typeface="Leelawadee" pitchFamily="34" charset="-34"/>
              </a:rPr>
              <a:t>Current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39450" y="1447740"/>
            <a:ext cx="19768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660066"/>
                </a:solidFill>
                <a:latin typeface="Leelawadee" pitchFamily="34" charset="-34"/>
                <a:cs typeface="Leelawadee" pitchFamily="34" charset="-34"/>
              </a:rPr>
              <a:t>Electric Charge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931759" y="1866840"/>
            <a:ext cx="7922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660066"/>
                </a:solidFill>
                <a:latin typeface="Leelawadee" pitchFamily="34" charset="-34"/>
                <a:cs typeface="Leelawadee" pitchFamily="34" charset="-34"/>
              </a:rPr>
              <a:t>Time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052721" y="1668403"/>
            <a:ext cx="3658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rgbClr val="F79646">
                    <a:lumMod val="75000"/>
                  </a:srgbClr>
                </a:solidFill>
                <a:latin typeface="Leelawadee" pitchFamily="34" charset="-34"/>
                <a:cs typeface="Leelawadee" pitchFamily="34" charset="-34"/>
              </a:rPr>
              <a:t>=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429285" y="2733587"/>
            <a:ext cx="1371600" cy="1587"/>
          </a:xfrm>
          <a:prstGeom prst="line">
            <a:avLst/>
          </a:prstGeom>
          <a:noFill/>
          <a:ln w="19050" cap="flat" cmpd="sng" algn="ctr">
            <a:solidFill>
              <a:srgbClr val="3210B0"/>
            </a:solidFill>
            <a:prstDash val="solid"/>
          </a:ln>
          <a:effectLst/>
        </p:spPr>
      </p:cxnSp>
      <p:cxnSp>
        <p:nvCxnSpPr>
          <p:cNvPr id="25" name="Straight Connector 24"/>
          <p:cNvCxnSpPr/>
          <p:nvPr/>
        </p:nvCxnSpPr>
        <p:spPr>
          <a:xfrm>
            <a:off x="6369805" y="1857345"/>
            <a:ext cx="1916112" cy="0"/>
          </a:xfrm>
          <a:prstGeom prst="line">
            <a:avLst/>
          </a:prstGeom>
          <a:noFill/>
          <a:ln w="28575" cap="flat" cmpd="sng" algn="ctr">
            <a:solidFill>
              <a:srgbClr val="3210B0"/>
            </a:solidFill>
            <a:prstDash val="solid"/>
          </a:ln>
          <a:effectLst/>
        </p:spPr>
      </p:cxn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457200" y="3581019"/>
            <a:ext cx="811258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b="1" dirty="0" smtClean="0">
                <a:solidFill>
                  <a:srgbClr val="C00000"/>
                </a:solidFill>
                <a:latin typeface="Leelawadee" pitchFamily="34" charset="-34"/>
                <a:cs typeface="Leelawadee" pitchFamily="34" charset="-34"/>
              </a:rPr>
              <a:t>One ampere </a:t>
            </a:r>
            <a:r>
              <a:rPr lang="en-US" b="1" dirty="0" smtClean="0">
                <a:solidFill>
                  <a:srgbClr val="0A2252"/>
                </a:solidFill>
                <a:latin typeface="Leelawadee" pitchFamily="34" charset="-34"/>
                <a:cs typeface="Leelawadee" pitchFamily="34" charset="-34"/>
              </a:rPr>
              <a:t>is constituted by the flow of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elawadee" pitchFamily="34" charset="-34"/>
                <a:cs typeface="Leelawadee" pitchFamily="34" charset="-34"/>
              </a:rPr>
              <a:t>one coulomb</a:t>
            </a:r>
            <a:r>
              <a:rPr lang="en-US" b="1" dirty="0">
                <a:solidFill>
                  <a:srgbClr val="FF3300"/>
                </a:solidFill>
                <a:latin typeface="Leelawadee" pitchFamily="34" charset="-34"/>
                <a:cs typeface="Leelawadee" pitchFamily="34" charset="-34"/>
              </a:rPr>
              <a:t> </a:t>
            </a:r>
            <a:r>
              <a:rPr lang="en-US" b="1" dirty="0">
                <a:solidFill>
                  <a:srgbClr val="0A2252"/>
                </a:solidFill>
                <a:latin typeface="Leelawadee" pitchFamily="34" charset="-34"/>
                <a:cs typeface="Leelawadee" pitchFamily="34" charset="-34"/>
              </a:rPr>
              <a:t>of </a:t>
            </a:r>
            <a:r>
              <a:rPr lang="en-US" b="1" dirty="0" smtClean="0">
                <a:solidFill>
                  <a:srgbClr val="0A2252"/>
                </a:solidFill>
                <a:latin typeface="Leelawadee" pitchFamily="34" charset="-34"/>
                <a:cs typeface="Leelawadee" pitchFamily="34" charset="-34"/>
              </a:rPr>
              <a:t>charge in </a:t>
            </a:r>
            <a:r>
              <a:rPr lang="en-US" b="1" dirty="0" smtClean="0">
                <a:solidFill>
                  <a:srgbClr val="C00000"/>
                </a:solidFill>
                <a:latin typeface="Leelawadee" pitchFamily="34" charset="-34"/>
                <a:cs typeface="Leelawadee" pitchFamily="34" charset="-34"/>
              </a:rPr>
              <a:t>one </a:t>
            </a:r>
            <a:r>
              <a:rPr lang="en-US" b="1" dirty="0">
                <a:solidFill>
                  <a:srgbClr val="C00000"/>
                </a:solidFill>
                <a:latin typeface="Leelawadee" pitchFamily="34" charset="-34"/>
                <a:cs typeface="Leelawadee" pitchFamily="34" charset="-34"/>
              </a:rPr>
              <a:t>second.</a:t>
            </a:r>
          </a:p>
        </p:txBody>
      </p: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6184902" y="644520"/>
            <a:ext cx="842963" cy="766832"/>
            <a:chOff x="6172200" y="1014332"/>
            <a:chExt cx="842287" cy="766962"/>
          </a:xfrm>
        </p:grpSpPr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6172200" y="1240491"/>
              <a:ext cx="527286" cy="400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kern="0" dirty="0">
                  <a:solidFill>
                    <a:srgbClr val="890F9D"/>
                  </a:solidFill>
                  <a:latin typeface="Leelawadee" pitchFamily="34" charset="-34"/>
                  <a:cs typeface="Leelawadee" pitchFamily="34" charset="-34"/>
                </a:rPr>
                <a:t>I =</a:t>
              </a: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6567478" y="1014332"/>
              <a:ext cx="389850" cy="400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b="1" kern="0" dirty="0">
                  <a:solidFill>
                    <a:srgbClr val="890F9D"/>
                  </a:solidFill>
                  <a:latin typeface="Leelawadee" pitchFamily="34" charset="-34"/>
                  <a:cs typeface="Leelawadee" pitchFamily="34" charset="-34"/>
                </a:rPr>
                <a:t>Q</a:t>
              </a:r>
            </a:p>
          </p:txBody>
        </p:sp>
        <p:sp>
          <p:nvSpPr>
            <p:cNvPr id="30" name="Text Box 5"/>
            <p:cNvSpPr txBox="1">
              <a:spLocks noChangeArrowheads="1"/>
            </p:cNvSpPr>
            <p:nvPr/>
          </p:nvSpPr>
          <p:spPr bwMode="auto">
            <a:xfrm>
              <a:off x="6624637" y="1381117"/>
              <a:ext cx="389850" cy="400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b="1" kern="0" dirty="0">
                  <a:solidFill>
                    <a:srgbClr val="890F9D"/>
                  </a:solidFill>
                  <a:latin typeface="Leelawadee" pitchFamily="34" charset="-34"/>
                  <a:cs typeface="Leelawadee" pitchFamily="34" charset="-34"/>
                </a:rPr>
                <a:t>t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29033" y="1447797"/>
              <a:ext cx="274418" cy="0"/>
            </a:xfrm>
            <a:prstGeom prst="line">
              <a:avLst/>
            </a:prstGeom>
            <a:noFill/>
            <a:ln w="38100" cap="flat" cmpd="sng" algn="ctr">
              <a:solidFill>
                <a:srgbClr val="3210B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2533650" y="4286250"/>
            <a:ext cx="1182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000" b="1" kern="0" dirty="0">
                <a:latin typeface="Leelawadee" pitchFamily="34" charset="-34"/>
                <a:cs typeface="Leelawadee" pitchFamily="34" charset="-34"/>
              </a:rPr>
              <a:t>1mA  = 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036503" y="4122896"/>
            <a:ext cx="3321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Leelawadee" pitchFamily="34" charset="-34"/>
                <a:cs typeface="Leelawadee" pitchFamily="34" charset="-34"/>
              </a:rPr>
              <a:t>1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646172" y="4456270"/>
            <a:ext cx="10262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Leelawadee" pitchFamily="34" charset="-34"/>
                <a:cs typeface="Leelawadee" pitchFamily="34" charset="-34"/>
              </a:rPr>
              <a:t>1000 A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3710875" y="4485511"/>
            <a:ext cx="100584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4664393" y="4286250"/>
            <a:ext cx="3429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000" b="1" kern="0" dirty="0">
                <a:latin typeface="Leelawadee" pitchFamily="34" charset="-34"/>
                <a:cs typeface="Leelawadee" pitchFamily="34" charset="-34"/>
              </a:rPr>
              <a:t>=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353369" y="4122896"/>
            <a:ext cx="3321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Leelawadee" pitchFamily="34" charset="-34"/>
                <a:cs typeface="Leelawadee" pitchFamily="34" charset="-34"/>
              </a:rPr>
              <a:t>1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5078732" y="4456270"/>
            <a:ext cx="8050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Leelawadee" pitchFamily="34" charset="-34"/>
                <a:cs typeface="Leelawadee" pitchFamily="34" charset="-34"/>
              </a:rPr>
              <a:t>10</a:t>
            </a:r>
            <a:r>
              <a:rPr lang="en-US" sz="2000" b="1" baseline="30000" dirty="0">
                <a:latin typeface="Leelawadee" pitchFamily="34" charset="-34"/>
                <a:cs typeface="Leelawadee" pitchFamily="34" charset="-34"/>
              </a:rPr>
              <a:t>3 </a:t>
            </a:r>
            <a:r>
              <a:rPr lang="en-US" sz="2000" b="1" dirty="0">
                <a:latin typeface="Leelawadee" pitchFamily="34" charset="-34"/>
                <a:cs typeface="Leelawadee" pitchFamily="34" charset="-34"/>
              </a:rPr>
              <a:t>A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5097781" y="4485511"/>
            <a:ext cx="823913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6283646" y="4286250"/>
            <a:ext cx="976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>
                <a:latin typeface="Leelawadee" pitchFamily="34" charset="-34"/>
                <a:cs typeface="Leelawadee" pitchFamily="34" charset="-34"/>
              </a:rPr>
              <a:t>10</a:t>
            </a:r>
            <a:r>
              <a:rPr lang="en-US" sz="2000" b="1" baseline="30000">
                <a:latin typeface="Leelawadee" pitchFamily="34" charset="-34"/>
                <a:cs typeface="Leelawadee" pitchFamily="34" charset="-34"/>
              </a:rPr>
              <a:t>-3 </a:t>
            </a:r>
            <a:r>
              <a:rPr lang="en-US" sz="2000" b="1">
                <a:latin typeface="Leelawadee" pitchFamily="34" charset="-34"/>
                <a:cs typeface="Leelawadee" pitchFamily="34" charset="-34"/>
              </a:rPr>
              <a:t>A</a:t>
            </a: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5993132" y="4286250"/>
            <a:ext cx="3429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000" b="1" kern="0" dirty="0">
                <a:latin typeface="Leelawadee" pitchFamily="34" charset="-34"/>
                <a:cs typeface="Leelawadee" pitchFamily="34" charset="-34"/>
              </a:rPr>
              <a:t>=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95302" y="3192298"/>
            <a:ext cx="1613390" cy="73152"/>
          </a:xfrm>
          <a:prstGeom prst="roundRect">
            <a:avLst>
              <a:gd name="adj" fmla="val 26042"/>
            </a:avLst>
          </a:prstGeom>
          <a:solidFill>
            <a:srgbClr val="002060"/>
          </a:solidFill>
          <a:ln w="3810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solidFill>
                <a:srgbClr val="002060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43" name="Rounded Rectangle 42"/>
          <p:cNvSpPr/>
          <p:nvPr/>
        </p:nvSpPr>
        <p:spPr>
          <a:xfrm rot="5400000">
            <a:off x="-291082" y="2405633"/>
            <a:ext cx="1645920" cy="73152"/>
          </a:xfrm>
          <a:prstGeom prst="roundRect">
            <a:avLst>
              <a:gd name="adj" fmla="val 26042"/>
            </a:avLst>
          </a:prstGeom>
          <a:solidFill>
            <a:srgbClr val="002060"/>
          </a:solidFill>
          <a:ln w="3810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solidFill>
                <a:srgbClr val="002060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95302" y="1619249"/>
            <a:ext cx="3701052" cy="73152"/>
          </a:xfrm>
          <a:prstGeom prst="roundRect">
            <a:avLst>
              <a:gd name="adj" fmla="val 26042"/>
            </a:avLst>
          </a:prstGeom>
          <a:solidFill>
            <a:srgbClr val="002060"/>
          </a:solidFill>
          <a:ln w="3810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solidFill>
                <a:srgbClr val="002060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45" name="Rounded Rectangle 44"/>
          <p:cNvSpPr/>
          <p:nvPr/>
        </p:nvSpPr>
        <p:spPr>
          <a:xfrm rot="5400000">
            <a:off x="3336819" y="2405636"/>
            <a:ext cx="1645920" cy="73152"/>
          </a:xfrm>
          <a:prstGeom prst="roundRect">
            <a:avLst>
              <a:gd name="adj" fmla="val 26042"/>
            </a:avLst>
          </a:prstGeom>
          <a:solidFill>
            <a:srgbClr val="002060"/>
          </a:solidFill>
          <a:ln w="3810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solidFill>
                <a:srgbClr val="002060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281237" y="3192298"/>
            <a:ext cx="1920240" cy="73152"/>
          </a:xfrm>
          <a:prstGeom prst="roundRect">
            <a:avLst>
              <a:gd name="adj" fmla="val 26042"/>
            </a:avLst>
          </a:prstGeom>
          <a:solidFill>
            <a:srgbClr val="002060"/>
          </a:solidFill>
          <a:ln w="3810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solidFill>
                <a:srgbClr val="002060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1745666" y="2709697"/>
            <a:ext cx="3658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Leelawadee" pitchFamily="34" charset="-34"/>
                <a:cs typeface="Leelawadee" pitchFamily="34" charset="-34"/>
              </a:rPr>
              <a:t>+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291324" y="2724150"/>
            <a:ext cx="364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  <a:latin typeface="Leelawadee" pitchFamily="34" charset="-34"/>
                <a:cs typeface="Leelawadee" pitchFamily="34" charset="-34"/>
              </a:rPr>
              <a:t>▬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1524000" y="3300249"/>
            <a:ext cx="389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99"/>
                </a:solidFill>
                <a:latin typeface="Leelawadee" pitchFamily="34" charset="-34"/>
                <a:cs typeface="Leelawadee" pitchFamily="34" charset="-34"/>
              </a:rPr>
              <a:t>Q</a:t>
            </a:r>
            <a:endParaRPr lang="en-US" sz="2000" b="1" dirty="0">
              <a:solidFill>
                <a:srgbClr val="000099"/>
              </a:solidFill>
              <a:latin typeface="Leelawadee" pitchFamily="34" charset="-34"/>
              <a:cs typeface="Leelawadee" pitchFamily="34" charset="-34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rot="5400000">
            <a:off x="1789903" y="3253417"/>
            <a:ext cx="639763" cy="0"/>
          </a:xfrm>
          <a:prstGeom prst="line">
            <a:avLst/>
          </a:prstGeom>
          <a:ln w="38100">
            <a:solidFill>
              <a:srgbClr val="1E207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2057400" y="3254210"/>
            <a:ext cx="457200" cy="0"/>
          </a:xfrm>
          <a:prstGeom prst="line">
            <a:avLst/>
          </a:prstGeom>
          <a:ln w="38100">
            <a:solidFill>
              <a:srgbClr val="1E207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>
            <a:spLocks noChangeArrowheads="1"/>
          </p:cNvSpPr>
          <p:nvPr/>
        </p:nvSpPr>
        <p:spPr bwMode="auto">
          <a:xfrm>
            <a:off x="519118" y="3688301"/>
            <a:ext cx="1781083" cy="300608"/>
          </a:xfrm>
          <a:prstGeom prst="roundRect">
            <a:avLst/>
          </a:prstGeom>
          <a:gradFill flip="none" rotWithShape="1">
            <a:gsLst>
              <a:gs pos="0">
                <a:srgbClr val="FF99CC">
                  <a:alpha val="95000"/>
                </a:srgbClr>
              </a:gs>
              <a:gs pos="100000">
                <a:schemeClr val="bg1">
                  <a:alpha val="94000"/>
                </a:schemeClr>
              </a:gs>
            </a:gsLst>
            <a:lin ang="16200000" scaled="1"/>
            <a:tileRect/>
          </a:gradFill>
          <a:ln w="12700">
            <a:solidFill>
              <a:srgbClr val="33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6600CC"/>
                </a:solidFill>
                <a:latin typeface="Leelawadee" pitchFamily="34" charset="-34"/>
                <a:cs typeface="Leelawadee" pitchFamily="34" charset="-34"/>
              </a:rPr>
              <a:t>Electric charge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89860" y="3198352"/>
            <a:ext cx="1613390" cy="73152"/>
          </a:xfrm>
          <a:prstGeom prst="roundRect">
            <a:avLst>
              <a:gd name="adj" fmla="val 26042"/>
            </a:avLst>
          </a:prstGeom>
          <a:solidFill>
            <a:srgbClr val="FFC000"/>
          </a:solidFill>
          <a:ln w="38100"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solidFill>
                <a:srgbClr val="002060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55" name="Rounded Rectangle 54"/>
          <p:cNvSpPr/>
          <p:nvPr/>
        </p:nvSpPr>
        <p:spPr>
          <a:xfrm rot="5400000">
            <a:off x="-290713" y="2421961"/>
            <a:ext cx="1645920" cy="73152"/>
          </a:xfrm>
          <a:prstGeom prst="roundRect">
            <a:avLst>
              <a:gd name="adj" fmla="val 26042"/>
            </a:avLst>
          </a:prstGeom>
          <a:solidFill>
            <a:srgbClr val="FFC000"/>
          </a:solidFill>
          <a:ln w="38100"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solidFill>
                <a:srgbClr val="002060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80887" y="2095563"/>
            <a:ext cx="2840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99"/>
                </a:solidFill>
                <a:latin typeface="Leelawadee" pitchFamily="34" charset="-34"/>
                <a:cs typeface="Leelawadee" pitchFamily="34" charset="-34"/>
              </a:rPr>
              <a:t>t</a:t>
            </a:r>
            <a:endParaRPr lang="en-US" sz="2000" b="1" dirty="0">
              <a:solidFill>
                <a:srgbClr val="000099"/>
              </a:solidFill>
              <a:latin typeface="Leelawadee" pitchFamily="34" charset="-34"/>
              <a:cs typeface="Leelawadee" pitchFamily="34" charset="-34"/>
            </a:endParaRPr>
          </a:p>
        </p:txBody>
      </p:sp>
      <p:sp>
        <p:nvSpPr>
          <p:cNvPr id="60" name="Rounded Rectangle 59"/>
          <p:cNvSpPr>
            <a:spLocks noChangeArrowheads="1"/>
          </p:cNvSpPr>
          <p:nvPr/>
        </p:nvSpPr>
        <p:spPr bwMode="auto">
          <a:xfrm>
            <a:off x="562820" y="2469101"/>
            <a:ext cx="720187" cy="300608"/>
          </a:xfrm>
          <a:prstGeom prst="roundRect">
            <a:avLst/>
          </a:prstGeom>
          <a:gradFill flip="none" rotWithShape="1">
            <a:gsLst>
              <a:gs pos="0">
                <a:srgbClr val="FF99CC">
                  <a:alpha val="95000"/>
                </a:srgbClr>
              </a:gs>
              <a:gs pos="100000">
                <a:schemeClr val="bg1">
                  <a:alpha val="94000"/>
                </a:schemeClr>
              </a:gs>
            </a:gsLst>
            <a:lin ang="16200000" scaled="1"/>
            <a:tileRect/>
          </a:gradFill>
          <a:ln w="12700">
            <a:solidFill>
              <a:srgbClr val="33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6600CC"/>
                </a:solidFill>
                <a:latin typeface="Leelawadee" pitchFamily="34" charset="-34"/>
                <a:cs typeface="Leelawadee" pitchFamily="34" charset="-34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20415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0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0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0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2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93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3" dur="193" decel="100000"/>
                                        <p:tgtEl>
                                          <p:spTgt spid="1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44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45" dur="193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46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47" dur="193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48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 animBg="1"/>
      <p:bldP spid="7" grpId="1" animBg="1"/>
      <p:bldP spid="8" grpId="0" animBg="1"/>
      <p:bldP spid="8" grpId="1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6" grpId="0"/>
      <p:bldP spid="32" grpId="0"/>
      <p:bldP spid="33" grpId="0"/>
      <p:bldP spid="34" grpId="0"/>
      <p:bldP spid="36" grpId="0"/>
      <p:bldP spid="37" grpId="0"/>
      <p:bldP spid="38" grpId="0"/>
      <p:bldP spid="40" grpId="0"/>
      <p:bldP spid="41" grpId="0"/>
      <p:bldP spid="47" grpId="0"/>
      <p:bldP spid="48" grpId="0"/>
      <p:bldP spid="49" grpId="0"/>
      <p:bldP spid="52" grpId="0" animBg="1"/>
      <p:bldP spid="52" grpId="1" animBg="1"/>
      <p:bldP spid="59" grpId="0"/>
      <p:bldP spid="60" grpId="0" animBg="1"/>
      <p:bldP spid="6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47625"/>
            <a:ext cx="9144000" cy="5238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916814" y="933411"/>
            <a:ext cx="1905000" cy="401444"/>
            <a:chOff x="203202" y="679242"/>
            <a:chExt cx="1905000" cy="401444"/>
          </a:xfrm>
        </p:grpSpPr>
        <p:sp>
          <p:nvSpPr>
            <p:cNvPr id="3" name="Rounded Rectangle 2"/>
            <p:cNvSpPr/>
            <p:nvPr/>
          </p:nvSpPr>
          <p:spPr>
            <a:xfrm>
              <a:off x="203202" y="693570"/>
              <a:ext cx="1905000" cy="387116"/>
            </a:xfrm>
            <a:prstGeom prst="roundRect">
              <a:avLst/>
            </a:prstGeom>
            <a:solidFill>
              <a:srgbClr val="031E73">
                <a:alpha val="92000"/>
              </a:srgbClr>
            </a:solidFill>
            <a:effectLst>
              <a:glow rad="63500">
                <a:schemeClr val="tx1"/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029705" y="679242"/>
              <a:ext cx="2519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Tw Cen MT" pitchFamily="34" charset="0"/>
                </a:rPr>
                <a:t>I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44414" y="947739"/>
            <a:ext cx="1905000" cy="400296"/>
            <a:chOff x="203202" y="693570"/>
            <a:chExt cx="1905000" cy="400296"/>
          </a:xfrm>
        </p:grpSpPr>
        <p:sp>
          <p:nvSpPr>
            <p:cNvPr id="9" name="Rounded Rectangle 8"/>
            <p:cNvSpPr/>
            <p:nvPr/>
          </p:nvSpPr>
          <p:spPr>
            <a:xfrm>
              <a:off x="203202" y="693570"/>
              <a:ext cx="1905000" cy="387116"/>
            </a:xfrm>
            <a:prstGeom prst="roundRect">
              <a:avLst/>
            </a:prstGeom>
            <a:solidFill>
              <a:srgbClr val="031E73">
                <a:alpha val="92000"/>
              </a:srgbClr>
            </a:solidFill>
            <a:effectLst>
              <a:glow rad="63500">
                <a:schemeClr val="tx1"/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96042" y="693756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Tw Cen MT" pitchFamily="34" charset="0"/>
                </a:rPr>
                <a:t>II</a:t>
              </a:r>
              <a:endParaRPr lang="en-US" sz="2000" b="1" dirty="0">
                <a:solidFill>
                  <a:schemeClr val="bg1"/>
                </a:solidFill>
                <a:latin typeface="Tw Cen MT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28556" y="282904"/>
            <a:ext cx="2215030" cy="369332"/>
          </a:xfrm>
          <a:prstGeom prst="rect">
            <a:avLst/>
          </a:prstGeom>
          <a:solidFill>
            <a:srgbClr val="CCFF33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  <a:innerShdw blurRad="114300">
                    <a:prstClr val="black"/>
                  </a:innerShdw>
                </a:effectLst>
                <a:latin typeface="Tw Cen MT" pitchFamily="34" charset="0"/>
              </a:rPr>
              <a:t>Match the following :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94107" y="1668625"/>
            <a:ext cx="3263491" cy="442674"/>
            <a:chOff x="241301" y="1338187"/>
            <a:chExt cx="2451910" cy="442674"/>
          </a:xfrm>
        </p:grpSpPr>
        <p:sp>
          <p:nvSpPr>
            <p:cNvPr id="14" name="TextBox 13"/>
            <p:cNvSpPr txBox="1"/>
            <p:nvPr/>
          </p:nvSpPr>
          <p:spPr>
            <a:xfrm>
              <a:off x="241301" y="1338187"/>
              <a:ext cx="2451910" cy="442674"/>
            </a:xfrm>
            <a:prstGeom prst="round2Diag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2000" b="1" dirty="0">
                <a:latin typeface="Tw Cen MT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5601" y="1347423"/>
              <a:ext cx="22931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w Cen MT" pitchFamily="34" charset="0"/>
                </a:rPr>
                <a:t>(</a:t>
              </a:r>
              <a:r>
                <a:rPr lang="en-US" sz="2000" b="1" dirty="0" err="1" smtClean="0">
                  <a:latin typeface="Tw Cen MT" pitchFamily="34" charset="0"/>
                </a:rPr>
                <a:t>i</a:t>
              </a:r>
              <a:r>
                <a:rPr lang="en-US" sz="2000" b="1" dirty="0" smtClean="0">
                  <a:latin typeface="Tw Cen MT" pitchFamily="34" charset="0"/>
                </a:rPr>
                <a:t>) Electric current  (I)  </a:t>
              </a:r>
              <a:endParaRPr lang="en-US" sz="2000" b="1" dirty="0">
                <a:latin typeface="Tw Cen MT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049159" y="1523554"/>
            <a:ext cx="2790042" cy="740485"/>
            <a:chOff x="4220378" y="1078847"/>
            <a:chExt cx="2096200" cy="740485"/>
          </a:xfrm>
        </p:grpSpPr>
        <p:sp>
          <p:nvSpPr>
            <p:cNvPr id="18" name="TextBox 17"/>
            <p:cNvSpPr txBox="1"/>
            <p:nvPr/>
          </p:nvSpPr>
          <p:spPr>
            <a:xfrm>
              <a:off x="4830850" y="1276350"/>
              <a:ext cx="1485728" cy="40011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w Cen MT" pitchFamily="34" charset="0"/>
                </a:rPr>
                <a:t>(a) </a:t>
              </a:r>
              <a:r>
                <a:rPr lang="en-US" sz="2000" b="1" dirty="0" smtClean="0">
                  <a:latin typeface="Tw Cen MT" pitchFamily="34" charset="0"/>
                </a:rPr>
                <a:t> joule (J)</a:t>
              </a:r>
              <a:endParaRPr lang="en-US" sz="2000" b="1" dirty="0">
                <a:latin typeface="Tw Cen MT" pitchFamily="34" charset="0"/>
              </a:endParaRPr>
            </a:p>
          </p:txBody>
        </p:sp>
        <p:pic>
          <p:nvPicPr>
            <p:cNvPr id="21" name="Picture 2" descr="D:\MJ\Pooja mam (physics)\Rahual sir\IM.1305_zp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0378" y="1078847"/>
              <a:ext cx="643554" cy="740485"/>
            </a:xfrm>
            <a:prstGeom prst="ellipse">
              <a:avLst/>
            </a:prstGeom>
            <a:ln w="38100" cap="sq">
              <a:solidFill>
                <a:srgbClr val="960000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/>
          <p:cNvGrpSpPr/>
          <p:nvPr/>
        </p:nvGrpSpPr>
        <p:grpSpPr>
          <a:xfrm>
            <a:off x="394106" y="2767536"/>
            <a:ext cx="3263493" cy="442674"/>
            <a:chOff x="304650" y="1276350"/>
            <a:chExt cx="2451910" cy="442674"/>
          </a:xfrm>
        </p:grpSpPr>
        <p:sp>
          <p:nvSpPr>
            <p:cNvPr id="29" name="TextBox 28"/>
            <p:cNvSpPr txBox="1"/>
            <p:nvPr/>
          </p:nvSpPr>
          <p:spPr>
            <a:xfrm>
              <a:off x="308849" y="1276350"/>
              <a:ext cx="2447711" cy="442674"/>
            </a:xfrm>
            <a:prstGeom prst="round2Diag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2000" b="1" dirty="0">
                <a:latin typeface="Tw Cen MT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4650" y="1276350"/>
              <a:ext cx="22229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Tw Cen MT" pitchFamily="34" charset="0"/>
                </a:rPr>
                <a:t>(ii</a:t>
              </a:r>
              <a:r>
                <a:rPr lang="en-US" sz="2000" b="1" dirty="0">
                  <a:latin typeface="Tw Cen MT" pitchFamily="34" charset="0"/>
                </a:rPr>
                <a:t>) Electric charge </a:t>
              </a:r>
              <a:r>
                <a:rPr lang="en-US" sz="2000" b="1" dirty="0" smtClean="0">
                  <a:latin typeface="Tw Cen MT" pitchFamily="34" charset="0"/>
                </a:rPr>
                <a:t>(Q)  </a:t>
              </a:r>
              <a:endParaRPr lang="en-US" sz="2000" b="1" dirty="0">
                <a:latin typeface="Tw Cen MT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94107" y="3759822"/>
            <a:ext cx="3263493" cy="442674"/>
            <a:chOff x="241300" y="1276350"/>
            <a:chExt cx="2451910" cy="442674"/>
          </a:xfrm>
        </p:grpSpPr>
        <p:sp>
          <p:nvSpPr>
            <p:cNvPr id="33" name="TextBox 32"/>
            <p:cNvSpPr txBox="1"/>
            <p:nvPr/>
          </p:nvSpPr>
          <p:spPr>
            <a:xfrm>
              <a:off x="241300" y="1276350"/>
              <a:ext cx="2451910" cy="442674"/>
            </a:xfrm>
            <a:prstGeom prst="round2Diag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2000" b="1" dirty="0">
                <a:latin typeface="Tw Cen MT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5602" y="1287528"/>
              <a:ext cx="2293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w Cen MT" pitchFamily="34" charset="0"/>
                </a:rPr>
                <a:t>(</a:t>
              </a:r>
              <a:r>
                <a:rPr lang="en-US" sz="2000" b="1" dirty="0" smtClean="0">
                  <a:latin typeface="Tw Cen MT" pitchFamily="34" charset="0"/>
                </a:rPr>
                <a:t>iii</a:t>
              </a:r>
              <a:r>
                <a:rPr lang="en-US" sz="2000" b="1" dirty="0">
                  <a:latin typeface="Tw Cen MT" pitchFamily="34" charset="0"/>
                </a:rPr>
                <a:t>) Potential </a:t>
              </a:r>
              <a:r>
                <a:rPr lang="en-US" sz="2000" b="1" dirty="0" smtClean="0">
                  <a:latin typeface="Tw Cen MT" pitchFamily="34" charset="0"/>
                </a:rPr>
                <a:t>difference (V)  </a:t>
              </a:r>
              <a:endParaRPr lang="en-US" sz="2000" b="1" dirty="0">
                <a:latin typeface="Tw Cen MT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040611" y="2217597"/>
            <a:ext cx="2798590" cy="735153"/>
            <a:chOff x="4213046" y="2188180"/>
            <a:chExt cx="2102622" cy="735153"/>
          </a:xfrm>
        </p:grpSpPr>
        <p:sp>
          <p:nvSpPr>
            <p:cNvPr id="40" name="TextBox 39"/>
            <p:cNvSpPr txBox="1"/>
            <p:nvPr/>
          </p:nvSpPr>
          <p:spPr>
            <a:xfrm>
              <a:off x="4841734" y="2400985"/>
              <a:ext cx="1473934" cy="40011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w Cen MT" pitchFamily="34" charset="0"/>
                </a:rPr>
                <a:t>(b) </a:t>
              </a:r>
              <a:r>
                <a:rPr lang="en-US" sz="2000" b="1" dirty="0" smtClean="0">
                  <a:latin typeface="Tw Cen MT" pitchFamily="34" charset="0"/>
                </a:rPr>
                <a:t>ampere (A)</a:t>
              </a:r>
              <a:endParaRPr lang="en-US" sz="2000" b="1" dirty="0">
                <a:latin typeface="Tw Cen MT" pitchFamily="34" charset="0"/>
              </a:endParaRPr>
            </a:p>
          </p:txBody>
        </p:sp>
        <p:pic>
          <p:nvPicPr>
            <p:cNvPr id="43" name="Picture 4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213046" y="2188180"/>
              <a:ext cx="631326" cy="735153"/>
            </a:xfrm>
            <a:prstGeom prst="ellipse">
              <a:avLst/>
            </a:prstGeom>
            <a:ln w="38100" cap="sq">
              <a:solidFill>
                <a:srgbClr val="960000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55" name="Group 54"/>
          <p:cNvGrpSpPr/>
          <p:nvPr/>
        </p:nvGrpSpPr>
        <p:grpSpPr>
          <a:xfrm>
            <a:off x="6031460" y="2936632"/>
            <a:ext cx="2807740" cy="741972"/>
            <a:chOff x="4205195" y="3205237"/>
            <a:chExt cx="2109496" cy="741972"/>
          </a:xfrm>
        </p:grpSpPr>
        <p:sp>
          <p:nvSpPr>
            <p:cNvPr id="41" name="TextBox 40"/>
            <p:cNvSpPr txBox="1"/>
            <p:nvPr/>
          </p:nvSpPr>
          <p:spPr>
            <a:xfrm>
              <a:off x="4852618" y="3409950"/>
              <a:ext cx="1462073" cy="40011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w Cen MT" pitchFamily="34" charset="0"/>
                </a:rPr>
                <a:t>(c) </a:t>
              </a:r>
              <a:r>
                <a:rPr lang="en-US" sz="2000" b="1" dirty="0" smtClean="0">
                  <a:latin typeface="Tw Cen MT" pitchFamily="34" charset="0"/>
                </a:rPr>
                <a:t>coulomb (C)</a:t>
              </a:r>
              <a:endParaRPr lang="en-US" sz="2000" b="1" dirty="0">
                <a:latin typeface="Tw Cen MT" pitchFamily="34" charset="0"/>
              </a:endParaRPr>
            </a:p>
          </p:txBody>
        </p:sp>
        <p:pic>
          <p:nvPicPr>
            <p:cNvPr id="44" name="Picture 2" descr="D:\MJ\Pooja mam (physics)\Rahual sir\CoulombCharles300px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5195" y="3205237"/>
              <a:ext cx="655551" cy="741972"/>
            </a:xfrm>
            <a:prstGeom prst="ellipse">
              <a:avLst/>
            </a:prstGeom>
            <a:ln w="38100" cap="sq">
              <a:solidFill>
                <a:srgbClr val="960000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oup 55"/>
          <p:cNvGrpSpPr/>
          <p:nvPr/>
        </p:nvGrpSpPr>
        <p:grpSpPr>
          <a:xfrm>
            <a:off x="6040611" y="3640955"/>
            <a:ext cx="2798587" cy="728682"/>
            <a:chOff x="4213046" y="4269186"/>
            <a:chExt cx="2102620" cy="728682"/>
          </a:xfrm>
        </p:grpSpPr>
        <p:sp>
          <p:nvSpPr>
            <p:cNvPr id="42" name="TextBox 41"/>
            <p:cNvSpPr txBox="1"/>
            <p:nvPr/>
          </p:nvSpPr>
          <p:spPr>
            <a:xfrm>
              <a:off x="4815876" y="4505557"/>
              <a:ext cx="1499790" cy="40011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w Cen MT" pitchFamily="34" charset="0"/>
                </a:rPr>
                <a:t>(d) </a:t>
              </a:r>
              <a:r>
                <a:rPr lang="en-US" sz="2000" b="1" dirty="0" smtClean="0">
                  <a:latin typeface="Tw Cen MT" pitchFamily="34" charset="0"/>
                </a:rPr>
                <a:t>volt (V)</a:t>
              </a:r>
              <a:endParaRPr lang="en-US" sz="2000" b="1" dirty="0">
                <a:latin typeface="Tw Cen MT" pitchFamily="34" charset="0"/>
              </a:endParaRPr>
            </a:p>
          </p:txBody>
        </p:sp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213046" y="4269186"/>
              <a:ext cx="615032" cy="728682"/>
            </a:xfrm>
            <a:prstGeom prst="ellipse">
              <a:avLst/>
            </a:prstGeom>
            <a:ln w="38100" cap="sq">
              <a:solidFill>
                <a:srgbClr val="960000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46" name="Rounded Rectangle 45"/>
          <p:cNvSpPr/>
          <p:nvPr/>
        </p:nvSpPr>
        <p:spPr>
          <a:xfrm>
            <a:off x="120014" y="1497296"/>
            <a:ext cx="3703786" cy="709723"/>
          </a:xfrm>
          <a:prstGeom prst="roundRect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7" name="Rectangle 46"/>
          <p:cNvSpPr/>
          <p:nvPr/>
        </p:nvSpPr>
        <p:spPr>
          <a:xfrm>
            <a:off x="4288223" y="959057"/>
            <a:ext cx="1021626" cy="369332"/>
          </a:xfrm>
          <a:prstGeom prst="rect">
            <a:avLst/>
          </a:prstGeom>
          <a:solidFill>
            <a:srgbClr val="CCFF33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  <a:innerShdw blurRad="114300">
                    <a:prstClr val="black"/>
                  </a:innerShdw>
                </a:effectLst>
                <a:latin typeface="Tw Cen MT" pitchFamily="34" charset="0"/>
              </a:rPr>
              <a:t>Answers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5778015" y="2207019"/>
            <a:ext cx="3194535" cy="729613"/>
          </a:xfrm>
          <a:prstGeom prst="roundRect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9" name="Rounded Rectangle 48"/>
          <p:cNvSpPr/>
          <p:nvPr/>
        </p:nvSpPr>
        <p:spPr>
          <a:xfrm>
            <a:off x="138761" y="2597895"/>
            <a:ext cx="3685038" cy="709723"/>
          </a:xfrm>
          <a:prstGeom prst="roundRect">
            <a:avLst/>
          </a:prstGeom>
          <a:solidFill>
            <a:srgbClr val="031E73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0" name="Rounded Rectangle 49"/>
          <p:cNvSpPr/>
          <p:nvPr/>
        </p:nvSpPr>
        <p:spPr>
          <a:xfrm>
            <a:off x="5797067" y="2974281"/>
            <a:ext cx="3194534" cy="704323"/>
          </a:xfrm>
          <a:prstGeom prst="roundRect">
            <a:avLst/>
          </a:prstGeom>
          <a:solidFill>
            <a:srgbClr val="031E73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1" name="Rounded Rectangle 50"/>
          <p:cNvSpPr/>
          <p:nvPr/>
        </p:nvSpPr>
        <p:spPr>
          <a:xfrm>
            <a:off x="152343" y="3677780"/>
            <a:ext cx="3671455" cy="586548"/>
          </a:xfrm>
          <a:prstGeom prst="roundRect">
            <a:avLst/>
          </a:prstGeom>
          <a:solidFill>
            <a:srgbClr val="00FFFF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2" name="Rounded Rectangle 51"/>
          <p:cNvSpPr/>
          <p:nvPr/>
        </p:nvSpPr>
        <p:spPr>
          <a:xfrm>
            <a:off x="5825643" y="3590992"/>
            <a:ext cx="3194534" cy="835795"/>
          </a:xfrm>
          <a:prstGeom prst="roundRect">
            <a:avLst/>
          </a:prstGeom>
          <a:solidFill>
            <a:srgbClr val="00FFF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7" name="TextBox 56"/>
          <p:cNvSpPr txBox="1"/>
          <p:nvPr/>
        </p:nvSpPr>
        <p:spPr>
          <a:xfrm>
            <a:off x="4147331" y="1540972"/>
            <a:ext cx="1361449" cy="578882"/>
          </a:xfrm>
          <a:prstGeom prst="roundRect">
            <a:avLst/>
          </a:prstGeom>
          <a:solidFill>
            <a:srgbClr val="00FFFF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w Cen MT" pitchFamily="34" charset="0"/>
              </a:rPr>
              <a:t>ampere</a:t>
            </a:r>
            <a:endParaRPr lang="en-US" sz="2800" b="1" dirty="0">
              <a:latin typeface="Tw Cen MT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038600" y="2663309"/>
            <a:ext cx="1578913" cy="578882"/>
          </a:xfrm>
          <a:prstGeom prst="roundRect">
            <a:avLst/>
          </a:prstGeom>
          <a:solidFill>
            <a:srgbClr val="00FFFF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w Cen MT" pitchFamily="34" charset="0"/>
              </a:rPr>
              <a:t>coulomb</a:t>
            </a:r>
            <a:endParaRPr lang="en-US" sz="2800" b="1" dirty="0">
              <a:latin typeface="Tw Cen MT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24068" y="3677780"/>
            <a:ext cx="807976" cy="578882"/>
          </a:xfrm>
          <a:prstGeom prst="roundRect">
            <a:avLst/>
          </a:prstGeom>
          <a:solidFill>
            <a:srgbClr val="00FFFF"/>
          </a:solidFill>
          <a:ln w="1905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w Cen MT" pitchFamily="34" charset="0"/>
              </a:rPr>
              <a:t>volt</a:t>
            </a:r>
            <a:endParaRPr lang="en-US" sz="2800" b="1" dirty="0"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3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6" grpId="0" animBg="1"/>
      <p:bldP spid="46" grpId="1" animBg="1"/>
      <p:bldP spid="47" grpId="0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7" grpId="0" animBg="1"/>
      <p:bldP spid="58" grpId="0" animBg="1"/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192.168.1.34\mt_school\2016_17\03_CBSE BOARD\TAT_2016-17\VIII_Std_TAT\Physics\Earthquake\Manish\Raw file\numerical b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61862" y="2254250"/>
            <a:ext cx="38202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all" smtClean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ook Antiqua" pitchFamily="18" charset="0"/>
              </a:rPr>
              <a:t>numerical</a:t>
            </a:r>
            <a:endParaRPr lang="en-US" sz="4400" b="1" cap="all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Isosceles Triangle 8"/>
          <p:cNvSpPr/>
          <p:nvPr/>
        </p:nvSpPr>
        <p:spPr>
          <a:xfrm>
            <a:off x="-14968" y="12700"/>
            <a:ext cx="9158968" cy="5102623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solidFill>
              <a:schemeClr val="bg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1376" y="785819"/>
            <a:ext cx="711984" cy="111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702211" y="1301175"/>
            <a:ext cx="1802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00CC"/>
                </a:solidFill>
                <a:latin typeface="Book Antiqua" pitchFamily="18" charset="0"/>
              </a:rPr>
              <a:t>Type - A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5905" y="1885950"/>
            <a:ext cx="22121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Book Antiqua" pitchFamily="18" charset="0"/>
              </a:rPr>
              <a:t>Q = It </a:t>
            </a:r>
            <a:endParaRPr lang="en-US" sz="32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65905" y="2393974"/>
            <a:ext cx="22121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Book Antiqua" pitchFamily="18" charset="0"/>
              </a:rPr>
              <a:t>W = VQ</a:t>
            </a:r>
            <a:endParaRPr lang="en-US" sz="32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5905" y="2825798"/>
            <a:ext cx="22121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  <a:latin typeface="Book Antiqua" pitchFamily="18" charset="0"/>
              </a:rPr>
              <a:t>Q = ne</a:t>
            </a:r>
            <a:endParaRPr lang="en-US" sz="3200" b="1" dirty="0">
              <a:solidFill>
                <a:srgbClr val="C0000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89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10000" fill="hold" grpId="1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525 -2.96296E-6 L 0 -2.96296E-6 " pathEditMode="relative" rAng="0" ptsTypes="AA" p14:bounceEnd="60000">
                                          <p:cBhvr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2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6" presetClass="emph" presetSubtype="0" repeatCount="indefinite" autoRev="1" fill="hold" grpId="0" nodeType="after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64" presetClass="path" presetSubtype="0" accel="50000" decel="5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2222E-6 -2.96296E-6 L 4.72222E-6 -0.42777 " pathEditMode="relative" rAng="0" ptsTypes="AA">
                                          <p:cBhvr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138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6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3" grpId="2"/>
          <p:bldP spid="3" grpId="3"/>
          <p:bldP spid="4" grpId="0" animBg="1"/>
          <p:bldP spid="2" grpId="0"/>
          <p:bldP spid="7" grpId="0"/>
          <p:bldP spid="8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1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525 -2.96296E-6 L 0 -2.96296E-6 " pathEditMode="relative" rAng="0" ptsTypes="AA">
                                          <p:cBhvr>
                                            <p:cTn id="1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62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6" presetClass="emph" presetSubtype="0" repeatCount="indefinite" autoRev="1" fill="hold" grpId="0" nodeType="after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Scale>
                                          <p:cBhvr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64" presetClass="path" presetSubtype="0" accel="50000" decel="50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2222E-6 -2.96296E-6 L 4.72222E-6 -0.42777 " pathEditMode="relative" rAng="0" ptsTypes="AA">
                                          <p:cBhvr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2138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6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3" grpId="2"/>
          <p:bldP spid="3" grpId="3"/>
          <p:bldP spid="4" grpId="0" animBg="1"/>
          <p:bldP spid="2" grpId="0"/>
          <p:bldP spid="7" grpId="0"/>
          <p:bldP spid="8" grpId="0"/>
          <p:bldP spid="9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1190</Words>
  <Application>Microsoft Office PowerPoint</Application>
  <PresentationFormat>On-screen Show (16:9)</PresentationFormat>
  <Paragraphs>356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3" baseType="lpstr">
      <vt:lpstr>Aharoni</vt:lpstr>
      <vt:lpstr>Arial</vt:lpstr>
      <vt:lpstr>Arial Black</vt:lpstr>
      <vt:lpstr>Bell MT</vt:lpstr>
      <vt:lpstr>Book Antiqua</vt:lpstr>
      <vt:lpstr>Bookman Old Style</vt:lpstr>
      <vt:lpstr>Calibri</vt:lpstr>
      <vt:lpstr>Comic Sans MS</vt:lpstr>
      <vt:lpstr>Constantia</vt:lpstr>
      <vt:lpstr>Gautami</vt:lpstr>
      <vt:lpstr>Leelawadee</vt:lpstr>
      <vt:lpstr>Symbol</vt:lpstr>
      <vt:lpstr>Times New Roman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Siddhi Chavan</dc:creator>
  <cp:lastModifiedBy>T.S BORA</cp:lastModifiedBy>
  <cp:revision>9</cp:revision>
  <dcterms:created xsi:type="dcterms:W3CDTF">2019-03-01T09:15:55Z</dcterms:created>
  <dcterms:modified xsi:type="dcterms:W3CDTF">2022-04-25T03:18:15Z</dcterms:modified>
</cp:coreProperties>
</file>