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3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B416-B04D-462A-AB47-B96F2B07A6C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1E72-6DA7-41B5-B81F-647A5718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</a:t>
            </a:r>
            <a:r>
              <a:rPr kumimoji="1" lang="en-US" sz="4000" b="1" dirty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3</a:t>
            </a:r>
            <a:endParaRPr kumimoji="1" lang="en-US" sz="4000" b="1" dirty="0" smtClean="0">
              <a:solidFill>
                <a:srgbClr val="000099"/>
              </a:solidFill>
              <a:latin typeface="Leelawadee" pitchFamily="34" charset="-34"/>
              <a:cs typeface="Leelawadee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50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C:\Users\201084\Desktop\marathi\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40148" b="8183"/>
          <a:stretch/>
        </p:blipFill>
        <p:spPr bwMode="auto">
          <a:xfrm>
            <a:off x="5973306" y="-266032"/>
            <a:ext cx="2145677" cy="21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C:\Users\201084\Desktop\marathi\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40148" b="8183"/>
          <a:stretch/>
        </p:blipFill>
        <p:spPr bwMode="auto">
          <a:xfrm>
            <a:off x="6241391" y="40535"/>
            <a:ext cx="1612078" cy="16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C:\Users\201084\Desktop\marathi\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40148" b="8183"/>
          <a:stretch/>
        </p:blipFill>
        <p:spPr bwMode="auto">
          <a:xfrm>
            <a:off x="6421947" y="373106"/>
            <a:ext cx="1211177" cy="12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35291" y="234315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3739" y="2346324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4098" name="Picture 2" descr="C:\Users\MT-Educare\Desktop\222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94" y="1083445"/>
            <a:ext cx="3435012" cy="186930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:\Users\MT-Educare\Desktop\light-bulb-png-bulb_PNG124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50" y="1087823"/>
            <a:ext cx="327887" cy="4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n 12"/>
          <p:cNvSpPr/>
          <p:nvPr/>
        </p:nvSpPr>
        <p:spPr>
          <a:xfrm rot="5400000">
            <a:off x="8019024" y="2211959"/>
            <a:ext cx="88135" cy="1264920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8604112" y="1444625"/>
            <a:ext cx="91440" cy="1443862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 descr="C:\Users\MT-Educare\Desktop\444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4" y="1085850"/>
            <a:ext cx="3419856" cy="186537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6094115" y="2018666"/>
            <a:ext cx="91440" cy="1657666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an 17"/>
          <p:cNvSpPr/>
          <p:nvPr/>
        </p:nvSpPr>
        <p:spPr>
          <a:xfrm rot="16200000">
            <a:off x="6944221" y="-254316"/>
            <a:ext cx="91440" cy="3411221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5284330" y="1469865"/>
            <a:ext cx="91440" cy="1423353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134942" y="232404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74800" y="23240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50" name="Picture 2" descr="C:\Users\MT-Educare\Desktop\333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81" y="1087374"/>
            <a:ext cx="3411959" cy="1865376"/>
          </a:xfrm>
          <a:prstGeom prst="rect">
            <a:avLst/>
          </a:prstGeom>
          <a:noFill/>
          <a:effectLst>
            <a:glow rad="50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n 50"/>
          <p:cNvSpPr/>
          <p:nvPr/>
        </p:nvSpPr>
        <p:spPr>
          <a:xfrm>
            <a:off x="8601251" y="1445419"/>
            <a:ext cx="91440" cy="1449705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an 51"/>
          <p:cNvSpPr/>
          <p:nvPr/>
        </p:nvSpPr>
        <p:spPr>
          <a:xfrm rot="5400000">
            <a:off x="5886708" y="2226613"/>
            <a:ext cx="91440" cy="1219993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 descr="C:\Users\MT-Educare\Desktop\light-bulb-png-bulb_PNG124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00" y="1087823"/>
            <a:ext cx="327887" cy="4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n 53"/>
          <p:cNvSpPr/>
          <p:nvPr/>
        </p:nvSpPr>
        <p:spPr>
          <a:xfrm rot="16200000">
            <a:off x="6949141" y="-252411"/>
            <a:ext cx="91440" cy="3395660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287069" y="1439864"/>
            <a:ext cx="91440" cy="1453896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an 55"/>
          <p:cNvSpPr/>
          <p:nvPr/>
        </p:nvSpPr>
        <p:spPr>
          <a:xfrm rot="5400000">
            <a:off x="7998480" y="2200910"/>
            <a:ext cx="91440" cy="1296988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222252" y="2376487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226134" y="23383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62" name="Can 61"/>
          <p:cNvSpPr/>
          <p:nvPr/>
        </p:nvSpPr>
        <p:spPr>
          <a:xfrm rot="5400000">
            <a:off x="5652949" y="2422908"/>
            <a:ext cx="91440" cy="796924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C:\Users\MT-Educare\Desktop\light-bulb-png-bulb_PNG124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6" y="1079299"/>
            <a:ext cx="360676" cy="4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n 63"/>
          <p:cNvSpPr/>
          <p:nvPr/>
        </p:nvSpPr>
        <p:spPr>
          <a:xfrm rot="16200000">
            <a:off x="6963112" y="-262569"/>
            <a:ext cx="91440" cy="3395660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5287069" y="1424624"/>
            <a:ext cx="91440" cy="1453896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3288447" y="1009650"/>
            <a:ext cx="2567113" cy="3124200"/>
            <a:chOff x="3025986" y="1133033"/>
            <a:chExt cx="3042501" cy="3803584"/>
          </a:xfrm>
        </p:grpSpPr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21037" y="1133033"/>
              <a:ext cx="2652399" cy="3256522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3025986" y="4449500"/>
              <a:ext cx="3042501" cy="487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GEORGE SIMON 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OHM</a:t>
              </a:r>
            </a:p>
          </p:txBody>
        </p:sp>
      </p:grp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474446" y="2983028"/>
            <a:ext cx="3145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944974" y="1997279"/>
            <a:ext cx="237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endParaRPr 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7435745" y="2883298"/>
            <a:ext cx="380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926975" y="1937554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endParaRPr 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7420643" y="2887325"/>
            <a:ext cx="380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927199" y="1942445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endParaRPr 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0350" y="2524125"/>
            <a:ext cx="2869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</a:t>
            </a:r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ength</a:t>
            </a:r>
            <a:r>
              <a: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</a:t>
            </a:r>
          </a:p>
          <a:p>
            <a:pPr algn="just">
              <a:defRPr/>
            </a:pPr>
            <a:r>
              <a:rPr lang="en-US" b="1" kern="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</a:t>
            </a:r>
            <a:r>
              <a: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 of cross section,</a:t>
            </a:r>
          </a:p>
          <a:p>
            <a:pPr algn="just"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emperature and</a:t>
            </a:r>
          </a:p>
          <a:p>
            <a:pPr algn="just">
              <a:defRPr/>
            </a:pPr>
            <a:r>
              <a:rPr lang="en-US" b="1" kern="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aterial </a:t>
            </a:r>
            <a:r>
              <a:rPr 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remain constant</a:t>
            </a: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793750" y="4477218"/>
            <a:ext cx="1875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effectLst/>
                <a:latin typeface="Book Antiqua" pitchFamily="18" charset="0"/>
              </a:rPr>
              <a:t>= </a:t>
            </a:r>
            <a:r>
              <a:rPr lang="en-US" dirty="0" smtClean="0">
                <a:solidFill>
                  <a:srgbClr val="FFFF00"/>
                </a:solidFill>
                <a:effectLst/>
                <a:latin typeface="Book Antiqua" pitchFamily="18" charset="0"/>
              </a:rPr>
              <a:t>R </a:t>
            </a:r>
            <a:r>
              <a:rPr lang="en-US" dirty="0" smtClean="0">
                <a:latin typeface="Book Antiqua" pitchFamily="18" charset="0"/>
              </a:rPr>
              <a:t>(Resistance</a:t>
            </a:r>
            <a:r>
              <a:rPr lang="en-US" dirty="0">
                <a:latin typeface="Book Antiqua" pitchFamily="18" charset="0"/>
              </a:rPr>
              <a:t>)</a:t>
            </a:r>
          </a:p>
        </p:txBody>
      </p:sp>
      <p:sp>
        <p:nvSpPr>
          <p:cNvPr id="139" name="Text Box 11"/>
          <p:cNvSpPr txBox="1">
            <a:spLocks noChangeArrowheads="1"/>
          </p:cNvSpPr>
          <p:nvPr/>
        </p:nvSpPr>
        <p:spPr bwMode="auto">
          <a:xfrm>
            <a:off x="480351" y="3638550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4097" name="Straight Connector 4096"/>
          <p:cNvCxnSpPr/>
          <p:nvPr/>
        </p:nvCxnSpPr>
        <p:spPr>
          <a:xfrm>
            <a:off x="3235862" y="3710880"/>
            <a:ext cx="0" cy="133442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01790" y="225375"/>
            <a:ext cx="2326902" cy="575774"/>
            <a:chOff x="417288" y="178881"/>
            <a:chExt cx="2326902" cy="575774"/>
          </a:xfrm>
        </p:grpSpPr>
        <p:sp>
          <p:nvSpPr>
            <p:cNvPr id="91" name="Rounded Rectangle 90"/>
            <p:cNvSpPr/>
            <p:nvPr/>
          </p:nvSpPr>
          <p:spPr>
            <a:xfrm>
              <a:off x="520830" y="247240"/>
              <a:ext cx="2223360" cy="489858"/>
            </a:xfrm>
            <a:prstGeom prst="roundRect">
              <a:avLst>
                <a:gd name="adj" fmla="val 21482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971470" y="307503"/>
              <a:ext cx="1343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OHM’S LAW</a:t>
              </a: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467142" y="908476"/>
            <a:ext cx="4162200" cy="715089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OHM’S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law gives relation between two electric quantities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3395492" y="3333750"/>
            <a:ext cx="1319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pt-BR" dirty="0"/>
              <a:t>V = I </a:t>
            </a:r>
            <a:r>
              <a:rPr lang="en-US" dirty="0"/>
              <a:t>×</a:t>
            </a:r>
            <a:r>
              <a:rPr lang="pt-BR" dirty="0" smtClean="0"/>
              <a:t> </a:t>
            </a:r>
            <a:r>
              <a:rPr lang="pt-BR" dirty="0"/>
              <a:t>R    </a:t>
            </a:r>
            <a:endParaRPr lang="en-US" dirty="0"/>
          </a:p>
        </p:txBody>
      </p: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3395492" y="3742967"/>
            <a:ext cx="2951743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This is known as Ohm’s law.</a:t>
            </a:r>
          </a:p>
        </p:txBody>
      </p:sp>
      <p:sp>
        <p:nvSpPr>
          <p:cNvPr id="123" name="Text Box 11"/>
          <p:cNvSpPr txBox="1">
            <a:spLocks noChangeArrowheads="1"/>
          </p:cNvSpPr>
          <p:nvPr/>
        </p:nvSpPr>
        <p:spPr bwMode="auto">
          <a:xfrm>
            <a:off x="4470972" y="3333750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pt-BR" dirty="0">
                <a:solidFill>
                  <a:srgbClr val="FFFF00"/>
                </a:solidFill>
                <a:effectLst/>
              </a:rPr>
              <a:t>Hence, </a:t>
            </a:r>
            <a:r>
              <a:rPr lang="pt-BR" dirty="0"/>
              <a:t>V = IR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401790" y="908476"/>
            <a:ext cx="4162200" cy="163449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Ohms law states that, the current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flowing through a metallic conductor is directly proportional to the potential difference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across its ends provided its temperature remains the same.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332" y="3975845"/>
            <a:ext cx="326668" cy="645479"/>
            <a:chOff x="435332" y="4276803"/>
            <a:chExt cx="326668" cy="645479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435332" y="4276803"/>
              <a:ext cx="2439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480351" y="4552950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I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5332" y="4603891"/>
              <a:ext cx="326668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25400" dist="12700" algn="l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 Box 11"/>
          <p:cNvSpPr txBox="1">
            <a:spLocks noChangeArrowheads="1"/>
          </p:cNvSpPr>
          <p:nvPr/>
        </p:nvSpPr>
        <p:spPr bwMode="auto">
          <a:xfrm>
            <a:off x="810551" y="4118720"/>
            <a:ext cx="1330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en-US" dirty="0">
                <a:latin typeface="Book Antiqua" pitchFamily="18" charset="0"/>
              </a:rPr>
              <a:t>= Constant</a:t>
            </a:r>
          </a:p>
        </p:txBody>
      </p:sp>
      <p:sp>
        <p:nvSpPr>
          <p:cNvPr id="60" name="Can 59"/>
          <p:cNvSpPr/>
          <p:nvPr/>
        </p:nvSpPr>
        <p:spPr>
          <a:xfrm>
            <a:off x="8601251" y="1389540"/>
            <a:ext cx="91440" cy="1449705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an 60"/>
          <p:cNvSpPr/>
          <p:nvPr/>
        </p:nvSpPr>
        <p:spPr>
          <a:xfrm rot="5400000">
            <a:off x="7998480" y="2194273"/>
            <a:ext cx="91440" cy="1296988"/>
          </a:xfrm>
          <a:prstGeom prst="can">
            <a:avLst>
              <a:gd name="adj" fmla="val 2916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7700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5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03200">
              <a:srgbClr val="FF99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5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2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1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2" dur="500"/>
                                            <p:tgtEl>
                                              <p:spTgt spid="40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8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  <p:bldP spid="12" grpId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8" grpId="0" animBg="1"/>
          <p:bldP spid="18" grpId="1" animBg="1"/>
          <p:bldP spid="16" grpId="0" animBg="1"/>
          <p:bldP spid="16" grpId="1" animBg="1"/>
          <p:bldP spid="48" grpId="0"/>
          <p:bldP spid="48" grpId="1"/>
          <p:bldP spid="49" grpId="0"/>
          <p:bldP spid="49" grpId="1"/>
          <p:bldP spid="51" grpId="0" animBg="1"/>
          <p:bldP spid="51" grpId="1" animBg="1"/>
          <p:bldP spid="52" grpId="0" animBg="1"/>
          <p:bldP spid="52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8" grpId="0"/>
          <p:bldP spid="59" grpId="0"/>
          <p:bldP spid="62" grpId="0" animBg="1"/>
          <p:bldP spid="64" grpId="0" animBg="1"/>
          <p:bldP spid="65" grpId="0" animBg="1"/>
          <p:bldP spid="92" grpId="0"/>
          <p:bldP spid="92" grpId="1"/>
          <p:bldP spid="96" grpId="0"/>
          <p:bldP spid="96" grpId="1"/>
          <p:bldP spid="100" grpId="0"/>
          <p:bldP spid="100" grpId="1"/>
          <p:bldP spid="101" grpId="0"/>
          <p:bldP spid="101" grpId="1"/>
          <p:bldP spid="105" grpId="0"/>
          <p:bldP spid="106" grpId="0"/>
          <p:bldP spid="117" grpId="0" build="p"/>
          <p:bldP spid="134" grpId="0"/>
          <p:bldP spid="139" grpId="0"/>
          <p:bldP spid="120" grpId="0" animBg="1"/>
          <p:bldP spid="120" grpId="1" animBg="1"/>
          <p:bldP spid="114" grpId="0"/>
          <p:bldP spid="116" grpId="0" animBg="1"/>
          <p:bldP spid="123" grpId="0"/>
          <p:bldP spid="69" grpId="0" animBg="1"/>
          <p:bldP spid="73" grpId="0"/>
          <p:bldP spid="60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5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2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1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2" dur="500"/>
                                            <p:tgtEl>
                                              <p:spTgt spid="40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  <p:bldP spid="12" grpId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8" grpId="0" animBg="1"/>
          <p:bldP spid="18" grpId="1" animBg="1"/>
          <p:bldP spid="16" grpId="0" animBg="1"/>
          <p:bldP spid="16" grpId="1" animBg="1"/>
          <p:bldP spid="48" grpId="0"/>
          <p:bldP spid="48" grpId="1"/>
          <p:bldP spid="49" grpId="0"/>
          <p:bldP spid="49" grpId="1"/>
          <p:bldP spid="51" grpId="0" animBg="1"/>
          <p:bldP spid="51" grpId="1" animBg="1"/>
          <p:bldP spid="52" grpId="0" animBg="1"/>
          <p:bldP spid="52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8" grpId="0"/>
          <p:bldP spid="59" grpId="0"/>
          <p:bldP spid="62" grpId="0" animBg="1"/>
          <p:bldP spid="64" grpId="0" animBg="1"/>
          <p:bldP spid="65" grpId="0" animBg="1"/>
          <p:bldP spid="92" grpId="0"/>
          <p:bldP spid="92" grpId="1"/>
          <p:bldP spid="96" grpId="0"/>
          <p:bldP spid="96" grpId="1"/>
          <p:bldP spid="100" grpId="0"/>
          <p:bldP spid="100" grpId="1"/>
          <p:bldP spid="101" grpId="0"/>
          <p:bldP spid="101" grpId="1"/>
          <p:bldP spid="105" grpId="0"/>
          <p:bldP spid="106" grpId="0"/>
          <p:bldP spid="117" grpId="0" build="p"/>
          <p:bldP spid="134" grpId="0"/>
          <p:bldP spid="139" grpId="0"/>
          <p:bldP spid="120" grpId="0" animBg="1"/>
          <p:bldP spid="120" grpId="1" animBg="1"/>
          <p:bldP spid="114" grpId="0"/>
          <p:bldP spid="116" grpId="0" animBg="1"/>
          <p:bldP spid="123" grpId="0"/>
          <p:bldP spid="69" grpId="0" animBg="1"/>
          <p:bldP spid="73" grpId="0"/>
          <p:bldP spid="60" grpId="0" animBg="1"/>
          <p:bldP spid="6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228600"/>
            <a:ext cx="2362200" cy="6858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8242" y="336330"/>
            <a:ext cx="17597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8000">
                  <a:noFill/>
                  <a:prstDash val="solid"/>
                  <a:miter lim="800000"/>
                </a:ln>
                <a:solidFill>
                  <a:srgbClr val="1E207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w Cen MT" pitchFamily="34" charset="0"/>
              </a:rPr>
              <a:t>RESISTANCE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24501" y="187464"/>
            <a:ext cx="4695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000" b="1" dirty="0">
                <a:solidFill>
                  <a:srgbClr val="0C8E78"/>
                </a:solidFill>
                <a:latin typeface="Tw Cen MT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S.I. unit </a:t>
            </a:r>
            <a:r>
              <a:rPr lang="en-US" sz="2000" b="1" dirty="0">
                <a:solidFill>
                  <a:srgbClr val="0C8E78"/>
                </a:solidFill>
                <a:latin typeface="Tw Cen MT" pitchFamily="34" charset="0"/>
              </a:rPr>
              <a:t>of </a:t>
            </a:r>
            <a:r>
              <a:rPr lang="en-US" sz="2000" b="1" dirty="0" smtClean="0">
                <a:solidFill>
                  <a:srgbClr val="0C8E78"/>
                </a:solidFill>
                <a:latin typeface="Tw Cen MT" pitchFamily="34" charset="0"/>
              </a:rPr>
              <a:t>RESISTANCE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(R)</a:t>
            </a:r>
            <a:r>
              <a:rPr lang="en-US" sz="2000" b="1" dirty="0">
                <a:solidFill>
                  <a:srgbClr val="0C8E78"/>
                </a:solidFill>
                <a:latin typeface="Tw Cen MT" pitchFamily="34" charset="0"/>
              </a:rPr>
              <a:t> is ohm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W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100387" y="2242602"/>
            <a:ext cx="5419725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99"/>
                </a:solidFill>
                <a:latin typeface="Tw Cen MT" pitchFamily="34" charset="0"/>
              </a:rPr>
              <a:t>If potential difference across two ends of a conductor is </a:t>
            </a:r>
            <a:r>
              <a:rPr lang="en-US" sz="2000" b="1" dirty="0">
                <a:solidFill>
                  <a:srgbClr val="CC00CC"/>
                </a:solidFill>
                <a:latin typeface="Tw Cen MT" pitchFamily="34" charset="0"/>
              </a:rPr>
              <a:t>one volt </a:t>
            </a:r>
            <a:r>
              <a:rPr lang="en-US" sz="2000" b="1" dirty="0">
                <a:solidFill>
                  <a:srgbClr val="000099"/>
                </a:solidFill>
                <a:latin typeface="Tw Cen MT" pitchFamily="34" charset="0"/>
              </a:rPr>
              <a:t>and the current through it is </a:t>
            </a:r>
            <a:r>
              <a:rPr lang="en-US" sz="2000" b="1" dirty="0">
                <a:solidFill>
                  <a:srgbClr val="CC00CC"/>
                </a:solidFill>
                <a:latin typeface="Tw Cen MT" pitchFamily="34" charset="0"/>
              </a:rPr>
              <a:t>1 ampere</a:t>
            </a:r>
            <a:r>
              <a:rPr lang="en-US" sz="2000" b="1" dirty="0">
                <a:solidFill>
                  <a:srgbClr val="000099"/>
                </a:solidFill>
                <a:latin typeface="Tw Cen MT" pitchFamily="34" charset="0"/>
              </a:rPr>
              <a:t>, then the resistance of conductor is </a:t>
            </a:r>
            <a:r>
              <a:rPr lang="en-US" sz="2000" b="1" dirty="0">
                <a:solidFill>
                  <a:srgbClr val="CC00CC"/>
                </a:solidFill>
                <a:latin typeface="Tw Cen MT" pitchFamily="34" charset="0"/>
              </a:rPr>
              <a:t>1 ohm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160" y="1444171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w Cen MT" pitchFamily="34" charset="0"/>
                <a:cs typeface="Times New Roman" pitchFamily="18" charset="0"/>
              </a:rPr>
              <a:t>ohm</a:t>
            </a:r>
            <a:endParaRPr lang="en-US" b="1" dirty="0"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1647" y="1291771"/>
            <a:ext cx="5866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w Cen MT" pitchFamily="34" charset="0"/>
                <a:cs typeface="Times New Roman" pitchFamily="18" charset="0"/>
              </a:rPr>
              <a:t>volt</a:t>
            </a:r>
            <a:endParaRPr lang="en-US" b="1" dirty="0"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60373" y="1653721"/>
            <a:ext cx="9912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w Cen MT" pitchFamily="34" charset="0"/>
                <a:cs typeface="Times New Roman" pitchFamily="18" charset="0"/>
              </a:rPr>
              <a:t>ampere</a:t>
            </a:r>
            <a:endParaRPr lang="en-US" b="1" dirty="0"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87299" y="1458458"/>
            <a:ext cx="331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latin typeface="Tw Cen MT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309559" y="1672771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42759" y="144417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90F9D"/>
                </a:solidFill>
                <a:latin typeface="Tw Cen MT" pitchFamily="34" charset="0"/>
                <a:cs typeface="Times New Roman" pitchFamily="18" charset="0"/>
              </a:rPr>
              <a:t>1</a:t>
            </a:r>
            <a:endParaRPr lang="en-US" b="1" dirty="0">
              <a:solidFill>
                <a:srgbClr val="890F9D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1623" y="129177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90F9D"/>
                </a:solidFill>
                <a:latin typeface="Tw Cen MT" pitchFamily="34" charset="0"/>
                <a:cs typeface="Times New Roman" pitchFamily="18" charset="0"/>
              </a:rPr>
              <a:t>1</a:t>
            </a:r>
            <a:endParaRPr lang="en-US" b="1" dirty="0">
              <a:solidFill>
                <a:srgbClr val="890F9D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33359" y="167277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90F9D"/>
                </a:solidFill>
                <a:latin typeface="Tw Cen MT" pitchFamily="34" charset="0"/>
                <a:cs typeface="Times New Roman" pitchFamily="18" charset="0"/>
              </a:rPr>
              <a:t>1</a:t>
            </a:r>
            <a:endParaRPr lang="en-US" b="1" dirty="0">
              <a:solidFill>
                <a:srgbClr val="890F9D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3576" y="1313163"/>
            <a:ext cx="1117600" cy="787401"/>
          </a:xfrm>
          <a:prstGeom prst="roundRect">
            <a:avLst>
              <a:gd name="adj" fmla="val 17650"/>
            </a:avLst>
          </a:prstGeom>
          <a:ln cmpd="dbl">
            <a:solidFill>
              <a:srgbClr val="AE1E99"/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5" name="Can 14"/>
          <p:cNvSpPr/>
          <p:nvPr/>
        </p:nvSpPr>
        <p:spPr>
          <a:xfrm rot="16200000">
            <a:off x="1236474" y="809312"/>
            <a:ext cx="878813" cy="1508090"/>
          </a:xfrm>
          <a:prstGeom prst="can">
            <a:avLst>
              <a:gd name="adj" fmla="val 49632"/>
            </a:avLst>
          </a:prstGeom>
          <a:solidFill>
            <a:srgbClr val="FFFF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411003" y="1206564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1754460" y="1433753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1494265" y="1588656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1858538" y="1175583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1806499" y="1795192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2170772" y="133048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2118733" y="1640291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3" name="Flowchart: Connector 22"/>
          <p:cNvSpPr>
            <a:spLocks noChangeArrowheads="1"/>
          </p:cNvSpPr>
          <p:nvPr/>
        </p:nvSpPr>
        <p:spPr bwMode="auto">
          <a:xfrm>
            <a:off x="2133602" y="1843259"/>
            <a:ext cx="103187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rot="10800000">
            <a:off x="2014540" y="1795634"/>
            <a:ext cx="155575" cy="920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5" name="Flowchart: Connector 24"/>
          <p:cNvSpPr>
            <a:spLocks noChangeArrowheads="1"/>
          </p:cNvSpPr>
          <p:nvPr/>
        </p:nvSpPr>
        <p:spPr bwMode="auto">
          <a:xfrm>
            <a:off x="2119315" y="1495597"/>
            <a:ext cx="103187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10800000" flipV="1">
            <a:off x="2014540" y="1538458"/>
            <a:ext cx="155575" cy="101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7" name="Flowchart: Connector 26"/>
          <p:cNvSpPr>
            <a:spLocks noChangeArrowheads="1"/>
          </p:cNvSpPr>
          <p:nvPr/>
        </p:nvSpPr>
        <p:spPr bwMode="auto">
          <a:xfrm>
            <a:off x="2192340" y="1186033"/>
            <a:ext cx="104775" cy="103188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0800000">
            <a:off x="2014540" y="1228895"/>
            <a:ext cx="2301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9" name="Flowchart: Connector 28"/>
          <p:cNvSpPr>
            <a:spLocks noChangeArrowheads="1"/>
          </p:cNvSpPr>
          <p:nvPr/>
        </p:nvSpPr>
        <p:spPr bwMode="auto">
          <a:xfrm>
            <a:off x="1701802" y="1670222"/>
            <a:ext cx="104775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1754188" y="1619422"/>
            <a:ext cx="157162" cy="920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31" name="Flowchart: Connector 30"/>
          <p:cNvSpPr>
            <a:spLocks noChangeArrowheads="1"/>
          </p:cNvSpPr>
          <p:nvPr/>
        </p:nvSpPr>
        <p:spPr bwMode="auto">
          <a:xfrm>
            <a:off x="1390650" y="1743246"/>
            <a:ext cx="103188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16200000" flipH="1">
            <a:off x="1437483" y="1788490"/>
            <a:ext cx="165100" cy="1571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33" name="Flowchart: Connector 32"/>
          <p:cNvSpPr>
            <a:spLocks noChangeArrowheads="1"/>
          </p:cNvSpPr>
          <p:nvPr/>
        </p:nvSpPr>
        <p:spPr bwMode="auto">
          <a:xfrm>
            <a:off x="1701802" y="1217784"/>
            <a:ext cx="104775" cy="103188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1754188" y="1259059"/>
            <a:ext cx="207962" cy="1746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35" name="Flowchart: Connector 34"/>
          <p:cNvSpPr>
            <a:spLocks noChangeArrowheads="1"/>
          </p:cNvSpPr>
          <p:nvPr/>
        </p:nvSpPr>
        <p:spPr bwMode="auto">
          <a:xfrm>
            <a:off x="1390650" y="1433684"/>
            <a:ext cx="103188" cy="103188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1441450" y="1474959"/>
            <a:ext cx="209550" cy="111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37" name="Can 36"/>
          <p:cNvSpPr/>
          <p:nvPr/>
        </p:nvSpPr>
        <p:spPr>
          <a:xfrm rot="16200000">
            <a:off x="1236474" y="2150277"/>
            <a:ext cx="878813" cy="1508090"/>
          </a:xfrm>
          <a:prstGeom prst="can">
            <a:avLst>
              <a:gd name="adj" fmla="val 49632"/>
            </a:avLst>
          </a:prstGeom>
          <a:solidFill>
            <a:srgbClr val="FFFF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grpSp>
        <p:nvGrpSpPr>
          <p:cNvPr id="38" name="Group 114"/>
          <p:cNvGrpSpPr>
            <a:grpSpLocks/>
          </p:cNvGrpSpPr>
          <p:nvPr/>
        </p:nvGrpSpPr>
        <p:grpSpPr bwMode="auto">
          <a:xfrm>
            <a:off x="609600" y="2878138"/>
            <a:ext cx="2133600" cy="1065212"/>
            <a:chOff x="609600" y="2851429"/>
            <a:chExt cx="2133599" cy="1065407"/>
          </a:xfrm>
        </p:grpSpPr>
        <p:grpSp>
          <p:nvGrpSpPr>
            <p:cNvPr id="39" name="Group 113"/>
            <p:cNvGrpSpPr>
              <a:grpSpLocks/>
            </p:cNvGrpSpPr>
            <p:nvPr/>
          </p:nvGrpSpPr>
          <p:grpSpPr bwMode="auto">
            <a:xfrm>
              <a:off x="609600" y="2851429"/>
              <a:ext cx="2133599" cy="1065407"/>
              <a:chOff x="609600" y="2851429"/>
              <a:chExt cx="2133599" cy="1065407"/>
            </a:xfrm>
          </p:grpSpPr>
          <p:cxnSp>
            <p:nvCxnSpPr>
              <p:cNvPr id="42" name="Straight Connector 103"/>
              <p:cNvCxnSpPr>
                <a:cxnSpLocks noChangeShapeType="1"/>
              </p:cNvCxnSpPr>
              <p:nvPr/>
            </p:nvCxnSpPr>
            <p:spPr bwMode="auto">
              <a:xfrm rot="10800000">
                <a:off x="609600" y="2852506"/>
                <a:ext cx="520390" cy="10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10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94778" y="3290854"/>
                <a:ext cx="877781" cy="108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105"/>
              <p:cNvCxnSpPr>
                <a:cxnSpLocks noChangeShapeType="1"/>
              </p:cNvCxnSpPr>
              <p:nvPr/>
            </p:nvCxnSpPr>
            <p:spPr bwMode="auto">
              <a:xfrm rot="10800000">
                <a:off x="2430964" y="2851429"/>
                <a:ext cx="312234" cy="10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10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1324" y="3290854"/>
                <a:ext cx="877781" cy="108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107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609601" y="3730286"/>
                <a:ext cx="1030372" cy="10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108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12827" y="3730286"/>
                <a:ext cx="1030372" cy="10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1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65039" y="3730411"/>
                <a:ext cx="371766" cy="108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1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10019" y="3729411"/>
                <a:ext cx="185883" cy="108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0" name="TextBox 111"/>
            <p:cNvSpPr txBox="1">
              <a:spLocks noChangeArrowheads="1"/>
            </p:cNvSpPr>
            <p:nvPr/>
          </p:nvSpPr>
          <p:spPr bwMode="auto">
            <a:xfrm>
              <a:off x="1380067" y="3383339"/>
              <a:ext cx="389850" cy="46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9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41" name="TextBox 112"/>
            <p:cNvSpPr txBox="1">
              <a:spLocks noChangeArrowheads="1"/>
            </p:cNvSpPr>
            <p:nvPr/>
          </p:nvSpPr>
          <p:spPr bwMode="auto">
            <a:xfrm>
              <a:off x="1672198" y="3383339"/>
              <a:ext cx="280846" cy="46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9"/>
                  </a:solidFill>
                  <a:latin typeface="Tw Cen MT" pitchFamily="34" charset="0"/>
                </a:rPr>
                <a:t>-</a:t>
              </a:r>
            </a:p>
          </p:txBody>
        </p:sp>
      </p:grpSp>
      <p:sp>
        <p:nvSpPr>
          <p:cNvPr id="50" name="Flowchart: Connector 49"/>
          <p:cNvSpPr/>
          <p:nvPr/>
        </p:nvSpPr>
        <p:spPr>
          <a:xfrm>
            <a:off x="1411002" y="2548562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1754460" y="2775753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1494265" y="293065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1858538" y="2517582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806499" y="3137193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5" name="Flowchart: Connector 54"/>
          <p:cNvSpPr/>
          <p:nvPr/>
        </p:nvSpPr>
        <p:spPr>
          <a:xfrm>
            <a:off x="2170772" y="267248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2118733" y="2982289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7" name="Flowchart: Connector 56"/>
          <p:cNvSpPr>
            <a:spLocks noChangeArrowheads="1"/>
          </p:cNvSpPr>
          <p:nvPr/>
        </p:nvSpPr>
        <p:spPr bwMode="auto">
          <a:xfrm>
            <a:off x="2192340" y="2517777"/>
            <a:ext cx="104775" cy="103188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rot="10800000">
            <a:off x="2014540" y="2560639"/>
            <a:ext cx="2301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59" name="Flowchart: Connector 58"/>
          <p:cNvSpPr>
            <a:spLocks noChangeArrowheads="1"/>
          </p:cNvSpPr>
          <p:nvPr/>
        </p:nvSpPr>
        <p:spPr bwMode="auto">
          <a:xfrm>
            <a:off x="2120900" y="2836864"/>
            <a:ext cx="103188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rot="10800000">
            <a:off x="1943100" y="2879726"/>
            <a:ext cx="2286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61" name="Flowchart: Connector 60"/>
          <p:cNvSpPr>
            <a:spLocks noChangeArrowheads="1"/>
          </p:cNvSpPr>
          <p:nvPr/>
        </p:nvSpPr>
        <p:spPr bwMode="auto">
          <a:xfrm>
            <a:off x="2119315" y="3189290"/>
            <a:ext cx="103187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 rot="10800000">
            <a:off x="1941513" y="3232151"/>
            <a:ext cx="2286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63" name="Flowchart: Connector 62"/>
          <p:cNvSpPr>
            <a:spLocks noChangeArrowheads="1"/>
          </p:cNvSpPr>
          <p:nvPr/>
        </p:nvSpPr>
        <p:spPr bwMode="auto">
          <a:xfrm>
            <a:off x="1701802" y="2557464"/>
            <a:ext cx="104775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 rot="10800000">
            <a:off x="1524000" y="2600326"/>
            <a:ext cx="23018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65" name="Flowchart: Connector 64"/>
          <p:cNvSpPr>
            <a:spLocks noChangeArrowheads="1"/>
          </p:cNvSpPr>
          <p:nvPr/>
        </p:nvSpPr>
        <p:spPr bwMode="auto">
          <a:xfrm>
            <a:off x="1701802" y="3014664"/>
            <a:ext cx="104775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rot="10800000">
            <a:off x="1524000" y="3055939"/>
            <a:ext cx="23018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67" name="Flowchart: Connector 66"/>
          <p:cNvSpPr>
            <a:spLocks noChangeArrowheads="1"/>
          </p:cNvSpPr>
          <p:nvPr/>
        </p:nvSpPr>
        <p:spPr bwMode="auto">
          <a:xfrm>
            <a:off x="1598615" y="2765426"/>
            <a:ext cx="103187" cy="103188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rot="10800000">
            <a:off x="1420815" y="2808288"/>
            <a:ext cx="2301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69" name="Flowchart: Connector 68"/>
          <p:cNvSpPr>
            <a:spLocks noChangeArrowheads="1"/>
          </p:cNvSpPr>
          <p:nvPr/>
        </p:nvSpPr>
        <p:spPr bwMode="auto">
          <a:xfrm>
            <a:off x="1493840" y="3189290"/>
            <a:ext cx="104775" cy="103187"/>
          </a:xfrm>
          <a:prstGeom prst="flowChartConnector">
            <a:avLst/>
          </a:prstGeom>
          <a:solidFill>
            <a:srgbClr val="000000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 rot="10800000">
            <a:off x="1316040" y="3232151"/>
            <a:ext cx="2301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stealth" w="lg" len="lg"/>
          </a:ln>
        </p:spPr>
      </p:cxnSp>
      <p:grpSp>
        <p:nvGrpSpPr>
          <p:cNvPr id="71" name="Group 149"/>
          <p:cNvGrpSpPr>
            <a:grpSpLocks/>
          </p:cNvGrpSpPr>
          <p:nvPr/>
        </p:nvGrpSpPr>
        <p:grpSpPr bwMode="auto">
          <a:xfrm>
            <a:off x="3538814" y="1317169"/>
            <a:ext cx="943877" cy="769950"/>
            <a:chOff x="4430486" y="4387123"/>
            <a:chExt cx="943877" cy="770373"/>
          </a:xfrm>
        </p:grpSpPr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430486" y="4528458"/>
              <a:ext cx="729343" cy="4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sz="2000" b="1" dirty="0">
                  <a:latin typeface="Tw Cen MT" pitchFamily="34" charset="0"/>
                </a:rPr>
                <a:t>R =</a:t>
              </a:r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5017397" y="4387123"/>
              <a:ext cx="348172" cy="4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Tw Cen MT" pitchFamily="34" charset="0"/>
                </a:rPr>
                <a:t>V</a:t>
              </a: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5065487" y="4757166"/>
              <a:ext cx="251992" cy="4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Tw Cen MT" pitchFamily="34" charset="0"/>
                </a:rPr>
                <a:t>I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008603" y="4742918"/>
              <a:ext cx="36576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936130" y="2314020"/>
            <a:ext cx="4323484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Tw Cen MT" pitchFamily="34" charset="0"/>
              </a:rPr>
              <a:t>The property of the conductor due to which it opposes flow of current </a:t>
            </a:r>
            <a:r>
              <a:rPr lang="en-US" sz="2000" b="1" smtClean="0">
                <a:solidFill>
                  <a:srgbClr val="000099"/>
                </a:solidFill>
                <a:latin typeface="Tw Cen MT" pitchFamily="34" charset="0"/>
              </a:rPr>
              <a:t>is called </a:t>
            </a:r>
            <a:r>
              <a:rPr lang="en-US" sz="2000" b="1" dirty="0" smtClean="0">
                <a:solidFill>
                  <a:srgbClr val="000099"/>
                </a:solidFill>
                <a:latin typeface="Tw Cen MT" pitchFamily="34" charset="0"/>
              </a:rPr>
              <a:t>RESISTANCE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w Cen MT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 rot="418408">
            <a:off x="2319209" y="3022417"/>
            <a:ext cx="3284764" cy="886572"/>
            <a:chOff x="2373086" y="1890486"/>
            <a:chExt cx="3284764" cy="886572"/>
          </a:xfrm>
        </p:grpSpPr>
        <p:sp>
          <p:nvSpPr>
            <p:cNvPr id="96" name="Freeform 95"/>
            <p:cNvSpPr/>
            <p:nvPr/>
          </p:nvSpPr>
          <p:spPr>
            <a:xfrm rot="21249634" flipV="1">
              <a:off x="2373086" y="1890486"/>
              <a:ext cx="3284764" cy="886572"/>
            </a:xfrm>
            <a:custGeom>
              <a:avLst/>
              <a:gdLst>
                <a:gd name="connsiteX0" fmla="*/ 0 w 1083075"/>
                <a:gd name="connsiteY0" fmla="*/ 14796 h 733887"/>
                <a:gd name="connsiteX1" fmla="*/ 905522 w 1083075"/>
                <a:gd name="connsiteY1" fmla="*/ 14796 h 733887"/>
                <a:gd name="connsiteX2" fmla="*/ 1083075 w 1083075"/>
                <a:gd name="connsiteY2" fmla="*/ 396536 h 733887"/>
                <a:gd name="connsiteX3" fmla="*/ 506027 w 1083075"/>
                <a:gd name="connsiteY3" fmla="*/ 387658 h 733887"/>
                <a:gd name="connsiteX4" fmla="*/ 257452 w 1083075"/>
                <a:gd name="connsiteY4" fmla="*/ 733887 h 733887"/>
                <a:gd name="connsiteX5" fmla="*/ 257452 w 1083075"/>
                <a:gd name="connsiteY5" fmla="*/ 405413 h 733887"/>
                <a:gd name="connsiteX6" fmla="*/ 0 w 108307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28390 w 1111465"/>
                <a:gd name="connsiteY0" fmla="*/ 0 h 719091"/>
                <a:gd name="connsiteX1" fmla="*/ 949787 w 1111465"/>
                <a:gd name="connsiteY1" fmla="*/ 9525 h 719091"/>
                <a:gd name="connsiteX2" fmla="*/ 1111465 w 1111465"/>
                <a:gd name="connsiteY2" fmla="*/ 381740 h 719091"/>
                <a:gd name="connsiteX3" fmla="*/ 534417 w 1111465"/>
                <a:gd name="connsiteY3" fmla="*/ 372862 h 719091"/>
                <a:gd name="connsiteX4" fmla="*/ 285842 w 1111465"/>
                <a:gd name="connsiteY4" fmla="*/ 719091 h 719091"/>
                <a:gd name="connsiteX5" fmla="*/ 304892 w 1111465"/>
                <a:gd name="connsiteY5" fmla="*/ 381092 h 719091"/>
                <a:gd name="connsiteX6" fmla="*/ 28390 w 1111465"/>
                <a:gd name="connsiteY6" fmla="*/ 0 h 719091"/>
                <a:gd name="connsiteX0" fmla="*/ 53790 w 1136865"/>
                <a:gd name="connsiteY0" fmla="*/ 0 h 719091"/>
                <a:gd name="connsiteX1" fmla="*/ 975187 w 1136865"/>
                <a:gd name="connsiteY1" fmla="*/ 9525 h 719091"/>
                <a:gd name="connsiteX2" fmla="*/ 1136865 w 1136865"/>
                <a:gd name="connsiteY2" fmla="*/ 381740 h 719091"/>
                <a:gd name="connsiteX3" fmla="*/ 559817 w 1136865"/>
                <a:gd name="connsiteY3" fmla="*/ 372862 h 719091"/>
                <a:gd name="connsiteX4" fmla="*/ 311242 w 1136865"/>
                <a:gd name="connsiteY4" fmla="*/ 719091 h 719091"/>
                <a:gd name="connsiteX5" fmla="*/ 330292 w 1136865"/>
                <a:gd name="connsiteY5" fmla="*/ 381092 h 719091"/>
                <a:gd name="connsiteX6" fmla="*/ 53790 w 1136865"/>
                <a:gd name="connsiteY6" fmla="*/ 0 h 719091"/>
                <a:gd name="connsiteX0" fmla="*/ 56965 w 1140040"/>
                <a:gd name="connsiteY0" fmla="*/ 0 h 719091"/>
                <a:gd name="connsiteX1" fmla="*/ 978362 w 1140040"/>
                <a:gd name="connsiteY1" fmla="*/ 9525 h 719091"/>
                <a:gd name="connsiteX2" fmla="*/ 1140040 w 1140040"/>
                <a:gd name="connsiteY2" fmla="*/ 381740 h 719091"/>
                <a:gd name="connsiteX3" fmla="*/ 562992 w 1140040"/>
                <a:gd name="connsiteY3" fmla="*/ 372862 h 719091"/>
                <a:gd name="connsiteX4" fmla="*/ 314417 w 1140040"/>
                <a:gd name="connsiteY4" fmla="*/ 719091 h 719091"/>
                <a:gd name="connsiteX5" fmla="*/ 330292 w 1140040"/>
                <a:gd name="connsiteY5" fmla="*/ 371567 h 719091"/>
                <a:gd name="connsiteX6" fmla="*/ 56965 w 1140040"/>
                <a:gd name="connsiteY6" fmla="*/ 0 h 719091"/>
                <a:gd name="connsiteX0" fmla="*/ 61728 w 1140040"/>
                <a:gd name="connsiteY0" fmla="*/ 7144 h 709566"/>
                <a:gd name="connsiteX1" fmla="*/ 978362 w 1140040"/>
                <a:gd name="connsiteY1" fmla="*/ 0 h 709566"/>
                <a:gd name="connsiteX2" fmla="*/ 1140040 w 1140040"/>
                <a:gd name="connsiteY2" fmla="*/ 372215 h 709566"/>
                <a:gd name="connsiteX3" fmla="*/ 562992 w 1140040"/>
                <a:gd name="connsiteY3" fmla="*/ 363337 h 709566"/>
                <a:gd name="connsiteX4" fmla="*/ 314417 w 1140040"/>
                <a:gd name="connsiteY4" fmla="*/ 709566 h 709566"/>
                <a:gd name="connsiteX5" fmla="*/ 330292 w 1140040"/>
                <a:gd name="connsiteY5" fmla="*/ 362042 h 709566"/>
                <a:gd name="connsiteX6" fmla="*/ 61728 w 1140040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760728 w 1337776"/>
                <a:gd name="connsiteY3" fmla="*/ 36333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963134 w 1337776"/>
                <a:gd name="connsiteY3" fmla="*/ 38238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299841"/>
                <a:gd name="connsiteY0" fmla="*/ 7144 h 709566"/>
                <a:gd name="connsiteX1" fmla="*/ 1176098 w 1299841"/>
                <a:gd name="connsiteY1" fmla="*/ 0 h 709566"/>
                <a:gd name="connsiteX2" fmla="*/ 1221095 w 1299841"/>
                <a:gd name="connsiteY2" fmla="*/ 376978 h 709566"/>
                <a:gd name="connsiteX3" fmla="*/ 963134 w 1299841"/>
                <a:gd name="connsiteY3" fmla="*/ 382387 h 709566"/>
                <a:gd name="connsiteX4" fmla="*/ 512153 w 1299841"/>
                <a:gd name="connsiteY4" fmla="*/ 709566 h 709566"/>
                <a:gd name="connsiteX5" fmla="*/ 528028 w 1299841"/>
                <a:gd name="connsiteY5" fmla="*/ 362042 h 709566"/>
                <a:gd name="connsiteX6" fmla="*/ 259464 w 129984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528028 w 1444221"/>
                <a:gd name="connsiteY5" fmla="*/ 362042 h 611935"/>
                <a:gd name="connsiteX6" fmla="*/ 259464 w 1444221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330292 w 1496516"/>
                <a:gd name="connsiteY5" fmla="*/ 388236 h 611935"/>
                <a:gd name="connsiteX6" fmla="*/ 311759 w 1496516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592955 w 1496516"/>
                <a:gd name="connsiteY5" fmla="*/ 486522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797743 w 1496516"/>
                <a:gd name="connsiteY5" fmla="*/ 398416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745448 w 1444221"/>
                <a:gd name="connsiteY5" fmla="*/ 398416 h 611935"/>
                <a:gd name="connsiteX6" fmla="*/ 277997 w 1444221"/>
                <a:gd name="connsiteY6" fmla="*/ 388236 h 611935"/>
                <a:gd name="connsiteX7" fmla="*/ 259464 w 144422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746981"/>
                <a:gd name="connsiteX1" fmla="*/ 1157048 w 1425171"/>
                <a:gd name="connsiteY1" fmla="*/ 0 h 746981"/>
                <a:gd name="connsiteX2" fmla="*/ 1202045 w 1425171"/>
                <a:gd name="connsiteY2" fmla="*/ 376978 h 746981"/>
                <a:gd name="connsiteX3" fmla="*/ 944084 w 1425171"/>
                <a:gd name="connsiteY3" fmla="*/ 382387 h 746981"/>
                <a:gd name="connsiteX4" fmla="*/ 850291 w 1425171"/>
                <a:gd name="connsiteY4" fmla="*/ 611935 h 746981"/>
                <a:gd name="connsiteX5" fmla="*/ 726398 w 1425171"/>
                <a:gd name="connsiteY5" fmla="*/ 398416 h 746981"/>
                <a:gd name="connsiteX6" fmla="*/ 223228 w 1425171"/>
                <a:gd name="connsiteY6" fmla="*/ 740661 h 746981"/>
                <a:gd name="connsiteX7" fmla="*/ 240414 w 1425171"/>
                <a:gd name="connsiteY7" fmla="*/ 7144 h 746981"/>
                <a:gd name="connsiteX0" fmla="*/ 240414 w 1427552"/>
                <a:gd name="connsiteY0" fmla="*/ 35719 h 746981"/>
                <a:gd name="connsiteX1" fmla="*/ 1159429 w 1427552"/>
                <a:gd name="connsiteY1" fmla="*/ 0 h 746981"/>
                <a:gd name="connsiteX2" fmla="*/ 1204426 w 1427552"/>
                <a:gd name="connsiteY2" fmla="*/ 376978 h 746981"/>
                <a:gd name="connsiteX3" fmla="*/ 946465 w 1427552"/>
                <a:gd name="connsiteY3" fmla="*/ 382387 h 746981"/>
                <a:gd name="connsiteX4" fmla="*/ 852672 w 1427552"/>
                <a:gd name="connsiteY4" fmla="*/ 611935 h 746981"/>
                <a:gd name="connsiteX5" fmla="*/ 728779 w 1427552"/>
                <a:gd name="connsiteY5" fmla="*/ 398416 h 746981"/>
                <a:gd name="connsiteX6" fmla="*/ 225609 w 1427552"/>
                <a:gd name="connsiteY6" fmla="*/ 740661 h 746981"/>
                <a:gd name="connsiteX7" fmla="*/ 240414 w 1427552"/>
                <a:gd name="connsiteY7" fmla="*/ 35719 h 746981"/>
                <a:gd name="connsiteX0" fmla="*/ 240414 w 1427552"/>
                <a:gd name="connsiteY0" fmla="*/ 0 h 711262"/>
                <a:gd name="connsiteX1" fmla="*/ 1083229 w 1427552"/>
                <a:gd name="connsiteY1" fmla="*/ 0 h 711262"/>
                <a:gd name="connsiteX2" fmla="*/ 1204426 w 1427552"/>
                <a:gd name="connsiteY2" fmla="*/ 341259 h 711262"/>
                <a:gd name="connsiteX3" fmla="*/ 946465 w 1427552"/>
                <a:gd name="connsiteY3" fmla="*/ 346668 h 711262"/>
                <a:gd name="connsiteX4" fmla="*/ 852672 w 1427552"/>
                <a:gd name="connsiteY4" fmla="*/ 576216 h 711262"/>
                <a:gd name="connsiteX5" fmla="*/ 728779 w 1427552"/>
                <a:gd name="connsiteY5" fmla="*/ 362697 h 711262"/>
                <a:gd name="connsiteX6" fmla="*/ 225609 w 1427552"/>
                <a:gd name="connsiteY6" fmla="*/ 704942 h 711262"/>
                <a:gd name="connsiteX7" fmla="*/ 240414 w 1427552"/>
                <a:gd name="connsiteY7" fmla="*/ 0 h 711262"/>
                <a:gd name="connsiteX0" fmla="*/ 240414 w 1276028"/>
                <a:gd name="connsiteY0" fmla="*/ 0 h 869896"/>
                <a:gd name="connsiteX1" fmla="*/ 1083229 w 1276028"/>
                <a:gd name="connsiteY1" fmla="*/ 0 h 869896"/>
                <a:gd name="connsiteX2" fmla="*/ 1049645 w 1276028"/>
                <a:gd name="connsiteY2" fmla="*/ 869896 h 869896"/>
                <a:gd name="connsiteX3" fmla="*/ 946465 w 1276028"/>
                <a:gd name="connsiteY3" fmla="*/ 346668 h 869896"/>
                <a:gd name="connsiteX4" fmla="*/ 852672 w 1276028"/>
                <a:gd name="connsiteY4" fmla="*/ 576216 h 869896"/>
                <a:gd name="connsiteX5" fmla="*/ 728779 w 1276028"/>
                <a:gd name="connsiteY5" fmla="*/ 362697 h 869896"/>
                <a:gd name="connsiteX6" fmla="*/ 225609 w 1276028"/>
                <a:gd name="connsiteY6" fmla="*/ 704942 h 869896"/>
                <a:gd name="connsiteX7" fmla="*/ 240414 w 1276028"/>
                <a:gd name="connsiteY7" fmla="*/ 0 h 869896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946465 w 1276028"/>
                <a:gd name="connsiteY3" fmla="*/ 346668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758346 w 1276028"/>
                <a:gd name="connsiteY3" fmla="*/ 863399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9822 w 1285436"/>
                <a:gd name="connsiteY0" fmla="*/ 0 h 915902"/>
                <a:gd name="connsiteX1" fmla="*/ 1092637 w 1285436"/>
                <a:gd name="connsiteY1" fmla="*/ 0 h 915902"/>
                <a:gd name="connsiteX2" fmla="*/ 1059053 w 1285436"/>
                <a:gd name="connsiteY2" fmla="*/ 869896 h 915902"/>
                <a:gd name="connsiteX3" fmla="*/ 767754 w 1285436"/>
                <a:gd name="connsiteY3" fmla="*/ 863399 h 915902"/>
                <a:gd name="connsiteX4" fmla="*/ 404880 w 1285436"/>
                <a:gd name="connsiteY4" fmla="*/ 915902 h 915902"/>
                <a:gd name="connsiteX5" fmla="*/ 0 w 1285436"/>
                <a:gd name="connsiteY5" fmla="*/ 888953 h 915902"/>
                <a:gd name="connsiteX6" fmla="*/ 235017 w 1285436"/>
                <a:gd name="connsiteY6" fmla="*/ 704942 h 915902"/>
                <a:gd name="connsiteX7" fmla="*/ 249822 w 1285436"/>
                <a:gd name="connsiteY7" fmla="*/ 0 h 915902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767754 w 1285436"/>
                <a:gd name="connsiteY3" fmla="*/ 863399 h 888953"/>
                <a:gd name="connsiteX4" fmla="*/ 0 w 1285436"/>
                <a:gd name="connsiteY4" fmla="*/ 888953 h 888953"/>
                <a:gd name="connsiteX5" fmla="*/ 235017 w 1285436"/>
                <a:gd name="connsiteY5" fmla="*/ 704942 h 888953"/>
                <a:gd name="connsiteX6" fmla="*/ 249822 w 1285436"/>
                <a:gd name="connsiteY6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186929"/>
                <a:gd name="connsiteY0" fmla="*/ 9525 h 886572"/>
                <a:gd name="connsiteX1" fmla="*/ 1135499 w 1186929"/>
                <a:gd name="connsiteY1" fmla="*/ 0 h 886572"/>
                <a:gd name="connsiteX2" fmla="*/ 1101915 w 1186929"/>
                <a:gd name="connsiteY2" fmla="*/ 869896 h 886572"/>
                <a:gd name="connsiteX3" fmla="*/ 0 w 1186929"/>
                <a:gd name="connsiteY3" fmla="*/ 886572 h 886572"/>
                <a:gd name="connsiteX4" fmla="*/ 256448 w 1186929"/>
                <a:gd name="connsiteY4" fmla="*/ 721611 h 886572"/>
                <a:gd name="connsiteX5" fmla="*/ 268872 w 1186929"/>
                <a:gd name="connsiteY5" fmla="*/ 9525 h 886572"/>
                <a:gd name="connsiteX0" fmla="*/ 268872 w 1201217"/>
                <a:gd name="connsiteY0" fmla="*/ 9525 h 886572"/>
                <a:gd name="connsiteX1" fmla="*/ 1135499 w 1201217"/>
                <a:gd name="connsiteY1" fmla="*/ 0 h 886572"/>
                <a:gd name="connsiteX2" fmla="*/ 1116203 w 1201217"/>
                <a:gd name="connsiteY2" fmla="*/ 874658 h 886572"/>
                <a:gd name="connsiteX3" fmla="*/ 0 w 1201217"/>
                <a:gd name="connsiteY3" fmla="*/ 886572 h 886572"/>
                <a:gd name="connsiteX4" fmla="*/ 256448 w 1201217"/>
                <a:gd name="connsiteY4" fmla="*/ 721611 h 886572"/>
                <a:gd name="connsiteX5" fmla="*/ 268872 w 1201217"/>
                <a:gd name="connsiteY5" fmla="*/ 9525 h 886572"/>
                <a:gd name="connsiteX0" fmla="*/ 268872 w 1155973"/>
                <a:gd name="connsiteY0" fmla="*/ 9525 h 886572"/>
                <a:gd name="connsiteX1" fmla="*/ 1135499 w 1155973"/>
                <a:gd name="connsiteY1" fmla="*/ 0 h 886572"/>
                <a:gd name="connsiteX2" fmla="*/ 1116203 w 1155973"/>
                <a:gd name="connsiteY2" fmla="*/ 874658 h 886572"/>
                <a:gd name="connsiteX3" fmla="*/ 0 w 1155973"/>
                <a:gd name="connsiteY3" fmla="*/ 886572 h 886572"/>
                <a:gd name="connsiteX4" fmla="*/ 256448 w 1155973"/>
                <a:gd name="connsiteY4" fmla="*/ 721611 h 886572"/>
                <a:gd name="connsiteX5" fmla="*/ 268872 w 1155973"/>
                <a:gd name="connsiteY5" fmla="*/ 9525 h 886572"/>
                <a:gd name="connsiteX0" fmla="*/ 268872 w 1170260"/>
                <a:gd name="connsiteY0" fmla="*/ 9525 h 886572"/>
                <a:gd name="connsiteX1" fmla="*/ 1135499 w 1170260"/>
                <a:gd name="connsiteY1" fmla="*/ 0 h 886572"/>
                <a:gd name="connsiteX2" fmla="*/ 1130490 w 1170260"/>
                <a:gd name="connsiteY2" fmla="*/ 881801 h 886572"/>
                <a:gd name="connsiteX3" fmla="*/ 0 w 1170260"/>
                <a:gd name="connsiteY3" fmla="*/ 886572 h 886572"/>
                <a:gd name="connsiteX4" fmla="*/ 256448 w 1170260"/>
                <a:gd name="connsiteY4" fmla="*/ 721611 h 886572"/>
                <a:gd name="connsiteX5" fmla="*/ 268872 w 1170260"/>
                <a:gd name="connsiteY5" fmla="*/ 9525 h 886572"/>
                <a:gd name="connsiteX0" fmla="*/ 268872 w 1140179"/>
                <a:gd name="connsiteY0" fmla="*/ 9525 h 886572"/>
                <a:gd name="connsiteX1" fmla="*/ 1135499 w 1140179"/>
                <a:gd name="connsiteY1" fmla="*/ 0 h 886572"/>
                <a:gd name="connsiteX2" fmla="*/ 1130490 w 1140179"/>
                <a:gd name="connsiteY2" fmla="*/ 881801 h 886572"/>
                <a:gd name="connsiteX3" fmla="*/ 0 w 1140179"/>
                <a:gd name="connsiteY3" fmla="*/ 886572 h 886572"/>
                <a:gd name="connsiteX4" fmla="*/ 256448 w 1140179"/>
                <a:gd name="connsiteY4" fmla="*/ 721611 h 886572"/>
                <a:gd name="connsiteX5" fmla="*/ 268872 w 11401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11304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21972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6979" h="886572">
                  <a:moveTo>
                    <a:pt x="268872" y="9525"/>
                  </a:moveTo>
                  <a:lnTo>
                    <a:pt x="2202299" y="0"/>
                  </a:lnTo>
                  <a:cubicBezTo>
                    <a:pt x="2206979" y="168522"/>
                    <a:pt x="2203723" y="734709"/>
                    <a:pt x="2197290" y="881801"/>
                  </a:cubicBezTo>
                  <a:lnTo>
                    <a:pt x="0" y="886572"/>
                  </a:lnTo>
                  <a:cubicBezTo>
                    <a:pt x="114058" y="868891"/>
                    <a:pt x="216209" y="813111"/>
                    <a:pt x="256448" y="721611"/>
                  </a:cubicBezTo>
                  <a:cubicBezTo>
                    <a:pt x="261912" y="558862"/>
                    <a:pt x="266583" y="381826"/>
                    <a:pt x="268872" y="9525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E123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10"/>
            <p:cNvSpPr txBox="1">
              <a:spLocks noChangeArrowheads="1"/>
            </p:cNvSpPr>
            <p:nvPr/>
          </p:nvSpPr>
          <p:spPr bwMode="auto">
            <a:xfrm rot="21187810">
              <a:off x="3058013" y="1971675"/>
              <a:ext cx="235295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When atoms are more,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Resistance is more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373371" y="2127855"/>
            <a:ext cx="1798764" cy="442677"/>
            <a:chOff x="2606985" y="2070784"/>
            <a:chExt cx="1798764" cy="442677"/>
          </a:xfrm>
        </p:grpSpPr>
        <p:sp>
          <p:nvSpPr>
            <p:cNvPr id="99" name="Freeform 98"/>
            <p:cNvSpPr/>
            <p:nvPr/>
          </p:nvSpPr>
          <p:spPr>
            <a:xfrm>
              <a:off x="2606985" y="2070784"/>
              <a:ext cx="1798764" cy="442677"/>
            </a:xfrm>
            <a:custGeom>
              <a:avLst/>
              <a:gdLst>
                <a:gd name="connsiteX0" fmla="*/ 0 w 1083075"/>
                <a:gd name="connsiteY0" fmla="*/ 14796 h 733887"/>
                <a:gd name="connsiteX1" fmla="*/ 905522 w 1083075"/>
                <a:gd name="connsiteY1" fmla="*/ 14796 h 733887"/>
                <a:gd name="connsiteX2" fmla="*/ 1083075 w 1083075"/>
                <a:gd name="connsiteY2" fmla="*/ 396536 h 733887"/>
                <a:gd name="connsiteX3" fmla="*/ 506027 w 1083075"/>
                <a:gd name="connsiteY3" fmla="*/ 387658 h 733887"/>
                <a:gd name="connsiteX4" fmla="*/ 257452 w 1083075"/>
                <a:gd name="connsiteY4" fmla="*/ 733887 h 733887"/>
                <a:gd name="connsiteX5" fmla="*/ 257452 w 1083075"/>
                <a:gd name="connsiteY5" fmla="*/ 405413 h 733887"/>
                <a:gd name="connsiteX6" fmla="*/ 0 w 108307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28390 w 1111465"/>
                <a:gd name="connsiteY0" fmla="*/ 0 h 719091"/>
                <a:gd name="connsiteX1" fmla="*/ 949787 w 1111465"/>
                <a:gd name="connsiteY1" fmla="*/ 9525 h 719091"/>
                <a:gd name="connsiteX2" fmla="*/ 1111465 w 1111465"/>
                <a:gd name="connsiteY2" fmla="*/ 381740 h 719091"/>
                <a:gd name="connsiteX3" fmla="*/ 534417 w 1111465"/>
                <a:gd name="connsiteY3" fmla="*/ 372862 h 719091"/>
                <a:gd name="connsiteX4" fmla="*/ 285842 w 1111465"/>
                <a:gd name="connsiteY4" fmla="*/ 719091 h 719091"/>
                <a:gd name="connsiteX5" fmla="*/ 304892 w 1111465"/>
                <a:gd name="connsiteY5" fmla="*/ 381092 h 719091"/>
                <a:gd name="connsiteX6" fmla="*/ 28390 w 1111465"/>
                <a:gd name="connsiteY6" fmla="*/ 0 h 719091"/>
                <a:gd name="connsiteX0" fmla="*/ 53790 w 1136865"/>
                <a:gd name="connsiteY0" fmla="*/ 0 h 719091"/>
                <a:gd name="connsiteX1" fmla="*/ 975187 w 1136865"/>
                <a:gd name="connsiteY1" fmla="*/ 9525 h 719091"/>
                <a:gd name="connsiteX2" fmla="*/ 1136865 w 1136865"/>
                <a:gd name="connsiteY2" fmla="*/ 381740 h 719091"/>
                <a:gd name="connsiteX3" fmla="*/ 559817 w 1136865"/>
                <a:gd name="connsiteY3" fmla="*/ 372862 h 719091"/>
                <a:gd name="connsiteX4" fmla="*/ 311242 w 1136865"/>
                <a:gd name="connsiteY4" fmla="*/ 719091 h 719091"/>
                <a:gd name="connsiteX5" fmla="*/ 330292 w 1136865"/>
                <a:gd name="connsiteY5" fmla="*/ 381092 h 719091"/>
                <a:gd name="connsiteX6" fmla="*/ 53790 w 1136865"/>
                <a:gd name="connsiteY6" fmla="*/ 0 h 719091"/>
                <a:gd name="connsiteX0" fmla="*/ 56965 w 1140040"/>
                <a:gd name="connsiteY0" fmla="*/ 0 h 719091"/>
                <a:gd name="connsiteX1" fmla="*/ 978362 w 1140040"/>
                <a:gd name="connsiteY1" fmla="*/ 9525 h 719091"/>
                <a:gd name="connsiteX2" fmla="*/ 1140040 w 1140040"/>
                <a:gd name="connsiteY2" fmla="*/ 381740 h 719091"/>
                <a:gd name="connsiteX3" fmla="*/ 562992 w 1140040"/>
                <a:gd name="connsiteY3" fmla="*/ 372862 h 719091"/>
                <a:gd name="connsiteX4" fmla="*/ 314417 w 1140040"/>
                <a:gd name="connsiteY4" fmla="*/ 719091 h 719091"/>
                <a:gd name="connsiteX5" fmla="*/ 330292 w 1140040"/>
                <a:gd name="connsiteY5" fmla="*/ 371567 h 719091"/>
                <a:gd name="connsiteX6" fmla="*/ 56965 w 1140040"/>
                <a:gd name="connsiteY6" fmla="*/ 0 h 719091"/>
                <a:gd name="connsiteX0" fmla="*/ 61728 w 1140040"/>
                <a:gd name="connsiteY0" fmla="*/ 7144 h 709566"/>
                <a:gd name="connsiteX1" fmla="*/ 978362 w 1140040"/>
                <a:gd name="connsiteY1" fmla="*/ 0 h 709566"/>
                <a:gd name="connsiteX2" fmla="*/ 1140040 w 1140040"/>
                <a:gd name="connsiteY2" fmla="*/ 372215 h 709566"/>
                <a:gd name="connsiteX3" fmla="*/ 562992 w 1140040"/>
                <a:gd name="connsiteY3" fmla="*/ 363337 h 709566"/>
                <a:gd name="connsiteX4" fmla="*/ 314417 w 1140040"/>
                <a:gd name="connsiteY4" fmla="*/ 709566 h 709566"/>
                <a:gd name="connsiteX5" fmla="*/ 330292 w 1140040"/>
                <a:gd name="connsiteY5" fmla="*/ 362042 h 709566"/>
                <a:gd name="connsiteX6" fmla="*/ 61728 w 1140040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760728 w 1337776"/>
                <a:gd name="connsiteY3" fmla="*/ 36333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963134 w 1337776"/>
                <a:gd name="connsiteY3" fmla="*/ 38238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299841"/>
                <a:gd name="connsiteY0" fmla="*/ 7144 h 709566"/>
                <a:gd name="connsiteX1" fmla="*/ 1176098 w 1299841"/>
                <a:gd name="connsiteY1" fmla="*/ 0 h 709566"/>
                <a:gd name="connsiteX2" fmla="*/ 1221095 w 1299841"/>
                <a:gd name="connsiteY2" fmla="*/ 376978 h 709566"/>
                <a:gd name="connsiteX3" fmla="*/ 963134 w 1299841"/>
                <a:gd name="connsiteY3" fmla="*/ 382387 h 709566"/>
                <a:gd name="connsiteX4" fmla="*/ 512153 w 1299841"/>
                <a:gd name="connsiteY4" fmla="*/ 709566 h 709566"/>
                <a:gd name="connsiteX5" fmla="*/ 528028 w 1299841"/>
                <a:gd name="connsiteY5" fmla="*/ 362042 h 709566"/>
                <a:gd name="connsiteX6" fmla="*/ 259464 w 129984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528028 w 1444221"/>
                <a:gd name="connsiteY5" fmla="*/ 362042 h 611935"/>
                <a:gd name="connsiteX6" fmla="*/ 259464 w 1444221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330292 w 1496516"/>
                <a:gd name="connsiteY5" fmla="*/ 388236 h 611935"/>
                <a:gd name="connsiteX6" fmla="*/ 311759 w 1496516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592955 w 1496516"/>
                <a:gd name="connsiteY5" fmla="*/ 486522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797743 w 1496516"/>
                <a:gd name="connsiteY5" fmla="*/ 398416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745448 w 1444221"/>
                <a:gd name="connsiteY5" fmla="*/ 398416 h 611935"/>
                <a:gd name="connsiteX6" fmla="*/ 277997 w 1444221"/>
                <a:gd name="connsiteY6" fmla="*/ 388236 h 611935"/>
                <a:gd name="connsiteX7" fmla="*/ 259464 w 144422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746981"/>
                <a:gd name="connsiteX1" fmla="*/ 1157048 w 1425171"/>
                <a:gd name="connsiteY1" fmla="*/ 0 h 746981"/>
                <a:gd name="connsiteX2" fmla="*/ 1202045 w 1425171"/>
                <a:gd name="connsiteY2" fmla="*/ 376978 h 746981"/>
                <a:gd name="connsiteX3" fmla="*/ 944084 w 1425171"/>
                <a:gd name="connsiteY3" fmla="*/ 382387 h 746981"/>
                <a:gd name="connsiteX4" fmla="*/ 850291 w 1425171"/>
                <a:gd name="connsiteY4" fmla="*/ 611935 h 746981"/>
                <a:gd name="connsiteX5" fmla="*/ 726398 w 1425171"/>
                <a:gd name="connsiteY5" fmla="*/ 398416 h 746981"/>
                <a:gd name="connsiteX6" fmla="*/ 223228 w 1425171"/>
                <a:gd name="connsiteY6" fmla="*/ 740661 h 746981"/>
                <a:gd name="connsiteX7" fmla="*/ 240414 w 1425171"/>
                <a:gd name="connsiteY7" fmla="*/ 7144 h 746981"/>
                <a:gd name="connsiteX0" fmla="*/ 240414 w 1427552"/>
                <a:gd name="connsiteY0" fmla="*/ 35719 h 746981"/>
                <a:gd name="connsiteX1" fmla="*/ 1159429 w 1427552"/>
                <a:gd name="connsiteY1" fmla="*/ 0 h 746981"/>
                <a:gd name="connsiteX2" fmla="*/ 1204426 w 1427552"/>
                <a:gd name="connsiteY2" fmla="*/ 376978 h 746981"/>
                <a:gd name="connsiteX3" fmla="*/ 946465 w 1427552"/>
                <a:gd name="connsiteY3" fmla="*/ 382387 h 746981"/>
                <a:gd name="connsiteX4" fmla="*/ 852672 w 1427552"/>
                <a:gd name="connsiteY4" fmla="*/ 611935 h 746981"/>
                <a:gd name="connsiteX5" fmla="*/ 728779 w 1427552"/>
                <a:gd name="connsiteY5" fmla="*/ 398416 h 746981"/>
                <a:gd name="connsiteX6" fmla="*/ 225609 w 1427552"/>
                <a:gd name="connsiteY6" fmla="*/ 740661 h 746981"/>
                <a:gd name="connsiteX7" fmla="*/ 240414 w 1427552"/>
                <a:gd name="connsiteY7" fmla="*/ 35719 h 746981"/>
                <a:gd name="connsiteX0" fmla="*/ 240414 w 1427552"/>
                <a:gd name="connsiteY0" fmla="*/ 0 h 711262"/>
                <a:gd name="connsiteX1" fmla="*/ 1083229 w 1427552"/>
                <a:gd name="connsiteY1" fmla="*/ 0 h 711262"/>
                <a:gd name="connsiteX2" fmla="*/ 1204426 w 1427552"/>
                <a:gd name="connsiteY2" fmla="*/ 341259 h 711262"/>
                <a:gd name="connsiteX3" fmla="*/ 946465 w 1427552"/>
                <a:gd name="connsiteY3" fmla="*/ 346668 h 711262"/>
                <a:gd name="connsiteX4" fmla="*/ 852672 w 1427552"/>
                <a:gd name="connsiteY4" fmla="*/ 576216 h 711262"/>
                <a:gd name="connsiteX5" fmla="*/ 728779 w 1427552"/>
                <a:gd name="connsiteY5" fmla="*/ 362697 h 711262"/>
                <a:gd name="connsiteX6" fmla="*/ 225609 w 1427552"/>
                <a:gd name="connsiteY6" fmla="*/ 704942 h 711262"/>
                <a:gd name="connsiteX7" fmla="*/ 240414 w 1427552"/>
                <a:gd name="connsiteY7" fmla="*/ 0 h 711262"/>
                <a:gd name="connsiteX0" fmla="*/ 240414 w 1276028"/>
                <a:gd name="connsiteY0" fmla="*/ 0 h 869896"/>
                <a:gd name="connsiteX1" fmla="*/ 1083229 w 1276028"/>
                <a:gd name="connsiteY1" fmla="*/ 0 h 869896"/>
                <a:gd name="connsiteX2" fmla="*/ 1049645 w 1276028"/>
                <a:gd name="connsiteY2" fmla="*/ 869896 h 869896"/>
                <a:gd name="connsiteX3" fmla="*/ 946465 w 1276028"/>
                <a:gd name="connsiteY3" fmla="*/ 346668 h 869896"/>
                <a:gd name="connsiteX4" fmla="*/ 852672 w 1276028"/>
                <a:gd name="connsiteY4" fmla="*/ 576216 h 869896"/>
                <a:gd name="connsiteX5" fmla="*/ 728779 w 1276028"/>
                <a:gd name="connsiteY5" fmla="*/ 362697 h 869896"/>
                <a:gd name="connsiteX6" fmla="*/ 225609 w 1276028"/>
                <a:gd name="connsiteY6" fmla="*/ 704942 h 869896"/>
                <a:gd name="connsiteX7" fmla="*/ 240414 w 1276028"/>
                <a:gd name="connsiteY7" fmla="*/ 0 h 869896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946465 w 1276028"/>
                <a:gd name="connsiteY3" fmla="*/ 346668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758346 w 1276028"/>
                <a:gd name="connsiteY3" fmla="*/ 863399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9822 w 1285436"/>
                <a:gd name="connsiteY0" fmla="*/ 0 h 915902"/>
                <a:gd name="connsiteX1" fmla="*/ 1092637 w 1285436"/>
                <a:gd name="connsiteY1" fmla="*/ 0 h 915902"/>
                <a:gd name="connsiteX2" fmla="*/ 1059053 w 1285436"/>
                <a:gd name="connsiteY2" fmla="*/ 869896 h 915902"/>
                <a:gd name="connsiteX3" fmla="*/ 767754 w 1285436"/>
                <a:gd name="connsiteY3" fmla="*/ 863399 h 915902"/>
                <a:gd name="connsiteX4" fmla="*/ 404880 w 1285436"/>
                <a:gd name="connsiteY4" fmla="*/ 915902 h 915902"/>
                <a:gd name="connsiteX5" fmla="*/ 0 w 1285436"/>
                <a:gd name="connsiteY5" fmla="*/ 888953 h 915902"/>
                <a:gd name="connsiteX6" fmla="*/ 235017 w 1285436"/>
                <a:gd name="connsiteY6" fmla="*/ 704942 h 915902"/>
                <a:gd name="connsiteX7" fmla="*/ 249822 w 1285436"/>
                <a:gd name="connsiteY7" fmla="*/ 0 h 915902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767754 w 1285436"/>
                <a:gd name="connsiteY3" fmla="*/ 863399 h 888953"/>
                <a:gd name="connsiteX4" fmla="*/ 0 w 1285436"/>
                <a:gd name="connsiteY4" fmla="*/ 888953 h 888953"/>
                <a:gd name="connsiteX5" fmla="*/ 235017 w 1285436"/>
                <a:gd name="connsiteY5" fmla="*/ 704942 h 888953"/>
                <a:gd name="connsiteX6" fmla="*/ 249822 w 1285436"/>
                <a:gd name="connsiteY6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186929"/>
                <a:gd name="connsiteY0" fmla="*/ 9525 h 886572"/>
                <a:gd name="connsiteX1" fmla="*/ 1135499 w 1186929"/>
                <a:gd name="connsiteY1" fmla="*/ 0 h 886572"/>
                <a:gd name="connsiteX2" fmla="*/ 1101915 w 1186929"/>
                <a:gd name="connsiteY2" fmla="*/ 869896 h 886572"/>
                <a:gd name="connsiteX3" fmla="*/ 0 w 1186929"/>
                <a:gd name="connsiteY3" fmla="*/ 886572 h 886572"/>
                <a:gd name="connsiteX4" fmla="*/ 256448 w 1186929"/>
                <a:gd name="connsiteY4" fmla="*/ 721611 h 886572"/>
                <a:gd name="connsiteX5" fmla="*/ 268872 w 1186929"/>
                <a:gd name="connsiteY5" fmla="*/ 9525 h 886572"/>
                <a:gd name="connsiteX0" fmla="*/ 268872 w 1201217"/>
                <a:gd name="connsiteY0" fmla="*/ 9525 h 886572"/>
                <a:gd name="connsiteX1" fmla="*/ 1135499 w 1201217"/>
                <a:gd name="connsiteY1" fmla="*/ 0 h 886572"/>
                <a:gd name="connsiteX2" fmla="*/ 1116203 w 1201217"/>
                <a:gd name="connsiteY2" fmla="*/ 874658 h 886572"/>
                <a:gd name="connsiteX3" fmla="*/ 0 w 1201217"/>
                <a:gd name="connsiteY3" fmla="*/ 886572 h 886572"/>
                <a:gd name="connsiteX4" fmla="*/ 256448 w 1201217"/>
                <a:gd name="connsiteY4" fmla="*/ 721611 h 886572"/>
                <a:gd name="connsiteX5" fmla="*/ 268872 w 1201217"/>
                <a:gd name="connsiteY5" fmla="*/ 9525 h 886572"/>
                <a:gd name="connsiteX0" fmla="*/ 268872 w 1155973"/>
                <a:gd name="connsiteY0" fmla="*/ 9525 h 886572"/>
                <a:gd name="connsiteX1" fmla="*/ 1135499 w 1155973"/>
                <a:gd name="connsiteY1" fmla="*/ 0 h 886572"/>
                <a:gd name="connsiteX2" fmla="*/ 1116203 w 1155973"/>
                <a:gd name="connsiteY2" fmla="*/ 874658 h 886572"/>
                <a:gd name="connsiteX3" fmla="*/ 0 w 1155973"/>
                <a:gd name="connsiteY3" fmla="*/ 886572 h 886572"/>
                <a:gd name="connsiteX4" fmla="*/ 256448 w 1155973"/>
                <a:gd name="connsiteY4" fmla="*/ 721611 h 886572"/>
                <a:gd name="connsiteX5" fmla="*/ 268872 w 1155973"/>
                <a:gd name="connsiteY5" fmla="*/ 9525 h 886572"/>
                <a:gd name="connsiteX0" fmla="*/ 268872 w 1170260"/>
                <a:gd name="connsiteY0" fmla="*/ 9525 h 886572"/>
                <a:gd name="connsiteX1" fmla="*/ 1135499 w 1170260"/>
                <a:gd name="connsiteY1" fmla="*/ 0 h 886572"/>
                <a:gd name="connsiteX2" fmla="*/ 1130490 w 1170260"/>
                <a:gd name="connsiteY2" fmla="*/ 881801 h 886572"/>
                <a:gd name="connsiteX3" fmla="*/ 0 w 1170260"/>
                <a:gd name="connsiteY3" fmla="*/ 886572 h 886572"/>
                <a:gd name="connsiteX4" fmla="*/ 256448 w 1170260"/>
                <a:gd name="connsiteY4" fmla="*/ 721611 h 886572"/>
                <a:gd name="connsiteX5" fmla="*/ 268872 w 1170260"/>
                <a:gd name="connsiteY5" fmla="*/ 9525 h 886572"/>
                <a:gd name="connsiteX0" fmla="*/ 268872 w 1140179"/>
                <a:gd name="connsiteY0" fmla="*/ 9525 h 886572"/>
                <a:gd name="connsiteX1" fmla="*/ 1135499 w 1140179"/>
                <a:gd name="connsiteY1" fmla="*/ 0 h 886572"/>
                <a:gd name="connsiteX2" fmla="*/ 1130490 w 1140179"/>
                <a:gd name="connsiteY2" fmla="*/ 881801 h 886572"/>
                <a:gd name="connsiteX3" fmla="*/ 0 w 1140179"/>
                <a:gd name="connsiteY3" fmla="*/ 886572 h 886572"/>
                <a:gd name="connsiteX4" fmla="*/ 256448 w 1140179"/>
                <a:gd name="connsiteY4" fmla="*/ 721611 h 886572"/>
                <a:gd name="connsiteX5" fmla="*/ 268872 w 11401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11304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21972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6979" h="886572">
                  <a:moveTo>
                    <a:pt x="268872" y="9525"/>
                  </a:moveTo>
                  <a:lnTo>
                    <a:pt x="2202299" y="0"/>
                  </a:lnTo>
                  <a:cubicBezTo>
                    <a:pt x="2206979" y="168522"/>
                    <a:pt x="2203723" y="734709"/>
                    <a:pt x="2197290" y="881801"/>
                  </a:cubicBezTo>
                  <a:lnTo>
                    <a:pt x="0" y="886572"/>
                  </a:lnTo>
                  <a:cubicBezTo>
                    <a:pt x="114058" y="868891"/>
                    <a:pt x="216209" y="813111"/>
                    <a:pt x="256448" y="721611"/>
                  </a:cubicBezTo>
                  <a:cubicBezTo>
                    <a:pt x="261912" y="558862"/>
                    <a:pt x="266583" y="381826"/>
                    <a:pt x="268872" y="9525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E123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2847975" y="2085975"/>
              <a:ext cx="15308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Current is less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365698">
            <a:off x="2293514" y="3019834"/>
            <a:ext cx="2743015" cy="886572"/>
            <a:chOff x="2374709" y="1922306"/>
            <a:chExt cx="2743015" cy="886572"/>
          </a:xfrm>
        </p:grpSpPr>
        <p:sp>
          <p:nvSpPr>
            <p:cNvPr id="102" name="Freeform 101"/>
            <p:cNvSpPr/>
            <p:nvPr/>
          </p:nvSpPr>
          <p:spPr>
            <a:xfrm rot="21249634" flipV="1">
              <a:off x="2374709" y="1922306"/>
              <a:ext cx="2659267" cy="886572"/>
            </a:xfrm>
            <a:custGeom>
              <a:avLst/>
              <a:gdLst>
                <a:gd name="connsiteX0" fmla="*/ 0 w 1083075"/>
                <a:gd name="connsiteY0" fmla="*/ 14796 h 733887"/>
                <a:gd name="connsiteX1" fmla="*/ 905522 w 1083075"/>
                <a:gd name="connsiteY1" fmla="*/ 14796 h 733887"/>
                <a:gd name="connsiteX2" fmla="*/ 1083075 w 1083075"/>
                <a:gd name="connsiteY2" fmla="*/ 396536 h 733887"/>
                <a:gd name="connsiteX3" fmla="*/ 506027 w 1083075"/>
                <a:gd name="connsiteY3" fmla="*/ 387658 h 733887"/>
                <a:gd name="connsiteX4" fmla="*/ 257452 w 1083075"/>
                <a:gd name="connsiteY4" fmla="*/ 733887 h 733887"/>
                <a:gd name="connsiteX5" fmla="*/ 257452 w 1083075"/>
                <a:gd name="connsiteY5" fmla="*/ 405413 h 733887"/>
                <a:gd name="connsiteX6" fmla="*/ 0 w 108307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28390 w 1111465"/>
                <a:gd name="connsiteY0" fmla="*/ 0 h 719091"/>
                <a:gd name="connsiteX1" fmla="*/ 949787 w 1111465"/>
                <a:gd name="connsiteY1" fmla="*/ 9525 h 719091"/>
                <a:gd name="connsiteX2" fmla="*/ 1111465 w 1111465"/>
                <a:gd name="connsiteY2" fmla="*/ 381740 h 719091"/>
                <a:gd name="connsiteX3" fmla="*/ 534417 w 1111465"/>
                <a:gd name="connsiteY3" fmla="*/ 372862 h 719091"/>
                <a:gd name="connsiteX4" fmla="*/ 285842 w 1111465"/>
                <a:gd name="connsiteY4" fmla="*/ 719091 h 719091"/>
                <a:gd name="connsiteX5" fmla="*/ 304892 w 1111465"/>
                <a:gd name="connsiteY5" fmla="*/ 381092 h 719091"/>
                <a:gd name="connsiteX6" fmla="*/ 28390 w 1111465"/>
                <a:gd name="connsiteY6" fmla="*/ 0 h 719091"/>
                <a:gd name="connsiteX0" fmla="*/ 53790 w 1136865"/>
                <a:gd name="connsiteY0" fmla="*/ 0 h 719091"/>
                <a:gd name="connsiteX1" fmla="*/ 975187 w 1136865"/>
                <a:gd name="connsiteY1" fmla="*/ 9525 h 719091"/>
                <a:gd name="connsiteX2" fmla="*/ 1136865 w 1136865"/>
                <a:gd name="connsiteY2" fmla="*/ 381740 h 719091"/>
                <a:gd name="connsiteX3" fmla="*/ 559817 w 1136865"/>
                <a:gd name="connsiteY3" fmla="*/ 372862 h 719091"/>
                <a:gd name="connsiteX4" fmla="*/ 311242 w 1136865"/>
                <a:gd name="connsiteY4" fmla="*/ 719091 h 719091"/>
                <a:gd name="connsiteX5" fmla="*/ 330292 w 1136865"/>
                <a:gd name="connsiteY5" fmla="*/ 381092 h 719091"/>
                <a:gd name="connsiteX6" fmla="*/ 53790 w 1136865"/>
                <a:gd name="connsiteY6" fmla="*/ 0 h 719091"/>
                <a:gd name="connsiteX0" fmla="*/ 56965 w 1140040"/>
                <a:gd name="connsiteY0" fmla="*/ 0 h 719091"/>
                <a:gd name="connsiteX1" fmla="*/ 978362 w 1140040"/>
                <a:gd name="connsiteY1" fmla="*/ 9525 h 719091"/>
                <a:gd name="connsiteX2" fmla="*/ 1140040 w 1140040"/>
                <a:gd name="connsiteY2" fmla="*/ 381740 h 719091"/>
                <a:gd name="connsiteX3" fmla="*/ 562992 w 1140040"/>
                <a:gd name="connsiteY3" fmla="*/ 372862 h 719091"/>
                <a:gd name="connsiteX4" fmla="*/ 314417 w 1140040"/>
                <a:gd name="connsiteY4" fmla="*/ 719091 h 719091"/>
                <a:gd name="connsiteX5" fmla="*/ 330292 w 1140040"/>
                <a:gd name="connsiteY5" fmla="*/ 371567 h 719091"/>
                <a:gd name="connsiteX6" fmla="*/ 56965 w 1140040"/>
                <a:gd name="connsiteY6" fmla="*/ 0 h 719091"/>
                <a:gd name="connsiteX0" fmla="*/ 61728 w 1140040"/>
                <a:gd name="connsiteY0" fmla="*/ 7144 h 709566"/>
                <a:gd name="connsiteX1" fmla="*/ 978362 w 1140040"/>
                <a:gd name="connsiteY1" fmla="*/ 0 h 709566"/>
                <a:gd name="connsiteX2" fmla="*/ 1140040 w 1140040"/>
                <a:gd name="connsiteY2" fmla="*/ 372215 h 709566"/>
                <a:gd name="connsiteX3" fmla="*/ 562992 w 1140040"/>
                <a:gd name="connsiteY3" fmla="*/ 363337 h 709566"/>
                <a:gd name="connsiteX4" fmla="*/ 314417 w 1140040"/>
                <a:gd name="connsiteY4" fmla="*/ 709566 h 709566"/>
                <a:gd name="connsiteX5" fmla="*/ 330292 w 1140040"/>
                <a:gd name="connsiteY5" fmla="*/ 362042 h 709566"/>
                <a:gd name="connsiteX6" fmla="*/ 61728 w 1140040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760728 w 1337776"/>
                <a:gd name="connsiteY3" fmla="*/ 36333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963134 w 1337776"/>
                <a:gd name="connsiteY3" fmla="*/ 38238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299841"/>
                <a:gd name="connsiteY0" fmla="*/ 7144 h 709566"/>
                <a:gd name="connsiteX1" fmla="*/ 1176098 w 1299841"/>
                <a:gd name="connsiteY1" fmla="*/ 0 h 709566"/>
                <a:gd name="connsiteX2" fmla="*/ 1221095 w 1299841"/>
                <a:gd name="connsiteY2" fmla="*/ 376978 h 709566"/>
                <a:gd name="connsiteX3" fmla="*/ 963134 w 1299841"/>
                <a:gd name="connsiteY3" fmla="*/ 382387 h 709566"/>
                <a:gd name="connsiteX4" fmla="*/ 512153 w 1299841"/>
                <a:gd name="connsiteY4" fmla="*/ 709566 h 709566"/>
                <a:gd name="connsiteX5" fmla="*/ 528028 w 1299841"/>
                <a:gd name="connsiteY5" fmla="*/ 362042 h 709566"/>
                <a:gd name="connsiteX6" fmla="*/ 259464 w 129984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528028 w 1444221"/>
                <a:gd name="connsiteY5" fmla="*/ 362042 h 611935"/>
                <a:gd name="connsiteX6" fmla="*/ 259464 w 1444221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330292 w 1496516"/>
                <a:gd name="connsiteY5" fmla="*/ 388236 h 611935"/>
                <a:gd name="connsiteX6" fmla="*/ 311759 w 1496516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592955 w 1496516"/>
                <a:gd name="connsiteY5" fmla="*/ 486522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797743 w 1496516"/>
                <a:gd name="connsiteY5" fmla="*/ 398416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745448 w 1444221"/>
                <a:gd name="connsiteY5" fmla="*/ 398416 h 611935"/>
                <a:gd name="connsiteX6" fmla="*/ 277997 w 1444221"/>
                <a:gd name="connsiteY6" fmla="*/ 388236 h 611935"/>
                <a:gd name="connsiteX7" fmla="*/ 259464 w 144422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746981"/>
                <a:gd name="connsiteX1" fmla="*/ 1157048 w 1425171"/>
                <a:gd name="connsiteY1" fmla="*/ 0 h 746981"/>
                <a:gd name="connsiteX2" fmla="*/ 1202045 w 1425171"/>
                <a:gd name="connsiteY2" fmla="*/ 376978 h 746981"/>
                <a:gd name="connsiteX3" fmla="*/ 944084 w 1425171"/>
                <a:gd name="connsiteY3" fmla="*/ 382387 h 746981"/>
                <a:gd name="connsiteX4" fmla="*/ 850291 w 1425171"/>
                <a:gd name="connsiteY4" fmla="*/ 611935 h 746981"/>
                <a:gd name="connsiteX5" fmla="*/ 726398 w 1425171"/>
                <a:gd name="connsiteY5" fmla="*/ 398416 h 746981"/>
                <a:gd name="connsiteX6" fmla="*/ 223228 w 1425171"/>
                <a:gd name="connsiteY6" fmla="*/ 740661 h 746981"/>
                <a:gd name="connsiteX7" fmla="*/ 240414 w 1425171"/>
                <a:gd name="connsiteY7" fmla="*/ 7144 h 746981"/>
                <a:gd name="connsiteX0" fmla="*/ 240414 w 1427552"/>
                <a:gd name="connsiteY0" fmla="*/ 35719 h 746981"/>
                <a:gd name="connsiteX1" fmla="*/ 1159429 w 1427552"/>
                <a:gd name="connsiteY1" fmla="*/ 0 h 746981"/>
                <a:gd name="connsiteX2" fmla="*/ 1204426 w 1427552"/>
                <a:gd name="connsiteY2" fmla="*/ 376978 h 746981"/>
                <a:gd name="connsiteX3" fmla="*/ 946465 w 1427552"/>
                <a:gd name="connsiteY3" fmla="*/ 382387 h 746981"/>
                <a:gd name="connsiteX4" fmla="*/ 852672 w 1427552"/>
                <a:gd name="connsiteY4" fmla="*/ 611935 h 746981"/>
                <a:gd name="connsiteX5" fmla="*/ 728779 w 1427552"/>
                <a:gd name="connsiteY5" fmla="*/ 398416 h 746981"/>
                <a:gd name="connsiteX6" fmla="*/ 225609 w 1427552"/>
                <a:gd name="connsiteY6" fmla="*/ 740661 h 746981"/>
                <a:gd name="connsiteX7" fmla="*/ 240414 w 1427552"/>
                <a:gd name="connsiteY7" fmla="*/ 35719 h 746981"/>
                <a:gd name="connsiteX0" fmla="*/ 240414 w 1427552"/>
                <a:gd name="connsiteY0" fmla="*/ 0 h 711262"/>
                <a:gd name="connsiteX1" fmla="*/ 1083229 w 1427552"/>
                <a:gd name="connsiteY1" fmla="*/ 0 h 711262"/>
                <a:gd name="connsiteX2" fmla="*/ 1204426 w 1427552"/>
                <a:gd name="connsiteY2" fmla="*/ 341259 h 711262"/>
                <a:gd name="connsiteX3" fmla="*/ 946465 w 1427552"/>
                <a:gd name="connsiteY3" fmla="*/ 346668 h 711262"/>
                <a:gd name="connsiteX4" fmla="*/ 852672 w 1427552"/>
                <a:gd name="connsiteY4" fmla="*/ 576216 h 711262"/>
                <a:gd name="connsiteX5" fmla="*/ 728779 w 1427552"/>
                <a:gd name="connsiteY5" fmla="*/ 362697 h 711262"/>
                <a:gd name="connsiteX6" fmla="*/ 225609 w 1427552"/>
                <a:gd name="connsiteY6" fmla="*/ 704942 h 711262"/>
                <a:gd name="connsiteX7" fmla="*/ 240414 w 1427552"/>
                <a:gd name="connsiteY7" fmla="*/ 0 h 711262"/>
                <a:gd name="connsiteX0" fmla="*/ 240414 w 1276028"/>
                <a:gd name="connsiteY0" fmla="*/ 0 h 869896"/>
                <a:gd name="connsiteX1" fmla="*/ 1083229 w 1276028"/>
                <a:gd name="connsiteY1" fmla="*/ 0 h 869896"/>
                <a:gd name="connsiteX2" fmla="*/ 1049645 w 1276028"/>
                <a:gd name="connsiteY2" fmla="*/ 869896 h 869896"/>
                <a:gd name="connsiteX3" fmla="*/ 946465 w 1276028"/>
                <a:gd name="connsiteY3" fmla="*/ 346668 h 869896"/>
                <a:gd name="connsiteX4" fmla="*/ 852672 w 1276028"/>
                <a:gd name="connsiteY4" fmla="*/ 576216 h 869896"/>
                <a:gd name="connsiteX5" fmla="*/ 728779 w 1276028"/>
                <a:gd name="connsiteY5" fmla="*/ 362697 h 869896"/>
                <a:gd name="connsiteX6" fmla="*/ 225609 w 1276028"/>
                <a:gd name="connsiteY6" fmla="*/ 704942 h 869896"/>
                <a:gd name="connsiteX7" fmla="*/ 240414 w 1276028"/>
                <a:gd name="connsiteY7" fmla="*/ 0 h 869896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946465 w 1276028"/>
                <a:gd name="connsiteY3" fmla="*/ 346668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758346 w 1276028"/>
                <a:gd name="connsiteY3" fmla="*/ 863399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9822 w 1285436"/>
                <a:gd name="connsiteY0" fmla="*/ 0 h 915902"/>
                <a:gd name="connsiteX1" fmla="*/ 1092637 w 1285436"/>
                <a:gd name="connsiteY1" fmla="*/ 0 h 915902"/>
                <a:gd name="connsiteX2" fmla="*/ 1059053 w 1285436"/>
                <a:gd name="connsiteY2" fmla="*/ 869896 h 915902"/>
                <a:gd name="connsiteX3" fmla="*/ 767754 w 1285436"/>
                <a:gd name="connsiteY3" fmla="*/ 863399 h 915902"/>
                <a:gd name="connsiteX4" fmla="*/ 404880 w 1285436"/>
                <a:gd name="connsiteY4" fmla="*/ 915902 h 915902"/>
                <a:gd name="connsiteX5" fmla="*/ 0 w 1285436"/>
                <a:gd name="connsiteY5" fmla="*/ 888953 h 915902"/>
                <a:gd name="connsiteX6" fmla="*/ 235017 w 1285436"/>
                <a:gd name="connsiteY6" fmla="*/ 704942 h 915902"/>
                <a:gd name="connsiteX7" fmla="*/ 249822 w 1285436"/>
                <a:gd name="connsiteY7" fmla="*/ 0 h 915902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767754 w 1285436"/>
                <a:gd name="connsiteY3" fmla="*/ 863399 h 888953"/>
                <a:gd name="connsiteX4" fmla="*/ 0 w 1285436"/>
                <a:gd name="connsiteY4" fmla="*/ 888953 h 888953"/>
                <a:gd name="connsiteX5" fmla="*/ 235017 w 1285436"/>
                <a:gd name="connsiteY5" fmla="*/ 704942 h 888953"/>
                <a:gd name="connsiteX6" fmla="*/ 249822 w 1285436"/>
                <a:gd name="connsiteY6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186929"/>
                <a:gd name="connsiteY0" fmla="*/ 9525 h 886572"/>
                <a:gd name="connsiteX1" fmla="*/ 1135499 w 1186929"/>
                <a:gd name="connsiteY1" fmla="*/ 0 h 886572"/>
                <a:gd name="connsiteX2" fmla="*/ 1101915 w 1186929"/>
                <a:gd name="connsiteY2" fmla="*/ 869896 h 886572"/>
                <a:gd name="connsiteX3" fmla="*/ 0 w 1186929"/>
                <a:gd name="connsiteY3" fmla="*/ 886572 h 886572"/>
                <a:gd name="connsiteX4" fmla="*/ 256448 w 1186929"/>
                <a:gd name="connsiteY4" fmla="*/ 721611 h 886572"/>
                <a:gd name="connsiteX5" fmla="*/ 268872 w 1186929"/>
                <a:gd name="connsiteY5" fmla="*/ 9525 h 886572"/>
                <a:gd name="connsiteX0" fmla="*/ 268872 w 1201217"/>
                <a:gd name="connsiteY0" fmla="*/ 9525 h 886572"/>
                <a:gd name="connsiteX1" fmla="*/ 1135499 w 1201217"/>
                <a:gd name="connsiteY1" fmla="*/ 0 h 886572"/>
                <a:gd name="connsiteX2" fmla="*/ 1116203 w 1201217"/>
                <a:gd name="connsiteY2" fmla="*/ 874658 h 886572"/>
                <a:gd name="connsiteX3" fmla="*/ 0 w 1201217"/>
                <a:gd name="connsiteY3" fmla="*/ 886572 h 886572"/>
                <a:gd name="connsiteX4" fmla="*/ 256448 w 1201217"/>
                <a:gd name="connsiteY4" fmla="*/ 721611 h 886572"/>
                <a:gd name="connsiteX5" fmla="*/ 268872 w 1201217"/>
                <a:gd name="connsiteY5" fmla="*/ 9525 h 886572"/>
                <a:gd name="connsiteX0" fmla="*/ 268872 w 1155973"/>
                <a:gd name="connsiteY0" fmla="*/ 9525 h 886572"/>
                <a:gd name="connsiteX1" fmla="*/ 1135499 w 1155973"/>
                <a:gd name="connsiteY1" fmla="*/ 0 h 886572"/>
                <a:gd name="connsiteX2" fmla="*/ 1116203 w 1155973"/>
                <a:gd name="connsiteY2" fmla="*/ 874658 h 886572"/>
                <a:gd name="connsiteX3" fmla="*/ 0 w 1155973"/>
                <a:gd name="connsiteY3" fmla="*/ 886572 h 886572"/>
                <a:gd name="connsiteX4" fmla="*/ 256448 w 1155973"/>
                <a:gd name="connsiteY4" fmla="*/ 721611 h 886572"/>
                <a:gd name="connsiteX5" fmla="*/ 268872 w 1155973"/>
                <a:gd name="connsiteY5" fmla="*/ 9525 h 886572"/>
                <a:gd name="connsiteX0" fmla="*/ 268872 w 1170260"/>
                <a:gd name="connsiteY0" fmla="*/ 9525 h 886572"/>
                <a:gd name="connsiteX1" fmla="*/ 1135499 w 1170260"/>
                <a:gd name="connsiteY1" fmla="*/ 0 h 886572"/>
                <a:gd name="connsiteX2" fmla="*/ 1130490 w 1170260"/>
                <a:gd name="connsiteY2" fmla="*/ 881801 h 886572"/>
                <a:gd name="connsiteX3" fmla="*/ 0 w 1170260"/>
                <a:gd name="connsiteY3" fmla="*/ 886572 h 886572"/>
                <a:gd name="connsiteX4" fmla="*/ 256448 w 1170260"/>
                <a:gd name="connsiteY4" fmla="*/ 721611 h 886572"/>
                <a:gd name="connsiteX5" fmla="*/ 268872 w 1170260"/>
                <a:gd name="connsiteY5" fmla="*/ 9525 h 886572"/>
                <a:gd name="connsiteX0" fmla="*/ 268872 w 1140179"/>
                <a:gd name="connsiteY0" fmla="*/ 9525 h 886572"/>
                <a:gd name="connsiteX1" fmla="*/ 1135499 w 1140179"/>
                <a:gd name="connsiteY1" fmla="*/ 0 h 886572"/>
                <a:gd name="connsiteX2" fmla="*/ 1130490 w 1140179"/>
                <a:gd name="connsiteY2" fmla="*/ 881801 h 886572"/>
                <a:gd name="connsiteX3" fmla="*/ 0 w 1140179"/>
                <a:gd name="connsiteY3" fmla="*/ 886572 h 886572"/>
                <a:gd name="connsiteX4" fmla="*/ 256448 w 1140179"/>
                <a:gd name="connsiteY4" fmla="*/ 721611 h 886572"/>
                <a:gd name="connsiteX5" fmla="*/ 268872 w 11401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11304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21972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6979" h="886572">
                  <a:moveTo>
                    <a:pt x="268872" y="9525"/>
                  </a:moveTo>
                  <a:lnTo>
                    <a:pt x="2202299" y="0"/>
                  </a:lnTo>
                  <a:cubicBezTo>
                    <a:pt x="2206979" y="168522"/>
                    <a:pt x="2203723" y="734709"/>
                    <a:pt x="2197290" y="881801"/>
                  </a:cubicBezTo>
                  <a:lnTo>
                    <a:pt x="0" y="886572"/>
                  </a:lnTo>
                  <a:cubicBezTo>
                    <a:pt x="114058" y="868891"/>
                    <a:pt x="216209" y="813111"/>
                    <a:pt x="256448" y="721611"/>
                  </a:cubicBezTo>
                  <a:cubicBezTo>
                    <a:pt x="261912" y="558862"/>
                    <a:pt x="266583" y="381826"/>
                    <a:pt x="268872" y="9525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E123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 Box 10"/>
            <p:cNvSpPr txBox="1">
              <a:spLocks noChangeArrowheads="1"/>
            </p:cNvSpPr>
            <p:nvPr/>
          </p:nvSpPr>
          <p:spPr bwMode="auto">
            <a:xfrm rot="21234302">
              <a:off x="2813888" y="2000365"/>
              <a:ext cx="23038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When atoms are less,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Resistance is less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90800" y="2026963"/>
            <a:ext cx="2027364" cy="504948"/>
            <a:chOff x="2477860" y="2044198"/>
            <a:chExt cx="2027364" cy="504948"/>
          </a:xfrm>
        </p:grpSpPr>
        <p:sp>
          <p:nvSpPr>
            <p:cNvPr id="105" name="Freeform 104"/>
            <p:cNvSpPr/>
            <p:nvPr/>
          </p:nvSpPr>
          <p:spPr>
            <a:xfrm>
              <a:off x="2477860" y="2044198"/>
              <a:ext cx="2008095" cy="504948"/>
            </a:xfrm>
            <a:custGeom>
              <a:avLst/>
              <a:gdLst>
                <a:gd name="connsiteX0" fmla="*/ 0 w 1083075"/>
                <a:gd name="connsiteY0" fmla="*/ 14796 h 733887"/>
                <a:gd name="connsiteX1" fmla="*/ 905522 w 1083075"/>
                <a:gd name="connsiteY1" fmla="*/ 14796 h 733887"/>
                <a:gd name="connsiteX2" fmla="*/ 1083075 w 1083075"/>
                <a:gd name="connsiteY2" fmla="*/ 396536 h 733887"/>
                <a:gd name="connsiteX3" fmla="*/ 506027 w 1083075"/>
                <a:gd name="connsiteY3" fmla="*/ 387658 h 733887"/>
                <a:gd name="connsiteX4" fmla="*/ 257452 w 1083075"/>
                <a:gd name="connsiteY4" fmla="*/ 733887 h 733887"/>
                <a:gd name="connsiteX5" fmla="*/ 257452 w 1083075"/>
                <a:gd name="connsiteY5" fmla="*/ 405413 h 733887"/>
                <a:gd name="connsiteX6" fmla="*/ 0 w 108307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14796 h 733887"/>
                <a:gd name="connsiteX1" fmla="*/ 952962 w 1130515"/>
                <a:gd name="connsiteY1" fmla="*/ 14796 h 733887"/>
                <a:gd name="connsiteX2" fmla="*/ 1130515 w 1130515"/>
                <a:gd name="connsiteY2" fmla="*/ 396536 h 733887"/>
                <a:gd name="connsiteX3" fmla="*/ 553467 w 1130515"/>
                <a:gd name="connsiteY3" fmla="*/ 387658 h 733887"/>
                <a:gd name="connsiteX4" fmla="*/ 304892 w 1130515"/>
                <a:gd name="connsiteY4" fmla="*/ 733887 h 733887"/>
                <a:gd name="connsiteX5" fmla="*/ 304892 w 1130515"/>
                <a:gd name="connsiteY5" fmla="*/ 405413 h 733887"/>
                <a:gd name="connsiteX6" fmla="*/ 47440 w 1130515"/>
                <a:gd name="connsiteY6" fmla="*/ 14796 h 733887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47440 w 1130515"/>
                <a:gd name="connsiteY0" fmla="*/ 0 h 719091"/>
                <a:gd name="connsiteX1" fmla="*/ 968837 w 1130515"/>
                <a:gd name="connsiteY1" fmla="*/ 9525 h 719091"/>
                <a:gd name="connsiteX2" fmla="*/ 1130515 w 1130515"/>
                <a:gd name="connsiteY2" fmla="*/ 381740 h 719091"/>
                <a:gd name="connsiteX3" fmla="*/ 553467 w 1130515"/>
                <a:gd name="connsiteY3" fmla="*/ 372862 h 719091"/>
                <a:gd name="connsiteX4" fmla="*/ 304892 w 1130515"/>
                <a:gd name="connsiteY4" fmla="*/ 719091 h 719091"/>
                <a:gd name="connsiteX5" fmla="*/ 304892 w 1130515"/>
                <a:gd name="connsiteY5" fmla="*/ 390617 h 719091"/>
                <a:gd name="connsiteX6" fmla="*/ 47440 w 1130515"/>
                <a:gd name="connsiteY6" fmla="*/ 0 h 719091"/>
                <a:gd name="connsiteX0" fmla="*/ 28390 w 1111465"/>
                <a:gd name="connsiteY0" fmla="*/ 0 h 719091"/>
                <a:gd name="connsiteX1" fmla="*/ 949787 w 1111465"/>
                <a:gd name="connsiteY1" fmla="*/ 9525 h 719091"/>
                <a:gd name="connsiteX2" fmla="*/ 1111465 w 1111465"/>
                <a:gd name="connsiteY2" fmla="*/ 381740 h 719091"/>
                <a:gd name="connsiteX3" fmla="*/ 534417 w 1111465"/>
                <a:gd name="connsiteY3" fmla="*/ 372862 h 719091"/>
                <a:gd name="connsiteX4" fmla="*/ 285842 w 1111465"/>
                <a:gd name="connsiteY4" fmla="*/ 719091 h 719091"/>
                <a:gd name="connsiteX5" fmla="*/ 304892 w 1111465"/>
                <a:gd name="connsiteY5" fmla="*/ 381092 h 719091"/>
                <a:gd name="connsiteX6" fmla="*/ 28390 w 1111465"/>
                <a:gd name="connsiteY6" fmla="*/ 0 h 719091"/>
                <a:gd name="connsiteX0" fmla="*/ 53790 w 1136865"/>
                <a:gd name="connsiteY0" fmla="*/ 0 h 719091"/>
                <a:gd name="connsiteX1" fmla="*/ 975187 w 1136865"/>
                <a:gd name="connsiteY1" fmla="*/ 9525 h 719091"/>
                <a:gd name="connsiteX2" fmla="*/ 1136865 w 1136865"/>
                <a:gd name="connsiteY2" fmla="*/ 381740 h 719091"/>
                <a:gd name="connsiteX3" fmla="*/ 559817 w 1136865"/>
                <a:gd name="connsiteY3" fmla="*/ 372862 h 719091"/>
                <a:gd name="connsiteX4" fmla="*/ 311242 w 1136865"/>
                <a:gd name="connsiteY4" fmla="*/ 719091 h 719091"/>
                <a:gd name="connsiteX5" fmla="*/ 330292 w 1136865"/>
                <a:gd name="connsiteY5" fmla="*/ 381092 h 719091"/>
                <a:gd name="connsiteX6" fmla="*/ 53790 w 1136865"/>
                <a:gd name="connsiteY6" fmla="*/ 0 h 719091"/>
                <a:gd name="connsiteX0" fmla="*/ 56965 w 1140040"/>
                <a:gd name="connsiteY0" fmla="*/ 0 h 719091"/>
                <a:gd name="connsiteX1" fmla="*/ 978362 w 1140040"/>
                <a:gd name="connsiteY1" fmla="*/ 9525 h 719091"/>
                <a:gd name="connsiteX2" fmla="*/ 1140040 w 1140040"/>
                <a:gd name="connsiteY2" fmla="*/ 381740 h 719091"/>
                <a:gd name="connsiteX3" fmla="*/ 562992 w 1140040"/>
                <a:gd name="connsiteY3" fmla="*/ 372862 h 719091"/>
                <a:gd name="connsiteX4" fmla="*/ 314417 w 1140040"/>
                <a:gd name="connsiteY4" fmla="*/ 719091 h 719091"/>
                <a:gd name="connsiteX5" fmla="*/ 330292 w 1140040"/>
                <a:gd name="connsiteY5" fmla="*/ 371567 h 719091"/>
                <a:gd name="connsiteX6" fmla="*/ 56965 w 1140040"/>
                <a:gd name="connsiteY6" fmla="*/ 0 h 719091"/>
                <a:gd name="connsiteX0" fmla="*/ 61728 w 1140040"/>
                <a:gd name="connsiteY0" fmla="*/ 7144 h 709566"/>
                <a:gd name="connsiteX1" fmla="*/ 978362 w 1140040"/>
                <a:gd name="connsiteY1" fmla="*/ 0 h 709566"/>
                <a:gd name="connsiteX2" fmla="*/ 1140040 w 1140040"/>
                <a:gd name="connsiteY2" fmla="*/ 372215 h 709566"/>
                <a:gd name="connsiteX3" fmla="*/ 562992 w 1140040"/>
                <a:gd name="connsiteY3" fmla="*/ 363337 h 709566"/>
                <a:gd name="connsiteX4" fmla="*/ 314417 w 1140040"/>
                <a:gd name="connsiteY4" fmla="*/ 709566 h 709566"/>
                <a:gd name="connsiteX5" fmla="*/ 330292 w 1140040"/>
                <a:gd name="connsiteY5" fmla="*/ 362042 h 709566"/>
                <a:gd name="connsiteX6" fmla="*/ 61728 w 1140040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760728 w 1337776"/>
                <a:gd name="connsiteY3" fmla="*/ 36333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337776"/>
                <a:gd name="connsiteY0" fmla="*/ 7144 h 709566"/>
                <a:gd name="connsiteX1" fmla="*/ 1176098 w 1337776"/>
                <a:gd name="connsiteY1" fmla="*/ 0 h 709566"/>
                <a:gd name="connsiteX2" fmla="*/ 1337776 w 1337776"/>
                <a:gd name="connsiteY2" fmla="*/ 372215 h 709566"/>
                <a:gd name="connsiteX3" fmla="*/ 963134 w 1337776"/>
                <a:gd name="connsiteY3" fmla="*/ 382387 h 709566"/>
                <a:gd name="connsiteX4" fmla="*/ 512153 w 1337776"/>
                <a:gd name="connsiteY4" fmla="*/ 709566 h 709566"/>
                <a:gd name="connsiteX5" fmla="*/ 528028 w 1337776"/>
                <a:gd name="connsiteY5" fmla="*/ 362042 h 709566"/>
                <a:gd name="connsiteX6" fmla="*/ 259464 w 1337776"/>
                <a:gd name="connsiteY6" fmla="*/ 7144 h 709566"/>
                <a:gd name="connsiteX0" fmla="*/ 259464 w 1299841"/>
                <a:gd name="connsiteY0" fmla="*/ 7144 h 709566"/>
                <a:gd name="connsiteX1" fmla="*/ 1176098 w 1299841"/>
                <a:gd name="connsiteY1" fmla="*/ 0 h 709566"/>
                <a:gd name="connsiteX2" fmla="*/ 1221095 w 1299841"/>
                <a:gd name="connsiteY2" fmla="*/ 376978 h 709566"/>
                <a:gd name="connsiteX3" fmla="*/ 963134 w 1299841"/>
                <a:gd name="connsiteY3" fmla="*/ 382387 h 709566"/>
                <a:gd name="connsiteX4" fmla="*/ 512153 w 1299841"/>
                <a:gd name="connsiteY4" fmla="*/ 709566 h 709566"/>
                <a:gd name="connsiteX5" fmla="*/ 528028 w 1299841"/>
                <a:gd name="connsiteY5" fmla="*/ 362042 h 709566"/>
                <a:gd name="connsiteX6" fmla="*/ 259464 w 129984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709566"/>
                <a:gd name="connsiteX1" fmla="*/ 1176098 w 1444221"/>
                <a:gd name="connsiteY1" fmla="*/ 0 h 709566"/>
                <a:gd name="connsiteX2" fmla="*/ 1221095 w 1444221"/>
                <a:gd name="connsiteY2" fmla="*/ 376978 h 709566"/>
                <a:gd name="connsiteX3" fmla="*/ 963134 w 1444221"/>
                <a:gd name="connsiteY3" fmla="*/ 382387 h 709566"/>
                <a:gd name="connsiteX4" fmla="*/ 512153 w 1444221"/>
                <a:gd name="connsiteY4" fmla="*/ 709566 h 709566"/>
                <a:gd name="connsiteX5" fmla="*/ 528028 w 1444221"/>
                <a:gd name="connsiteY5" fmla="*/ 362042 h 709566"/>
                <a:gd name="connsiteX6" fmla="*/ 259464 w 1444221"/>
                <a:gd name="connsiteY6" fmla="*/ 7144 h 709566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528028 w 1444221"/>
                <a:gd name="connsiteY5" fmla="*/ 362042 h 611935"/>
                <a:gd name="connsiteX6" fmla="*/ 259464 w 1444221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330292 w 1496516"/>
                <a:gd name="connsiteY5" fmla="*/ 388236 h 611935"/>
                <a:gd name="connsiteX6" fmla="*/ 311759 w 1496516"/>
                <a:gd name="connsiteY6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592955 w 1496516"/>
                <a:gd name="connsiteY5" fmla="*/ 486522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311759 w 1496516"/>
                <a:gd name="connsiteY0" fmla="*/ 7144 h 611935"/>
                <a:gd name="connsiteX1" fmla="*/ 1228393 w 1496516"/>
                <a:gd name="connsiteY1" fmla="*/ 0 h 611935"/>
                <a:gd name="connsiteX2" fmla="*/ 1273390 w 1496516"/>
                <a:gd name="connsiteY2" fmla="*/ 376978 h 611935"/>
                <a:gd name="connsiteX3" fmla="*/ 1015429 w 1496516"/>
                <a:gd name="connsiteY3" fmla="*/ 382387 h 611935"/>
                <a:gd name="connsiteX4" fmla="*/ 921636 w 1496516"/>
                <a:gd name="connsiteY4" fmla="*/ 611935 h 611935"/>
                <a:gd name="connsiteX5" fmla="*/ 797743 w 1496516"/>
                <a:gd name="connsiteY5" fmla="*/ 398416 h 611935"/>
                <a:gd name="connsiteX6" fmla="*/ 330292 w 1496516"/>
                <a:gd name="connsiteY6" fmla="*/ 388236 h 611935"/>
                <a:gd name="connsiteX7" fmla="*/ 311759 w 1496516"/>
                <a:gd name="connsiteY7" fmla="*/ 7144 h 611935"/>
                <a:gd name="connsiteX0" fmla="*/ 259464 w 1444221"/>
                <a:gd name="connsiteY0" fmla="*/ 7144 h 611935"/>
                <a:gd name="connsiteX1" fmla="*/ 1176098 w 1444221"/>
                <a:gd name="connsiteY1" fmla="*/ 0 h 611935"/>
                <a:gd name="connsiteX2" fmla="*/ 1221095 w 1444221"/>
                <a:gd name="connsiteY2" fmla="*/ 376978 h 611935"/>
                <a:gd name="connsiteX3" fmla="*/ 963134 w 1444221"/>
                <a:gd name="connsiteY3" fmla="*/ 382387 h 611935"/>
                <a:gd name="connsiteX4" fmla="*/ 869341 w 1444221"/>
                <a:gd name="connsiteY4" fmla="*/ 611935 h 611935"/>
                <a:gd name="connsiteX5" fmla="*/ 745448 w 1444221"/>
                <a:gd name="connsiteY5" fmla="*/ 398416 h 611935"/>
                <a:gd name="connsiteX6" fmla="*/ 277997 w 1444221"/>
                <a:gd name="connsiteY6" fmla="*/ 388236 h 611935"/>
                <a:gd name="connsiteX7" fmla="*/ 259464 w 144422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611935"/>
                <a:gd name="connsiteX1" fmla="*/ 1157048 w 1425171"/>
                <a:gd name="connsiteY1" fmla="*/ 0 h 611935"/>
                <a:gd name="connsiteX2" fmla="*/ 1202045 w 1425171"/>
                <a:gd name="connsiteY2" fmla="*/ 376978 h 611935"/>
                <a:gd name="connsiteX3" fmla="*/ 944084 w 1425171"/>
                <a:gd name="connsiteY3" fmla="*/ 382387 h 611935"/>
                <a:gd name="connsiteX4" fmla="*/ 850291 w 1425171"/>
                <a:gd name="connsiteY4" fmla="*/ 611935 h 611935"/>
                <a:gd name="connsiteX5" fmla="*/ 726398 w 1425171"/>
                <a:gd name="connsiteY5" fmla="*/ 398416 h 611935"/>
                <a:gd name="connsiteX6" fmla="*/ 258947 w 1425171"/>
                <a:gd name="connsiteY6" fmla="*/ 388236 h 611935"/>
                <a:gd name="connsiteX7" fmla="*/ 240414 w 1425171"/>
                <a:gd name="connsiteY7" fmla="*/ 7144 h 611935"/>
                <a:gd name="connsiteX0" fmla="*/ 240414 w 1425171"/>
                <a:gd name="connsiteY0" fmla="*/ 7144 h 746981"/>
                <a:gd name="connsiteX1" fmla="*/ 1157048 w 1425171"/>
                <a:gd name="connsiteY1" fmla="*/ 0 h 746981"/>
                <a:gd name="connsiteX2" fmla="*/ 1202045 w 1425171"/>
                <a:gd name="connsiteY2" fmla="*/ 376978 h 746981"/>
                <a:gd name="connsiteX3" fmla="*/ 944084 w 1425171"/>
                <a:gd name="connsiteY3" fmla="*/ 382387 h 746981"/>
                <a:gd name="connsiteX4" fmla="*/ 850291 w 1425171"/>
                <a:gd name="connsiteY4" fmla="*/ 611935 h 746981"/>
                <a:gd name="connsiteX5" fmla="*/ 726398 w 1425171"/>
                <a:gd name="connsiteY5" fmla="*/ 398416 h 746981"/>
                <a:gd name="connsiteX6" fmla="*/ 223228 w 1425171"/>
                <a:gd name="connsiteY6" fmla="*/ 740661 h 746981"/>
                <a:gd name="connsiteX7" fmla="*/ 240414 w 1425171"/>
                <a:gd name="connsiteY7" fmla="*/ 7144 h 746981"/>
                <a:gd name="connsiteX0" fmla="*/ 240414 w 1427552"/>
                <a:gd name="connsiteY0" fmla="*/ 35719 h 746981"/>
                <a:gd name="connsiteX1" fmla="*/ 1159429 w 1427552"/>
                <a:gd name="connsiteY1" fmla="*/ 0 h 746981"/>
                <a:gd name="connsiteX2" fmla="*/ 1204426 w 1427552"/>
                <a:gd name="connsiteY2" fmla="*/ 376978 h 746981"/>
                <a:gd name="connsiteX3" fmla="*/ 946465 w 1427552"/>
                <a:gd name="connsiteY3" fmla="*/ 382387 h 746981"/>
                <a:gd name="connsiteX4" fmla="*/ 852672 w 1427552"/>
                <a:gd name="connsiteY4" fmla="*/ 611935 h 746981"/>
                <a:gd name="connsiteX5" fmla="*/ 728779 w 1427552"/>
                <a:gd name="connsiteY5" fmla="*/ 398416 h 746981"/>
                <a:gd name="connsiteX6" fmla="*/ 225609 w 1427552"/>
                <a:gd name="connsiteY6" fmla="*/ 740661 h 746981"/>
                <a:gd name="connsiteX7" fmla="*/ 240414 w 1427552"/>
                <a:gd name="connsiteY7" fmla="*/ 35719 h 746981"/>
                <a:gd name="connsiteX0" fmla="*/ 240414 w 1427552"/>
                <a:gd name="connsiteY0" fmla="*/ 0 h 711262"/>
                <a:gd name="connsiteX1" fmla="*/ 1083229 w 1427552"/>
                <a:gd name="connsiteY1" fmla="*/ 0 h 711262"/>
                <a:gd name="connsiteX2" fmla="*/ 1204426 w 1427552"/>
                <a:gd name="connsiteY2" fmla="*/ 341259 h 711262"/>
                <a:gd name="connsiteX3" fmla="*/ 946465 w 1427552"/>
                <a:gd name="connsiteY3" fmla="*/ 346668 h 711262"/>
                <a:gd name="connsiteX4" fmla="*/ 852672 w 1427552"/>
                <a:gd name="connsiteY4" fmla="*/ 576216 h 711262"/>
                <a:gd name="connsiteX5" fmla="*/ 728779 w 1427552"/>
                <a:gd name="connsiteY5" fmla="*/ 362697 h 711262"/>
                <a:gd name="connsiteX6" fmla="*/ 225609 w 1427552"/>
                <a:gd name="connsiteY6" fmla="*/ 704942 h 711262"/>
                <a:gd name="connsiteX7" fmla="*/ 240414 w 1427552"/>
                <a:gd name="connsiteY7" fmla="*/ 0 h 711262"/>
                <a:gd name="connsiteX0" fmla="*/ 240414 w 1276028"/>
                <a:gd name="connsiteY0" fmla="*/ 0 h 869896"/>
                <a:gd name="connsiteX1" fmla="*/ 1083229 w 1276028"/>
                <a:gd name="connsiteY1" fmla="*/ 0 h 869896"/>
                <a:gd name="connsiteX2" fmla="*/ 1049645 w 1276028"/>
                <a:gd name="connsiteY2" fmla="*/ 869896 h 869896"/>
                <a:gd name="connsiteX3" fmla="*/ 946465 w 1276028"/>
                <a:gd name="connsiteY3" fmla="*/ 346668 h 869896"/>
                <a:gd name="connsiteX4" fmla="*/ 852672 w 1276028"/>
                <a:gd name="connsiteY4" fmla="*/ 576216 h 869896"/>
                <a:gd name="connsiteX5" fmla="*/ 728779 w 1276028"/>
                <a:gd name="connsiteY5" fmla="*/ 362697 h 869896"/>
                <a:gd name="connsiteX6" fmla="*/ 225609 w 1276028"/>
                <a:gd name="connsiteY6" fmla="*/ 704942 h 869896"/>
                <a:gd name="connsiteX7" fmla="*/ 240414 w 1276028"/>
                <a:gd name="connsiteY7" fmla="*/ 0 h 869896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946465 w 1276028"/>
                <a:gd name="connsiteY3" fmla="*/ 346668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0414 w 1276028"/>
                <a:gd name="connsiteY0" fmla="*/ 0 h 915902"/>
                <a:gd name="connsiteX1" fmla="*/ 1083229 w 1276028"/>
                <a:gd name="connsiteY1" fmla="*/ 0 h 915902"/>
                <a:gd name="connsiteX2" fmla="*/ 1049645 w 1276028"/>
                <a:gd name="connsiteY2" fmla="*/ 869896 h 915902"/>
                <a:gd name="connsiteX3" fmla="*/ 758346 w 1276028"/>
                <a:gd name="connsiteY3" fmla="*/ 863399 h 915902"/>
                <a:gd name="connsiteX4" fmla="*/ 395472 w 1276028"/>
                <a:gd name="connsiteY4" fmla="*/ 915902 h 915902"/>
                <a:gd name="connsiteX5" fmla="*/ 728779 w 1276028"/>
                <a:gd name="connsiteY5" fmla="*/ 362697 h 915902"/>
                <a:gd name="connsiteX6" fmla="*/ 225609 w 1276028"/>
                <a:gd name="connsiteY6" fmla="*/ 704942 h 915902"/>
                <a:gd name="connsiteX7" fmla="*/ 240414 w 1276028"/>
                <a:gd name="connsiteY7" fmla="*/ 0 h 915902"/>
                <a:gd name="connsiteX0" fmla="*/ 249822 w 1285436"/>
                <a:gd name="connsiteY0" fmla="*/ 0 h 915902"/>
                <a:gd name="connsiteX1" fmla="*/ 1092637 w 1285436"/>
                <a:gd name="connsiteY1" fmla="*/ 0 h 915902"/>
                <a:gd name="connsiteX2" fmla="*/ 1059053 w 1285436"/>
                <a:gd name="connsiteY2" fmla="*/ 869896 h 915902"/>
                <a:gd name="connsiteX3" fmla="*/ 767754 w 1285436"/>
                <a:gd name="connsiteY3" fmla="*/ 863399 h 915902"/>
                <a:gd name="connsiteX4" fmla="*/ 404880 w 1285436"/>
                <a:gd name="connsiteY4" fmla="*/ 915902 h 915902"/>
                <a:gd name="connsiteX5" fmla="*/ 0 w 1285436"/>
                <a:gd name="connsiteY5" fmla="*/ 888953 h 915902"/>
                <a:gd name="connsiteX6" fmla="*/ 235017 w 1285436"/>
                <a:gd name="connsiteY6" fmla="*/ 704942 h 915902"/>
                <a:gd name="connsiteX7" fmla="*/ 249822 w 1285436"/>
                <a:gd name="connsiteY7" fmla="*/ 0 h 915902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767754 w 1285436"/>
                <a:gd name="connsiteY3" fmla="*/ 863399 h 888953"/>
                <a:gd name="connsiteX4" fmla="*/ 0 w 1285436"/>
                <a:gd name="connsiteY4" fmla="*/ 888953 h 888953"/>
                <a:gd name="connsiteX5" fmla="*/ 235017 w 1285436"/>
                <a:gd name="connsiteY5" fmla="*/ 704942 h 888953"/>
                <a:gd name="connsiteX6" fmla="*/ 249822 w 1285436"/>
                <a:gd name="connsiteY6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49822 w 1285436"/>
                <a:gd name="connsiteY0" fmla="*/ 0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49822 w 1285436"/>
                <a:gd name="connsiteY5" fmla="*/ 0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35017 w 1285436"/>
                <a:gd name="connsiteY4" fmla="*/ 704942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26010 w 1285436"/>
                <a:gd name="connsiteY0" fmla="*/ 9525 h 888953"/>
                <a:gd name="connsiteX1" fmla="*/ 1092637 w 1285436"/>
                <a:gd name="connsiteY1" fmla="*/ 0 h 888953"/>
                <a:gd name="connsiteX2" fmla="*/ 1059053 w 1285436"/>
                <a:gd name="connsiteY2" fmla="*/ 869896 h 888953"/>
                <a:gd name="connsiteX3" fmla="*/ 0 w 1285436"/>
                <a:gd name="connsiteY3" fmla="*/ 888953 h 888953"/>
                <a:gd name="connsiteX4" fmla="*/ 213586 w 1285436"/>
                <a:gd name="connsiteY4" fmla="*/ 721611 h 888953"/>
                <a:gd name="connsiteX5" fmla="*/ 226010 w 1285436"/>
                <a:gd name="connsiteY5" fmla="*/ 9525 h 888953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328298"/>
                <a:gd name="connsiteY0" fmla="*/ 9525 h 886572"/>
                <a:gd name="connsiteX1" fmla="*/ 1135499 w 1328298"/>
                <a:gd name="connsiteY1" fmla="*/ 0 h 886572"/>
                <a:gd name="connsiteX2" fmla="*/ 1101915 w 1328298"/>
                <a:gd name="connsiteY2" fmla="*/ 869896 h 886572"/>
                <a:gd name="connsiteX3" fmla="*/ 0 w 1328298"/>
                <a:gd name="connsiteY3" fmla="*/ 886572 h 886572"/>
                <a:gd name="connsiteX4" fmla="*/ 256448 w 1328298"/>
                <a:gd name="connsiteY4" fmla="*/ 721611 h 886572"/>
                <a:gd name="connsiteX5" fmla="*/ 268872 w 1328298"/>
                <a:gd name="connsiteY5" fmla="*/ 9525 h 886572"/>
                <a:gd name="connsiteX0" fmla="*/ 268872 w 1186929"/>
                <a:gd name="connsiteY0" fmla="*/ 9525 h 886572"/>
                <a:gd name="connsiteX1" fmla="*/ 1135499 w 1186929"/>
                <a:gd name="connsiteY1" fmla="*/ 0 h 886572"/>
                <a:gd name="connsiteX2" fmla="*/ 1101915 w 1186929"/>
                <a:gd name="connsiteY2" fmla="*/ 869896 h 886572"/>
                <a:gd name="connsiteX3" fmla="*/ 0 w 1186929"/>
                <a:gd name="connsiteY3" fmla="*/ 886572 h 886572"/>
                <a:gd name="connsiteX4" fmla="*/ 256448 w 1186929"/>
                <a:gd name="connsiteY4" fmla="*/ 721611 h 886572"/>
                <a:gd name="connsiteX5" fmla="*/ 268872 w 1186929"/>
                <a:gd name="connsiteY5" fmla="*/ 9525 h 886572"/>
                <a:gd name="connsiteX0" fmla="*/ 268872 w 1201217"/>
                <a:gd name="connsiteY0" fmla="*/ 9525 h 886572"/>
                <a:gd name="connsiteX1" fmla="*/ 1135499 w 1201217"/>
                <a:gd name="connsiteY1" fmla="*/ 0 h 886572"/>
                <a:gd name="connsiteX2" fmla="*/ 1116203 w 1201217"/>
                <a:gd name="connsiteY2" fmla="*/ 874658 h 886572"/>
                <a:gd name="connsiteX3" fmla="*/ 0 w 1201217"/>
                <a:gd name="connsiteY3" fmla="*/ 886572 h 886572"/>
                <a:gd name="connsiteX4" fmla="*/ 256448 w 1201217"/>
                <a:gd name="connsiteY4" fmla="*/ 721611 h 886572"/>
                <a:gd name="connsiteX5" fmla="*/ 268872 w 1201217"/>
                <a:gd name="connsiteY5" fmla="*/ 9525 h 886572"/>
                <a:gd name="connsiteX0" fmla="*/ 268872 w 1155973"/>
                <a:gd name="connsiteY0" fmla="*/ 9525 h 886572"/>
                <a:gd name="connsiteX1" fmla="*/ 1135499 w 1155973"/>
                <a:gd name="connsiteY1" fmla="*/ 0 h 886572"/>
                <a:gd name="connsiteX2" fmla="*/ 1116203 w 1155973"/>
                <a:gd name="connsiteY2" fmla="*/ 874658 h 886572"/>
                <a:gd name="connsiteX3" fmla="*/ 0 w 1155973"/>
                <a:gd name="connsiteY3" fmla="*/ 886572 h 886572"/>
                <a:gd name="connsiteX4" fmla="*/ 256448 w 1155973"/>
                <a:gd name="connsiteY4" fmla="*/ 721611 h 886572"/>
                <a:gd name="connsiteX5" fmla="*/ 268872 w 1155973"/>
                <a:gd name="connsiteY5" fmla="*/ 9525 h 886572"/>
                <a:gd name="connsiteX0" fmla="*/ 268872 w 1170260"/>
                <a:gd name="connsiteY0" fmla="*/ 9525 h 886572"/>
                <a:gd name="connsiteX1" fmla="*/ 1135499 w 1170260"/>
                <a:gd name="connsiteY1" fmla="*/ 0 h 886572"/>
                <a:gd name="connsiteX2" fmla="*/ 1130490 w 1170260"/>
                <a:gd name="connsiteY2" fmla="*/ 881801 h 886572"/>
                <a:gd name="connsiteX3" fmla="*/ 0 w 1170260"/>
                <a:gd name="connsiteY3" fmla="*/ 886572 h 886572"/>
                <a:gd name="connsiteX4" fmla="*/ 256448 w 1170260"/>
                <a:gd name="connsiteY4" fmla="*/ 721611 h 886572"/>
                <a:gd name="connsiteX5" fmla="*/ 268872 w 1170260"/>
                <a:gd name="connsiteY5" fmla="*/ 9525 h 886572"/>
                <a:gd name="connsiteX0" fmla="*/ 268872 w 1140179"/>
                <a:gd name="connsiteY0" fmla="*/ 9525 h 886572"/>
                <a:gd name="connsiteX1" fmla="*/ 1135499 w 1140179"/>
                <a:gd name="connsiteY1" fmla="*/ 0 h 886572"/>
                <a:gd name="connsiteX2" fmla="*/ 1130490 w 1140179"/>
                <a:gd name="connsiteY2" fmla="*/ 881801 h 886572"/>
                <a:gd name="connsiteX3" fmla="*/ 0 w 1140179"/>
                <a:gd name="connsiteY3" fmla="*/ 886572 h 886572"/>
                <a:gd name="connsiteX4" fmla="*/ 256448 w 1140179"/>
                <a:gd name="connsiteY4" fmla="*/ 721611 h 886572"/>
                <a:gd name="connsiteX5" fmla="*/ 268872 w 11401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11304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  <a:gd name="connsiteX0" fmla="*/ 268872 w 2206979"/>
                <a:gd name="connsiteY0" fmla="*/ 9525 h 886572"/>
                <a:gd name="connsiteX1" fmla="*/ 2202299 w 2206979"/>
                <a:gd name="connsiteY1" fmla="*/ 0 h 886572"/>
                <a:gd name="connsiteX2" fmla="*/ 2197290 w 2206979"/>
                <a:gd name="connsiteY2" fmla="*/ 881801 h 886572"/>
                <a:gd name="connsiteX3" fmla="*/ 0 w 2206979"/>
                <a:gd name="connsiteY3" fmla="*/ 886572 h 886572"/>
                <a:gd name="connsiteX4" fmla="*/ 256448 w 2206979"/>
                <a:gd name="connsiteY4" fmla="*/ 721611 h 886572"/>
                <a:gd name="connsiteX5" fmla="*/ 268872 w 2206979"/>
                <a:gd name="connsiteY5" fmla="*/ 9525 h 8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6979" h="886572">
                  <a:moveTo>
                    <a:pt x="268872" y="9525"/>
                  </a:moveTo>
                  <a:lnTo>
                    <a:pt x="2202299" y="0"/>
                  </a:lnTo>
                  <a:cubicBezTo>
                    <a:pt x="2206979" y="168522"/>
                    <a:pt x="2203723" y="734709"/>
                    <a:pt x="2197290" y="881801"/>
                  </a:cubicBezTo>
                  <a:lnTo>
                    <a:pt x="0" y="886572"/>
                  </a:lnTo>
                  <a:cubicBezTo>
                    <a:pt x="114058" y="868891"/>
                    <a:pt x="216209" y="813111"/>
                    <a:pt x="256448" y="721611"/>
                  </a:cubicBezTo>
                  <a:cubicBezTo>
                    <a:pt x="261912" y="558862"/>
                    <a:pt x="266583" y="381826"/>
                    <a:pt x="268872" y="9525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E123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2847975" y="2085975"/>
              <a:ext cx="1657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Current is more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2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1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3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94" grpId="0" animBg="1"/>
      <p:bldP spid="9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200" y="3201031"/>
            <a:ext cx="3486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 b="1" dirty="0" smtClean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Unit of RESISTIVITY (</a:t>
            </a:r>
            <a:r>
              <a:rPr lang="en-US" sz="1600" b="1" dirty="0" smtClean="0">
                <a:solidFill>
                  <a:srgbClr val="1E2078"/>
                </a:solidFill>
                <a:latin typeface="Symbol" panose="05050102010706020507" pitchFamily="18" charset="2"/>
              </a:rPr>
              <a:t>r</a:t>
            </a:r>
            <a:r>
              <a:rPr lang="en-US" sz="1600" b="1" dirty="0" smtClean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) :</a:t>
            </a:r>
            <a:endParaRPr lang="en-US" sz="1600" b="1" dirty="0">
              <a:solidFill>
                <a:srgbClr val="861075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959223" y="89535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rPr>
              <a:t>R </a:t>
            </a:r>
            <a:r>
              <a:rPr lang="en-US" b="1" dirty="0">
                <a:solidFill>
                  <a:srgbClr val="000099"/>
                </a:solidFill>
                <a:latin typeface="Tw Cen MT" pitchFamily="34" charset="0"/>
              </a:rPr>
              <a:t>  </a:t>
            </a:r>
            <a:r>
              <a:rPr lang="en-US" b="1" dirty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b="1" dirty="0">
                <a:solidFill>
                  <a:srgbClr val="000099"/>
                </a:solidFill>
                <a:latin typeface="Tw Cen MT" pitchFamily="34" charset="0"/>
              </a:rPr>
              <a:t>   </a:t>
            </a:r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  <a:ea typeface="MS Mincho" pitchFamily="49" charset="-128"/>
                <a:cs typeface="Mute Fruit Black Krash"/>
              </a:rPr>
              <a:t>L</a:t>
            </a:r>
            <a:endParaRPr lang="en-US" b="1" dirty="0">
              <a:solidFill>
                <a:srgbClr val="000099"/>
              </a:solidFill>
              <a:latin typeface="Tw Cen MT" pitchFamily="34" charset="0"/>
              <a:ea typeface="MS Mincho" pitchFamily="49" charset="-128"/>
              <a:cs typeface="Mute Fruit Black Krash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9350" y="1323068"/>
            <a:ext cx="93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b="1" dirty="0">
                <a:solidFill>
                  <a:srgbClr val="000099"/>
                </a:solidFill>
                <a:latin typeface="Tw Cen MT" pitchFamily="34" charset="0"/>
              </a:rPr>
              <a:t>   </a:t>
            </a:r>
            <a:r>
              <a:rPr lang="en-US" b="1" dirty="0">
                <a:solidFill>
                  <a:srgbClr val="000099"/>
                </a:solidFill>
                <a:latin typeface="Symbol" pitchFamily="18" charset="2"/>
              </a:rPr>
              <a:t>a</a:t>
            </a:r>
            <a:endParaRPr lang="en-US" b="1" dirty="0">
              <a:solidFill>
                <a:srgbClr val="000099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642360" y="1922693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b="1" dirty="0">
                <a:solidFill>
                  <a:srgbClr val="000099"/>
                </a:solidFill>
                <a:latin typeface="Tw Cen MT" pitchFamily="34" charset="0"/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</a:rPr>
              <a:t>  </a:t>
            </a:r>
            <a:r>
              <a:rPr lang="en-US" b="1" dirty="0" smtClean="0">
                <a:solidFill>
                  <a:srgbClr val="000099"/>
                </a:solidFill>
                <a:latin typeface="Symbol" pitchFamily="18" charset="2"/>
              </a:rPr>
              <a:t>a</a:t>
            </a:r>
            <a:endParaRPr lang="en-US" b="1" dirty="0">
              <a:solidFill>
                <a:srgbClr val="000099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014470" y="2560254"/>
            <a:ext cx="716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Tw Cen MT" pitchFamily="34" charset="0"/>
              </a:rPr>
              <a:t>R </a:t>
            </a:r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</a:rPr>
              <a:t> =</a:t>
            </a:r>
            <a:endParaRPr lang="en-US" b="1" dirty="0">
              <a:solidFill>
                <a:srgbClr val="000099"/>
              </a:solidFill>
              <a:latin typeface="Tw Cen MT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13200" y="2420554"/>
            <a:ext cx="1143000" cy="685800"/>
          </a:xfrm>
          <a:prstGeom prst="roundRect">
            <a:avLst>
              <a:gd name="adj" fmla="val 24908"/>
            </a:avLst>
          </a:prstGeom>
          <a:noFill/>
          <a:ln cmpd="dbl">
            <a:solidFill>
              <a:srgbClr val="96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99"/>
              </a:solidFill>
              <a:latin typeface="Tw Cen MT" pitchFamily="34" charset="0"/>
            </a:endParaRPr>
          </a:p>
        </p:txBody>
      </p:sp>
      <p:sp>
        <p:nvSpPr>
          <p:cNvPr id="8" name="Can 7"/>
          <p:cNvSpPr/>
          <p:nvPr/>
        </p:nvSpPr>
        <p:spPr>
          <a:xfrm rot="16200000">
            <a:off x="6524938" y="730597"/>
            <a:ext cx="955015" cy="1508090"/>
          </a:xfrm>
          <a:prstGeom prst="can">
            <a:avLst>
              <a:gd name="adj" fmla="val 49632"/>
            </a:avLst>
          </a:prstGeom>
          <a:solidFill>
            <a:srgbClr val="FFFF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914574" y="10833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7143174" y="1461834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6838374" y="13119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181470" y="1157034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7219374" y="1747190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7451689" y="1233234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447974" y="15405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639270" y="1115291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6642987" y="15405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7828974" y="11595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7680291" y="13881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828974" y="169293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918291" y="1723415"/>
            <a:ext cx="156117" cy="154903"/>
          </a:xfrm>
          <a:prstGeom prst="flowChartConnector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3398" y="919040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F497D">
                    <a:lumMod val="10000"/>
                  </a:srgbClr>
                </a:solidFill>
                <a:latin typeface="Tw Cen MT" pitchFamily="34" charset="0"/>
              </a:rPr>
              <a:t> Length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3398" y="1296033"/>
            <a:ext cx="244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F497D">
                    <a:lumMod val="10000"/>
                  </a:srgbClr>
                </a:solidFill>
                <a:latin typeface="Tw Cen MT" pitchFamily="34" charset="0"/>
              </a:rPr>
              <a:t> Area of cross-section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33398" y="1673026"/>
            <a:ext cx="12200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F497D">
                    <a:lumMod val="10000"/>
                  </a:srgbClr>
                </a:solidFill>
                <a:latin typeface="Tw Cen MT" pitchFamily="34" charset="0"/>
              </a:rPr>
              <a:t> Material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3400" y="2044213"/>
            <a:ext cx="1624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92D050"/>
                </a:solidFill>
                <a:latin typeface="Tw Cen MT" pitchFamily="34" charset="0"/>
              </a:rPr>
              <a:t> Temperature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33398" y="2050018"/>
            <a:ext cx="1624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861075"/>
                </a:solidFill>
                <a:latin typeface="Tw Cen MT" pitchFamily="34" charset="0"/>
              </a:rPr>
              <a:t> Temperature</a:t>
            </a:r>
          </a:p>
        </p:txBody>
      </p:sp>
      <p:grpSp>
        <p:nvGrpSpPr>
          <p:cNvPr id="31" name="Group 140"/>
          <p:cNvGrpSpPr>
            <a:grpSpLocks/>
          </p:cNvGrpSpPr>
          <p:nvPr/>
        </p:nvGrpSpPr>
        <p:grpSpPr bwMode="auto">
          <a:xfrm>
            <a:off x="5302413" y="2571749"/>
            <a:ext cx="945987" cy="400051"/>
            <a:chOff x="6503368" y="5848290"/>
            <a:chExt cx="946307" cy="400110"/>
          </a:xfrm>
        </p:grpSpPr>
        <p:sp>
          <p:nvSpPr>
            <p:cNvPr id="32" name="Rectangle 31"/>
            <p:cNvSpPr/>
            <p:nvPr/>
          </p:nvSpPr>
          <p:spPr>
            <a:xfrm>
              <a:off x="6522735" y="5867343"/>
              <a:ext cx="880093" cy="3810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Tw Cen MT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3368" y="5848290"/>
              <a:ext cx="946307" cy="369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r</a:t>
              </a:r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-rho</a:t>
              </a:r>
              <a:endParaRPr lang="en-US" b="1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</p:grpSp>
      <p:grpSp>
        <p:nvGrpSpPr>
          <p:cNvPr id="34" name="Group 113"/>
          <p:cNvGrpSpPr>
            <a:grpSpLocks/>
          </p:cNvGrpSpPr>
          <p:nvPr/>
        </p:nvGrpSpPr>
        <p:grpSpPr bwMode="auto">
          <a:xfrm>
            <a:off x="4648200" y="1200150"/>
            <a:ext cx="433602" cy="615168"/>
            <a:chOff x="5059422" y="4418825"/>
            <a:chExt cx="434240" cy="61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078644" y="4418825"/>
                  <a:ext cx="415018" cy="614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A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solidFill>
                      <a:srgbClr val="000099"/>
                    </a:solidFill>
                    <a:latin typeface="Symbol" pitchFamily="18" charset="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8644" y="4418825"/>
                  <a:ext cx="415018" cy="61435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>
              <a:off x="5059422" y="4800910"/>
              <a:ext cx="365662" cy="1585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Group 143"/>
          <p:cNvGrpSpPr>
            <a:grpSpLocks/>
          </p:cNvGrpSpPr>
          <p:nvPr/>
        </p:nvGrpSpPr>
        <p:grpSpPr bwMode="auto">
          <a:xfrm>
            <a:off x="4660900" y="1797050"/>
            <a:ext cx="433602" cy="620619"/>
            <a:chOff x="5059422" y="4456924"/>
            <a:chExt cx="434240" cy="619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078644" y="4456924"/>
                  <a:ext cx="415018" cy="6197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MS Mincho" pitchFamily="49" charset="-128"/>
                                <a:cs typeface="Mute Fruit Black Kras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ea typeface="MS Mincho" pitchFamily="49" charset="-128"/>
                                <a:cs typeface="Mute Fruit Black Krash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ea typeface="MS Mincho" pitchFamily="49" charset="-128"/>
                                <a:cs typeface="Mute Fruit Black Krash"/>
                              </a:rPr>
                              <m:t>A</m:t>
                            </m:r>
                          </m:den>
                        </m:f>
                        <m:r>
                          <a:rPr lang="en-US" b="1" dirty="0">
                            <a:solidFill>
                              <a:srgbClr val="000099"/>
                            </a:solidFill>
                            <a:latin typeface="Cambria Math"/>
                            <a:ea typeface="MS Mincho" pitchFamily="49" charset="-128"/>
                            <a:cs typeface="Mute Fruit Black Krash"/>
                          </a:rPr>
                          <m:t> </m:t>
                        </m:r>
                      </m:oMath>
                    </m:oMathPara>
                  </a14:m>
                  <a:endParaRPr lang="en-US" b="1" dirty="0">
                    <a:solidFill>
                      <a:srgbClr val="000099"/>
                    </a:solidFill>
                    <a:latin typeface="Tw Cen MT" pitchFamily="34" charset="0"/>
                    <a:ea typeface="MS Mincho" pitchFamily="49" charset="-128"/>
                    <a:cs typeface="Mute Fruit Black Krash"/>
                  </a:endParaRPr>
                </a:p>
              </p:txBody>
            </p:sp>
          </mc:Choice>
          <mc:Fallback xmlns="">
            <p:sp>
              <p:nvSpPr>
                <p:cNvPr id="39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8644" y="4456924"/>
                  <a:ext cx="415018" cy="6197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5059422" y="4800936"/>
              <a:ext cx="365662" cy="1585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2" name="Group 147"/>
          <p:cNvGrpSpPr>
            <a:grpSpLocks/>
          </p:cNvGrpSpPr>
          <p:nvPr/>
        </p:nvGrpSpPr>
        <p:grpSpPr bwMode="auto">
          <a:xfrm>
            <a:off x="4728395" y="2427138"/>
            <a:ext cx="453205" cy="620619"/>
            <a:chOff x="5026987" y="4510267"/>
            <a:chExt cx="453707" cy="621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026987" y="4510267"/>
                  <a:ext cx="453707" cy="621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1" dirty="0" smtClean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A</m:t>
                            </m:r>
                          </m:den>
                        </m:f>
                        <m:r>
                          <a:rPr lang="en-US" b="1" i="1" dirty="0">
                            <a:solidFill>
                              <a:srgbClr val="000099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1" dirty="0">
                    <a:solidFill>
                      <a:srgbClr val="000099"/>
                    </a:solidFill>
                    <a:latin typeface="MT Extra" pitchFamily="18" charset="2"/>
                    <a:ea typeface="MS Mincho" pitchFamily="49" charset="-128"/>
                    <a:cs typeface="Mute Fruit Black Krash"/>
                  </a:endParaRPr>
                </a:p>
              </p:txBody>
            </p:sp>
          </mc:Choice>
          <mc:Fallback xmlns="">
            <p:sp>
              <p:nvSpPr>
                <p:cNvPr id="43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6987" y="4510267"/>
                  <a:ext cx="453707" cy="62180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5154460" y="4842688"/>
              <a:ext cx="155021" cy="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572000" y="2532618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Symbol" pitchFamily="18" charset="2"/>
              </a:rPr>
              <a:t>r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589021" y="256025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8694" y="4418481"/>
            <a:ext cx="6274054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b="1" dirty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S. I unit of resistivity is ohm – </a:t>
            </a:r>
            <a:r>
              <a:rPr lang="en-US" sz="1600" b="1" dirty="0" err="1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metre</a:t>
            </a:r>
            <a:r>
              <a:rPr lang="en-US" sz="1600" b="1" dirty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 (</a:t>
            </a:r>
            <a:r>
              <a:rPr lang="en-US" sz="1600" b="1" dirty="0">
                <a:solidFill>
                  <a:srgbClr val="861075"/>
                </a:solidFill>
                <a:latin typeface="Symbol" pitchFamily="18" charset="2"/>
                <a:cs typeface="Times New Roman" pitchFamily="18" charset="0"/>
              </a:rPr>
              <a:t>W </a:t>
            </a:r>
            <a:r>
              <a:rPr lang="en-US" sz="1600" b="1" dirty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–</a:t>
            </a:r>
            <a:r>
              <a:rPr lang="en-US" sz="1600" b="1" dirty="0">
                <a:solidFill>
                  <a:srgbClr val="861075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m).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670300" y="3058600"/>
            <a:ext cx="1457960" cy="620619"/>
            <a:chOff x="2743201" y="4479132"/>
            <a:chExt cx="1457960" cy="620619"/>
          </a:xfrm>
        </p:grpSpPr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3078480" y="4625974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  <a:latin typeface="Tw Cen MT" pitchFamily="34" charset="0"/>
                </a:rPr>
                <a:t>R </a:t>
              </a: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 =</a:t>
              </a:r>
              <a:endParaRPr lang="en-US" b="1" dirty="0">
                <a:solidFill>
                  <a:srgbClr val="000099"/>
                </a:solidFill>
                <a:latin typeface="Tw Cen MT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03530" y="4479132"/>
                  <a:ext cx="397631" cy="6206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1" dirty="0" smtClean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0099"/>
                                </a:solidFill>
                                <a:latin typeface="Tw Cen MT" pitchFamily="34" charset="0"/>
                                <a:cs typeface="Times New Roman" pitchFamily="18" charset="0"/>
                              </a:rPr>
                              <m:t>A</m:t>
                            </m:r>
                          </m:den>
                        </m:f>
                        <m:r>
                          <a:rPr lang="en-US" b="1" i="1" dirty="0">
                            <a:solidFill>
                              <a:srgbClr val="000099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1" dirty="0">
                    <a:solidFill>
                      <a:srgbClr val="000099"/>
                    </a:solidFill>
                    <a:latin typeface="MT Extra" pitchFamily="18" charset="2"/>
                    <a:ea typeface="MS Mincho" pitchFamily="49" charset="-128"/>
                    <a:cs typeface="Mute Fruit Black Krash"/>
                  </a:endParaRPr>
                </a:p>
              </p:txBody>
            </p:sp>
          </mc:Choice>
          <mc:Fallback xmlns="">
            <p:sp>
              <p:nvSpPr>
                <p:cNvPr id="5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3530" y="4479132"/>
                  <a:ext cx="397631" cy="62061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3637281" y="4556123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  <a:latin typeface="Symbol" pitchFamily="18" charset="2"/>
                </a:rPr>
                <a:t>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743201" y="4651374"/>
              <a:ext cx="383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  <a:latin typeface="Symbol" pitchFamily="18" charset="2"/>
                </a:rPr>
                <a:t>\</a:t>
              </a:r>
              <a:endParaRPr lang="en-US" dirty="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4656475" y="3667125"/>
            <a:ext cx="33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861075"/>
                </a:solidFill>
                <a:latin typeface="Symbol" pitchFamily="18" charset="2"/>
                <a:cs typeface="Times New Roman" pitchFamily="18" charset="0"/>
              </a:rPr>
              <a:t>W</a:t>
            </a:r>
            <a:endParaRPr lang="en-US" b="1" dirty="0">
              <a:solidFill>
                <a:srgbClr val="000099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4735345" y="4029016"/>
            <a:ext cx="46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 dirty="0" smtClean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m</a:t>
            </a:r>
            <a:endParaRPr lang="en-US" b="1" dirty="0">
              <a:solidFill>
                <a:srgbClr val="000099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4921249" y="3667125"/>
            <a:ext cx="609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861075"/>
                </a:solidFill>
                <a:latin typeface="Tw Cen MT" pitchFamily="34" charset="0"/>
                <a:cs typeface="Times New Roman" pitchFamily="18" charset="0"/>
              </a:rPr>
              <a:t>m</a:t>
            </a:r>
            <a:r>
              <a:rPr lang="en-US" b="1" baseline="30000" dirty="0" smtClean="0">
                <a:solidFill>
                  <a:srgbClr val="861075"/>
                </a:solidFill>
                <a:latin typeface="Symbol" pitchFamily="18" charset="2"/>
                <a:cs typeface="Times New Roman" pitchFamily="18" charset="0"/>
              </a:rPr>
              <a:t>2</a:t>
            </a:r>
            <a:endParaRPr lang="en-US" b="1" dirty="0">
              <a:solidFill>
                <a:srgbClr val="000099"/>
              </a:solidFill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5154787" y="3782700"/>
            <a:ext cx="228598" cy="76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68876" y="4124327"/>
            <a:ext cx="304800" cy="228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4641852" y="3689926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</a:rPr>
              <a:t>R</a:t>
            </a:r>
            <a:endParaRPr lang="en-US" b="1" dirty="0">
              <a:solidFill>
                <a:srgbClr val="000099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4763919" y="4124327"/>
            <a:ext cx="46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  <a:ea typeface="MS Mincho" pitchFamily="49" charset="-128"/>
                <a:cs typeface="Mute Fruit Black Krash"/>
              </a:rPr>
              <a:t>L</a:t>
            </a:r>
            <a:endParaRPr lang="en-US" b="1" dirty="0">
              <a:solidFill>
                <a:srgbClr val="000099"/>
              </a:solidFill>
              <a:latin typeface="Tw Cen MT" pitchFamily="34" charset="0"/>
              <a:ea typeface="MS Mincho" pitchFamily="49" charset="-128"/>
              <a:cs typeface="Mute Fruit Black Krash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625851" y="3873501"/>
            <a:ext cx="1066799" cy="394732"/>
            <a:chOff x="2743201" y="5464174"/>
            <a:chExt cx="1066799" cy="394732"/>
          </a:xfrm>
        </p:grpSpPr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3124200" y="5464174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  <a:latin typeface="Symbol" pitchFamily="18" charset="2"/>
                </a:rPr>
                <a:t>r</a:t>
              </a: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  =</a:t>
              </a:r>
              <a:endParaRPr lang="en-US" b="1" dirty="0">
                <a:solidFill>
                  <a:srgbClr val="000099"/>
                </a:solidFill>
                <a:latin typeface="Tw Cen MT" pitchFamily="34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43201" y="5489574"/>
              <a:ext cx="383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  <a:latin typeface="Symbol" pitchFamily="18" charset="2"/>
                </a:rPr>
                <a:t>\</a:t>
              </a:r>
              <a:endParaRPr lang="en-US" dirty="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 bwMode="auto">
          <a:xfrm flipV="1">
            <a:off x="4676436" y="4078347"/>
            <a:ext cx="519108" cy="0"/>
          </a:xfrm>
          <a:prstGeom prst="line">
            <a:avLst/>
          </a:prstGeom>
          <a:ln>
            <a:solidFill>
              <a:srgbClr val="000099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921252" y="368357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Tw Cen MT" pitchFamily="34" charset="0"/>
              </a:rPr>
              <a:t>A</a:t>
            </a:r>
            <a:endParaRPr lang="en-US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627120" y="3676650"/>
            <a:ext cx="1646780" cy="806212"/>
            <a:chOff x="2743201" y="5278120"/>
            <a:chExt cx="1646780" cy="806212"/>
          </a:xfrm>
        </p:grpSpPr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131820" y="546862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  <a:latin typeface="Symbol" pitchFamily="18" charset="2"/>
                </a:rPr>
                <a:t>r</a:t>
              </a:r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  =</a:t>
              </a:r>
              <a:endParaRPr lang="en-US" b="1" dirty="0">
                <a:solidFill>
                  <a:srgbClr val="000099"/>
                </a:solidFill>
                <a:latin typeface="Tw Cen MT" pitchFamily="34" charset="0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3759203" y="528447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R</a:t>
              </a:r>
              <a:endParaRPr lang="en-US" b="1" dirty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3886203" y="5715000"/>
              <a:ext cx="4621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  <a:cs typeface="Times New Roman" pitchFamily="18" charset="0"/>
                </a:rPr>
                <a:t>L</a:t>
              </a:r>
              <a:endParaRPr lang="en-US" b="1" dirty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743201" y="5489574"/>
              <a:ext cx="383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  <a:latin typeface="Symbol" pitchFamily="18" charset="2"/>
                </a:rPr>
                <a:t>\</a:t>
              </a:r>
              <a:endParaRPr lang="en-US" dirty="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3793786" y="5673783"/>
              <a:ext cx="519108" cy="0"/>
            </a:xfrm>
            <a:prstGeom prst="line">
              <a:avLst/>
            </a:prstGeom>
            <a:ln>
              <a:solidFill>
                <a:srgbClr val="000099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038603" y="527812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  <a:latin typeface="Tw Cen MT" pitchFamily="34" charset="0"/>
                </a:rPr>
                <a:t>A</a:t>
              </a:r>
              <a:endParaRPr lang="en-US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/>
          <a:stretch/>
        </p:blipFill>
        <p:spPr bwMode="auto">
          <a:xfrm>
            <a:off x="-12100" y="-325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ounded Rectangle 87"/>
          <p:cNvSpPr/>
          <p:nvPr/>
        </p:nvSpPr>
        <p:spPr>
          <a:xfrm flipH="1">
            <a:off x="2351562" y="2735487"/>
            <a:ext cx="3157470" cy="1074217"/>
          </a:xfrm>
          <a:prstGeom prst="roundRect">
            <a:avLst/>
          </a:prstGeom>
          <a:solidFill>
            <a:schemeClr val="bg1"/>
          </a:solidFill>
          <a:ln>
            <a:solidFill>
              <a:srgbClr val="8C3FC5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2401774" y="2810930"/>
            <a:ext cx="30570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If the door is wider,</a:t>
            </a:r>
          </a:p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more people can enter</a:t>
            </a:r>
          </a:p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resistance is less.</a:t>
            </a:r>
            <a:endParaRPr lang="en-US" b="1" dirty="0">
              <a:ln w="1905"/>
              <a:solidFill>
                <a:srgbClr val="8C3F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2401774" y="2810930"/>
            <a:ext cx="30570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If wire is thicker,</a:t>
            </a:r>
          </a:p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more electrons can flow</a:t>
            </a:r>
          </a:p>
          <a:p>
            <a:pPr algn="ctr">
              <a:defRPr/>
            </a:pPr>
            <a:r>
              <a:rPr lang="en-US" b="1" dirty="0" smtClean="0">
                <a:ln w="1905"/>
                <a:solidFill>
                  <a:srgbClr val="8C3F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as resistance is less</a:t>
            </a:r>
            <a:endParaRPr lang="en-US" b="1" dirty="0">
              <a:ln w="1905"/>
              <a:solidFill>
                <a:srgbClr val="8C3F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794576" y="3030571"/>
            <a:ext cx="17653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w Cen MT" pitchFamily="34" charset="0"/>
                <a:cs typeface="Times New Roman" pitchFamily="18" charset="0"/>
              </a:rPr>
              <a:t>Hence R</a:t>
            </a:r>
            <a:r>
              <a:rPr lang="en-US" sz="2000" b="1" dirty="0" smtClean="0">
                <a:solidFill>
                  <a:srgbClr val="000099"/>
                </a:solidFill>
                <a:latin typeface="Symbol" pitchFamily="18" charset="2"/>
              </a:rPr>
              <a:t>a</a:t>
            </a:r>
            <a:endParaRPr lang="en-US" sz="2000" b="1" dirty="0">
              <a:solidFill>
                <a:srgbClr val="000099"/>
              </a:solidFill>
              <a:latin typeface="Symbol" pitchFamily="18" charset="2"/>
              <a:cs typeface="Times New Roman" pitchFamily="18" charset="0"/>
            </a:endParaRPr>
          </a:p>
        </p:txBody>
      </p:sp>
      <p:grpSp>
        <p:nvGrpSpPr>
          <p:cNvPr id="93" name="Group 113"/>
          <p:cNvGrpSpPr>
            <a:grpSpLocks/>
          </p:cNvGrpSpPr>
          <p:nvPr/>
        </p:nvGrpSpPr>
        <p:grpSpPr bwMode="auto">
          <a:xfrm>
            <a:off x="4191000" y="2899191"/>
            <a:ext cx="461963" cy="744010"/>
            <a:chOff x="5049883" y="4418827"/>
            <a:chExt cx="462643" cy="743028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5078644" y="4418827"/>
              <a:ext cx="415018" cy="399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99"/>
                  </a:solidFill>
                  <a:latin typeface="Symbol" pitchFamily="18" charset="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>
              <a:off x="5049883" y="4762273"/>
              <a:ext cx="462643" cy="399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99"/>
                  </a:solidFill>
                  <a:latin typeface="Tw Cen MT" pitchFamily="34" charset="0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5059422" y="4800910"/>
              <a:ext cx="365662" cy="1585"/>
            </a:xfrm>
            <a:prstGeom prst="line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17288" y="178881"/>
            <a:ext cx="5344382" cy="575774"/>
            <a:chOff x="417288" y="178881"/>
            <a:chExt cx="5344382" cy="575774"/>
          </a:xfrm>
        </p:grpSpPr>
        <p:sp>
          <p:nvSpPr>
            <p:cNvPr id="116" name="Rounded Rectangle 115"/>
            <p:cNvSpPr/>
            <p:nvPr/>
          </p:nvSpPr>
          <p:spPr>
            <a:xfrm>
              <a:off x="520829" y="247240"/>
              <a:ext cx="5240841" cy="489858"/>
            </a:xfrm>
            <a:prstGeom prst="roundRect">
              <a:avLst>
                <a:gd name="adj" fmla="val 21482"/>
              </a:avLst>
            </a:prstGeom>
            <a:solidFill>
              <a:srgbClr val="002060"/>
            </a:solidFill>
            <a:ln w="28575">
              <a:solidFill>
                <a:srgbClr val="00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Rectangle 117"/>
            <p:cNvSpPr/>
            <p:nvPr/>
          </p:nvSpPr>
          <p:spPr>
            <a:xfrm>
              <a:off x="971470" y="307503"/>
              <a:ext cx="3503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FACTORS AFFECTING RESISTANCE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4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93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193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7" dur="19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9" dur="19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26" grpId="0"/>
      <p:bldP spid="27" grpId="0"/>
      <p:bldP spid="28" grpId="0"/>
      <p:bldP spid="29" grpId="0"/>
      <p:bldP spid="30" grpId="0"/>
      <p:bldP spid="46" grpId="0"/>
      <p:bldP spid="48" grpId="0"/>
      <p:bldP spid="58" grpId="0"/>
      <p:bldP spid="60" grpId="0"/>
      <p:bldP spid="63" grpId="0"/>
      <p:bldP spid="64" grpId="0"/>
      <p:bldP spid="69" grpId="0"/>
      <p:bldP spid="88" grpId="0" animBg="1"/>
      <p:bldP spid="88" grpId="1" animBg="1"/>
      <p:bldP spid="89" grpId="0" build="p"/>
      <p:bldP spid="89" grpId="1" build="allAtOnce"/>
      <p:bldP spid="90" grpId="0" build="p"/>
      <p:bldP spid="90" grpId="1" build="allAtOnce"/>
      <p:bldP spid="92" grpId="0"/>
      <p:bldP spid="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D:\d drive\MJ WORK\Pooja mam (physics)\CBSE(VIII) Physics\Friction\NeoBack-6X12ftไวน-ลบางบทค-ดย-อเก-าปร-ญญาโทการถ-ายภาพพ-นหล-งพ-มพ-ด-จ-ตอลม-ออาช-พภาพสต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d drive\MJ WORK\Pooja mam (physics)\State board\9th state board\1_Laws of Motion\Raw\Untitled-1.jp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64455" y="227718"/>
            <a:ext cx="6415090" cy="52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Tw Cen MT" pitchFamily="34" charset="0"/>
              </a:rPr>
              <a:t>Practical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Tw Cen MT" pitchFamily="34" charset="0"/>
              </a:rPr>
              <a:t>understanding of resistivity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51114" y="771518"/>
            <a:ext cx="7041773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00">
                    <a:alpha val="0"/>
                  </a:srgbClr>
                </a:gs>
                <a:gs pos="50000">
                  <a:schemeClr val="bg1"/>
                </a:gs>
                <a:gs pos="100000">
                  <a:srgbClr val="FFFF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006413" y="2865126"/>
            <a:ext cx="2948867" cy="626261"/>
            <a:chOff x="5006413" y="2865126"/>
            <a:chExt cx="2948867" cy="626261"/>
          </a:xfrm>
        </p:grpSpPr>
        <p:sp>
          <p:nvSpPr>
            <p:cNvPr id="7" name="Freeform 6"/>
            <p:cNvSpPr/>
            <p:nvPr/>
          </p:nvSpPr>
          <p:spPr>
            <a:xfrm>
              <a:off x="5867400" y="3291840"/>
              <a:ext cx="1709530" cy="0"/>
            </a:xfrm>
            <a:custGeom>
              <a:avLst/>
              <a:gdLst>
                <a:gd name="connsiteX0" fmla="*/ 1709530 w 1709530"/>
                <a:gd name="connsiteY0" fmla="*/ 0 h 0"/>
                <a:gd name="connsiteX1" fmla="*/ 0 w 170953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9530">
                  <a:moveTo>
                    <a:pt x="1709530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448644" y="3108959"/>
              <a:ext cx="506636" cy="382428"/>
              <a:chOff x="7448644" y="3108959"/>
              <a:chExt cx="506636" cy="382428"/>
            </a:xfrm>
          </p:grpSpPr>
          <p:sp>
            <p:nvSpPr>
              <p:cNvPr id="9" name="Arc 8"/>
              <p:cNvSpPr/>
              <p:nvPr/>
            </p:nvSpPr>
            <p:spPr>
              <a:xfrm rot="3327219">
                <a:off x="7448644" y="3125627"/>
                <a:ext cx="365760" cy="365760"/>
              </a:xfrm>
              <a:prstGeom prst="arc">
                <a:avLst>
                  <a:gd name="adj1" fmla="val 16200000"/>
                  <a:gd name="adj2" fmla="val 1983999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7959961" flipH="1">
                <a:off x="7589520" y="3108959"/>
                <a:ext cx="365760" cy="365760"/>
              </a:xfrm>
              <a:prstGeom prst="arc">
                <a:avLst>
                  <a:gd name="adj1" fmla="val 16200000"/>
                  <a:gd name="adj2" fmla="val 1983999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7640534" y="3231793"/>
              <a:ext cx="124855" cy="12485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CC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426765" y="3099352"/>
              <a:ext cx="444500" cy="381000"/>
              <a:chOff x="5426765" y="3099352"/>
              <a:chExt cx="444500" cy="381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426765" y="3099352"/>
                <a:ext cx="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871265" y="3194602"/>
                <a:ext cx="0" cy="190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34845" y="3099352"/>
                <a:ext cx="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567369" y="3298031"/>
                <a:ext cx="1471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567369" y="3194602"/>
                <a:ext cx="0" cy="190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867400" y="28651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w Cen MT" pitchFamily="34" charset="0"/>
                </a:rPr>
                <a:t>–</a:t>
              </a:r>
              <a:endParaRPr lang="en-US" sz="2800" b="1" dirty="0">
                <a:latin typeface="Tw Cen MT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6413" y="286512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w Cen MT" pitchFamily="34" charset="0"/>
                </a:rPr>
                <a:t>+</a:t>
              </a:r>
              <a:endParaRPr lang="en-US" sz="2800" b="1" dirty="0">
                <a:latin typeface="Tw Cen MT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64496" y="1192267"/>
            <a:ext cx="4293704" cy="2099573"/>
            <a:chOff x="4164496" y="1192267"/>
            <a:chExt cx="4293704" cy="2099573"/>
          </a:xfrm>
        </p:grpSpPr>
        <p:sp>
          <p:nvSpPr>
            <p:cNvPr id="2" name="Freeform 1"/>
            <p:cNvSpPr/>
            <p:nvPr/>
          </p:nvSpPr>
          <p:spPr>
            <a:xfrm>
              <a:off x="4164496" y="1759226"/>
              <a:ext cx="2524539" cy="1530626"/>
            </a:xfrm>
            <a:custGeom>
              <a:avLst/>
              <a:gdLst>
                <a:gd name="connsiteX0" fmla="*/ 1272208 w 2524539"/>
                <a:gd name="connsiteY0" fmla="*/ 1530626 h 1530626"/>
                <a:gd name="connsiteX1" fmla="*/ 0 w 2524539"/>
                <a:gd name="connsiteY1" fmla="*/ 1530626 h 1530626"/>
                <a:gd name="connsiteX2" fmla="*/ 0 w 2524539"/>
                <a:gd name="connsiteY2" fmla="*/ 0 h 1530626"/>
                <a:gd name="connsiteX3" fmla="*/ 2524539 w 2524539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4539" h="1530626">
                  <a:moveTo>
                    <a:pt x="1272208" y="1530626"/>
                  </a:moveTo>
                  <a:lnTo>
                    <a:pt x="0" y="1530626"/>
                  </a:lnTo>
                  <a:lnTo>
                    <a:pt x="0" y="0"/>
                  </a:lnTo>
                  <a:lnTo>
                    <a:pt x="252453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7772400" y="1763865"/>
              <a:ext cx="685800" cy="1527975"/>
            </a:xfrm>
            <a:custGeom>
              <a:avLst/>
              <a:gdLst>
                <a:gd name="connsiteX0" fmla="*/ 0 w 685800"/>
                <a:gd name="connsiteY0" fmla="*/ 0 h 1550505"/>
                <a:gd name="connsiteX1" fmla="*/ 685800 w 685800"/>
                <a:gd name="connsiteY1" fmla="*/ 0 h 1550505"/>
                <a:gd name="connsiteX2" fmla="*/ 685800 w 685800"/>
                <a:gd name="connsiteY2" fmla="*/ 1550505 h 1550505"/>
                <a:gd name="connsiteX3" fmla="*/ 29818 w 685800"/>
                <a:gd name="connsiteY3" fmla="*/ 1550505 h 155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1550505">
                  <a:moveTo>
                    <a:pt x="0" y="0"/>
                  </a:moveTo>
                  <a:lnTo>
                    <a:pt x="685800" y="0"/>
                  </a:lnTo>
                  <a:lnTo>
                    <a:pt x="685800" y="1550505"/>
                  </a:lnTo>
                  <a:lnTo>
                    <a:pt x="29818" y="155050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6798" y="1192267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w Cen MT" pitchFamily="34" charset="0"/>
                </a:rPr>
                <a:t>B</a:t>
              </a:r>
              <a:endParaRPr lang="en-US" sz="2800" b="1" dirty="0">
                <a:latin typeface="Tw Cen MT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23003" y="1192267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w Cen MT" pitchFamily="34" charset="0"/>
                </a:rPr>
                <a:t>A</a:t>
              </a:r>
              <a:endParaRPr lang="en-US" sz="2800" b="1" dirty="0">
                <a:latin typeface="Tw Cen MT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73562" y="972369"/>
            <a:ext cx="1722438" cy="1561333"/>
            <a:chOff x="838200" y="1657350"/>
            <a:chExt cx="1722438" cy="1561333"/>
          </a:xfrm>
        </p:grpSpPr>
        <p:sp>
          <p:nvSpPr>
            <p:cNvPr id="27" name="Rounded Rectangle 26"/>
            <p:cNvSpPr/>
            <p:nvPr/>
          </p:nvSpPr>
          <p:spPr>
            <a:xfrm>
              <a:off x="838200" y="1657350"/>
              <a:ext cx="1722438" cy="1561333"/>
            </a:xfrm>
            <a:prstGeom prst="roundRect">
              <a:avLst>
                <a:gd name="adj" fmla="val 7394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71000"/>
                  </a:schemeClr>
                </a:gs>
                <a:gs pos="100000">
                  <a:schemeClr val="tx1">
                    <a:lumMod val="50000"/>
                    <a:lumOff val="50000"/>
                    <a:alpha val="67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81135" y="1775605"/>
              <a:ext cx="126206" cy="130969"/>
              <a:chOff x="981135" y="1775605"/>
              <a:chExt cx="126206" cy="13096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1135" y="1775605"/>
                <a:ext cx="126206" cy="1309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87451"/>
                <a:ext cx="107276" cy="10727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cxnSp>
            <p:nvCxnSpPr>
              <p:cNvPr id="33" name="Straight Connector 32"/>
              <p:cNvCxnSpPr>
                <a:stCxn id="35" idx="7"/>
              </p:cNvCxnSpPr>
              <p:nvPr/>
            </p:nvCxnSpPr>
            <p:spPr>
              <a:xfrm flipH="1">
                <a:off x="1012032" y="1803161"/>
                <a:ext cx="70134" cy="7840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flipH="1">
              <a:off x="2286000" y="1775605"/>
              <a:ext cx="126206" cy="130969"/>
              <a:chOff x="981135" y="1775605"/>
              <a:chExt cx="126206" cy="13096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81135" y="1775605"/>
                <a:ext cx="126206" cy="1309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90600" y="1787451"/>
                <a:ext cx="107276" cy="10727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cxnSp>
            <p:nvCxnSpPr>
              <p:cNvPr id="46" name="Straight Connector 45"/>
              <p:cNvCxnSpPr>
                <a:stCxn id="45" idx="7"/>
              </p:cNvCxnSpPr>
              <p:nvPr/>
            </p:nvCxnSpPr>
            <p:spPr>
              <a:xfrm flipH="1">
                <a:off x="1012032" y="1803161"/>
                <a:ext cx="70134" cy="7840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rot="16200000">
              <a:off x="982980" y="3013710"/>
              <a:ext cx="126206" cy="130969"/>
              <a:chOff x="981135" y="1775605"/>
              <a:chExt cx="126206" cy="130969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81135" y="1775605"/>
                <a:ext cx="126206" cy="1309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90600" y="1787451"/>
                <a:ext cx="107276" cy="10727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cxnSp>
            <p:nvCxnSpPr>
              <p:cNvPr id="50" name="Straight Connector 49"/>
              <p:cNvCxnSpPr>
                <a:stCxn id="49" idx="7"/>
              </p:cNvCxnSpPr>
              <p:nvPr/>
            </p:nvCxnSpPr>
            <p:spPr>
              <a:xfrm flipH="1">
                <a:off x="1012032" y="1803161"/>
                <a:ext cx="70134" cy="7840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16200000" flipH="1">
              <a:off x="2287845" y="3013710"/>
              <a:ext cx="126206" cy="130969"/>
              <a:chOff x="981135" y="1775605"/>
              <a:chExt cx="126206" cy="13096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1135" y="1775605"/>
                <a:ext cx="126206" cy="1309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90600" y="1787451"/>
                <a:ext cx="107276" cy="10727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cxnSp>
            <p:nvCxnSpPr>
              <p:cNvPr id="54" name="Straight Connector 53"/>
              <p:cNvCxnSpPr>
                <a:stCxn id="53" idx="7"/>
              </p:cNvCxnSpPr>
              <p:nvPr/>
            </p:nvCxnSpPr>
            <p:spPr>
              <a:xfrm flipH="1">
                <a:off x="1012032" y="1803161"/>
                <a:ext cx="70134" cy="7840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/>
            <p:cNvSpPr/>
            <p:nvPr/>
          </p:nvSpPr>
          <p:spPr>
            <a:xfrm>
              <a:off x="1059339" y="1799699"/>
              <a:ext cx="1280160" cy="12766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189039" y="1923282"/>
              <a:ext cx="1033272" cy="10294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236688" y="2398308"/>
              <a:ext cx="51075" cy="59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50373" y="2353043"/>
              <a:ext cx="35422" cy="787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60212" y="2309752"/>
              <a:ext cx="35422" cy="787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73986" y="2264493"/>
              <a:ext cx="31489" cy="1573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87760" y="2221202"/>
              <a:ext cx="37394" cy="1967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9250" y="2187737"/>
              <a:ext cx="29520" cy="1967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344835" y="2150348"/>
              <a:ext cx="33455" cy="2558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74354" y="2114285"/>
              <a:ext cx="47231" cy="478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03873" y="2080799"/>
              <a:ext cx="27551" cy="2821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445199" y="2056216"/>
              <a:ext cx="23617" cy="3705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484558" y="2032801"/>
              <a:ext cx="23617" cy="3705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23919" y="2014271"/>
              <a:ext cx="13777" cy="357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567216" y="1996667"/>
              <a:ext cx="13774" cy="3953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616417" y="1986631"/>
              <a:ext cx="5902" cy="397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659710" y="1981100"/>
              <a:ext cx="3932" cy="3936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703005" y="1982428"/>
              <a:ext cx="0" cy="636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1744333" y="1981103"/>
              <a:ext cx="5906" cy="3935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785658" y="1990159"/>
              <a:ext cx="5906" cy="3935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1830923" y="1998812"/>
              <a:ext cx="5906" cy="3935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874221" y="2007464"/>
              <a:ext cx="5906" cy="3935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1909642" y="2026363"/>
              <a:ext cx="15745" cy="3739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943099" y="2053915"/>
              <a:ext cx="21647" cy="35423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1978522" y="2079498"/>
              <a:ext cx="25583" cy="2952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984426" y="2109018"/>
              <a:ext cx="55103" cy="511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2033625" y="2146409"/>
              <a:ext cx="31488" cy="2952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059208" y="2187735"/>
              <a:ext cx="31487" cy="17713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076921" y="2225129"/>
              <a:ext cx="35423" cy="1771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2100536" y="2262520"/>
              <a:ext cx="39359" cy="1968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2108407" y="2308758"/>
              <a:ext cx="43292" cy="10834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2114312" y="2355015"/>
              <a:ext cx="47231" cy="5904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2109788" y="2398310"/>
              <a:ext cx="55692" cy="6753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96600" y="2443573"/>
              <a:ext cx="787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8" name="TextBox 2107"/>
            <p:cNvSpPr txBox="1"/>
            <p:nvPr/>
          </p:nvSpPr>
          <p:spPr>
            <a:xfrm>
              <a:off x="1011921" y="233139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 rot="19187370">
              <a:off x="1148282" y="192404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10</a:t>
              </a:r>
              <a:endParaRPr lang="en-US" sz="9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58691" y="175303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20</a:t>
              </a:r>
              <a:endParaRPr lang="en-US" sz="9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 rot="2670566">
              <a:off x="1964271" y="192404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30</a:t>
              </a:r>
              <a:endParaRPr lang="en-US" sz="900" b="1" dirty="0"/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2130175" y="232247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40</a:t>
              </a:r>
              <a:endParaRPr lang="en-US" sz="900" b="1" dirty="0"/>
            </a:p>
          </p:txBody>
        </p:sp>
        <p:cxnSp>
          <p:nvCxnSpPr>
            <p:cNvPr id="2054" name="Straight Connector 2053"/>
            <p:cNvCxnSpPr/>
            <p:nvPr/>
          </p:nvCxnSpPr>
          <p:spPr>
            <a:xfrm flipV="1">
              <a:off x="1228724" y="2445541"/>
              <a:ext cx="7478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558844" y="270110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17626649">
            <a:off x="5022141" y="1517227"/>
            <a:ext cx="404624" cy="844780"/>
            <a:chOff x="1497107" y="2204546"/>
            <a:chExt cx="404624" cy="1159923"/>
          </a:xfrm>
        </p:grpSpPr>
        <p:sp>
          <p:nvSpPr>
            <p:cNvPr id="2109" name="Isosceles Triangle 2108"/>
            <p:cNvSpPr/>
            <p:nvPr/>
          </p:nvSpPr>
          <p:spPr>
            <a:xfrm>
              <a:off x="1691809" y="2204546"/>
              <a:ext cx="45719" cy="401648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1" name="Straight Connector 2110"/>
            <p:cNvCxnSpPr/>
            <p:nvPr/>
          </p:nvCxnSpPr>
          <p:spPr>
            <a:xfrm rot="3039247">
              <a:off x="1427968" y="2890707"/>
              <a:ext cx="542901" cy="4046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45037" y="1761329"/>
            <a:ext cx="995362" cy="295696"/>
            <a:chOff x="1209675" y="2446310"/>
            <a:chExt cx="995362" cy="295696"/>
          </a:xfrm>
        </p:grpSpPr>
        <p:sp>
          <p:nvSpPr>
            <p:cNvPr id="55" name="Oval 54"/>
            <p:cNvSpPr/>
            <p:nvPr/>
          </p:nvSpPr>
          <p:spPr>
            <a:xfrm>
              <a:off x="1498203" y="2446310"/>
              <a:ext cx="402432" cy="2616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09675" y="2567780"/>
              <a:ext cx="995362" cy="174226"/>
            </a:xfrm>
            <a:custGeom>
              <a:avLst/>
              <a:gdLst>
                <a:gd name="connsiteX0" fmla="*/ 0 w 838200"/>
                <a:gd name="connsiteY0" fmla="*/ 0 h 157556"/>
                <a:gd name="connsiteX1" fmla="*/ 838200 w 838200"/>
                <a:gd name="connsiteY1" fmla="*/ 0 h 157556"/>
                <a:gd name="connsiteX2" fmla="*/ 838200 w 838200"/>
                <a:gd name="connsiteY2" fmla="*/ 157556 h 157556"/>
                <a:gd name="connsiteX3" fmla="*/ 0 w 838200"/>
                <a:gd name="connsiteY3" fmla="*/ 157556 h 157556"/>
                <a:gd name="connsiteX4" fmla="*/ 0 w 838200"/>
                <a:gd name="connsiteY4" fmla="*/ 0 h 157556"/>
                <a:gd name="connsiteX0" fmla="*/ 0 w 907256"/>
                <a:gd name="connsiteY0" fmla="*/ 2381 h 159937"/>
                <a:gd name="connsiteX1" fmla="*/ 907256 w 907256"/>
                <a:gd name="connsiteY1" fmla="*/ 0 h 159937"/>
                <a:gd name="connsiteX2" fmla="*/ 838200 w 907256"/>
                <a:gd name="connsiteY2" fmla="*/ 159937 h 159937"/>
                <a:gd name="connsiteX3" fmla="*/ 0 w 907256"/>
                <a:gd name="connsiteY3" fmla="*/ 159937 h 159937"/>
                <a:gd name="connsiteX4" fmla="*/ 0 w 907256"/>
                <a:gd name="connsiteY4" fmla="*/ 2381 h 159937"/>
                <a:gd name="connsiteX0" fmla="*/ 0 w 907256"/>
                <a:gd name="connsiteY0" fmla="*/ 2381 h 159937"/>
                <a:gd name="connsiteX1" fmla="*/ 907256 w 907256"/>
                <a:gd name="connsiteY1" fmla="*/ 0 h 159937"/>
                <a:gd name="connsiteX2" fmla="*/ 826293 w 907256"/>
                <a:gd name="connsiteY2" fmla="*/ 159937 h 159937"/>
                <a:gd name="connsiteX3" fmla="*/ 0 w 907256"/>
                <a:gd name="connsiteY3" fmla="*/ 159937 h 159937"/>
                <a:gd name="connsiteX4" fmla="*/ 0 w 907256"/>
                <a:gd name="connsiteY4" fmla="*/ 2381 h 159937"/>
                <a:gd name="connsiteX0" fmla="*/ 0 w 907256"/>
                <a:gd name="connsiteY0" fmla="*/ 2381 h 159937"/>
                <a:gd name="connsiteX1" fmla="*/ 907256 w 907256"/>
                <a:gd name="connsiteY1" fmla="*/ 0 h 159937"/>
                <a:gd name="connsiteX2" fmla="*/ 826293 w 907256"/>
                <a:gd name="connsiteY2" fmla="*/ 159937 h 159937"/>
                <a:gd name="connsiteX3" fmla="*/ 0 w 907256"/>
                <a:gd name="connsiteY3" fmla="*/ 159937 h 159937"/>
                <a:gd name="connsiteX4" fmla="*/ 0 w 907256"/>
                <a:gd name="connsiteY4" fmla="*/ 2381 h 159937"/>
                <a:gd name="connsiteX0" fmla="*/ 0 w 992981"/>
                <a:gd name="connsiteY0" fmla="*/ 11906 h 159937"/>
                <a:gd name="connsiteX1" fmla="*/ 992981 w 992981"/>
                <a:gd name="connsiteY1" fmla="*/ 0 h 159937"/>
                <a:gd name="connsiteX2" fmla="*/ 912018 w 992981"/>
                <a:gd name="connsiteY2" fmla="*/ 159937 h 159937"/>
                <a:gd name="connsiteX3" fmla="*/ 85725 w 992981"/>
                <a:gd name="connsiteY3" fmla="*/ 159937 h 159937"/>
                <a:gd name="connsiteX4" fmla="*/ 0 w 992981"/>
                <a:gd name="connsiteY4" fmla="*/ 11906 h 159937"/>
                <a:gd name="connsiteX0" fmla="*/ 0 w 992981"/>
                <a:gd name="connsiteY0" fmla="*/ 11906 h 171844"/>
                <a:gd name="connsiteX1" fmla="*/ 992981 w 992981"/>
                <a:gd name="connsiteY1" fmla="*/ 0 h 171844"/>
                <a:gd name="connsiteX2" fmla="*/ 912018 w 992981"/>
                <a:gd name="connsiteY2" fmla="*/ 159937 h 171844"/>
                <a:gd name="connsiteX3" fmla="*/ 64293 w 992981"/>
                <a:gd name="connsiteY3" fmla="*/ 171844 h 171844"/>
                <a:gd name="connsiteX4" fmla="*/ 0 w 992981"/>
                <a:gd name="connsiteY4" fmla="*/ 11906 h 171844"/>
                <a:gd name="connsiteX0" fmla="*/ 0 w 992981"/>
                <a:gd name="connsiteY0" fmla="*/ 11906 h 171844"/>
                <a:gd name="connsiteX1" fmla="*/ 992981 w 992981"/>
                <a:gd name="connsiteY1" fmla="*/ 0 h 171844"/>
                <a:gd name="connsiteX2" fmla="*/ 912018 w 992981"/>
                <a:gd name="connsiteY2" fmla="*/ 159937 h 171844"/>
                <a:gd name="connsiteX3" fmla="*/ 64293 w 992981"/>
                <a:gd name="connsiteY3" fmla="*/ 171844 h 171844"/>
                <a:gd name="connsiteX4" fmla="*/ 0 w 992981"/>
                <a:gd name="connsiteY4" fmla="*/ 11906 h 171844"/>
                <a:gd name="connsiteX0" fmla="*/ 0 w 992981"/>
                <a:gd name="connsiteY0" fmla="*/ 11906 h 171844"/>
                <a:gd name="connsiteX1" fmla="*/ 992981 w 992981"/>
                <a:gd name="connsiteY1" fmla="*/ 0 h 171844"/>
                <a:gd name="connsiteX2" fmla="*/ 923924 w 992981"/>
                <a:gd name="connsiteY2" fmla="*/ 167081 h 171844"/>
                <a:gd name="connsiteX3" fmla="*/ 64293 w 992981"/>
                <a:gd name="connsiteY3" fmla="*/ 171844 h 171844"/>
                <a:gd name="connsiteX4" fmla="*/ 0 w 992981"/>
                <a:gd name="connsiteY4" fmla="*/ 11906 h 171844"/>
                <a:gd name="connsiteX0" fmla="*/ 0 w 992981"/>
                <a:gd name="connsiteY0" fmla="*/ 11906 h 171844"/>
                <a:gd name="connsiteX1" fmla="*/ 992981 w 992981"/>
                <a:gd name="connsiteY1" fmla="*/ 0 h 171844"/>
                <a:gd name="connsiteX2" fmla="*/ 916781 w 992981"/>
                <a:gd name="connsiteY2" fmla="*/ 167081 h 171844"/>
                <a:gd name="connsiteX3" fmla="*/ 64293 w 992981"/>
                <a:gd name="connsiteY3" fmla="*/ 171844 h 171844"/>
                <a:gd name="connsiteX4" fmla="*/ 0 w 992981"/>
                <a:gd name="connsiteY4" fmla="*/ 11906 h 171844"/>
                <a:gd name="connsiteX0" fmla="*/ 0 w 992981"/>
                <a:gd name="connsiteY0" fmla="*/ 11906 h 171844"/>
                <a:gd name="connsiteX1" fmla="*/ 992981 w 992981"/>
                <a:gd name="connsiteY1" fmla="*/ 0 h 171844"/>
                <a:gd name="connsiteX2" fmla="*/ 907256 w 992981"/>
                <a:gd name="connsiteY2" fmla="*/ 167081 h 171844"/>
                <a:gd name="connsiteX3" fmla="*/ 64293 w 992981"/>
                <a:gd name="connsiteY3" fmla="*/ 171844 h 171844"/>
                <a:gd name="connsiteX4" fmla="*/ 0 w 992981"/>
                <a:gd name="connsiteY4" fmla="*/ 11906 h 171844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07256 w 995362"/>
                <a:gd name="connsiteY2" fmla="*/ 169463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6781 w 995362"/>
                <a:gd name="connsiteY2" fmla="*/ 174226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6781 w 995362"/>
                <a:gd name="connsiteY2" fmla="*/ 174226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04874 w 995362"/>
                <a:gd name="connsiteY2" fmla="*/ 174226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04874 w 995362"/>
                <a:gd name="connsiteY2" fmla="*/ 174226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04874 w 995362"/>
                <a:gd name="connsiteY2" fmla="*/ 174226 h 174226"/>
                <a:gd name="connsiteX3" fmla="*/ 64293 w 995362"/>
                <a:gd name="connsiteY3" fmla="*/ 174226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04874 w 995362"/>
                <a:gd name="connsiteY2" fmla="*/ 174226 h 174226"/>
                <a:gd name="connsiteX3" fmla="*/ 78581 w 995362"/>
                <a:gd name="connsiteY3" fmla="*/ 171845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2018 w 995362"/>
                <a:gd name="connsiteY2" fmla="*/ 174226 h 174226"/>
                <a:gd name="connsiteX3" fmla="*/ 78581 w 995362"/>
                <a:gd name="connsiteY3" fmla="*/ 171845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2018 w 995362"/>
                <a:gd name="connsiteY2" fmla="*/ 174226 h 174226"/>
                <a:gd name="connsiteX3" fmla="*/ 78581 w 995362"/>
                <a:gd name="connsiteY3" fmla="*/ 171845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2018 w 995362"/>
                <a:gd name="connsiteY2" fmla="*/ 174226 h 174226"/>
                <a:gd name="connsiteX3" fmla="*/ 78581 w 995362"/>
                <a:gd name="connsiteY3" fmla="*/ 171845 h 174226"/>
                <a:gd name="connsiteX4" fmla="*/ 0 w 995362"/>
                <a:gd name="connsiteY4" fmla="*/ 14288 h 174226"/>
                <a:gd name="connsiteX0" fmla="*/ 0 w 995362"/>
                <a:gd name="connsiteY0" fmla="*/ 14288 h 174226"/>
                <a:gd name="connsiteX1" fmla="*/ 995362 w 995362"/>
                <a:gd name="connsiteY1" fmla="*/ 0 h 174226"/>
                <a:gd name="connsiteX2" fmla="*/ 912018 w 995362"/>
                <a:gd name="connsiteY2" fmla="*/ 174226 h 174226"/>
                <a:gd name="connsiteX3" fmla="*/ 78581 w 995362"/>
                <a:gd name="connsiteY3" fmla="*/ 171845 h 174226"/>
                <a:gd name="connsiteX4" fmla="*/ 0 w 995362"/>
                <a:gd name="connsiteY4" fmla="*/ 14288 h 1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362" h="174226">
                  <a:moveTo>
                    <a:pt x="0" y="14288"/>
                  </a:moveTo>
                  <a:lnTo>
                    <a:pt x="995362" y="0"/>
                  </a:lnTo>
                  <a:cubicBezTo>
                    <a:pt x="980280" y="53312"/>
                    <a:pt x="950912" y="128059"/>
                    <a:pt x="912018" y="174226"/>
                  </a:cubicBezTo>
                  <a:lnTo>
                    <a:pt x="78581" y="171845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636316" y="2589408"/>
              <a:ext cx="126206" cy="130969"/>
              <a:chOff x="981135" y="1775605"/>
              <a:chExt cx="126206" cy="13096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81135" y="1775605"/>
                <a:ext cx="126206" cy="1309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990600" y="1787451"/>
                <a:ext cx="107276" cy="10727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cxnSp>
            <p:nvCxnSpPr>
              <p:cNvPr id="63" name="Straight Connector 62"/>
              <p:cNvCxnSpPr>
                <a:stCxn id="62" idx="7"/>
              </p:cNvCxnSpPr>
              <p:nvPr/>
            </p:nvCxnSpPr>
            <p:spPr>
              <a:xfrm flipH="1">
                <a:off x="1012032" y="1803161"/>
                <a:ext cx="70134" cy="7840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Straight Connector 9"/>
          <p:cNvCxnSpPr>
            <a:stCxn id="8" idx="6"/>
            <a:endCxn id="11" idx="2"/>
          </p:cNvCxnSpPr>
          <p:nvPr/>
        </p:nvCxnSpPr>
        <p:spPr>
          <a:xfrm>
            <a:off x="6722165" y="1759226"/>
            <a:ext cx="10045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127000">
              <a:srgbClr val="FFFF00">
                <a:alpha val="29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ular Callout 100"/>
          <p:cNvSpPr/>
          <p:nvPr/>
        </p:nvSpPr>
        <p:spPr>
          <a:xfrm>
            <a:off x="6444334" y="2305462"/>
            <a:ext cx="1373786" cy="418411"/>
          </a:xfrm>
          <a:prstGeom prst="wedgeRoundRectCallout">
            <a:avLst>
              <a:gd name="adj1" fmla="val 36279"/>
              <a:gd name="adj2" fmla="val -147003"/>
              <a:gd name="adj3" fmla="val 16667"/>
            </a:avLst>
          </a:prstGeom>
          <a:solidFill>
            <a:srgbClr val="FFFF00">
              <a:alpha val="80000"/>
            </a:srgbClr>
          </a:solidFill>
          <a:ln w="1270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w Cen MT" pitchFamily="34" charset="0"/>
              </a:rPr>
              <a:t>copper wire</a:t>
            </a:r>
          </a:p>
        </p:txBody>
      </p:sp>
      <p:cxnSp>
        <p:nvCxnSpPr>
          <p:cNvPr id="103" name="Straight Connector 102"/>
          <p:cNvCxnSpPr>
            <a:stCxn id="8" idx="6"/>
          </p:cNvCxnSpPr>
          <p:nvPr/>
        </p:nvCxnSpPr>
        <p:spPr>
          <a:xfrm>
            <a:off x="6722165" y="1759226"/>
            <a:ext cx="103718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glow rad="127000">
              <a:srgbClr val="FFFF00">
                <a:alpha val="29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ular Callout 104"/>
          <p:cNvSpPr/>
          <p:nvPr/>
        </p:nvSpPr>
        <p:spPr>
          <a:xfrm>
            <a:off x="6423003" y="2308361"/>
            <a:ext cx="1828800" cy="418411"/>
          </a:xfrm>
          <a:prstGeom prst="wedgeRoundRectCallout">
            <a:avLst>
              <a:gd name="adj1" fmla="val 3987"/>
              <a:gd name="adj2" fmla="val -160662"/>
              <a:gd name="adj3" fmla="val 16667"/>
            </a:avLst>
          </a:prstGeom>
          <a:solidFill>
            <a:srgbClr val="FFFF00">
              <a:alpha val="80000"/>
            </a:srgbClr>
          </a:solidFill>
          <a:ln w="1270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w Cen MT" pitchFamily="34" charset="0"/>
              </a:rPr>
              <a:t>Aluminium</a:t>
            </a:r>
            <a:r>
              <a:rPr lang="en-US" sz="1600" b="1" dirty="0" smtClean="0">
                <a:solidFill>
                  <a:schemeClr val="tx1"/>
                </a:solidFill>
                <a:latin typeface="Tw Cen MT" pitchFamily="34" charset="0"/>
              </a:rPr>
              <a:t> wire</a:t>
            </a:r>
            <a:endParaRPr lang="en-US" sz="16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944083" y="-759112"/>
            <a:ext cx="1028234" cy="0"/>
          </a:xfrm>
          <a:prstGeom prst="line">
            <a:avLst/>
          </a:prstGeom>
          <a:solidFill>
            <a:schemeClr val="bg1">
              <a:alpha val="20000"/>
            </a:schemeClr>
          </a:solidFill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Rounded Rectangular Callout 106"/>
          <p:cNvSpPr/>
          <p:nvPr/>
        </p:nvSpPr>
        <p:spPr>
          <a:xfrm>
            <a:off x="6523305" y="2308361"/>
            <a:ext cx="1249095" cy="418411"/>
          </a:xfrm>
          <a:prstGeom prst="wedgeRoundRectCallout">
            <a:avLst>
              <a:gd name="adj1" fmla="val 3987"/>
              <a:gd name="adj2" fmla="val -160662"/>
              <a:gd name="adj3" fmla="val 16667"/>
            </a:avLst>
          </a:prstGeom>
          <a:solidFill>
            <a:srgbClr val="FFFF00">
              <a:alpha val="80000"/>
            </a:srgbClr>
          </a:solidFill>
          <a:ln w="1270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" pitchFamily="34" charset="0"/>
              </a:rPr>
              <a:t>Glass rod</a:t>
            </a:r>
            <a:endParaRPr lang="en-US" sz="16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110" name="Straight Connector 109"/>
          <p:cNvCxnSpPr>
            <a:endCxn id="11" idx="2"/>
          </p:cNvCxnSpPr>
          <p:nvPr/>
        </p:nvCxnSpPr>
        <p:spPr>
          <a:xfrm flipV="1">
            <a:off x="6676445" y="1759226"/>
            <a:ext cx="1050235" cy="24595"/>
          </a:xfrm>
          <a:prstGeom prst="curvedConnector3">
            <a:avLst>
              <a:gd name="adj1" fmla="val 59070"/>
            </a:avLst>
          </a:prstGeom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ular Callout 111"/>
          <p:cNvSpPr/>
          <p:nvPr/>
        </p:nvSpPr>
        <p:spPr>
          <a:xfrm>
            <a:off x="6493612" y="2356285"/>
            <a:ext cx="1249095" cy="418411"/>
          </a:xfrm>
          <a:prstGeom prst="wedgeRoundRectCallout">
            <a:avLst>
              <a:gd name="adj1" fmla="val 3987"/>
              <a:gd name="adj2" fmla="val -160662"/>
              <a:gd name="adj3" fmla="val 16667"/>
            </a:avLst>
          </a:prstGeom>
          <a:solidFill>
            <a:srgbClr val="FFFF00">
              <a:alpha val="80000"/>
            </a:srgbClr>
          </a:solidFill>
          <a:ln w="1270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" pitchFamily="34" charset="0"/>
              </a:rPr>
              <a:t>Rubber</a:t>
            </a:r>
            <a:endParaRPr lang="en-US" sz="16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30725" y="17135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26680" y="17135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832108" y="3562846"/>
            <a:ext cx="239231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66"/>
                </a:solidFill>
                <a:latin typeface="Tw Cen MT" pitchFamily="34" charset="0"/>
              </a:rPr>
              <a:t>Electric Circuit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85800" y="971550"/>
            <a:ext cx="3048000" cy="669386"/>
          </a:xfrm>
          <a:prstGeom prst="round2DiagRect">
            <a:avLst/>
          </a:prstGeom>
          <a:solidFill>
            <a:schemeClr val="bg1">
              <a:alpha val="28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7338" indent="-287338">
              <a:defRPr b="1"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28600" indent="-228600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1.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Resistivity</a:t>
            </a:r>
            <a:r>
              <a:rPr lang="en-US" dirty="0" smtClean="0">
                <a:solidFill>
                  <a:schemeClr val="tx1"/>
                </a:solidFill>
                <a:latin typeface="Tw Cen MT" pitchFamily="34" charset="0"/>
              </a:rPr>
              <a:t> is a specific property of a material.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5800" y="1763830"/>
            <a:ext cx="3048000" cy="669386"/>
          </a:xfrm>
          <a:prstGeom prst="round2DiagRect">
            <a:avLst/>
          </a:prstGeom>
          <a:solidFill>
            <a:schemeClr val="bg1">
              <a:alpha val="28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7338" indent="-287338">
              <a:defRPr b="1"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28600" indent="-228600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2. </a:t>
            </a:r>
            <a:r>
              <a:rPr lang="en-US" dirty="0" smtClean="0">
                <a:solidFill>
                  <a:schemeClr val="tx1"/>
                </a:solidFill>
                <a:latin typeface="Tw Cen MT" pitchFamily="34" charset="0"/>
              </a:rPr>
              <a:t>Different materials have different resistivity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885863" y="-628650"/>
            <a:ext cx="1028234" cy="0"/>
          </a:xfrm>
          <a:prstGeom prst="line">
            <a:avLst/>
          </a:prstGeom>
          <a:solidFill>
            <a:schemeClr val="bg1">
              <a:alpha val="20000"/>
            </a:schemeClr>
          </a:solidFill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Can 117"/>
          <p:cNvSpPr/>
          <p:nvPr/>
        </p:nvSpPr>
        <p:spPr>
          <a:xfrm rot="16200000">
            <a:off x="7412192" y="-1273920"/>
            <a:ext cx="73632" cy="1029616"/>
          </a:xfrm>
          <a:prstGeom prst="can">
            <a:avLst/>
          </a:prstGeom>
          <a:gradFill>
            <a:gsLst>
              <a:gs pos="5000">
                <a:schemeClr val="tx1">
                  <a:lumMod val="100000"/>
                  <a:alpha val="27000"/>
                </a:schemeClr>
              </a:gs>
              <a:gs pos="34000">
                <a:srgbClr val="1A1C20">
                  <a:alpha val="31000"/>
                </a:srgbClr>
              </a:gs>
              <a:gs pos="10000">
                <a:schemeClr val="bg1">
                  <a:lumMod val="85000"/>
                  <a:alpha val="70000"/>
                </a:schemeClr>
              </a:gs>
              <a:gs pos="26000">
                <a:schemeClr val="bg1">
                  <a:lumMod val="85000"/>
                  <a:alpha val="37000"/>
                </a:schemeClr>
              </a:gs>
              <a:gs pos="70000">
                <a:schemeClr val="tx1">
                  <a:lumMod val="59000"/>
                  <a:lumOff val="41000"/>
                  <a:alpha val="17000"/>
                </a:schemeClr>
              </a:gs>
              <a:gs pos="95000">
                <a:schemeClr val="bg1">
                  <a:alpha val="6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4211" y="1724531"/>
            <a:ext cx="1017734" cy="70369"/>
          </a:xfrm>
          <a:prstGeom prst="rect">
            <a:avLst/>
          </a:prstGeom>
          <a:gradFill flip="none" rotWithShape="1">
            <a:gsLst>
              <a:gs pos="5000">
                <a:schemeClr val="tx1">
                  <a:lumMod val="100000"/>
                  <a:alpha val="27000"/>
                </a:schemeClr>
              </a:gs>
              <a:gs pos="34000">
                <a:srgbClr val="1A1C20">
                  <a:alpha val="31000"/>
                </a:srgbClr>
              </a:gs>
              <a:gs pos="10000">
                <a:schemeClr val="bg1">
                  <a:lumMod val="85000"/>
                  <a:alpha val="70000"/>
                </a:schemeClr>
              </a:gs>
              <a:gs pos="26000">
                <a:schemeClr val="bg1">
                  <a:lumMod val="85000"/>
                  <a:alpha val="37000"/>
                </a:schemeClr>
              </a:gs>
              <a:gs pos="70000">
                <a:schemeClr val="tx1">
                  <a:lumMod val="59000"/>
                  <a:lumOff val="41000"/>
                  <a:alpha val="17000"/>
                </a:schemeClr>
              </a:gs>
              <a:gs pos="95000">
                <a:schemeClr val="bg1">
                  <a:alpha val="68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10000" fill="hold" grpId="1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6000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3000" autoRev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accel="10000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6000">
                                          <p:cBhvr>
                                            <p:cTn id="3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fill="hold" nodeType="withEffect" p14:presetBounceEnd="69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5700000" p14:bounceEnd="69000">
                                          <p:cBhvr>
                                            <p:cTn id="45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-5700000" p14:bounceEnd="59000">
                                          <p:cBhvr>
                                            <p:cTn id="5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900000" p14:bounceEnd="64000">
                                          <p:cBhvr>
                                            <p:cTn id="65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-3900000" p14:bounceEnd="60000">
                                          <p:cBhvr>
                                            <p:cTn id="7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1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101" grpId="0" animBg="1"/>
          <p:bldP spid="101" grpId="1" animBg="1"/>
          <p:bldP spid="105" grpId="0" animBg="1"/>
          <p:bldP spid="105" grpId="1" animBg="1"/>
          <p:bldP spid="107" grpId="0" animBg="1"/>
          <p:bldP spid="107" grpId="1" animBg="1"/>
          <p:bldP spid="112" grpId="0" animBg="1"/>
          <p:bldP spid="8" grpId="0" animBg="1"/>
          <p:bldP spid="11" grpId="0" animBg="1"/>
          <p:bldP spid="128" grpId="0" animBg="1"/>
          <p:bldP spid="128" grpId="1" animBg="1"/>
          <p:bldP spid="114" grpId="0" animBg="1"/>
          <p:bldP spid="116" grpId="0" animBg="1"/>
          <p:bldP spid="6" grpId="0" animBg="1"/>
          <p:bldP spid="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3000" autoRev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accel="1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3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5700000">
                                          <p:cBhvr>
                                            <p:cTn id="45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5700000">
                                          <p:cBhvr>
                                            <p:cTn id="5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900000">
                                          <p:cBhvr>
                                            <p:cTn id="65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3900000">
                                          <p:cBhvr>
                                            <p:cTn id="7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1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101" grpId="0" animBg="1"/>
          <p:bldP spid="101" grpId="1" animBg="1"/>
          <p:bldP spid="105" grpId="0" animBg="1"/>
          <p:bldP spid="105" grpId="1" animBg="1"/>
          <p:bldP spid="107" grpId="0" animBg="1"/>
          <p:bldP spid="107" grpId="1" animBg="1"/>
          <p:bldP spid="112" grpId="0" animBg="1"/>
          <p:bldP spid="8" grpId="0" animBg="1"/>
          <p:bldP spid="11" grpId="0" animBg="1"/>
          <p:bldP spid="128" grpId="0" animBg="1"/>
          <p:bldP spid="128" grpId="1" animBg="1"/>
          <p:bldP spid="114" grpId="0" animBg="1"/>
          <p:bldP spid="116" grpId="0" animBg="1"/>
          <p:bldP spid="6" grpId="0" animBg="1"/>
          <p:bldP spid="6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382631"/>
            <a:ext cx="6853146" cy="700652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9500" y="562569"/>
            <a:ext cx="6505699" cy="3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On what factors does the resistance of a conductor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depend?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9755" y="1202487"/>
            <a:ext cx="11480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74881" y="1531501"/>
            <a:ext cx="419864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marL="400050" indent="-400050">
              <a:buClr>
                <a:schemeClr val="bg1"/>
              </a:buClr>
              <a:buFont typeface="+mj-lt"/>
              <a:buAutoNum type="romanLcPeriod"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Length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020" y="361892"/>
            <a:ext cx="756780" cy="400110"/>
            <a:chOff x="310020" y="174377"/>
            <a:chExt cx="756780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75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Q.1.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4186" y="52309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86288" y="1465835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74881" y="1200150"/>
            <a:ext cx="5430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resistance of a conductor depends on its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4881" y="1928838"/>
            <a:ext cx="4516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Clr>
                <a:schemeClr val="bg1"/>
              </a:buClr>
              <a:buFont typeface="+mj-lt"/>
              <a:buAutoNum type="romanLcPeriod" startAt="2"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Area of cross – section (thickness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4881" y="2661955"/>
            <a:ext cx="4198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Clr>
                <a:schemeClr val="bg1"/>
              </a:buClr>
              <a:buFont typeface="+mj-lt"/>
              <a:buAutoNum type="romanLcPeriod" startAt="4"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Temperature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4881" y="2295397"/>
            <a:ext cx="4198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Clr>
                <a:schemeClr val="bg1"/>
              </a:buClr>
              <a:buFont typeface="+mj-lt"/>
              <a:buAutoNum type="romanLcPeriod" startAt="3"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3114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62" grpId="0"/>
      <p:bldP spid="74" grpId="0" animBg="1"/>
      <p:bldP spid="94" grpId="0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60463"/>
            <a:ext cx="6853147" cy="139786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9501" y="223480"/>
            <a:ext cx="6353300" cy="1340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does the resistance of a wire change when:</a:t>
            </a:r>
          </a:p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(a) Its length is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tripled?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(b) Its diameter is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tripled?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(c) Its material is changed to one whose resistivity is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	 three time?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358879" y="2092263"/>
            <a:ext cx="7457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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0020" y="133350"/>
            <a:ext cx="756780" cy="400110"/>
            <a:chOff x="310020" y="174377"/>
            <a:chExt cx="756780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75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Q.2.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7914" y="51468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299755" y="1664288"/>
            <a:ext cx="91491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5823" y="1944318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74892" y="1645801"/>
            <a:ext cx="330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ρ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759048" y="1581150"/>
            <a:ext cx="2696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717459" y="1866840"/>
            <a:ext cx="301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54338" y="1962150"/>
            <a:ext cx="270658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958829" y="2092263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(a)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066800" y="1680924"/>
            <a:ext cx="590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017" y="2495550"/>
            <a:ext cx="4930521" cy="4001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∴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If </a:t>
            </a:r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l  is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tripled, resistance is also tripled.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358879" y="3027382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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958829" y="3014682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(b)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850133" y="29336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33410" y="3162240"/>
            <a:ext cx="301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868051" y="3238440"/>
            <a:ext cx="270658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127229" y="3027382"/>
            <a:ext cx="426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340878" y="3604933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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860710" y="351119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817310" y="3771840"/>
            <a:ext cx="4386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</a:t>
            </a:r>
            <a:r>
              <a:rPr lang="en-US" sz="20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864469" y="3815991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55993" y="3444145"/>
            <a:ext cx="2163606" cy="701541"/>
            <a:chOff x="2255993" y="3643754"/>
            <a:chExt cx="2163606" cy="701541"/>
          </a:xfrm>
        </p:grpSpPr>
        <p:sp>
          <p:nvSpPr>
            <p:cNvPr id="106" name="TextBox 105"/>
            <p:cNvSpPr txBox="1"/>
            <p:nvPr/>
          </p:nvSpPr>
          <p:spPr>
            <a:xfrm>
              <a:off x="3594800" y="3643754"/>
              <a:ext cx="8247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00CC"/>
                  </a:solidFill>
                  <a:effectLst>
                    <a:outerShdw blurRad="50800" dist="50800" dir="2280000" algn="ctr" rotWithShape="0">
                      <a:schemeClr val="bg1"/>
                    </a:outerShdw>
                  </a:effectLst>
                </a:defRPr>
              </a:lvl1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cs typeface="Arial" panose="020B0604020202020204" pitchFamily="34" charset="0"/>
                </a:rPr>
                <a:t>p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d</a:t>
              </a:r>
              <a:r>
                <a:rPr lang="en-US" sz="2000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2</a:t>
              </a:r>
              <a:endParaRPr lang="en-IN" sz="2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13984" y="3945185"/>
              <a:ext cx="44625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00CC"/>
                  </a:solidFill>
                  <a:effectLst>
                    <a:outerShdw blurRad="50800" dist="50800" dir="2280000" algn="ctr" rotWithShape="0">
                      <a:schemeClr val="bg1"/>
                    </a:outerShdw>
                  </a:effectLst>
                </a:defRPr>
              </a:lvl1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4</a:t>
              </a:r>
              <a:endParaRPr lang="en-IN" sz="2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618805" y="4012829"/>
              <a:ext cx="63661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ouble Bracket 108"/>
            <p:cNvSpPr/>
            <p:nvPr/>
          </p:nvSpPr>
          <p:spPr>
            <a:xfrm>
              <a:off x="2292633" y="3643754"/>
              <a:ext cx="2045905" cy="671162"/>
            </a:xfrm>
            <a:prstGeom prst="bracketPair">
              <a:avLst>
                <a:gd name="adj" fmla="val 1335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255993" y="3825100"/>
              <a:ext cx="10764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∴  A 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95437" y="3796262"/>
              <a:ext cx="67396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00CC"/>
                  </a:solidFill>
                  <a:effectLst>
                    <a:outerShdw blurRad="50800" dist="50800" dir="2280000" algn="ctr" rotWithShape="0">
                      <a:schemeClr val="bg1"/>
                    </a:outerShdw>
                  </a:effectLst>
                </a:defRPr>
              </a:lvl1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cs typeface="Arial" panose="020B0604020202020204" pitchFamily="34" charset="0"/>
                </a:rPr>
                <a:t>p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r</a:t>
              </a:r>
              <a:r>
                <a:rPr lang="en-US" sz="2000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2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Arial" panose="020B0604020202020204" pitchFamily="34" charset="0"/>
                </a:rPr>
                <a:t> </a:t>
              </a:r>
              <a:endParaRPr lang="en-IN" sz="2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332445" y="3825100"/>
              <a:ext cx="344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28600" y="4368454"/>
            <a:ext cx="4109938" cy="60984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∴ If the diameter is tripled Resistance becomes 1/9 times 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495800" y="2863041"/>
            <a:ext cx="0" cy="2267693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062022" y="3257550"/>
            <a:ext cx="80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 </a:t>
            </a:r>
            <a:r>
              <a: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ρ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661972" y="3257550"/>
            <a:ext cx="468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(c)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28537" y="3896725"/>
            <a:ext cx="3067664" cy="60529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∴ </a:t>
            </a:r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 If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resistivity is tripled, </a:t>
            </a:r>
            <a:endParaRPr lang="en-US" sz="2000" b="1" dirty="0" smtClean="0">
              <a:solidFill>
                <a:schemeClr val="bg1"/>
              </a:solidFill>
              <a:latin typeface="Book Antiqua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resistance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is </a:t>
            </a:r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</a:rPr>
              <a:t>also tripled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4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7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8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3" grpId="0"/>
          <p:bldP spid="81" grpId="0"/>
          <p:bldP spid="82" grpId="0" animBg="1"/>
          <p:bldP spid="85" grpId="0"/>
          <p:bldP spid="83" grpId="0"/>
          <p:bldP spid="84" grpId="0"/>
          <p:bldP spid="90" grpId="0"/>
          <p:bldP spid="91" grpId="0"/>
          <p:bldP spid="92" grpId="0" animBg="1"/>
          <p:bldP spid="93" grpId="0"/>
          <p:bldP spid="94" grpId="0"/>
          <p:bldP spid="95" grpId="0"/>
          <p:bldP spid="96" grpId="0"/>
          <p:bldP spid="100" grpId="0"/>
          <p:bldP spid="101" grpId="0"/>
          <p:bldP spid="102" grpId="0"/>
          <p:bldP spid="103" grpId="0"/>
          <p:bldP spid="113" grpId="0" animBg="1"/>
          <p:bldP spid="115" grpId="0"/>
          <p:bldP spid="116" grpId="0"/>
          <p:bldP spid="1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3" grpId="0"/>
          <p:bldP spid="81" grpId="0"/>
          <p:bldP spid="82" grpId="0" animBg="1"/>
          <p:bldP spid="85" grpId="0"/>
          <p:bldP spid="83" grpId="0"/>
          <p:bldP spid="84" grpId="0"/>
          <p:bldP spid="90" grpId="0"/>
          <p:bldP spid="91" grpId="0"/>
          <p:bldP spid="92" grpId="0" animBg="1"/>
          <p:bldP spid="93" grpId="0"/>
          <p:bldP spid="94" grpId="0"/>
          <p:bldP spid="95" grpId="0"/>
          <p:bldP spid="96" grpId="0"/>
          <p:bldP spid="100" grpId="0"/>
          <p:bldP spid="101" grpId="0"/>
          <p:bldP spid="102" grpId="0"/>
          <p:bldP spid="103" grpId="0"/>
          <p:bldP spid="113" grpId="0" animBg="1"/>
          <p:bldP spid="115" grpId="0"/>
          <p:bldP spid="116" grpId="0"/>
          <p:bldP spid="11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967" y="267590"/>
            <a:ext cx="6921677" cy="914195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08050" y="309739"/>
            <a:ext cx="6353300" cy="84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Will current flow more easily through a thick wire or a thin wire of the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same material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, when connected to the same source? Why?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338438"/>
            <a:ext cx="10718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020" y="406865"/>
            <a:ext cx="718680" cy="400110"/>
            <a:chOff x="310020" y="174377"/>
            <a:chExt cx="718680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718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Q.3.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5608" y="535862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15481" y="1614213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28700" y="1338438"/>
            <a:ext cx="6896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(i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When connected to a same source, current will flow more easily through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thick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wire than the thin wire.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8700" y="2078909"/>
            <a:ext cx="2552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(ii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Resistance 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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80056" y="1980345"/>
            <a:ext cx="285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33750" y="2253395"/>
            <a:ext cx="301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68391" y="2304195"/>
            <a:ext cx="270658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74" grpId="0" animBg="1"/>
      <p:bldP spid="94" grpId="0"/>
      <p:bldP spid="1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384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579</Words>
  <Application>Microsoft Office PowerPoint</Application>
  <PresentationFormat>On-screen Show (16:9)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Bell MT</vt:lpstr>
      <vt:lpstr>Book Antiqua</vt:lpstr>
      <vt:lpstr>Calibri</vt:lpstr>
      <vt:lpstr>Cambria Math</vt:lpstr>
      <vt:lpstr>Gautami</vt:lpstr>
      <vt:lpstr>Leelawadee</vt:lpstr>
      <vt:lpstr>MS Mincho</vt:lpstr>
      <vt:lpstr>MT Extra</vt:lpstr>
      <vt:lpstr>Mute Fruit Black Krash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4</cp:revision>
  <dcterms:created xsi:type="dcterms:W3CDTF">2019-03-01T09:16:30Z</dcterms:created>
  <dcterms:modified xsi:type="dcterms:W3CDTF">2022-04-25T03:18:28Z</dcterms:modified>
</cp:coreProperties>
</file>