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4D77-A40E-4ACE-8393-FBECD6BF53B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CF7F4-69BC-4707-9FFD-0A7DD020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51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605F-BD9F-4E74-8BAA-B573B2E8968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EFEC-E0F5-45AA-8421-9CCBDE09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jpeg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7.jpeg"/><Relationship Id="rId3" Type="http://schemas.openxmlformats.org/officeDocument/2006/relationships/image" Target="../media/image4.jpeg"/><Relationship Id="rId21" Type="http://schemas.openxmlformats.org/officeDocument/2006/relationships/image" Target="../media/image19.pn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2.wdp"/><Relationship Id="rId10" Type="http://schemas.openxmlformats.org/officeDocument/2006/relationships/image" Target="../media/image10.jpeg"/><Relationship Id="rId19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jpe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gif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8" y="2217807"/>
            <a:ext cx="2755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4849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 bwMode="auto">
          <a:xfrm>
            <a:off x="1382713" y="2550795"/>
            <a:ext cx="1033462" cy="549275"/>
          </a:xfrm>
          <a:custGeom>
            <a:avLst/>
            <a:gdLst>
              <a:gd name="connsiteX0" fmla="*/ 0 w 1689100"/>
              <a:gd name="connsiteY0" fmla="*/ 0 h 527050"/>
              <a:gd name="connsiteX1" fmla="*/ 12700 w 1689100"/>
              <a:gd name="connsiteY1" fmla="*/ 527050 h 527050"/>
              <a:gd name="connsiteX2" fmla="*/ 1689100 w 1689100"/>
              <a:gd name="connsiteY2" fmla="*/ 508000 h 527050"/>
              <a:gd name="connsiteX3" fmla="*/ 1682750 w 1689100"/>
              <a:gd name="connsiteY3" fmla="*/ 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527050">
                <a:moveTo>
                  <a:pt x="0" y="0"/>
                </a:moveTo>
                <a:lnTo>
                  <a:pt x="12700" y="527050"/>
                </a:lnTo>
                <a:lnTo>
                  <a:pt x="1689100" y="508000"/>
                </a:lnTo>
                <a:cubicBezTo>
                  <a:pt x="1686983" y="338667"/>
                  <a:pt x="1684867" y="169333"/>
                  <a:pt x="1682750" y="0"/>
                </a:cubicBez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5343525" y="768122"/>
            <a:ext cx="3419475" cy="641350"/>
            <a:chOff x="5210175" y="2087233"/>
            <a:chExt cx="3419475" cy="641958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944840"/>
                </p:ext>
              </p:extLst>
            </p:nvPr>
          </p:nvGraphicFramePr>
          <p:xfrm>
            <a:off x="5829300" y="2087233"/>
            <a:ext cx="284326" cy="641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228600" imgH="545760" progId="Equation.DSMT4">
                    <p:embed/>
                  </p:oleObj>
                </mc:Choice>
                <mc:Fallback>
                  <p:oleObj name="Equation" r:id="rId3" imgW="228600" imgH="545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9300" y="2087233"/>
                          <a:ext cx="284326" cy="641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5210175" y="2228868"/>
              <a:ext cx="3419475" cy="369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w Cen MT" pitchFamily="34" charset="0"/>
                </a:rPr>
                <a:t>and    </a:t>
              </a:r>
              <a:r>
                <a:rPr lang="en-US" b="1" dirty="0" smtClean="0">
                  <a:solidFill>
                    <a:prstClr val="black"/>
                  </a:solidFill>
                  <a:latin typeface="Tw Cen MT" pitchFamily="34" charset="0"/>
                </a:rPr>
                <a:t>   =  </a:t>
              </a:r>
              <a:r>
                <a:rPr lang="en-US" b="1" dirty="0">
                  <a:solidFill>
                    <a:prstClr val="black"/>
                  </a:solidFill>
                  <a:latin typeface="Tw Cen MT" pitchFamily="34" charset="0"/>
                </a:rPr>
                <a:t>R  (Constant)</a:t>
              </a: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38625" y="907531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V  </a:t>
            </a: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  </a:t>
            </a: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I  </a:t>
            </a:r>
          </a:p>
        </p:txBody>
      </p:sp>
      <p:sp>
        <p:nvSpPr>
          <p:cNvPr id="7" name="Freeform 6"/>
          <p:cNvSpPr/>
          <p:nvPr/>
        </p:nvSpPr>
        <p:spPr>
          <a:xfrm>
            <a:off x="571500" y="3994950"/>
            <a:ext cx="7924800" cy="253199"/>
          </a:xfrm>
          <a:custGeom>
            <a:avLst/>
            <a:gdLst>
              <a:gd name="connsiteX0" fmla="*/ 0 w 5273040"/>
              <a:gd name="connsiteY0" fmla="*/ 147320 h 220980"/>
              <a:gd name="connsiteX1" fmla="*/ 335280 w 5273040"/>
              <a:gd name="connsiteY1" fmla="*/ 40640 h 220980"/>
              <a:gd name="connsiteX2" fmla="*/ 1112520 w 5273040"/>
              <a:gd name="connsiteY2" fmla="*/ 132080 h 220980"/>
              <a:gd name="connsiteX3" fmla="*/ 2042160 w 5273040"/>
              <a:gd name="connsiteY3" fmla="*/ 10160 h 220980"/>
              <a:gd name="connsiteX4" fmla="*/ 2819400 w 5273040"/>
              <a:gd name="connsiteY4" fmla="*/ 193040 h 220980"/>
              <a:gd name="connsiteX5" fmla="*/ 3947160 w 5273040"/>
              <a:gd name="connsiteY5" fmla="*/ 177800 h 220980"/>
              <a:gd name="connsiteX6" fmla="*/ 4663440 w 5273040"/>
              <a:gd name="connsiteY6" fmla="*/ 101600 h 220980"/>
              <a:gd name="connsiteX7" fmla="*/ 5273040 w 5273040"/>
              <a:gd name="connsiteY7" fmla="*/ 14732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3040" h="220980">
                <a:moveTo>
                  <a:pt x="0" y="147320"/>
                </a:moveTo>
                <a:cubicBezTo>
                  <a:pt x="74930" y="95250"/>
                  <a:pt x="149860" y="43180"/>
                  <a:pt x="335280" y="40640"/>
                </a:cubicBezTo>
                <a:cubicBezTo>
                  <a:pt x="520700" y="38100"/>
                  <a:pt x="828040" y="137160"/>
                  <a:pt x="1112520" y="132080"/>
                </a:cubicBezTo>
                <a:cubicBezTo>
                  <a:pt x="1397000" y="127000"/>
                  <a:pt x="1757680" y="0"/>
                  <a:pt x="2042160" y="10160"/>
                </a:cubicBezTo>
                <a:cubicBezTo>
                  <a:pt x="2326640" y="20320"/>
                  <a:pt x="2501900" y="165100"/>
                  <a:pt x="2819400" y="193040"/>
                </a:cubicBezTo>
                <a:cubicBezTo>
                  <a:pt x="3136900" y="220980"/>
                  <a:pt x="3639820" y="193040"/>
                  <a:pt x="3947160" y="177800"/>
                </a:cubicBezTo>
                <a:cubicBezTo>
                  <a:pt x="4254500" y="162560"/>
                  <a:pt x="4442460" y="106680"/>
                  <a:pt x="4663440" y="101600"/>
                </a:cubicBezTo>
                <a:cubicBezTo>
                  <a:pt x="4884420" y="96520"/>
                  <a:pt x="5078730" y="121920"/>
                  <a:pt x="5273040" y="147320"/>
                </a:cubicBezTo>
              </a:path>
            </a:pathLst>
          </a:custGeom>
          <a:ln w="76200">
            <a:solidFill>
              <a:srgbClr val="C00000"/>
            </a:solidFill>
          </a:ln>
          <a:effectLst>
            <a:glow rad="1143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3028950"/>
            <a:ext cx="39322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prstClr val="black"/>
                </a:solidFill>
                <a:latin typeface="Tw Cen MT" pitchFamily="34" charset="0"/>
              </a:rPr>
              <a:t>Nichrome wire</a:t>
            </a:r>
          </a:p>
          <a:p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     Length : 3 m</a:t>
            </a:r>
          </a:p>
          <a:p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     Diameter : 0.02 cm</a:t>
            </a:r>
          </a:p>
        </p:txBody>
      </p:sp>
      <p:pic>
        <p:nvPicPr>
          <p:cNvPr id="47" name="Picture 2" descr="C:\Documents and Settings\COM_003\Desktop\3150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</a:blip>
          <a:srcRect l="23396" t="7386" r="26667" b="8523"/>
          <a:stretch>
            <a:fillRect/>
          </a:stretch>
        </p:blipFill>
        <p:spPr bwMode="auto">
          <a:xfrm rot="5400000">
            <a:off x="2424112" y="421960"/>
            <a:ext cx="411161" cy="2894013"/>
          </a:xfrm>
          <a:prstGeom prst="roundRect">
            <a:avLst>
              <a:gd name="adj" fmla="val 42611"/>
            </a:avLst>
          </a:prstGeom>
          <a:noFill/>
          <a:ln>
            <a:noFill/>
          </a:ln>
        </p:spPr>
      </p:pic>
      <p:sp>
        <p:nvSpPr>
          <p:cNvPr id="48" name="Can 47"/>
          <p:cNvSpPr/>
          <p:nvPr/>
        </p:nvSpPr>
        <p:spPr>
          <a:xfrm rot="16200000">
            <a:off x="2417761" y="421955"/>
            <a:ext cx="411163" cy="2881312"/>
          </a:xfrm>
          <a:prstGeom prst="can">
            <a:avLst>
              <a:gd name="adj" fmla="val 6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49" name="Group 147"/>
          <p:cNvGrpSpPr>
            <a:grpSpLocks/>
          </p:cNvGrpSpPr>
          <p:nvPr/>
        </p:nvGrpSpPr>
        <p:grpSpPr bwMode="auto">
          <a:xfrm>
            <a:off x="573088" y="1584011"/>
            <a:ext cx="4038600" cy="679450"/>
            <a:chOff x="2666826" y="1741488"/>
            <a:chExt cx="4038766" cy="1093644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3543221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695627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48033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000440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152846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305252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457658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610065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762471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914877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5067283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5219690" y="2095441"/>
              <a:ext cx="685710" cy="152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 flipH="1">
              <a:off x="3962279" y="1741488"/>
              <a:ext cx="85729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4114685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4257566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4409973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4562379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4724310" y="1741488"/>
              <a:ext cx="85729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4867191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flipH="1">
              <a:off x="5019598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5172004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5324410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flipH="1">
              <a:off x="5476816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flipH="1">
              <a:off x="5638748" y="1752599"/>
              <a:ext cx="85729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flipV="1">
              <a:off x="3886076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V="1">
              <a:off x="4038482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 flipV="1">
              <a:off x="4190889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 flipV="1">
              <a:off x="4343295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 flipV="1">
              <a:off x="4495701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V="1">
              <a:off x="4648107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 flipV="1">
              <a:off x="4800514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 flipV="1">
              <a:off x="4952920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 flipV="1">
              <a:off x="5105326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V="1">
              <a:off x="5257732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 flipV="1">
              <a:off x="5410139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2666826" y="2504975"/>
              <a:ext cx="1147809" cy="330157"/>
            </a:xfrm>
            <a:custGeom>
              <a:avLst/>
              <a:gdLst>
                <a:gd name="connsiteX0" fmla="*/ 1114425 w 1114425"/>
                <a:gd name="connsiteY0" fmla="*/ 0 h 295275"/>
                <a:gd name="connsiteX1" fmla="*/ 1047750 w 1114425"/>
                <a:gd name="connsiteY1" fmla="*/ 247650 h 295275"/>
                <a:gd name="connsiteX2" fmla="*/ 895350 w 1114425"/>
                <a:gd name="connsiteY2" fmla="*/ 285750 h 295275"/>
                <a:gd name="connsiteX3" fmla="*/ 571500 w 1114425"/>
                <a:gd name="connsiteY3" fmla="*/ 276225 h 295275"/>
                <a:gd name="connsiteX4" fmla="*/ 0 w 1114425"/>
                <a:gd name="connsiteY4" fmla="*/ 266700 h 295275"/>
                <a:gd name="connsiteX5" fmla="*/ 0 w 1114425"/>
                <a:gd name="connsiteY5" fmla="*/ 26670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425" h="295275">
                  <a:moveTo>
                    <a:pt x="1114425" y="0"/>
                  </a:moveTo>
                  <a:cubicBezTo>
                    <a:pt x="1099344" y="100012"/>
                    <a:pt x="1084263" y="200025"/>
                    <a:pt x="1047750" y="247650"/>
                  </a:cubicBezTo>
                  <a:cubicBezTo>
                    <a:pt x="1011238" y="295275"/>
                    <a:pt x="974725" y="280988"/>
                    <a:pt x="895350" y="285750"/>
                  </a:cubicBezTo>
                  <a:cubicBezTo>
                    <a:pt x="815975" y="290512"/>
                    <a:pt x="571500" y="276225"/>
                    <a:pt x="571500" y="276225"/>
                  </a:cubicBezTo>
                  <a:lnTo>
                    <a:pt x="0" y="266700"/>
                  </a:lnTo>
                  <a:lnTo>
                    <a:pt x="0" y="26670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 flipH="1">
              <a:off x="5791153" y="2524023"/>
              <a:ext cx="914439" cy="295236"/>
            </a:xfrm>
            <a:custGeom>
              <a:avLst/>
              <a:gdLst>
                <a:gd name="connsiteX0" fmla="*/ 1114425 w 1114425"/>
                <a:gd name="connsiteY0" fmla="*/ 0 h 295275"/>
                <a:gd name="connsiteX1" fmla="*/ 1047750 w 1114425"/>
                <a:gd name="connsiteY1" fmla="*/ 247650 h 295275"/>
                <a:gd name="connsiteX2" fmla="*/ 895350 w 1114425"/>
                <a:gd name="connsiteY2" fmla="*/ 285750 h 295275"/>
                <a:gd name="connsiteX3" fmla="*/ 571500 w 1114425"/>
                <a:gd name="connsiteY3" fmla="*/ 276225 h 295275"/>
                <a:gd name="connsiteX4" fmla="*/ 0 w 1114425"/>
                <a:gd name="connsiteY4" fmla="*/ 266700 h 295275"/>
                <a:gd name="connsiteX5" fmla="*/ 0 w 1114425"/>
                <a:gd name="connsiteY5" fmla="*/ 26670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425" h="295275">
                  <a:moveTo>
                    <a:pt x="1114425" y="0"/>
                  </a:moveTo>
                  <a:cubicBezTo>
                    <a:pt x="1099344" y="100012"/>
                    <a:pt x="1084263" y="200025"/>
                    <a:pt x="1047750" y="247650"/>
                  </a:cubicBezTo>
                  <a:cubicBezTo>
                    <a:pt x="1011238" y="295275"/>
                    <a:pt x="974725" y="280988"/>
                    <a:pt x="895350" y="285750"/>
                  </a:cubicBezTo>
                  <a:cubicBezTo>
                    <a:pt x="815975" y="290512"/>
                    <a:pt x="571500" y="276225"/>
                    <a:pt x="571500" y="276225"/>
                  </a:cubicBezTo>
                  <a:lnTo>
                    <a:pt x="0" y="266700"/>
                  </a:lnTo>
                  <a:lnTo>
                    <a:pt x="0" y="26670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Freeform 86"/>
          <p:cNvSpPr/>
          <p:nvPr/>
        </p:nvSpPr>
        <p:spPr>
          <a:xfrm>
            <a:off x="1471613" y="2411093"/>
            <a:ext cx="914400" cy="196851"/>
          </a:xfrm>
          <a:custGeom>
            <a:avLst/>
            <a:gdLst>
              <a:gd name="connsiteX0" fmla="*/ 0 w 1139825"/>
              <a:gd name="connsiteY0" fmla="*/ 95250 h 196850"/>
              <a:gd name="connsiteX1" fmla="*/ 158750 w 1139825"/>
              <a:gd name="connsiteY1" fmla="*/ 95250 h 196850"/>
              <a:gd name="connsiteX2" fmla="*/ 200025 w 1139825"/>
              <a:gd name="connsiteY2" fmla="*/ 196850 h 196850"/>
              <a:gd name="connsiteX3" fmla="*/ 263525 w 1139825"/>
              <a:gd name="connsiteY3" fmla="*/ 0 h 196850"/>
              <a:gd name="connsiteX4" fmla="*/ 330200 w 1139825"/>
              <a:gd name="connsiteY4" fmla="*/ 193675 h 196850"/>
              <a:gd name="connsiteX5" fmla="*/ 390525 w 1139825"/>
              <a:gd name="connsiteY5" fmla="*/ 0 h 196850"/>
              <a:gd name="connsiteX6" fmla="*/ 450850 w 1139825"/>
              <a:gd name="connsiteY6" fmla="*/ 184150 h 196850"/>
              <a:gd name="connsiteX7" fmla="*/ 511175 w 1139825"/>
              <a:gd name="connsiteY7" fmla="*/ 6350 h 196850"/>
              <a:gd name="connsiteX8" fmla="*/ 584200 w 1139825"/>
              <a:gd name="connsiteY8" fmla="*/ 196850 h 196850"/>
              <a:gd name="connsiteX9" fmla="*/ 650875 w 1139825"/>
              <a:gd name="connsiteY9" fmla="*/ 3175 h 196850"/>
              <a:gd name="connsiteX10" fmla="*/ 720725 w 1139825"/>
              <a:gd name="connsiteY10" fmla="*/ 193675 h 196850"/>
              <a:gd name="connsiteX11" fmla="*/ 781050 w 1139825"/>
              <a:gd name="connsiteY11" fmla="*/ 3175 h 196850"/>
              <a:gd name="connsiteX12" fmla="*/ 847725 w 1139825"/>
              <a:gd name="connsiteY12" fmla="*/ 190500 h 196850"/>
              <a:gd name="connsiteX13" fmla="*/ 908050 w 1139825"/>
              <a:gd name="connsiteY13" fmla="*/ 0 h 196850"/>
              <a:gd name="connsiteX14" fmla="*/ 962025 w 1139825"/>
              <a:gd name="connsiteY14" fmla="*/ 107950 h 196850"/>
              <a:gd name="connsiteX15" fmla="*/ 1139825 w 1139825"/>
              <a:gd name="connsiteY15" fmla="*/ 107950 h 196850"/>
              <a:gd name="connsiteX16" fmla="*/ 1139825 w 1139825"/>
              <a:gd name="connsiteY16" fmla="*/ 107950 h 196850"/>
              <a:gd name="connsiteX0" fmla="*/ 0 w 1139825"/>
              <a:gd name="connsiteY0" fmla="*/ 95250 h 196850"/>
              <a:gd name="connsiteX1" fmla="*/ 158750 w 1139825"/>
              <a:gd name="connsiteY1" fmla="*/ 95250 h 196850"/>
              <a:gd name="connsiteX2" fmla="*/ 200025 w 1139825"/>
              <a:gd name="connsiteY2" fmla="*/ 196850 h 196850"/>
              <a:gd name="connsiteX3" fmla="*/ 263525 w 1139825"/>
              <a:gd name="connsiteY3" fmla="*/ 0 h 196850"/>
              <a:gd name="connsiteX4" fmla="*/ 330200 w 1139825"/>
              <a:gd name="connsiteY4" fmla="*/ 193675 h 196850"/>
              <a:gd name="connsiteX5" fmla="*/ 390525 w 1139825"/>
              <a:gd name="connsiteY5" fmla="*/ 0 h 196850"/>
              <a:gd name="connsiteX6" fmla="*/ 450850 w 1139825"/>
              <a:gd name="connsiteY6" fmla="*/ 184150 h 196850"/>
              <a:gd name="connsiteX7" fmla="*/ 511175 w 1139825"/>
              <a:gd name="connsiteY7" fmla="*/ 6350 h 196850"/>
              <a:gd name="connsiteX8" fmla="*/ 584200 w 1139825"/>
              <a:gd name="connsiteY8" fmla="*/ 196850 h 196850"/>
              <a:gd name="connsiteX9" fmla="*/ 650875 w 1139825"/>
              <a:gd name="connsiteY9" fmla="*/ 3175 h 196850"/>
              <a:gd name="connsiteX10" fmla="*/ 720725 w 1139825"/>
              <a:gd name="connsiteY10" fmla="*/ 193675 h 196850"/>
              <a:gd name="connsiteX11" fmla="*/ 781050 w 1139825"/>
              <a:gd name="connsiteY11" fmla="*/ 3175 h 196850"/>
              <a:gd name="connsiteX12" fmla="*/ 847725 w 1139825"/>
              <a:gd name="connsiteY12" fmla="*/ 190500 h 196850"/>
              <a:gd name="connsiteX13" fmla="*/ 908050 w 1139825"/>
              <a:gd name="connsiteY13" fmla="*/ 0 h 196850"/>
              <a:gd name="connsiteX14" fmla="*/ 962025 w 1139825"/>
              <a:gd name="connsiteY14" fmla="*/ 107950 h 196850"/>
              <a:gd name="connsiteX15" fmla="*/ 1139825 w 1139825"/>
              <a:gd name="connsiteY15" fmla="*/ 107950 h 196850"/>
              <a:gd name="connsiteX16" fmla="*/ 1139825 w 1139825"/>
              <a:gd name="connsiteY16" fmla="*/ 107950 h 196850"/>
              <a:gd name="connsiteX0" fmla="*/ 0 w 1139825"/>
              <a:gd name="connsiteY0" fmla="*/ 95250 h 196850"/>
              <a:gd name="connsiteX1" fmla="*/ 158750 w 1139825"/>
              <a:gd name="connsiteY1" fmla="*/ 95250 h 196850"/>
              <a:gd name="connsiteX2" fmla="*/ 200025 w 1139825"/>
              <a:gd name="connsiteY2" fmla="*/ 196850 h 196850"/>
              <a:gd name="connsiteX3" fmla="*/ 263525 w 1139825"/>
              <a:gd name="connsiteY3" fmla="*/ 0 h 196850"/>
              <a:gd name="connsiteX4" fmla="*/ 330200 w 1139825"/>
              <a:gd name="connsiteY4" fmla="*/ 193675 h 196850"/>
              <a:gd name="connsiteX5" fmla="*/ 390525 w 1139825"/>
              <a:gd name="connsiteY5" fmla="*/ 0 h 196850"/>
              <a:gd name="connsiteX6" fmla="*/ 450850 w 1139825"/>
              <a:gd name="connsiteY6" fmla="*/ 184150 h 196850"/>
              <a:gd name="connsiteX7" fmla="*/ 511175 w 1139825"/>
              <a:gd name="connsiteY7" fmla="*/ 6350 h 196850"/>
              <a:gd name="connsiteX8" fmla="*/ 584200 w 1139825"/>
              <a:gd name="connsiteY8" fmla="*/ 196850 h 196850"/>
              <a:gd name="connsiteX9" fmla="*/ 650875 w 1139825"/>
              <a:gd name="connsiteY9" fmla="*/ 3175 h 196850"/>
              <a:gd name="connsiteX10" fmla="*/ 720725 w 1139825"/>
              <a:gd name="connsiteY10" fmla="*/ 193675 h 196850"/>
              <a:gd name="connsiteX11" fmla="*/ 781050 w 1139825"/>
              <a:gd name="connsiteY11" fmla="*/ 3175 h 196850"/>
              <a:gd name="connsiteX12" fmla="*/ 847725 w 1139825"/>
              <a:gd name="connsiteY12" fmla="*/ 190500 h 196850"/>
              <a:gd name="connsiteX13" fmla="*/ 908050 w 1139825"/>
              <a:gd name="connsiteY13" fmla="*/ 0 h 196850"/>
              <a:gd name="connsiteX14" fmla="*/ 962025 w 1139825"/>
              <a:gd name="connsiteY14" fmla="*/ 107950 h 196850"/>
              <a:gd name="connsiteX15" fmla="*/ 1139825 w 1139825"/>
              <a:gd name="connsiteY15" fmla="*/ 107950 h 196850"/>
              <a:gd name="connsiteX16" fmla="*/ 1139825 w 1139825"/>
              <a:gd name="connsiteY16" fmla="*/ 10795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9825" h="196850">
                <a:moveTo>
                  <a:pt x="0" y="95250"/>
                </a:moveTo>
                <a:lnTo>
                  <a:pt x="158750" y="95250"/>
                </a:lnTo>
                <a:lnTo>
                  <a:pt x="200025" y="196850"/>
                </a:lnTo>
                <a:lnTo>
                  <a:pt x="263525" y="0"/>
                </a:lnTo>
                <a:lnTo>
                  <a:pt x="330200" y="193675"/>
                </a:lnTo>
                <a:lnTo>
                  <a:pt x="390525" y="0"/>
                </a:lnTo>
                <a:lnTo>
                  <a:pt x="450850" y="184150"/>
                </a:lnTo>
                <a:lnTo>
                  <a:pt x="511175" y="6350"/>
                </a:lnTo>
                <a:lnTo>
                  <a:pt x="584200" y="196850"/>
                </a:lnTo>
                <a:lnTo>
                  <a:pt x="650875" y="3175"/>
                </a:lnTo>
                <a:lnTo>
                  <a:pt x="720725" y="193675"/>
                </a:lnTo>
                <a:lnTo>
                  <a:pt x="781050" y="3175"/>
                </a:lnTo>
                <a:lnTo>
                  <a:pt x="847725" y="190500"/>
                </a:lnTo>
                <a:lnTo>
                  <a:pt x="908050" y="0"/>
                </a:lnTo>
                <a:lnTo>
                  <a:pt x="962025" y="107950"/>
                </a:lnTo>
                <a:lnTo>
                  <a:pt x="1139825" y="107950"/>
                </a:lnTo>
                <a:lnTo>
                  <a:pt x="1139825" y="10795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319213" y="2433318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84565" y="2372993"/>
            <a:ext cx="257175" cy="25717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8806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Tw Cen MT" pitchFamily="34" charset="0"/>
              </a:rPr>
              <a:t>A</a:t>
            </a:r>
          </a:p>
        </p:txBody>
      </p:sp>
      <p:sp>
        <p:nvSpPr>
          <p:cNvPr id="95" name="Freeform 94"/>
          <p:cNvSpPr/>
          <p:nvPr/>
        </p:nvSpPr>
        <p:spPr>
          <a:xfrm>
            <a:off x="3736173" y="2509516"/>
            <a:ext cx="323225" cy="0"/>
          </a:xfrm>
          <a:custGeom>
            <a:avLst/>
            <a:gdLst>
              <a:gd name="connsiteX0" fmla="*/ 2044700 w 2044700"/>
              <a:gd name="connsiteY0" fmla="*/ 0 h 0"/>
              <a:gd name="connsiteX1" fmla="*/ 0 w 2044700"/>
              <a:gd name="connsiteY1" fmla="*/ 0 h 0"/>
              <a:gd name="connsiteX2" fmla="*/ 0 w 2044700"/>
              <a:gd name="connsiteY2" fmla="*/ 0 h 0"/>
              <a:gd name="connsiteX0" fmla="*/ 2349500 w 2349500"/>
              <a:gd name="connsiteY0" fmla="*/ 0 h 0"/>
              <a:gd name="connsiteX1" fmla="*/ 304800 w 2349500"/>
              <a:gd name="connsiteY1" fmla="*/ 0 h 0"/>
              <a:gd name="connsiteX2" fmla="*/ 0 w 2349500"/>
              <a:gd name="connsiteY2" fmla="*/ 0 h 0"/>
              <a:gd name="connsiteX0" fmla="*/ 2368550 w 2368550"/>
              <a:gd name="connsiteY0" fmla="*/ 0 h 0"/>
              <a:gd name="connsiteX1" fmla="*/ 304800 w 2368550"/>
              <a:gd name="connsiteY1" fmla="*/ 0 h 0"/>
              <a:gd name="connsiteX2" fmla="*/ 0 w 2368550"/>
              <a:gd name="connsiteY2" fmla="*/ 0 h 0"/>
              <a:gd name="connsiteX0" fmla="*/ 2380456 w 2380456"/>
              <a:gd name="connsiteY0" fmla="*/ 0 h 0"/>
              <a:gd name="connsiteX1" fmla="*/ 304800 w 2380456"/>
              <a:gd name="connsiteY1" fmla="*/ 0 h 0"/>
              <a:gd name="connsiteX2" fmla="*/ 0 w 2380456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456">
                <a:moveTo>
                  <a:pt x="2380456" y="0"/>
                </a:moveTo>
                <a:lnTo>
                  <a:pt x="304800" y="0"/>
                </a:lnTo>
                <a:lnTo>
                  <a:pt x="0" y="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2411413" y="2509516"/>
            <a:ext cx="1066800" cy="0"/>
          </a:xfrm>
          <a:custGeom>
            <a:avLst/>
            <a:gdLst>
              <a:gd name="connsiteX0" fmla="*/ 2044700 w 2044700"/>
              <a:gd name="connsiteY0" fmla="*/ 0 h 0"/>
              <a:gd name="connsiteX1" fmla="*/ 0 w 2044700"/>
              <a:gd name="connsiteY1" fmla="*/ 0 h 0"/>
              <a:gd name="connsiteX2" fmla="*/ 0 w 2044700"/>
              <a:gd name="connsiteY2" fmla="*/ 0 h 0"/>
              <a:gd name="connsiteX0" fmla="*/ 2349500 w 2349500"/>
              <a:gd name="connsiteY0" fmla="*/ 0 h 0"/>
              <a:gd name="connsiteX1" fmla="*/ 304800 w 2349500"/>
              <a:gd name="connsiteY1" fmla="*/ 0 h 0"/>
              <a:gd name="connsiteX2" fmla="*/ 0 w 2349500"/>
              <a:gd name="connsiteY2" fmla="*/ 0 h 0"/>
              <a:gd name="connsiteX0" fmla="*/ 2368550 w 2368550"/>
              <a:gd name="connsiteY0" fmla="*/ 0 h 0"/>
              <a:gd name="connsiteX1" fmla="*/ 304800 w 2368550"/>
              <a:gd name="connsiteY1" fmla="*/ 0 h 0"/>
              <a:gd name="connsiteX2" fmla="*/ 0 w 2368550"/>
              <a:gd name="connsiteY2" fmla="*/ 0 h 0"/>
              <a:gd name="connsiteX0" fmla="*/ 2380456 w 2380456"/>
              <a:gd name="connsiteY0" fmla="*/ 0 h 0"/>
              <a:gd name="connsiteX1" fmla="*/ 304800 w 2380456"/>
              <a:gd name="connsiteY1" fmla="*/ 0 h 0"/>
              <a:gd name="connsiteX2" fmla="*/ 0 w 2380456"/>
              <a:gd name="connsiteY2" fmla="*/ 0 h 0"/>
              <a:gd name="connsiteX0" fmla="*/ 2380456 w 2380456"/>
              <a:gd name="connsiteY0" fmla="*/ 0 h 0"/>
              <a:gd name="connsiteX1" fmla="*/ 1066800 w 2380456"/>
              <a:gd name="connsiteY1" fmla="*/ 0 h 0"/>
              <a:gd name="connsiteX2" fmla="*/ 0 w 2380456"/>
              <a:gd name="connsiteY2" fmla="*/ 0 h 0"/>
              <a:gd name="connsiteX0" fmla="*/ 1066800 w 1066800"/>
              <a:gd name="connsiteY0" fmla="*/ 0 h 0"/>
              <a:gd name="connsiteX1" fmla="*/ 0 w 1066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335213" y="2433318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554038" y="1320482"/>
            <a:ext cx="762000" cy="1173162"/>
          </a:xfrm>
          <a:custGeom>
            <a:avLst/>
            <a:gdLst>
              <a:gd name="connsiteX0" fmla="*/ 762000 w 819150"/>
              <a:gd name="connsiteY0" fmla="*/ 2800350 h 2800350"/>
              <a:gd name="connsiteX1" fmla="*/ 9525 w 819150"/>
              <a:gd name="connsiteY1" fmla="*/ 2800350 h 2800350"/>
              <a:gd name="connsiteX2" fmla="*/ 0 w 819150"/>
              <a:gd name="connsiteY2" fmla="*/ 0 h 2800350"/>
              <a:gd name="connsiteX3" fmla="*/ 819150 w 819150"/>
              <a:gd name="connsiteY3" fmla="*/ 0 h 2800350"/>
              <a:gd name="connsiteX0" fmla="*/ 762000 w 762000"/>
              <a:gd name="connsiteY0" fmla="*/ 2800350 h 2800350"/>
              <a:gd name="connsiteX1" fmla="*/ 9525 w 762000"/>
              <a:gd name="connsiteY1" fmla="*/ 2800350 h 2800350"/>
              <a:gd name="connsiteX2" fmla="*/ 0 w 762000"/>
              <a:gd name="connsiteY2" fmla="*/ 0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2800350">
                <a:moveTo>
                  <a:pt x="762000" y="2800350"/>
                </a:moveTo>
                <a:lnTo>
                  <a:pt x="9525" y="2800350"/>
                </a:lnTo>
                <a:lnTo>
                  <a:pt x="0" y="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33400" y="1339530"/>
            <a:ext cx="1096963" cy="0"/>
          </a:xfrm>
          <a:custGeom>
            <a:avLst/>
            <a:gdLst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0" fmla="*/ 0 w 1981200"/>
              <a:gd name="connsiteY0" fmla="*/ 0 h 0"/>
              <a:gd name="connsiteX1" fmla="*/ 1981200 w 198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grpSp>
        <p:nvGrpSpPr>
          <p:cNvPr id="99" name="Group 262"/>
          <p:cNvGrpSpPr>
            <a:grpSpLocks/>
          </p:cNvGrpSpPr>
          <p:nvPr/>
        </p:nvGrpSpPr>
        <p:grpSpPr bwMode="auto">
          <a:xfrm>
            <a:off x="1616075" y="929957"/>
            <a:ext cx="465138" cy="419100"/>
            <a:chOff x="1516858" y="1168398"/>
            <a:chExt cx="465455" cy="419101"/>
          </a:xfrm>
        </p:grpSpPr>
        <p:sp>
          <p:nvSpPr>
            <p:cNvPr id="100" name="Freeform 99"/>
            <p:cNvSpPr/>
            <p:nvPr/>
          </p:nvSpPr>
          <p:spPr>
            <a:xfrm>
              <a:off x="1535921" y="1301748"/>
              <a:ext cx="0" cy="285751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516858" y="1304923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799626" y="1304923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961661" y="1292223"/>
              <a:ext cx="0" cy="285751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  <a:prstDash val="sysDot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710665" y="1168398"/>
              <a:ext cx="0" cy="274639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782152" y="1214436"/>
              <a:ext cx="0" cy="182562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</p:grp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527806" y="734693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868319" y="7270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–</a:t>
            </a:r>
          </a:p>
        </p:txBody>
      </p:sp>
      <p:grpSp>
        <p:nvGrpSpPr>
          <p:cNvPr id="108" name="Group 295"/>
          <p:cNvGrpSpPr>
            <a:grpSpLocks/>
          </p:cNvGrpSpPr>
          <p:nvPr/>
        </p:nvGrpSpPr>
        <p:grpSpPr bwMode="auto">
          <a:xfrm>
            <a:off x="2054225" y="928368"/>
            <a:ext cx="465138" cy="411163"/>
            <a:chOff x="1516858" y="1168398"/>
            <a:chExt cx="465455" cy="409576"/>
          </a:xfrm>
        </p:grpSpPr>
        <p:sp>
          <p:nvSpPr>
            <p:cNvPr id="109" name="Freeform 108"/>
            <p:cNvSpPr/>
            <p:nvPr/>
          </p:nvSpPr>
          <p:spPr>
            <a:xfrm>
              <a:off x="1516858" y="1304396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1799626" y="1304396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961661" y="1291745"/>
              <a:ext cx="0" cy="286229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  <a:prstDash val="sysDot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710665" y="1168398"/>
              <a:ext cx="0" cy="273578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782152" y="1214257"/>
              <a:ext cx="0" cy="183440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</p:grpSp>
      <p:grpSp>
        <p:nvGrpSpPr>
          <p:cNvPr id="114" name="Group 301"/>
          <p:cNvGrpSpPr>
            <a:grpSpLocks/>
          </p:cNvGrpSpPr>
          <p:nvPr/>
        </p:nvGrpSpPr>
        <p:grpSpPr bwMode="auto">
          <a:xfrm>
            <a:off x="2498725" y="928368"/>
            <a:ext cx="465138" cy="411163"/>
            <a:chOff x="1516858" y="1168398"/>
            <a:chExt cx="465455" cy="409576"/>
          </a:xfrm>
        </p:grpSpPr>
        <p:sp>
          <p:nvSpPr>
            <p:cNvPr id="115" name="Freeform 114"/>
            <p:cNvSpPr/>
            <p:nvPr/>
          </p:nvSpPr>
          <p:spPr>
            <a:xfrm>
              <a:off x="1516858" y="1304396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799626" y="1304396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961661" y="1291745"/>
              <a:ext cx="0" cy="286229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  <a:prstDash val="sysDot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710665" y="1168398"/>
              <a:ext cx="0" cy="273578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1782152" y="1214257"/>
              <a:ext cx="0" cy="183440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307"/>
          <p:cNvGrpSpPr>
            <a:grpSpLocks/>
          </p:cNvGrpSpPr>
          <p:nvPr/>
        </p:nvGrpSpPr>
        <p:grpSpPr bwMode="auto">
          <a:xfrm>
            <a:off x="2936875" y="928368"/>
            <a:ext cx="465138" cy="411163"/>
            <a:chOff x="1516858" y="1168398"/>
            <a:chExt cx="465455" cy="409576"/>
          </a:xfrm>
        </p:grpSpPr>
        <p:sp>
          <p:nvSpPr>
            <p:cNvPr id="121" name="Freeform 120"/>
            <p:cNvSpPr/>
            <p:nvPr/>
          </p:nvSpPr>
          <p:spPr>
            <a:xfrm>
              <a:off x="1516858" y="1304396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799626" y="1304396"/>
              <a:ext cx="182687" cy="0"/>
            </a:xfrm>
            <a:custGeom>
              <a:avLst/>
              <a:gdLst>
                <a:gd name="connsiteX0" fmla="*/ 0 w 116682"/>
                <a:gd name="connsiteY0" fmla="*/ 2381 h 2537"/>
                <a:gd name="connsiteX1" fmla="*/ 104775 w 116682"/>
                <a:gd name="connsiteY1" fmla="*/ 0 h 2537"/>
                <a:gd name="connsiteX2" fmla="*/ 114300 w 116682"/>
                <a:gd name="connsiteY2" fmla="*/ 2381 h 2537"/>
                <a:gd name="connsiteX3" fmla="*/ 116682 w 116682"/>
                <a:gd name="connsiteY3" fmla="*/ 2381 h 2537"/>
                <a:gd name="connsiteX4" fmla="*/ 116682 w 116682"/>
                <a:gd name="connsiteY4" fmla="*/ 2381 h 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2" h="2537">
                  <a:moveTo>
                    <a:pt x="0" y="2381"/>
                  </a:moveTo>
                  <a:cubicBezTo>
                    <a:pt x="34925" y="1587"/>
                    <a:pt x="69841" y="0"/>
                    <a:pt x="104775" y="0"/>
                  </a:cubicBezTo>
                  <a:cubicBezTo>
                    <a:pt x="108048" y="0"/>
                    <a:pt x="111091" y="1739"/>
                    <a:pt x="114300" y="2381"/>
                  </a:cubicBezTo>
                  <a:cubicBezTo>
                    <a:pt x="115079" y="2537"/>
                    <a:pt x="115888" y="2381"/>
                    <a:pt x="116682" y="2381"/>
                  </a:cubicBezTo>
                  <a:lnTo>
                    <a:pt x="116682" y="2381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961661" y="1291745"/>
              <a:ext cx="0" cy="286229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  <a:prstDash val="sysDot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710665" y="1168398"/>
              <a:ext cx="0" cy="273578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782152" y="1214257"/>
              <a:ext cx="0" cy="183440"/>
            </a:xfrm>
            <a:custGeom>
              <a:avLst/>
              <a:gdLst>
                <a:gd name="connsiteX0" fmla="*/ 6350 w 6350"/>
                <a:gd name="connsiteY0" fmla="*/ 285750 h 285750"/>
                <a:gd name="connsiteX1" fmla="*/ 0 w 63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285750">
                  <a:moveTo>
                    <a:pt x="6350" y="28575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85095C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prstClr val="black"/>
                </a:solidFill>
              </a:endParaRPr>
            </a:p>
          </p:txBody>
        </p:sp>
      </p:grpSp>
      <p:sp>
        <p:nvSpPr>
          <p:cNvPr id="126" name="Freeform 125"/>
          <p:cNvSpPr/>
          <p:nvPr/>
        </p:nvSpPr>
        <p:spPr>
          <a:xfrm>
            <a:off x="2062163" y="1333180"/>
            <a:ext cx="2544762" cy="1169988"/>
          </a:xfrm>
          <a:custGeom>
            <a:avLst/>
            <a:gdLst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63931 w 2063931"/>
              <a:gd name="connsiteY2" fmla="*/ 2806700 h 2806700"/>
              <a:gd name="connsiteX3" fmla="*/ 2063931 w 2063931"/>
              <a:gd name="connsiteY3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63931 w 2063931"/>
              <a:gd name="connsiteY2" fmla="*/ 2806700 h 2806700"/>
              <a:gd name="connsiteX3" fmla="*/ 2063931 w 2063931"/>
              <a:gd name="connsiteY3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931" h="2806700">
                <a:moveTo>
                  <a:pt x="0" y="0"/>
                </a:moveTo>
                <a:lnTo>
                  <a:pt x="2038531" y="0"/>
                </a:lnTo>
                <a:lnTo>
                  <a:pt x="2063931" y="2806700"/>
                </a:lnTo>
                <a:lnTo>
                  <a:pt x="2063931" y="280670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prstClr val="black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4224046" y="2506343"/>
            <a:ext cx="402336" cy="0"/>
          </a:xfrm>
          <a:custGeom>
            <a:avLst/>
            <a:gdLst>
              <a:gd name="connsiteX0" fmla="*/ 2044700 w 2044700"/>
              <a:gd name="connsiteY0" fmla="*/ 0 h 0"/>
              <a:gd name="connsiteX1" fmla="*/ 0 w 2044700"/>
              <a:gd name="connsiteY1" fmla="*/ 0 h 0"/>
              <a:gd name="connsiteX2" fmla="*/ 0 w 2044700"/>
              <a:gd name="connsiteY2" fmla="*/ 0 h 0"/>
              <a:gd name="connsiteX0" fmla="*/ 2349500 w 2349500"/>
              <a:gd name="connsiteY0" fmla="*/ 0 h 0"/>
              <a:gd name="connsiteX1" fmla="*/ 304800 w 2349500"/>
              <a:gd name="connsiteY1" fmla="*/ 0 h 0"/>
              <a:gd name="connsiteX2" fmla="*/ 0 w 2349500"/>
              <a:gd name="connsiteY2" fmla="*/ 0 h 0"/>
              <a:gd name="connsiteX0" fmla="*/ 2368550 w 2368550"/>
              <a:gd name="connsiteY0" fmla="*/ 0 h 0"/>
              <a:gd name="connsiteX1" fmla="*/ 304800 w 2368550"/>
              <a:gd name="connsiteY1" fmla="*/ 0 h 0"/>
              <a:gd name="connsiteX2" fmla="*/ 0 w 2368550"/>
              <a:gd name="connsiteY2" fmla="*/ 0 h 0"/>
              <a:gd name="connsiteX0" fmla="*/ 2380456 w 2380456"/>
              <a:gd name="connsiteY0" fmla="*/ 0 h 0"/>
              <a:gd name="connsiteX1" fmla="*/ 304800 w 2380456"/>
              <a:gd name="connsiteY1" fmla="*/ 0 h 0"/>
              <a:gd name="connsiteX2" fmla="*/ 0 w 2380456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456">
                <a:moveTo>
                  <a:pt x="2380456" y="0"/>
                </a:moveTo>
                <a:lnTo>
                  <a:pt x="304800" y="0"/>
                </a:lnTo>
                <a:lnTo>
                  <a:pt x="0" y="0"/>
                </a:lnTo>
              </a:path>
            </a:pathLst>
          </a:custGeom>
          <a:ln>
            <a:solidFill>
              <a:srgbClr val="85095C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1773238" y="3007995"/>
            <a:ext cx="257175" cy="25717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8509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latin typeface="Tw Cen MT" pitchFamily="34" charset="0"/>
              </a:rPr>
              <a:t>V</a:t>
            </a: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517525" y="2320606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973139" y="2474595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39814" y="1330004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head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1346200" y="2892108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556381" y="271589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950821" y="270319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138857" y="2182493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3644949" y="214439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3859213" y="1339850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head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4556126" y="2131692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906715" y="2505546"/>
            <a:ext cx="92075" cy="0"/>
          </a:xfrm>
          <a:prstGeom prst="line">
            <a:avLst/>
          </a:prstGeom>
          <a:ln w="63500">
            <a:solidFill>
              <a:srgbClr val="0016E6"/>
            </a:solidFill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61868"/>
              </p:ext>
            </p:extLst>
          </p:nvPr>
        </p:nvGraphicFramePr>
        <p:xfrm>
          <a:off x="554038" y="3331019"/>
          <a:ext cx="3565525" cy="1520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8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  <a:cs typeface="Consolas" pitchFamily="49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Constantia" pitchFamily="18" charset="0"/>
                          <a:cs typeface="Consolas" pitchFamily="49" charset="0"/>
                        </a:rPr>
                        <a:t> of Cells</a:t>
                      </a:r>
                      <a:endParaRPr lang="en-US" sz="1600" dirty="0">
                        <a:latin typeface="Constantia" pitchFamily="18" charset="0"/>
                        <a:cs typeface="Consolas" pitchFamily="49" charset="0"/>
                      </a:endParaRPr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  <a:cs typeface="Consolas" pitchFamily="49" charset="0"/>
                        </a:rPr>
                        <a:t>I (A)</a:t>
                      </a:r>
                      <a:endParaRPr lang="en-US" sz="1600" dirty="0">
                        <a:latin typeface="Constantia" pitchFamily="18" charset="0"/>
                        <a:cs typeface="Consolas" pitchFamily="49" charset="0"/>
                      </a:endParaRPr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  <a:cs typeface="Consolas" pitchFamily="49" charset="0"/>
                        </a:rPr>
                        <a:t>P.D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onstantia" pitchFamily="18" charset="0"/>
                          <a:cs typeface="Consolas" pitchFamily="49" charset="0"/>
                        </a:rPr>
                        <a:t>(V)</a:t>
                      </a:r>
                      <a:endParaRPr lang="en-US" sz="1600" dirty="0">
                        <a:latin typeface="Constantia" pitchFamily="18" charset="0"/>
                        <a:cs typeface="Consolas" pitchFamily="49" charset="0"/>
                      </a:endParaRPr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5217" marR="75217" marT="37609" marB="376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9" name="Group 116"/>
          <p:cNvGrpSpPr>
            <a:grpSpLocks/>
          </p:cNvGrpSpPr>
          <p:nvPr/>
        </p:nvGrpSpPr>
        <p:grpSpPr bwMode="auto">
          <a:xfrm>
            <a:off x="2857503" y="3302905"/>
            <a:ext cx="1201732" cy="595312"/>
            <a:chOff x="8019929" y="798944"/>
            <a:chExt cx="1302522" cy="595876"/>
          </a:xfrm>
        </p:grpSpPr>
        <p:graphicFrame>
          <p:nvGraphicFramePr>
            <p:cNvPr id="15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577713"/>
                </p:ext>
              </p:extLst>
            </p:nvPr>
          </p:nvGraphicFramePr>
          <p:xfrm>
            <a:off x="8019929" y="798944"/>
            <a:ext cx="342409" cy="595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6" imgW="228600" imgH="507960" progId="Equation.DSMT4">
                    <p:embed/>
                  </p:oleObj>
                </mc:Choice>
                <mc:Fallback>
                  <p:oleObj name="Equation" r:id="rId6" imgW="22860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929" y="798944"/>
                          <a:ext cx="342409" cy="595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8305801" y="905407"/>
              <a:ext cx="1016650" cy="33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Constantia" pitchFamily="18" charset="0"/>
                </a:rPr>
                <a:t>=  R (</a:t>
              </a:r>
              <a:r>
                <a:rPr lang="el-GR" sz="1600" b="1" dirty="0">
                  <a:solidFill>
                    <a:prstClr val="white"/>
                  </a:solidFill>
                  <a:latin typeface="Constantia" pitchFamily="18" charset="0"/>
                  <a:cs typeface="Arial" pitchFamily="34" charset="0"/>
                </a:rPr>
                <a:t>Ω</a:t>
              </a:r>
              <a:r>
                <a:rPr lang="en-US" sz="1600" b="1" dirty="0">
                  <a:solidFill>
                    <a:prstClr val="white"/>
                  </a:solidFill>
                  <a:latin typeface="Constantia" pitchFamily="18" charset="0"/>
                  <a:cs typeface="Arial" pitchFamily="34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833659" y="385937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833659" y="4183233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833659" y="4519196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1685266" y="4183233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1685266" y="385937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1685266" y="4519196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2346840" y="385937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2346840" y="4183233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4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2346840" y="4519196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6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3395883" y="3850500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395883" y="4174355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3395883" y="451031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2</a:t>
            </a:r>
          </a:p>
        </p:txBody>
      </p: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4059238" y="2411093"/>
            <a:ext cx="165100" cy="180975"/>
            <a:chOff x="3911600" y="4279463"/>
            <a:chExt cx="164662" cy="181848"/>
          </a:xfrm>
        </p:grpSpPr>
        <p:sp>
          <p:nvSpPr>
            <p:cNvPr id="92" name="Freeform 91"/>
            <p:cNvSpPr/>
            <p:nvPr/>
          </p:nvSpPr>
          <p:spPr>
            <a:xfrm>
              <a:off x="3911600" y="4279463"/>
              <a:ext cx="37999" cy="181848"/>
            </a:xfrm>
            <a:custGeom>
              <a:avLst/>
              <a:gdLst>
                <a:gd name="connsiteX0" fmla="*/ 0 w 257171"/>
                <a:gd name="connsiteY0" fmla="*/ 128586 h 257171"/>
                <a:gd name="connsiteX1" fmla="*/ 37662 w 257171"/>
                <a:gd name="connsiteY1" fmla="*/ 37662 h 257171"/>
                <a:gd name="connsiteX2" fmla="*/ 128586 w 257171"/>
                <a:gd name="connsiteY2" fmla="*/ 0 h 257171"/>
                <a:gd name="connsiteX3" fmla="*/ 219510 w 257171"/>
                <a:gd name="connsiteY3" fmla="*/ 37662 h 257171"/>
                <a:gd name="connsiteX4" fmla="*/ 257172 w 257171"/>
                <a:gd name="connsiteY4" fmla="*/ 128586 h 257171"/>
                <a:gd name="connsiteX5" fmla="*/ 219510 w 257171"/>
                <a:gd name="connsiteY5" fmla="*/ 219510 h 257171"/>
                <a:gd name="connsiteX6" fmla="*/ 128586 w 257171"/>
                <a:gd name="connsiteY6" fmla="*/ 257172 h 257171"/>
                <a:gd name="connsiteX7" fmla="*/ 37662 w 257171"/>
                <a:gd name="connsiteY7" fmla="*/ 219510 h 257171"/>
                <a:gd name="connsiteX8" fmla="*/ 0 w 257171"/>
                <a:gd name="connsiteY8" fmla="*/ 128586 h 257171"/>
                <a:gd name="connsiteX0" fmla="*/ 219510 w 310950"/>
                <a:gd name="connsiteY0" fmla="*/ 219510 h 310950"/>
                <a:gd name="connsiteX1" fmla="*/ 128586 w 310950"/>
                <a:gd name="connsiteY1" fmla="*/ 257172 h 310950"/>
                <a:gd name="connsiteX2" fmla="*/ 37662 w 310950"/>
                <a:gd name="connsiteY2" fmla="*/ 219510 h 310950"/>
                <a:gd name="connsiteX3" fmla="*/ 0 w 310950"/>
                <a:gd name="connsiteY3" fmla="*/ 128586 h 310950"/>
                <a:gd name="connsiteX4" fmla="*/ 37662 w 310950"/>
                <a:gd name="connsiteY4" fmla="*/ 37662 h 310950"/>
                <a:gd name="connsiteX5" fmla="*/ 128586 w 310950"/>
                <a:gd name="connsiteY5" fmla="*/ 0 h 310950"/>
                <a:gd name="connsiteX6" fmla="*/ 219510 w 310950"/>
                <a:gd name="connsiteY6" fmla="*/ 37662 h 310950"/>
                <a:gd name="connsiteX7" fmla="*/ 257172 w 310950"/>
                <a:gd name="connsiteY7" fmla="*/ 128586 h 310950"/>
                <a:gd name="connsiteX8" fmla="*/ 310950 w 310950"/>
                <a:gd name="connsiteY8" fmla="*/ 310950 h 310950"/>
                <a:gd name="connsiteX0" fmla="*/ 219510 w 257172"/>
                <a:gd name="connsiteY0" fmla="*/ 219510 h 257172"/>
                <a:gd name="connsiteX1" fmla="*/ 128586 w 257172"/>
                <a:gd name="connsiteY1" fmla="*/ 257172 h 257172"/>
                <a:gd name="connsiteX2" fmla="*/ 37662 w 257172"/>
                <a:gd name="connsiteY2" fmla="*/ 219510 h 257172"/>
                <a:gd name="connsiteX3" fmla="*/ 0 w 257172"/>
                <a:gd name="connsiteY3" fmla="*/ 128586 h 257172"/>
                <a:gd name="connsiteX4" fmla="*/ 37662 w 257172"/>
                <a:gd name="connsiteY4" fmla="*/ 37662 h 257172"/>
                <a:gd name="connsiteX5" fmla="*/ 128586 w 257172"/>
                <a:gd name="connsiteY5" fmla="*/ 0 h 257172"/>
                <a:gd name="connsiteX6" fmla="*/ 219510 w 257172"/>
                <a:gd name="connsiteY6" fmla="*/ 37662 h 257172"/>
                <a:gd name="connsiteX7" fmla="*/ 257172 w 257172"/>
                <a:gd name="connsiteY7" fmla="*/ 128586 h 257172"/>
                <a:gd name="connsiteX0" fmla="*/ 128586 w 257172"/>
                <a:gd name="connsiteY0" fmla="*/ 257172 h 257172"/>
                <a:gd name="connsiteX1" fmla="*/ 37662 w 257172"/>
                <a:gd name="connsiteY1" fmla="*/ 219510 h 257172"/>
                <a:gd name="connsiteX2" fmla="*/ 0 w 257172"/>
                <a:gd name="connsiteY2" fmla="*/ 128586 h 257172"/>
                <a:gd name="connsiteX3" fmla="*/ 37662 w 257172"/>
                <a:gd name="connsiteY3" fmla="*/ 37662 h 257172"/>
                <a:gd name="connsiteX4" fmla="*/ 128586 w 257172"/>
                <a:gd name="connsiteY4" fmla="*/ 0 h 257172"/>
                <a:gd name="connsiteX5" fmla="*/ 219510 w 257172"/>
                <a:gd name="connsiteY5" fmla="*/ 37662 h 257172"/>
                <a:gd name="connsiteX6" fmla="*/ 257172 w 257172"/>
                <a:gd name="connsiteY6" fmla="*/ 128586 h 257172"/>
                <a:gd name="connsiteX0" fmla="*/ 128586 w 219510"/>
                <a:gd name="connsiteY0" fmla="*/ 257172 h 257172"/>
                <a:gd name="connsiteX1" fmla="*/ 37662 w 219510"/>
                <a:gd name="connsiteY1" fmla="*/ 219510 h 257172"/>
                <a:gd name="connsiteX2" fmla="*/ 0 w 219510"/>
                <a:gd name="connsiteY2" fmla="*/ 128586 h 257172"/>
                <a:gd name="connsiteX3" fmla="*/ 37662 w 219510"/>
                <a:gd name="connsiteY3" fmla="*/ 37662 h 257172"/>
                <a:gd name="connsiteX4" fmla="*/ 128586 w 219510"/>
                <a:gd name="connsiteY4" fmla="*/ 0 h 257172"/>
                <a:gd name="connsiteX5" fmla="*/ 219510 w 219510"/>
                <a:gd name="connsiteY5" fmla="*/ 37662 h 257172"/>
                <a:gd name="connsiteX0" fmla="*/ 128586 w 128586"/>
                <a:gd name="connsiteY0" fmla="*/ 257172 h 257172"/>
                <a:gd name="connsiteX1" fmla="*/ 37662 w 128586"/>
                <a:gd name="connsiteY1" fmla="*/ 219510 h 257172"/>
                <a:gd name="connsiteX2" fmla="*/ 0 w 128586"/>
                <a:gd name="connsiteY2" fmla="*/ 128586 h 257172"/>
                <a:gd name="connsiteX3" fmla="*/ 37662 w 128586"/>
                <a:gd name="connsiteY3" fmla="*/ 37662 h 257172"/>
                <a:gd name="connsiteX4" fmla="*/ 128586 w 128586"/>
                <a:gd name="connsiteY4" fmla="*/ 0 h 257172"/>
                <a:gd name="connsiteX0" fmla="*/ 128586 w 128586"/>
                <a:gd name="connsiteY0" fmla="*/ 219510 h 219510"/>
                <a:gd name="connsiteX1" fmla="*/ 37662 w 128586"/>
                <a:gd name="connsiteY1" fmla="*/ 181848 h 219510"/>
                <a:gd name="connsiteX2" fmla="*/ 0 w 128586"/>
                <a:gd name="connsiteY2" fmla="*/ 90924 h 219510"/>
                <a:gd name="connsiteX3" fmla="*/ 37662 w 128586"/>
                <a:gd name="connsiteY3" fmla="*/ 0 h 219510"/>
                <a:gd name="connsiteX0" fmla="*/ 37662 w 37662"/>
                <a:gd name="connsiteY0" fmla="*/ 181848 h 181848"/>
                <a:gd name="connsiteX1" fmla="*/ 0 w 37662"/>
                <a:gd name="connsiteY1" fmla="*/ 90924 h 181848"/>
                <a:gd name="connsiteX2" fmla="*/ 37662 w 37662"/>
                <a:gd name="connsiteY2" fmla="*/ 0 h 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62" h="181848">
                  <a:moveTo>
                    <a:pt x="37662" y="181848"/>
                  </a:moveTo>
                  <a:cubicBezTo>
                    <a:pt x="13547" y="157733"/>
                    <a:pt x="0" y="125027"/>
                    <a:pt x="0" y="90924"/>
                  </a:cubicBezTo>
                  <a:cubicBezTo>
                    <a:pt x="0" y="56821"/>
                    <a:pt x="13548" y="24115"/>
                    <a:pt x="37662" y="0"/>
                  </a:cubicBezTo>
                </a:path>
              </a:pathLst>
            </a:custGeom>
            <a:noFill/>
            <a:ln>
              <a:solidFill>
                <a:srgbClr val="880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4038263" y="4279463"/>
              <a:ext cx="37999" cy="181848"/>
            </a:xfrm>
            <a:custGeom>
              <a:avLst/>
              <a:gdLst>
                <a:gd name="connsiteX0" fmla="*/ 0 w 257171"/>
                <a:gd name="connsiteY0" fmla="*/ 128586 h 257171"/>
                <a:gd name="connsiteX1" fmla="*/ 37662 w 257171"/>
                <a:gd name="connsiteY1" fmla="*/ 37662 h 257171"/>
                <a:gd name="connsiteX2" fmla="*/ 128586 w 257171"/>
                <a:gd name="connsiteY2" fmla="*/ 0 h 257171"/>
                <a:gd name="connsiteX3" fmla="*/ 219510 w 257171"/>
                <a:gd name="connsiteY3" fmla="*/ 37662 h 257171"/>
                <a:gd name="connsiteX4" fmla="*/ 257172 w 257171"/>
                <a:gd name="connsiteY4" fmla="*/ 128586 h 257171"/>
                <a:gd name="connsiteX5" fmla="*/ 219510 w 257171"/>
                <a:gd name="connsiteY5" fmla="*/ 219510 h 257171"/>
                <a:gd name="connsiteX6" fmla="*/ 128586 w 257171"/>
                <a:gd name="connsiteY6" fmla="*/ 257172 h 257171"/>
                <a:gd name="connsiteX7" fmla="*/ 37662 w 257171"/>
                <a:gd name="connsiteY7" fmla="*/ 219510 h 257171"/>
                <a:gd name="connsiteX8" fmla="*/ 0 w 257171"/>
                <a:gd name="connsiteY8" fmla="*/ 128586 h 257171"/>
                <a:gd name="connsiteX0" fmla="*/ 37662 w 257172"/>
                <a:gd name="connsiteY0" fmla="*/ 219510 h 310950"/>
                <a:gd name="connsiteX1" fmla="*/ 0 w 257172"/>
                <a:gd name="connsiteY1" fmla="*/ 128586 h 310950"/>
                <a:gd name="connsiteX2" fmla="*/ 37662 w 257172"/>
                <a:gd name="connsiteY2" fmla="*/ 37662 h 310950"/>
                <a:gd name="connsiteX3" fmla="*/ 128586 w 257172"/>
                <a:gd name="connsiteY3" fmla="*/ 0 h 310950"/>
                <a:gd name="connsiteX4" fmla="*/ 219510 w 257172"/>
                <a:gd name="connsiteY4" fmla="*/ 37662 h 310950"/>
                <a:gd name="connsiteX5" fmla="*/ 257172 w 257172"/>
                <a:gd name="connsiteY5" fmla="*/ 128586 h 310950"/>
                <a:gd name="connsiteX6" fmla="*/ 219510 w 257172"/>
                <a:gd name="connsiteY6" fmla="*/ 219510 h 310950"/>
                <a:gd name="connsiteX7" fmla="*/ 128586 w 257172"/>
                <a:gd name="connsiteY7" fmla="*/ 257172 h 310950"/>
                <a:gd name="connsiteX8" fmla="*/ 129102 w 257172"/>
                <a:gd name="connsiteY8" fmla="*/ 310950 h 310950"/>
                <a:gd name="connsiteX0" fmla="*/ 0 w 257172"/>
                <a:gd name="connsiteY0" fmla="*/ 128586 h 310950"/>
                <a:gd name="connsiteX1" fmla="*/ 37662 w 257172"/>
                <a:gd name="connsiteY1" fmla="*/ 37662 h 310950"/>
                <a:gd name="connsiteX2" fmla="*/ 128586 w 257172"/>
                <a:gd name="connsiteY2" fmla="*/ 0 h 310950"/>
                <a:gd name="connsiteX3" fmla="*/ 219510 w 257172"/>
                <a:gd name="connsiteY3" fmla="*/ 37662 h 310950"/>
                <a:gd name="connsiteX4" fmla="*/ 257172 w 257172"/>
                <a:gd name="connsiteY4" fmla="*/ 128586 h 310950"/>
                <a:gd name="connsiteX5" fmla="*/ 219510 w 257172"/>
                <a:gd name="connsiteY5" fmla="*/ 219510 h 310950"/>
                <a:gd name="connsiteX6" fmla="*/ 128586 w 257172"/>
                <a:gd name="connsiteY6" fmla="*/ 257172 h 310950"/>
                <a:gd name="connsiteX7" fmla="*/ 129102 w 257172"/>
                <a:gd name="connsiteY7" fmla="*/ 310950 h 310950"/>
                <a:gd name="connsiteX0" fmla="*/ 0 w 257172"/>
                <a:gd name="connsiteY0" fmla="*/ 128586 h 257172"/>
                <a:gd name="connsiteX1" fmla="*/ 37662 w 257172"/>
                <a:gd name="connsiteY1" fmla="*/ 37662 h 257172"/>
                <a:gd name="connsiteX2" fmla="*/ 128586 w 257172"/>
                <a:gd name="connsiteY2" fmla="*/ 0 h 257172"/>
                <a:gd name="connsiteX3" fmla="*/ 219510 w 257172"/>
                <a:gd name="connsiteY3" fmla="*/ 37662 h 257172"/>
                <a:gd name="connsiteX4" fmla="*/ 257172 w 257172"/>
                <a:gd name="connsiteY4" fmla="*/ 128586 h 257172"/>
                <a:gd name="connsiteX5" fmla="*/ 219510 w 257172"/>
                <a:gd name="connsiteY5" fmla="*/ 219510 h 257172"/>
                <a:gd name="connsiteX6" fmla="*/ 128586 w 257172"/>
                <a:gd name="connsiteY6" fmla="*/ 257172 h 257172"/>
                <a:gd name="connsiteX0" fmla="*/ 0 w 219510"/>
                <a:gd name="connsiteY0" fmla="*/ 37662 h 257172"/>
                <a:gd name="connsiteX1" fmla="*/ 90924 w 219510"/>
                <a:gd name="connsiteY1" fmla="*/ 0 h 257172"/>
                <a:gd name="connsiteX2" fmla="*/ 181848 w 219510"/>
                <a:gd name="connsiteY2" fmla="*/ 37662 h 257172"/>
                <a:gd name="connsiteX3" fmla="*/ 219510 w 219510"/>
                <a:gd name="connsiteY3" fmla="*/ 128586 h 257172"/>
                <a:gd name="connsiteX4" fmla="*/ 181848 w 219510"/>
                <a:gd name="connsiteY4" fmla="*/ 219510 h 257172"/>
                <a:gd name="connsiteX5" fmla="*/ 90924 w 219510"/>
                <a:gd name="connsiteY5" fmla="*/ 257172 h 257172"/>
                <a:gd name="connsiteX0" fmla="*/ 0 w 128586"/>
                <a:gd name="connsiteY0" fmla="*/ 0 h 257172"/>
                <a:gd name="connsiteX1" fmla="*/ 90924 w 128586"/>
                <a:gd name="connsiteY1" fmla="*/ 37662 h 257172"/>
                <a:gd name="connsiteX2" fmla="*/ 128586 w 128586"/>
                <a:gd name="connsiteY2" fmla="*/ 128586 h 257172"/>
                <a:gd name="connsiteX3" fmla="*/ 90924 w 128586"/>
                <a:gd name="connsiteY3" fmla="*/ 219510 h 257172"/>
                <a:gd name="connsiteX4" fmla="*/ 0 w 128586"/>
                <a:gd name="connsiteY4" fmla="*/ 257172 h 257172"/>
                <a:gd name="connsiteX0" fmla="*/ 90924 w 128586"/>
                <a:gd name="connsiteY0" fmla="*/ 0 h 219510"/>
                <a:gd name="connsiteX1" fmla="*/ 128586 w 128586"/>
                <a:gd name="connsiteY1" fmla="*/ 90924 h 219510"/>
                <a:gd name="connsiteX2" fmla="*/ 90924 w 128586"/>
                <a:gd name="connsiteY2" fmla="*/ 181848 h 219510"/>
                <a:gd name="connsiteX3" fmla="*/ 0 w 128586"/>
                <a:gd name="connsiteY3" fmla="*/ 219510 h 219510"/>
                <a:gd name="connsiteX0" fmla="*/ 0 w 37662"/>
                <a:gd name="connsiteY0" fmla="*/ 0 h 181848"/>
                <a:gd name="connsiteX1" fmla="*/ 37662 w 37662"/>
                <a:gd name="connsiteY1" fmla="*/ 90924 h 181848"/>
                <a:gd name="connsiteX2" fmla="*/ 0 w 37662"/>
                <a:gd name="connsiteY2" fmla="*/ 181848 h 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62" h="181848">
                  <a:moveTo>
                    <a:pt x="0" y="0"/>
                  </a:moveTo>
                  <a:cubicBezTo>
                    <a:pt x="24115" y="24115"/>
                    <a:pt x="37662" y="56821"/>
                    <a:pt x="37662" y="90924"/>
                  </a:cubicBezTo>
                  <a:cubicBezTo>
                    <a:pt x="37662" y="125027"/>
                    <a:pt x="24115" y="157734"/>
                    <a:pt x="0" y="181848"/>
                  </a:cubicBezTo>
                </a:path>
              </a:pathLst>
            </a:custGeom>
            <a:noFill/>
            <a:ln>
              <a:solidFill>
                <a:srgbClr val="880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971765" y="4354436"/>
              <a:ext cx="44332" cy="4466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880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62" name="Straight Connector 261"/>
          <p:cNvCxnSpPr/>
          <p:nvPr/>
        </p:nvCxnSpPr>
        <p:spPr>
          <a:xfrm rot="18900000">
            <a:off x="5141915" y="2674515"/>
            <a:ext cx="3017837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5400000">
            <a:off x="4213225" y="2707850"/>
            <a:ext cx="2743200" cy="0"/>
          </a:xfrm>
          <a:prstGeom prst="line">
            <a:avLst/>
          </a:prstGeom>
          <a:ln w="38100">
            <a:solidFill>
              <a:srgbClr val="85095C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10800000">
            <a:off x="5105400" y="3739726"/>
            <a:ext cx="3200400" cy="0"/>
          </a:xfrm>
          <a:prstGeom prst="line">
            <a:avLst/>
          </a:prstGeom>
          <a:ln w="38100">
            <a:solidFill>
              <a:srgbClr val="85095C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175"/>
          <p:cNvSpPr txBox="1">
            <a:spLocks noChangeArrowheads="1"/>
          </p:cNvSpPr>
          <p:nvPr/>
        </p:nvSpPr>
        <p:spPr bwMode="auto">
          <a:xfrm>
            <a:off x="8058150" y="3811164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Constantia" pitchFamily="18" charset="0"/>
              </a:rPr>
              <a:t>V  </a:t>
            </a:r>
          </a:p>
        </p:txBody>
      </p:sp>
      <p:sp>
        <p:nvSpPr>
          <p:cNvPr id="266" name="TextBox 175"/>
          <p:cNvSpPr txBox="1">
            <a:spLocks noChangeArrowheads="1"/>
          </p:cNvSpPr>
          <p:nvPr/>
        </p:nvSpPr>
        <p:spPr bwMode="auto">
          <a:xfrm>
            <a:off x="5695950" y="1420945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I</a:t>
            </a:r>
            <a:endParaRPr lang="en-US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267" name="TextBox 175"/>
          <p:cNvSpPr txBox="1">
            <a:spLocks noChangeArrowheads="1"/>
          </p:cNvSpPr>
          <p:nvPr/>
        </p:nvSpPr>
        <p:spPr bwMode="auto">
          <a:xfrm>
            <a:off x="5213350" y="3698451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O</a:t>
            </a:r>
            <a:endParaRPr lang="en-US" b="1" dirty="0">
              <a:solidFill>
                <a:prstClr val="black"/>
              </a:solidFill>
              <a:latin typeface="Tw Cen MT" pitchFamily="34" charset="0"/>
              <a:cs typeface="Times New Roman" pitchFamily="18" charset="0"/>
            </a:endParaRPr>
          </a:p>
        </p:txBody>
      </p:sp>
      <p:grpSp>
        <p:nvGrpSpPr>
          <p:cNvPr id="268" name="Group 241"/>
          <p:cNvGrpSpPr>
            <a:grpSpLocks/>
          </p:cNvGrpSpPr>
          <p:nvPr/>
        </p:nvGrpSpPr>
        <p:grpSpPr bwMode="auto">
          <a:xfrm>
            <a:off x="5576888" y="3731789"/>
            <a:ext cx="2119312" cy="6351"/>
            <a:chOff x="5865831" y="3956057"/>
            <a:chExt cx="2119341" cy="6350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5865831" y="3960819"/>
              <a:ext cx="511182" cy="1588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6397650" y="3956057"/>
              <a:ext cx="511182" cy="1587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6931058" y="3956057"/>
              <a:ext cx="511182" cy="1587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7473990" y="3956057"/>
              <a:ext cx="511182" cy="1587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40"/>
          <p:cNvGrpSpPr>
            <a:grpSpLocks/>
          </p:cNvGrpSpPr>
          <p:nvPr/>
        </p:nvGrpSpPr>
        <p:grpSpPr bwMode="auto">
          <a:xfrm rot="16200000">
            <a:off x="4545015" y="2726902"/>
            <a:ext cx="2062162" cy="1589"/>
            <a:chOff x="6018230" y="2954330"/>
            <a:chExt cx="2062191" cy="1589"/>
          </a:xfrm>
        </p:grpSpPr>
        <p:cxnSp>
          <p:nvCxnSpPr>
            <p:cNvPr id="274" name="Straight Arrow Connector 273"/>
            <p:cNvCxnSpPr/>
            <p:nvPr/>
          </p:nvCxnSpPr>
          <p:spPr>
            <a:xfrm>
              <a:off x="6018230" y="2954331"/>
              <a:ext cx="511182" cy="1588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6546874" y="2954330"/>
              <a:ext cx="457206" cy="1588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7080282" y="2954330"/>
              <a:ext cx="457206" cy="1588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7623215" y="2954331"/>
              <a:ext cx="457206" cy="1588"/>
            </a:xfrm>
            <a:prstGeom prst="straightConnector1">
              <a:avLst/>
            </a:prstGeom>
            <a:ln w="25400">
              <a:solidFill>
                <a:srgbClr val="85095C"/>
              </a:solidFill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175"/>
          <p:cNvSpPr txBox="1">
            <a:spLocks noChangeArrowheads="1"/>
          </p:cNvSpPr>
          <p:nvPr/>
        </p:nvSpPr>
        <p:spPr bwMode="auto">
          <a:xfrm>
            <a:off x="5230813" y="3085676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1  </a:t>
            </a:r>
          </a:p>
        </p:txBody>
      </p:sp>
      <p:sp>
        <p:nvSpPr>
          <p:cNvPr id="279" name="TextBox 175"/>
          <p:cNvSpPr txBox="1">
            <a:spLocks noChangeArrowheads="1"/>
          </p:cNvSpPr>
          <p:nvPr/>
        </p:nvSpPr>
        <p:spPr bwMode="auto">
          <a:xfrm>
            <a:off x="5232400" y="2542751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2  </a:t>
            </a:r>
          </a:p>
        </p:txBody>
      </p:sp>
      <p:sp>
        <p:nvSpPr>
          <p:cNvPr id="280" name="TextBox 175"/>
          <p:cNvSpPr txBox="1">
            <a:spLocks noChangeArrowheads="1"/>
          </p:cNvSpPr>
          <p:nvPr/>
        </p:nvSpPr>
        <p:spPr bwMode="auto">
          <a:xfrm>
            <a:off x="5230813" y="2018876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3  </a:t>
            </a:r>
          </a:p>
        </p:txBody>
      </p:sp>
      <p:sp>
        <p:nvSpPr>
          <p:cNvPr id="281" name="TextBox 175"/>
          <p:cNvSpPr txBox="1">
            <a:spLocks noChangeArrowheads="1"/>
          </p:cNvSpPr>
          <p:nvPr/>
        </p:nvSpPr>
        <p:spPr bwMode="auto">
          <a:xfrm>
            <a:off x="5232400" y="1475951"/>
            <a:ext cx="40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4  </a:t>
            </a:r>
          </a:p>
        </p:txBody>
      </p:sp>
      <p:grpSp>
        <p:nvGrpSpPr>
          <p:cNvPr id="282" name="Group 251"/>
          <p:cNvGrpSpPr>
            <a:grpSpLocks/>
          </p:cNvGrpSpPr>
          <p:nvPr/>
        </p:nvGrpSpPr>
        <p:grpSpPr bwMode="auto">
          <a:xfrm rot="5400000">
            <a:off x="6745842" y="2950190"/>
            <a:ext cx="370373" cy="2009776"/>
            <a:chOff x="7107032" y="1851824"/>
            <a:chExt cx="370860" cy="2009772"/>
          </a:xfrm>
        </p:grpSpPr>
        <p:sp>
          <p:nvSpPr>
            <p:cNvPr id="283" name="TextBox 175"/>
            <p:cNvSpPr txBox="1">
              <a:spLocks noChangeArrowheads="1"/>
            </p:cNvSpPr>
            <p:nvPr/>
          </p:nvSpPr>
          <p:spPr bwMode="auto">
            <a:xfrm rot="16200000">
              <a:off x="7091640" y="3476386"/>
              <a:ext cx="400602" cy="369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  </a:t>
              </a:r>
            </a:p>
          </p:txBody>
        </p:sp>
        <p:sp>
          <p:nvSpPr>
            <p:cNvPr id="284" name="TextBox 175"/>
            <p:cNvSpPr txBox="1">
              <a:spLocks noChangeArrowheads="1"/>
            </p:cNvSpPr>
            <p:nvPr/>
          </p:nvSpPr>
          <p:spPr bwMode="auto">
            <a:xfrm rot="16200000">
              <a:off x="7092678" y="2934016"/>
              <a:ext cx="400602" cy="369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  </a:t>
              </a:r>
            </a:p>
          </p:txBody>
        </p:sp>
        <p:sp>
          <p:nvSpPr>
            <p:cNvPr id="285" name="TextBox 175"/>
            <p:cNvSpPr txBox="1">
              <a:spLocks noChangeArrowheads="1"/>
            </p:cNvSpPr>
            <p:nvPr/>
          </p:nvSpPr>
          <p:spPr bwMode="auto">
            <a:xfrm rot="16200000">
              <a:off x="7091641" y="2409585"/>
              <a:ext cx="400602" cy="369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  </a:t>
              </a:r>
            </a:p>
          </p:txBody>
        </p:sp>
        <p:sp>
          <p:nvSpPr>
            <p:cNvPr id="286" name="TextBox 175"/>
            <p:cNvSpPr txBox="1">
              <a:spLocks noChangeArrowheads="1"/>
            </p:cNvSpPr>
            <p:nvPr/>
          </p:nvSpPr>
          <p:spPr bwMode="auto">
            <a:xfrm rot="16200000">
              <a:off x="7092682" y="1867216"/>
              <a:ext cx="400602" cy="369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8  </a:t>
              </a:r>
            </a:p>
          </p:txBody>
        </p:sp>
      </p:grpSp>
      <p:cxnSp>
        <p:nvCxnSpPr>
          <p:cNvPr id="287" name="Straight Arrow Connector 286"/>
          <p:cNvCxnSpPr/>
          <p:nvPr/>
        </p:nvCxnSpPr>
        <p:spPr>
          <a:xfrm rot="10800000" flipV="1">
            <a:off x="6073775" y="3263477"/>
            <a:ext cx="14288" cy="15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rot="10800000" flipV="1">
            <a:off x="6615115" y="2725315"/>
            <a:ext cx="14287" cy="158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rot="10800000" flipV="1">
            <a:off x="7131050" y="2193501"/>
            <a:ext cx="14288" cy="15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>
            <a:spLocks noChangeArrowheads="1"/>
          </p:cNvSpPr>
          <p:nvPr/>
        </p:nvSpPr>
        <p:spPr bwMode="auto">
          <a:xfrm>
            <a:off x="6091240" y="3080915"/>
            <a:ext cx="7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(2, 1)</a:t>
            </a:r>
          </a:p>
        </p:txBody>
      </p:sp>
      <p:sp>
        <p:nvSpPr>
          <p:cNvPr id="291" name="TextBox 290"/>
          <p:cNvSpPr txBox="1">
            <a:spLocks noChangeArrowheads="1"/>
          </p:cNvSpPr>
          <p:nvPr/>
        </p:nvSpPr>
        <p:spPr bwMode="auto">
          <a:xfrm>
            <a:off x="6619875" y="2547514"/>
            <a:ext cx="730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(4, 2)</a:t>
            </a:r>
          </a:p>
        </p:txBody>
      </p:sp>
      <p:sp>
        <p:nvSpPr>
          <p:cNvPr id="292" name="TextBox 291"/>
          <p:cNvSpPr txBox="1">
            <a:spLocks noChangeArrowheads="1"/>
          </p:cNvSpPr>
          <p:nvPr/>
        </p:nvSpPr>
        <p:spPr bwMode="auto">
          <a:xfrm>
            <a:off x="7134227" y="2017290"/>
            <a:ext cx="690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(6, 3)</a:t>
            </a:r>
          </a:p>
        </p:txBody>
      </p:sp>
      <p:sp>
        <p:nvSpPr>
          <p:cNvPr id="293" name="TextBox 292"/>
          <p:cNvSpPr txBox="1">
            <a:spLocks noChangeArrowheads="1"/>
          </p:cNvSpPr>
          <p:nvPr/>
        </p:nvSpPr>
        <p:spPr bwMode="auto">
          <a:xfrm>
            <a:off x="6254750" y="1307676"/>
            <a:ext cx="1314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u="sng" dirty="0">
                <a:solidFill>
                  <a:srgbClr val="0000FF"/>
                </a:solidFill>
                <a:latin typeface="Tw Cen MT" pitchFamily="34" charset="0"/>
              </a:rPr>
              <a:t>Linear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17288" y="178881"/>
            <a:ext cx="5980668" cy="575774"/>
            <a:chOff x="417288" y="178881"/>
            <a:chExt cx="5980668" cy="575774"/>
          </a:xfrm>
        </p:grpSpPr>
        <p:sp>
          <p:nvSpPr>
            <p:cNvPr id="171" name="Rounded Rectangle 170"/>
            <p:cNvSpPr/>
            <p:nvPr/>
          </p:nvSpPr>
          <p:spPr>
            <a:xfrm>
              <a:off x="520829" y="247240"/>
              <a:ext cx="5877127" cy="489858"/>
            </a:xfrm>
            <a:prstGeom prst="roundRect">
              <a:avLst>
                <a:gd name="adj" fmla="val 21482"/>
              </a:avLst>
            </a:prstGeom>
            <a:solidFill>
              <a:srgbClr val="002060"/>
            </a:solidFill>
            <a:ln w="28575">
              <a:solidFill>
                <a:srgbClr val="00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Rectangle 172"/>
            <p:cNvSpPr/>
            <p:nvPr/>
          </p:nvSpPr>
          <p:spPr>
            <a:xfrm>
              <a:off x="971470" y="307503"/>
              <a:ext cx="4004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Experimental  verification of Ohm’s law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1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6" grpId="0"/>
      <p:bldP spid="7" grpId="0" animBg="1"/>
      <p:bldP spid="7" grpId="1" animBg="1"/>
      <p:bldP spid="8" grpId="0" build="p"/>
      <p:bldP spid="8" grpId="1" build="allAtOnce"/>
      <p:bldP spid="48" grpId="0" animBg="1"/>
      <p:bldP spid="48" grpId="1" animBg="1"/>
      <p:bldP spid="87" grpId="0" animBg="1"/>
      <p:bldP spid="89" grpId="0" animBg="1"/>
      <p:bldP spid="90" grpId="0" animBg="1"/>
      <p:bldP spid="95" grpId="0" animBg="1"/>
      <p:bldP spid="96" grpId="0" animBg="1"/>
      <p:bldP spid="88" grpId="0" animBg="1"/>
      <p:bldP spid="97" grpId="0" animBg="1"/>
      <p:bldP spid="98" grpId="0" animBg="1"/>
      <p:bldP spid="106" grpId="0"/>
      <p:bldP spid="107" grpId="0"/>
      <p:bldP spid="126" grpId="0" animBg="1"/>
      <p:bldP spid="133" grpId="0" animBg="1"/>
      <p:bldP spid="136" grpId="0" animBg="1"/>
      <p:bldP spid="141" grpId="0"/>
      <p:bldP spid="142" grpId="0"/>
      <p:bldP spid="143" grpId="0"/>
      <p:bldP spid="144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265" grpId="0"/>
      <p:bldP spid="267" grpId="0"/>
      <p:bldP spid="278" grpId="0"/>
      <p:bldP spid="279" grpId="0"/>
      <p:bldP spid="280" grpId="0"/>
      <p:bldP spid="290" grpId="0"/>
      <p:bldP spid="291" grpId="0"/>
      <p:bldP spid="292" grpId="0"/>
      <p:bldP spid="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4225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user\Desktop\videos\hospital.jpg"/>
          <p:cNvPicPr>
            <a:picLocks noChangeAspect="1" noChangeArrowheads="1"/>
          </p:cNvPicPr>
          <p:nvPr/>
        </p:nvPicPr>
        <p:blipFill>
          <a:blip r:embed="rId2" cstate="print"/>
          <a:srcRect t="4000" b="16333"/>
          <a:stretch>
            <a:fillRect/>
          </a:stretch>
        </p:blipFill>
        <p:spPr bwMode="auto">
          <a:xfrm>
            <a:off x="4402" y="4762"/>
            <a:ext cx="9144000" cy="516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4419600" y="323850"/>
            <a:ext cx="2919759" cy="2262910"/>
            <a:chOff x="5512421" y="259229"/>
            <a:chExt cx="2919759" cy="226291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5512421" y="320482"/>
              <a:ext cx="2919759" cy="2098868"/>
            </a:xfrm>
            <a:prstGeom prst="wedgeRoundRectCallout">
              <a:avLst>
                <a:gd name="adj1" fmla="val -289"/>
                <a:gd name="adj2" fmla="val 70600"/>
                <a:gd name="adj3" fmla="val 16667"/>
              </a:avLst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0" name="Picture 4" descr="D:\MJ\Pooja mam (physics)\Rahual sir\hospital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400" y="259229"/>
              <a:ext cx="2717800" cy="2262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 descr="vacuum.jpg"/>
          <p:cNvPicPr>
            <a:picLocks noChangeAspect="1"/>
          </p:cNvPicPr>
          <p:nvPr/>
        </p:nvPicPr>
        <p:blipFill rotWithShape="1">
          <a:blip r:embed="rId4" cstate="print"/>
          <a:srcRect l="1856" t="2736" r="1588" b="8425"/>
          <a:stretch/>
        </p:blipFill>
        <p:spPr>
          <a:xfrm>
            <a:off x="2201" y="-6261"/>
            <a:ext cx="9139598" cy="5156022"/>
          </a:xfrm>
          <a:prstGeom prst="roundRect">
            <a:avLst>
              <a:gd name="adj" fmla="val 0"/>
            </a:avLst>
          </a:prstGeom>
          <a:ln w="38100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454391" y="323850"/>
            <a:ext cx="3494483" cy="584775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glow rad="88900">
                    <a:srgbClr val="FFFF00"/>
                  </a:glow>
                </a:effectLst>
                <a:latin typeface="Tw Cen MT" pitchFamily="34" charset="0"/>
              </a:rPr>
              <a:t>Circuit of television</a:t>
            </a:r>
            <a:endParaRPr lang="en-US" sz="3200" b="1" dirty="0">
              <a:effectLst>
                <a:glow rad="88900">
                  <a:srgbClr val="FFFF00"/>
                </a:glow>
              </a:effectLst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1300" y="1635324"/>
            <a:ext cx="3581400" cy="187285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To make drawing of</a:t>
            </a:r>
          </a:p>
          <a:p>
            <a:pPr algn="ctr"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circuits easy</a:t>
            </a:r>
          </a:p>
          <a:p>
            <a:pPr algn="ctr"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Lets learn</a:t>
            </a:r>
          </a:p>
          <a:p>
            <a:pPr algn="ctr">
              <a:defRPr/>
            </a:pPr>
            <a:r>
              <a:rPr 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Electrical 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Symbols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8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2058707" y="812796"/>
            <a:ext cx="1151050" cy="697524"/>
            <a:chOff x="2058707" y="860426"/>
            <a:chExt cx="1151050" cy="697524"/>
          </a:xfrm>
        </p:grpSpPr>
        <p:pic>
          <p:nvPicPr>
            <p:cNvPr id="232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8707" y="860426"/>
              <a:ext cx="1151050" cy="575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3" name="TextBox 232"/>
            <p:cNvSpPr txBox="1">
              <a:spLocks noChangeArrowheads="1"/>
            </p:cNvSpPr>
            <p:nvPr/>
          </p:nvSpPr>
          <p:spPr bwMode="auto">
            <a:xfrm>
              <a:off x="2334532" y="1368425"/>
              <a:ext cx="544716" cy="18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Cell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239" name="TextBox 44"/>
          <p:cNvSpPr txBox="1">
            <a:spLocks noChangeArrowheads="1"/>
          </p:cNvSpPr>
          <p:nvPr/>
        </p:nvSpPr>
        <p:spPr bwMode="auto">
          <a:xfrm>
            <a:off x="1011922" y="680975"/>
            <a:ext cx="43650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2400" kern="0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sp>
        <p:nvSpPr>
          <p:cNvPr id="240" name="TextBox 44"/>
          <p:cNvSpPr txBox="1">
            <a:spLocks noChangeArrowheads="1"/>
          </p:cNvSpPr>
          <p:nvPr/>
        </p:nvSpPr>
        <p:spPr bwMode="auto">
          <a:xfrm>
            <a:off x="1174217" y="681927"/>
            <a:ext cx="43650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2400" kern="0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4513" y="503428"/>
            <a:ext cx="1341437" cy="932933"/>
            <a:chOff x="544513" y="584717"/>
            <a:chExt cx="1341437" cy="93293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544513" y="887413"/>
              <a:ext cx="1341437" cy="630237"/>
              <a:chOff x="544513" y="887413"/>
              <a:chExt cx="1341437" cy="630237"/>
            </a:xfrm>
          </p:grpSpPr>
          <p:cxnSp>
            <p:nvCxnSpPr>
              <p:cNvPr id="235" name="Straight Connector 234"/>
              <p:cNvCxnSpPr/>
              <p:nvPr/>
            </p:nvCxnSpPr>
            <p:spPr bwMode="auto">
              <a:xfrm rot="5400000">
                <a:off x="859631" y="1200944"/>
                <a:ext cx="630237" cy="3175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6" name="Straight Connector 235"/>
              <p:cNvCxnSpPr/>
              <p:nvPr/>
            </p:nvCxnSpPr>
            <p:spPr bwMode="auto">
              <a:xfrm rot="5400000">
                <a:off x="1108075" y="1182688"/>
                <a:ext cx="287337" cy="15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7" name="Straight Connector 236"/>
              <p:cNvCxnSpPr/>
              <p:nvPr/>
            </p:nvCxnSpPr>
            <p:spPr bwMode="auto">
              <a:xfrm>
                <a:off x="1246187" y="1198563"/>
                <a:ext cx="639763" cy="15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8" name="Straight Connector 237"/>
              <p:cNvCxnSpPr/>
              <p:nvPr/>
            </p:nvCxnSpPr>
            <p:spPr bwMode="auto">
              <a:xfrm>
                <a:off x="544513" y="1192213"/>
                <a:ext cx="639763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241" name="TextBox 45"/>
            <p:cNvSpPr txBox="1">
              <a:spLocks noChangeArrowheads="1"/>
            </p:cNvSpPr>
            <p:nvPr/>
          </p:nvSpPr>
          <p:spPr bwMode="auto">
            <a:xfrm>
              <a:off x="1246187" y="584717"/>
              <a:ext cx="398550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kern="0" dirty="0">
                  <a:solidFill>
                    <a:schemeClr val="bg1"/>
                  </a:solidFill>
                  <a:latin typeface="Tw Cen MT" pitchFamily="34" charset="0"/>
                </a:rPr>
                <a:t>-</a:t>
              </a:r>
            </a:p>
          </p:txBody>
        </p:sp>
        <p:sp>
          <p:nvSpPr>
            <p:cNvPr id="242" name="TextBox 15"/>
            <p:cNvSpPr txBox="1">
              <a:spLocks noChangeArrowheads="1"/>
            </p:cNvSpPr>
            <p:nvPr/>
          </p:nvSpPr>
          <p:spPr bwMode="auto">
            <a:xfrm>
              <a:off x="812722" y="694787"/>
              <a:ext cx="4235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kern="0" dirty="0">
                  <a:solidFill>
                    <a:schemeClr val="bg1"/>
                  </a:solidFill>
                  <a:latin typeface="Tw Cen MT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69918" y="1526244"/>
            <a:ext cx="1073944" cy="1155087"/>
            <a:chOff x="2058707" y="1620787"/>
            <a:chExt cx="1073944" cy="11550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>
              <a:off x="2168244" y="2406542"/>
              <a:ext cx="8548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Battery</a:t>
              </a:r>
            </a:p>
          </p:txBody>
        </p:sp>
        <p:pic>
          <p:nvPicPr>
            <p:cNvPr id="244" name="Picture 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2" t="3159" r="9493" b="4707"/>
            <a:stretch/>
          </p:blipFill>
          <p:spPr bwMode="auto">
            <a:xfrm>
              <a:off x="2058707" y="1620787"/>
              <a:ext cx="1073944" cy="920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5" name="Group 28"/>
          <p:cNvGrpSpPr>
            <a:grpSpLocks/>
          </p:cNvGrpSpPr>
          <p:nvPr/>
        </p:nvGrpSpPr>
        <p:grpSpPr bwMode="auto">
          <a:xfrm>
            <a:off x="489620" y="1438725"/>
            <a:ext cx="1480929" cy="926603"/>
            <a:chOff x="2992957" y="914901"/>
            <a:chExt cx="1480893" cy="92723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46" name="Straight Connector 245"/>
            <p:cNvCxnSpPr/>
            <p:nvPr/>
          </p:nvCxnSpPr>
          <p:spPr bwMode="auto">
            <a:xfrm rot="5400000">
              <a:off x="3307050" y="1525214"/>
              <a:ext cx="630669" cy="3175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 bwMode="auto">
            <a:xfrm rot="5400000">
              <a:off x="3555610" y="1506945"/>
              <a:ext cx="287534" cy="15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 bwMode="auto">
            <a:xfrm>
              <a:off x="4130373" y="1522830"/>
              <a:ext cx="343477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 bwMode="auto">
            <a:xfrm>
              <a:off x="2992957" y="1516476"/>
              <a:ext cx="639748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250" name="TextBox 44"/>
            <p:cNvSpPr txBox="1">
              <a:spLocks noChangeArrowheads="1"/>
            </p:cNvSpPr>
            <p:nvPr/>
          </p:nvSpPr>
          <p:spPr bwMode="auto">
            <a:xfrm>
              <a:off x="3459480" y="1004887"/>
              <a:ext cx="436418" cy="4619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400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 bwMode="auto">
            <a:xfrm rot="5400000">
              <a:off x="3520565" y="1510122"/>
              <a:ext cx="629081" cy="3175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 bwMode="auto">
            <a:xfrm rot="5400000">
              <a:off x="3768330" y="1522831"/>
              <a:ext cx="287534" cy="15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3704933" y="1522830"/>
              <a:ext cx="136522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254" name="TextBox 44"/>
            <p:cNvSpPr txBox="1">
              <a:spLocks noChangeArrowheads="1"/>
            </p:cNvSpPr>
            <p:nvPr/>
          </p:nvSpPr>
          <p:spPr bwMode="auto">
            <a:xfrm>
              <a:off x="3657600" y="1005840"/>
              <a:ext cx="436418" cy="4619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400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sp>
          <p:nvSpPr>
            <p:cNvPr id="255" name="TextBox 45"/>
            <p:cNvSpPr txBox="1">
              <a:spLocks noChangeArrowheads="1"/>
            </p:cNvSpPr>
            <p:nvPr/>
          </p:nvSpPr>
          <p:spPr bwMode="auto">
            <a:xfrm>
              <a:off x="4050280" y="914901"/>
              <a:ext cx="398469" cy="6467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kern="0" dirty="0">
                  <a:solidFill>
                    <a:schemeClr val="bg1"/>
                  </a:solidFill>
                  <a:latin typeface="Tw Cen MT" pitchFamily="34" charset="0"/>
                </a:rPr>
                <a:t>-</a:t>
              </a:r>
            </a:p>
          </p:txBody>
        </p:sp>
        <p:cxnSp>
          <p:nvCxnSpPr>
            <p:cNvPr id="256" name="Straight Connector 255"/>
            <p:cNvCxnSpPr/>
            <p:nvPr/>
          </p:nvCxnSpPr>
          <p:spPr bwMode="auto">
            <a:xfrm rot="5400000">
              <a:off x="3718203" y="1510916"/>
              <a:ext cx="630670" cy="3175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 bwMode="auto">
            <a:xfrm rot="5400000">
              <a:off x="3966762" y="1522831"/>
              <a:ext cx="287534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58" name="Straight Connector 257"/>
            <p:cNvCxnSpPr/>
            <p:nvPr/>
          </p:nvCxnSpPr>
          <p:spPr bwMode="auto">
            <a:xfrm>
              <a:off x="3903366" y="1522830"/>
              <a:ext cx="136522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259" name="TextBox 59"/>
            <p:cNvSpPr txBox="1">
              <a:spLocks noChangeArrowheads="1"/>
            </p:cNvSpPr>
            <p:nvPr/>
          </p:nvSpPr>
          <p:spPr bwMode="auto">
            <a:xfrm>
              <a:off x="3260321" y="1018709"/>
              <a:ext cx="423504" cy="523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kern="0" dirty="0">
                  <a:solidFill>
                    <a:schemeClr val="bg1"/>
                  </a:solidFill>
                  <a:latin typeface="Tw Cen MT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682568" y="2704715"/>
            <a:ext cx="2035822" cy="36373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KEYS / SWITCHES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2568" y="3077359"/>
            <a:ext cx="1311354" cy="1050736"/>
            <a:chOff x="682568" y="3077359"/>
            <a:chExt cx="1311354" cy="1050736"/>
          </a:xfrm>
        </p:grpSpPr>
        <p:sp>
          <p:nvSpPr>
            <p:cNvPr id="482" name="Rounded Rectangle 481"/>
            <p:cNvSpPr/>
            <p:nvPr/>
          </p:nvSpPr>
          <p:spPr>
            <a:xfrm>
              <a:off x="682568" y="3140582"/>
              <a:ext cx="1311354" cy="64151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/>
            <p:cNvSpPr txBox="1">
              <a:spLocks noChangeArrowheads="1"/>
            </p:cNvSpPr>
            <p:nvPr/>
          </p:nvSpPr>
          <p:spPr bwMode="auto">
            <a:xfrm>
              <a:off x="787418" y="3077359"/>
              <a:ext cx="11054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Plug key</a:t>
              </a:r>
            </a:p>
          </p:txBody>
        </p:sp>
        <p:grpSp>
          <p:nvGrpSpPr>
            <p:cNvPr id="262" name="Group 35"/>
            <p:cNvGrpSpPr>
              <a:grpSpLocks/>
            </p:cNvGrpSpPr>
            <p:nvPr/>
          </p:nvGrpSpPr>
          <p:grpSpPr bwMode="auto">
            <a:xfrm>
              <a:off x="902407" y="3356804"/>
              <a:ext cx="866598" cy="707886"/>
              <a:chOff x="279694" y="3830587"/>
              <a:chExt cx="866329" cy="7077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7" name="TextBox 40"/>
              <p:cNvSpPr txBox="1">
                <a:spLocks noChangeArrowheads="1"/>
              </p:cNvSpPr>
              <p:nvPr/>
            </p:nvSpPr>
            <p:spPr bwMode="auto">
              <a:xfrm>
                <a:off x="497448" y="3874305"/>
                <a:ext cx="560843" cy="4000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000" b="1" kern="0" dirty="0">
                    <a:solidFill>
                      <a:schemeClr val="bg1"/>
                    </a:solidFill>
                    <a:latin typeface="Tw Cen MT" pitchFamily="34" charset="0"/>
                  </a:rPr>
                  <a:t>( )</a:t>
                </a:r>
              </a:p>
            </p:txBody>
          </p:sp>
          <p:cxnSp>
            <p:nvCxnSpPr>
              <p:cNvPr id="264" name="Straight Connector 263"/>
              <p:cNvCxnSpPr/>
              <p:nvPr/>
            </p:nvCxnSpPr>
            <p:spPr bwMode="auto">
              <a:xfrm>
                <a:off x="279694" y="4092580"/>
                <a:ext cx="331824" cy="1588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 bwMode="auto">
              <a:xfrm>
                <a:off x="814199" y="4093377"/>
                <a:ext cx="331824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266" name="TextBox 39"/>
              <p:cNvSpPr txBox="1">
                <a:spLocks noChangeArrowheads="1"/>
              </p:cNvSpPr>
              <p:nvPr/>
            </p:nvSpPr>
            <p:spPr bwMode="auto">
              <a:xfrm>
                <a:off x="581395" y="3830587"/>
                <a:ext cx="174368" cy="7077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kern="0" dirty="0" smtClean="0">
                    <a:solidFill>
                      <a:schemeClr val="bg1"/>
                    </a:solidFill>
                    <a:latin typeface="Tw Cen MT" pitchFamily="34" charset="0"/>
                  </a:rPr>
                  <a:t>. </a:t>
                </a:r>
                <a:endParaRPr lang="en-US" sz="2000" b="1" kern="0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p:grpSp>
        <p:grpSp>
          <p:nvGrpSpPr>
            <p:cNvPr id="269" name="Group 42"/>
            <p:cNvGrpSpPr>
              <a:grpSpLocks/>
            </p:cNvGrpSpPr>
            <p:nvPr/>
          </p:nvGrpSpPr>
          <p:grpSpPr bwMode="auto">
            <a:xfrm>
              <a:off x="692740" y="3745940"/>
              <a:ext cx="1291010" cy="382155"/>
              <a:chOff x="1763783" y="4267200"/>
              <a:chExt cx="1291012" cy="382007"/>
            </a:xfrm>
          </p:grpSpPr>
          <p:sp>
            <p:nvSpPr>
              <p:cNvPr id="270" name="TextBox 43"/>
              <p:cNvSpPr txBox="1">
                <a:spLocks noChangeArrowheads="1"/>
              </p:cNvSpPr>
              <p:nvPr/>
            </p:nvSpPr>
            <p:spPr bwMode="auto">
              <a:xfrm>
                <a:off x="1763783" y="4267200"/>
                <a:ext cx="830678" cy="369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Closed</a:t>
                </a:r>
              </a:p>
            </p:txBody>
          </p:sp>
          <p:sp>
            <p:nvSpPr>
              <p:cNvPr id="271" name="TextBox 44"/>
              <p:cNvSpPr txBox="1">
                <a:spLocks noChangeArrowheads="1"/>
              </p:cNvSpPr>
              <p:nvPr/>
            </p:nvSpPr>
            <p:spPr bwMode="auto">
              <a:xfrm>
                <a:off x="2432508" y="4280018"/>
                <a:ext cx="622287" cy="369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(On)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88023" y="4217203"/>
            <a:ext cx="1311354" cy="833622"/>
            <a:chOff x="688023" y="4217203"/>
            <a:chExt cx="1311354" cy="833622"/>
          </a:xfrm>
        </p:grpSpPr>
        <p:sp>
          <p:nvSpPr>
            <p:cNvPr id="501" name="Rounded Rectangle 500"/>
            <p:cNvSpPr/>
            <p:nvPr/>
          </p:nvSpPr>
          <p:spPr>
            <a:xfrm>
              <a:off x="688023" y="4217203"/>
              <a:ext cx="1311354" cy="4952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45"/>
            <p:cNvGrpSpPr>
              <a:grpSpLocks/>
            </p:cNvGrpSpPr>
            <p:nvPr/>
          </p:nvGrpSpPr>
          <p:grpSpPr bwMode="auto">
            <a:xfrm>
              <a:off x="798809" y="4225366"/>
              <a:ext cx="1106489" cy="400110"/>
              <a:chOff x="1978248" y="4095438"/>
              <a:chExt cx="1106145" cy="40050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6" name="TextBox 49"/>
              <p:cNvSpPr txBox="1">
                <a:spLocks noChangeArrowheads="1"/>
              </p:cNvSpPr>
              <p:nvPr/>
            </p:nvSpPr>
            <p:spPr bwMode="auto">
              <a:xfrm>
                <a:off x="2313528" y="4095438"/>
                <a:ext cx="560843" cy="400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000" b="1" kern="0" dirty="0">
                    <a:solidFill>
                      <a:schemeClr val="bg1"/>
                    </a:solidFill>
                    <a:latin typeface="Tw Cen MT" pitchFamily="34" charset="0"/>
                  </a:rPr>
                  <a:t>( )</a:t>
                </a:r>
              </a:p>
            </p:txBody>
          </p:sp>
          <p:cxnSp>
            <p:nvCxnSpPr>
              <p:cNvPr id="274" name="Straight Connector 273"/>
              <p:cNvCxnSpPr/>
              <p:nvPr/>
            </p:nvCxnSpPr>
            <p:spPr bwMode="auto">
              <a:xfrm>
                <a:off x="1978248" y="4330765"/>
                <a:ext cx="457058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75" name="Straight Connector 274"/>
              <p:cNvCxnSpPr/>
              <p:nvPr/>
            </p:nvCxnSpPr>
            <p:spPr bwMode="auto">
              <a:xfrm>
                <a:off x="2627335" y="4329176"/>
                <a:ext cx="457058" cy="159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grpSp>
          <p:nvGrpSpPr>
            <p:cNvPr id="278" name="Group 51"/>
            <p:cNvGrpSpPr>
              <a:grpSpLocks/>
            </p:cNvGrpSpPr>
            <p:nvPr/>
          </p:nvGrpSpPr>
          <p:grpSpPr bwMode="auto">
            <a:xfrm>
              <a:off x="729659" y="4681490"/>
              <a:ext cx="1213039" cy="369335"/>
              <a:chOff x="1323893" y="4267262"/>
              <a:chExt cx="1213041" cy="369192"/>
            </a:xfrm>
          </p:grpSpPr>
          <p:sp>
            <p:nvSpPr>
              <p:cNvPr id="279" name="TextBox 52"/>
              <p:cNvSpPr txBox="1">
                <a:spLocks noChangeArrowheads="1"/>
              </p:cNvSpPr>
              <p:nvPr/>
            </p:nvSpPr>
            <p:spPr bwMode="auto">
              <a:xfrm>
                <a:off x="1323893" y="4267265"/>
                <a:ext cx="710452" cy="369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Open</a:t>
                </a:r>
              </a:p>
            </p:txBody>
          </p:sp>
          <p:sp>
            <p:nvSpPr>
              <p:cNvPr id="280" name="TextBox 53"/>
              <p:cNvSpPr txBox="1">
                <a:spLocks noChangeArrowheads="1"/>
              </p:cNvSpPr>
              <p:nvPr/>
            </p:nvSpPr>
            <p:spPr bwMode="auto">
              <a:xfrm>
                <a:off x="1885344" y="4267262"/>
                <a:ext cx="651590" cy="369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(Off)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221795" y="3096545"/>
            <a:ext cx="1317422" cy="1007419"/>
            <a:chOff x="2221795" y="3096545"/>
            <a:chExt cx="1317422" cy="1007419"/>
          </a:xfrm>
        </p:grpSpPr>
        <p:grpSp>
          <p:nvGrpSpPr>
            <p:cNvPr id="287" name="Group 60"/>
            <p:cNvGrpSpPr>
              <a:grpSpLocks/>
            </p:cNvGrpSpPr>
            <p:nvPr/>
          </p:nvGrpSpPr>
          <p:grpSpPr bwMode="auto">
            <a:xfrm>
              <a:off x="2221795" y="3734508"/>
              <a:ext cx="1317422" cy="369456"/>
              <a:chOff x="1800871" y="4267200"/>
              <a:chExt cx="1317424" cy="369313"/>
            </a:xfrm>
          </p:grpSpPr>
          <p:sp>
            <p:nvSpPr>
              <p:cNvPr id="288" name="TextBox 61"/>
              <p:cNvSpPr txBox="1">
                <a:spLocks noChangeArrowheads="1"/>
              </p:cNvSpPr>
              <p:nvPr/>
            </p:nvSpPr>
            <p:spPr bwMode="auto">
              <a:xfrm>
                <a:off x="1800871" y="4267200"/>
                <a:ext cx="830678" cy="369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Closed</a:t>
                </a:r>
              </a:p>
            </p:txBody>
          </p:sp>
          <p:sp>
            <p:nvSpPr>
              <p:cNvPr id="289" name="TextBox 62"/>
              <p:cNvSpPr txBox="1">
                <a:spLocks noChangeArrowheads="1"/>
              </p:cNvSpPr>
              <p:nvPr/>
            </p:nvSpPr>
            <p:spPr bwMode="auto">
              <a:xfrm>
                <a:off x="2496008" y="4267324"/>
                <a:ext cx="622287" cy="369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(On)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224829" y="3096545"/>
              <a:ext cx="1311354" cy="685555"/>
              <a:chOff x="2176127" y="3096545"/>
              <a:chExt cx="1311354" cy="685555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2176127" y="3140582"/>
                <a:ext cx="1311354" cy="6415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>
                <a:spLocks noChangeArrowheads="1"/>
              </p:cNvSpPr>
              <p:nvPr/>
            </p:nvSpPr>
            <p:spPr bwMode="auto">
              <a:xfrm>
                <a:off x="2320494" y="3096545"/>
                <a:ext cx="107939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C00000"/>
                    </a:solidFill>
                    <a:latin typeface="Tw Cen MT" pitchFamily="34" charset="0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Tap key</a:t>
                </a:r>
              </a:p>
            </p:txBody>
          </p:sp>
          <p:grpSp>
            <p:nvGrpSpPr>
              <p:cNvPr id="290" name="Group 223"/>
              <p:cNvGrpSpPr>
                <a:grpSpLocks/>
              </p:cNvGrpSpPr>
              <p:nvPr/>
            </p:nvGrpSpPr>
            <p:grpSpPr bwMode="auto">
              <a:xfrm>
                <a:off x="2271377" y="3605240"/>
                <a:ext cx="1143000" cy="46039"/>
                <a:chOff x="2286000" y="3978905"/>
                <a:chExt cx="1143000" cy="4584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91" name="Straight Arrow Connector 290"/>
                <p:cNvCxnSpPr/>
                <p:nvPr/>
              </p:nvCxnSpPr>
              <p:spPr>
                <a:xfrm>
                  <a:off x="2286000" y="4023164"/>
                  <a:ext cx="381000" cy="158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3048000" y="4023164"/>
                  <a:ext cx="381000" cy="1581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bg1"/>
                  </a:solidFill>
                  <a:prstDash val="solid"/>
                  <a:headEnd type="oval" w="med" len="med"/>
                  <a:tailEnd type="none" w="med" len="med"/>
                </a:ln>
                <a:effectLst/>
              </p:spPr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rot="20400000">
                  <a:off x="2671763" y="3978905"/>
                  <a:ext cx="381000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bg1"/>
                  </a:solidFill>
                  <a:prstDash val="solid"/>
                  <a:headEnd type="oval" w="med" len="med"/>
                  <a:tailEnd type="oval" w="med" len="med"/>
                </a:ln>
                <a:effectLst/>
              </p:spPr>
            </p:cxnSp>
          </p:grpSp>
        </p:grpSp>
      </p:grpSp>
      <p:grpSp>
        <p:nvGrpSpPr>
          <p:cNvPr id="9" name="Group 8"/>
          <p:cNvGrpSpPr/>
          <p:nvPr/>
        </p:nvGrpSpPr>
        <p:grpSpPr>
          <a:xfrm>
            <a:off x="2197752" y="4188628"/>
            <a:ext cx="1331788" cy="811713"/>
            <a:chOff x="2197752" y="4188628"/>
            <a:chExt cx="1331788" cy="811713"/>
          </a:xfrm>
        </p:grpSpPr>
        <p:sp>
          <p:nvSpPr>
            <p:cNvPr id="502" name="Rounded Rectangle 501"/>
            <p:cNvSpPr/>
            <p:nvPr/>
          </p:nvSpPr>
          <p:spPr>
            <a:xfrm>
              <a:off x="2197752" y="4188628"/>
              <a:ext cx="1331788" cy="4952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55"/>
            <p:cNvGrpSpPr>
              <a:grpSpLocks/>
            </p:cNvGrpSpPr>
            <p:nvPr/>
          </p:nvGrpSpPr>
          <p:grpSpPr bwMode="auto">
            <a:xfrm>
              <a:off x="2271377" y="4408457"/>
              <a:ext cx="1143000" cy="120651"/>
              <a:chOff x="5410200" y="1710584"/>
              <a:chExt cx="1143000" cy="11980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83" name="Straight Arrow Connector 282"/>
              <p:cNvCxnSpPr/>
              <p:nvPr/>
            </p:nvCxnSpPr>
            <p:spPr>
              <a:xfrm>
                <a:off x="5410200" y="1828812"/>
                <a:ext cx="381000" cy="157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84" name="Straight Arrow Connector 283"/>
              <p:cNvCxnSpPr/>
              <p:nvPr/>
            </p:nvCxnSpPr>
            <p:spPr>
              <a:xfrm>
                <a:off x="6172200" y="1828812"/>
                <a:ext cx="381000" cy="157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85" name="Straight Arrow Connector 284"/>
              <p:cNvCxnSpPr/>
              <p:nvPr/>
            </p:nvCxnSpPr>
            <p:spPr>
              <a:xfrm rot="-2340000">
                <a:off x="5765800" y="1710584"/>
                <a:ext cx="381000" cy="157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294" name="Group 67"/>
            <p:cNvGrpSpPr>
              <a:grpSpLocks/>
            </p:cNvGrpSpPr>
            <p:nvPr/>
          </p:nvGrpSpPr>
          <p:grpSpPr bwMode="auto">
            <a:xfrm>
              <a:off x="2260990" y="4631005"/>
              <a:ext cx="1205312" cy="369336"/>
              <a:chOff x="1415631" y="4286301"/>
              <a:chExt cx="1205314" cy="369192"/>
            </a:xfrm>
          </p:grpSpPr>
          <p:sp>
            <p:nvSpPr>
              <p:cNvPr id="295" name="TextBox 68"/>
              <p:cNvSpPr txBox="1">
                <a:spLocks noChangeArrowheads="1"/>
              </p:cNvSpPr>
              <p:nvPr/>
            </p:nvSpPr>
            <p:spPr bwMode="auto">
              <a:xfrm>
                <a:off x="1415631" y="4286301"/>
                <a:ext cx="710452" cy="369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Open</a:t>
                </a:r>
              </a:p>
            </p:txBody>
          </p:sp>
          <p:sp>
            <p:nvSpPr>
              <p:cNvPr id="296" name="TextBox 69"/>
              <p:cNvSpPr txBox="1">
                <a:spLocks noChangeArrowheads="1"/>
              </p:cNvSpPr>
              <p:nvPr/>
            </p:nvSpPr>
            <p:spPr bwMode="auto">
              <a:xfrm>
                <a:off x="1969355" y="4286305"/>
                <a:ext cx="651590" cy="369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itchFamily="34" charset="0"/>
                  </a:rPr>
                  <a:t>(Off)</a:t>
                </a:r>
              </a:p>
            </p:txBody>
          </p:sp>
        </p:grpSp>
      </p:grpSp>
      <p:sp>
        <p:nvSpPr>
          <p:cNvPr id="419" name="TextBox 418"/>
          <p:cNvSpPr txBox="1"/>
          <p:nvPr/>
        </p:nvSpPr>
        <p:spPr>
          <a:xfrm>
            <a:off x="5651317" y="681927"/>
            <a:ext cx="2749400" cy="40011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Measuring Instruments</a:t>
            </a:r>
          </a:p>
        </p:txBody>
      </p:sp>
      <p:grpSp>
        <p:nvGrpSpPr>
          <p:cNvPr id="6149" name="Group 6148"/>
          <p:cNvGrpSpPr/>
          <p:nvPr/>
        </p:nvGrpSpPr>
        <p:grpSpPr>
          <a:xfrm>
            <a:off x="5651317" y="1358825"/>
            <a:ext cx="1283413" cy="528664"/>
            <a:chOff x="5294939" y="3685667"/>
            <a:chExt cx="1283413" cy="5286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5" name="Oval 424"/>
            <p:cNvSpPr/>
            <p:nvPr/>
          </p:nvSpPr>
          <p:spPr bwMode="auto">
            <a:xfrm>
              <a:off x="5752140" y="3826952"/>
              <a:ext cx="381000" cy="3809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kern="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grpSp>
          <p:nvGrpSpPr>
            <p:cNvPr id="6148" name="Group 6147"/>
            <p:cNvGrpSpPr/>
            <p:nvPr/>
          </p:nvGrpSpPr>
          <p:grpSpPr>
            <a:xfrm>
              <a:off x="5294939" y="3685667"/>
              <a:ext cx="1283413" cy="528664"/>
              <a:chOff x="5294939" y="3685667"/>
              <a:chExt cx="1283413" cy="528664"/>
            </a:xfrm>
          </p:grpSpPr>
          <p:cxnSp>
            <p:nvCxnSpPr>
              <p:cNvPr id="423" name="Straight Connector 422"/>
              <p:cNvCxnSpPr/>
              <p:nvPr/>
            </p:nvCxnSpPr>
            <p:spPr bwMode="auto">
              <a:xfrm>
                <a:off x="6121151" y="4026977"/>
                <a:ext cx="4572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 bwMode="auto">
              <a:xfrm>
                <a:off x="5294939" y="4020626"/>
                <a:ext cx="4572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TextBox 200"/>
              <p:cNvSpPr txBox="1">
                <a:spLocks noChangeArrowheads="1"/>
              </p:cNvSpPr>
              <p:nvPr/>
            </p:nvSpPr>
            <p:spPr bwMode="auto">
              <a:xfrm>
                <a:off x="5758134" y="3814221"/>
                <a:ext cx="3690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A</a:t>
                </a:r>
              </a:p>
            </p:txBody>
          </p:sp>
          <p:sp>
            <p:nvSpPr>
              <p:cNvPr id="427" name="TextBox 201"/>
              <p:cNvSpPr txBox="1">
                <a:spLocks noChangeArrowheads="1"/>
              </p:cNvSpPr>
              <p:nvPr/>
            </p:nvSpPr>
            <p:spPr bwMode="auto">
              <a:xfrm>
                <a:off x="5470261" y="3687136"/>
                <a:ext cx="3561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428" name="Rectangle 202"/>
              <p:cNvSpPr>
                <a:spLocks noChangeArrowheads="1"/>
              </p:cNvSpPr>
              <p:nvPr/>
            </p:nvSpPr>
            <p:spPr bwMode="auto">
              <a:xfrm>
                <a:off x="6122130" y="3685667"/>
                <a:ext cx="26962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-</a:t>
                </a:r>
              </a:p>
            </p:txBody>
          </p:sp>
        </p:grpSp>
      </p:grpSp>
      <p:pic>
        <p:nvPicPr>
          <p:cNvPr id="443" name="Picture 5" descr="C:\Documents and Settings\user\Desktop\videos\AC___DC_Ammeter___Voltmeter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526669" y="2186476"/>
            <a:ext cx="1532709" cy="16879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5" name="Picture 4" descr="C:\Documents and Settings\user\Desktop\videos\Analog_Meter_Moving_Iron_Instruments_AC_Voltmeter.jpg"/>
          <p:cNvPicPr>
            <a:picLocks noChangeAspect="1" noChangeArrowheads="1"/>
          </p:cNvPicPr>
          <p:nvPr/>
        </p:nvPicPr>
        <p:blipFill>
          <a:blip r:embed="rId8" cstate="print"/>
          <a:srcRect l="5197" t="4032" r="5645" b="4032"/>
          <a:stretch>
            <a:fillRect/>
          </a:stretch>
        </p:blipFill>
        <p:spPr bwMode="auto">
          <a:xfrm>
            <a:off x="7253086" y="2228675"/>
            <a:ext cx="1519153" cy="16035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7" name="Picture 3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389206" y="3004439"/>
            <a:ext cx="1462888" cy="17115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8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822" y="1612799"/>
            <a:ext cx="638178" cy="8886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1" name="Picture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9638" y="2931912"/>
            <a:ext cx="1554586" cy="11192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3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61997" y="1749032"/>
            <a:ext cx="851324" cy="12749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04" name="Group 503"/>
          <p:cNvGrpSpPr/>
          <p:nvPr/>
        </p:nvGrpSpPr>
        <p:grpSpPr>
          <a:xfrm>
            <a:off x="5773305" y="3290774"/>
            <a:ext cx="1511198" cy="1380153"/>
            <a:chOff x="-11969767" y="-4650622"/>
            <a:chExt cx="4918311" cy="4762181"/>
          </a:xfrm>
        </p:grpSpPr>
        <p:pic>
          <p:nvPicPr>
            <p:cNvPr id="8193" name="Picture 1" descr="C:\Users\201095\Desktop\philips-viva-collection-mixer-grinder-600w-3-jar-hl1646.jpg"/>
            <p:cNvPicPr>
              <a:picLocks noChangeAspect="1" noChangeArrowheads="1"/>
            </p:cNvPicPr>
            <p:nvPr/>
          </p:nvPicPr>
          <p:blipFill>
            <a:blip r:embed="rId13" cstate="print"/>
            <a:srcRect l="12100" t="13400" r="12300" b="13400"/>
            <a:stretch>
              <a:fillRect/>
            </a:stretch>
          </p:blipFill>
          <p:spPr bwMode="auto">
            <a:xfrm>
              <a:off x="-11969767" y="-4650622"/>
              <a:ext cx="4918311" cy="476218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3" name="Picture 1" descr="C:\Users\201095\Desktop\philips-viva-collection-mixer-grinder-600w-3-jar-hl1646.jpg"/>
            <p:cNvPicPr>
              <a:picLocks noChangeAspect="1" noChangeArrowheads="1"/>
            </p:cNvPicPr>
            <p:nvPr/>
          </p:nvPicPr>
          <p:blipFill>
            <a:blip r:embed="rId13" cstate="print"/>
            <a:srcRect l="49160" t="54540" r="40840" b="41100"/>
            <a:stretch>
              <a:fillRect/>
            </a:stretch>
          </p:blipFill>
          <p:spPr bwMode="auto">
            <a:xfrm>
              <a:off x="-9757780" y="-2160136"/>
              <a:ext cx="952501" cy="41529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8194" name="Picture 2" descr="C:\Users\201095\Desktop\Hotpoint-Washing-Machine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15956" t="5298" r="19202"/>
          <a:stretch>
            <a:fillRect/>
          </a:stretch>
        </p:blipFill>
        <p:spPr bwMode="auto">
          <a:xfrm>
            <a:off x="6833704" y="1618215"/>
            <a:ext cx="1345401" cy="15109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23" name="Group 522"/>
          <p:cNvGrpSpPr/>
          <p:nvPr/>
        </p:nvGrpSpPr>
        <p:grpSpPr>
          <a:xfrm>
            <a:off x="408374" y="90876"/>
            <a:ext cx="3347620" cy="575774"/>
            <a:chOff x="417288" y="178881"/>
            <a:chExt cx="3347620" cy="575774"/>
          </a:xfrm>
        </p:grpSpPr>
        <p:sp>
          <p:nvSpPr>
            <p:cNvPr id="524" name="Rounded Rectangle 523"/>
            <p:cNvSpPr/>
            <p:nvPr/>
          </p:nvSpPr>
          <p:spPr>
            <a:xfrm>
              <a:off x="520830" y="247240"/>
              <a:ext cx="3244078" cy="489858"/>
            </a:xfrm>
            <a:prstGeom prst="roundRect">
              <a:avLst>
                <a:gd name="adj" fmla="val 21482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5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6" name="Rectangle 525"/>
            <p:cNvSpPr/>
            <p:nvPr/>
          </p:nvSpPr>
          <p:spPr>
            <a:xfrm>
              <a:off x="940508" y="269373"/>
              <a:ext cx="28023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ELECTRICAL </a:t>
              </a:r>
              <a:r>
                <a:rPr lang="en-US" sz="2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SYMBOLS</a:t>
              </a:r>
              <a:endPara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pic>
        <p:nvPicPr>
          <p:cNvPr id="281" name="Picture 2" descr="C:\Documents and Settings\user\Desktop\videos\charging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15946" y="3993853"/>
            <a:ext cx="1295400" cy="9689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6" name="Picture 2" descr="C:\Users\200721\Desktop\f366e8fec493f0b8eaa8353273472c50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12374" r="2368" b="12125"/>
          <a:stretch/>
        </p:blipFill>
        <p:spPr bwMode="auto">
          <a:xfrm>
            <a:off x="3796591" y="3406079"/>
            <a:ext cx="1283015" cy="134431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 descr="C:\Users\200721\Desktop\f366e8fec493f0b8eaa8353273472c50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1909" r="52827" b="11435"/>
          <a:stretch/>
        </p:blipFill>
        <p:spPr bwMode="auto">
          <a:xfrm>
            <a:off x="3767963" y="3395815"/>
            <a:ext cx="1340270" cy="136484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722285" y="849089"/>
            <a:ext cx="1671216" cy="272153"/>
            <a:chOff x="3977903" y="1052366"/>
            <a:chExt cx="1671216" cy="3622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2" name="Straight Connector 11"/>
            <p:cNvCxnSpPr/>
            <p:nvPr/>
          </p:nvCxnSpPr>
          <p:spPr>
            <a:xfrm>
              <a:off x="3977903" y="1196974"/>
              <a:ext cx="49586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4980000">
              <a:off x="4358923" y="1297771"/>
              <a:ext cx="2249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17040000" flipV="1">
              <a:off x="4332333" y="1233484"/>
              <a:ext cx="36223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4980000">
              <a:off x="4389484" y="1233484"/>
              <a:ext cx="36223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16860000" flipV="1">
              <a:off x="4433934" y="1233484"/>
              <a:ext cx="36223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4980000">
              <a:off x="4491085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16620000" flipV="1">
              <a:off x="4529182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4980000">
              <a:off x="4586333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16620000" flipV="1">
              <a:off x="4630783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4980000">
              <a:off x="4687934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16620000" flipV="1">
              <a:off x="4733968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4980000">
              <a:off x="4791119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16620000" flipV="1">
              <a:off x="4835569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4980000">
              <a:off x="4892720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166983" y="1270790"/>
              <a:ext cx="4821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4440000">
              <a:off x="5041248" y="1166569"/>
              <a:ext cx="22492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16620000" flipV="1">
              <a:off x="4935583" y="1233484"/>
              <a:ext cx="362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65648" y="1426112"/>
            <a:ext cx="1184491" cy="866765"/>
            <a:chOff x="5503467" y="852925"/>
            <a:chExt cx="1184491" cy="824096"/>
          </a:xfrm>
        </p:grpSpPr>
        <p:pic>
          <p:nvPicPr>
            <p:cNvPr id="336" name="Picture 24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91040" y="852925"/>
              <a:ext cx="1009345" cy="46627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5503467" y="1325870"/>
              <a:ext cx="1184491" cy="35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Resistance</a:t>
              </a:r>
              <a:endParaRPr kumimoji="1" lang="en-US" dirty="0" smtClean="0">
                <a:solidFill>
                  <a:srgbClr val="000099"/>
                </a:solidFill>
                <a:latin typeface="Tw Cen MT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30516" y="3290774"/>
            <a:ext cx="1484705" cy="1390716"/>
            <a:chOff x="5378091" y="2080495"/>
            <a:chExt cx="1484705" cy="1390716"/>
          </a:xfrm>
        </p:grpSpPr>
        <p:pic>
          <p:nvPicPr>
            <p:cNvPr id="452" name="Picture 2" descr="D:\SANTOSH\English Medium\TAT\Physics (English medium)\Rheostate.jp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533904" y="2080495"/>
              <a:ext cx="1173079" cy="80911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5378091" y="2883637"/>
              <a:ext cx="1484705" cy="58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Variable Resistance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7260" y="2278319"/>
            <a:ext cx="1671216" cy="1033504"/>
            <a:chOff x="3862169" y="2569415"/>
            <a:chExt cx="1671216" cy="10335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/>
            <p:cNvGrpSpPr/>
            <p:nvPr/>
          </p:nvGrpSpPr>
          <p:grpSpPr>
            <a:xfrm>
              <a:off x="3862169" y="2950091"/>
              <a:ext cx="1671216" cy="272153"/>
              <a:chOff x="3862169" y="2932226"/>
              <a:chExt cx="1671216" cy="272153"/>
            </a:xfrm>
          </p:grpSpPr>
          <p:cxnSp>
            <p:nvCxnSpPr>
              <p:cNvPr id="540" name="Straight Connector 539"/>
              <p:cNvCxnSpPr/>
              <p:nvPr/>
            </p:nvCxnSpPr>
            <p:spPr>
              <a:xfrm>
                <a:off x="3862169" y="3040872"/>
                <a:ext cx="49586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 rot="4980000">
                <a:off x="4271156" y="3116602"/>
                <a:ext cx="16898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rot="17040000" flipV="1">
                <a:off x="4261640" y="3068303"/>
                <a:ext cx="27215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4980000">
                <a:off x="4318791" y="3068303"/>
                <a:ext cx="27215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/>
              <p:cNvCxnSpPr/>
              <p:nvPr/>
            </p:nvCxnSpPr>
            <p:spPr>
              <a:xfrm rot="16860000" flipV="1">
                <a:off x="4363241" y="3068303"/>
                <a:ext cx="27215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4980000">
                <a:off x="4420393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16620000" flipV="1">
                <a:off x="4458490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 rot="4980000">
                <a:off x="4515641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16620000" flipV="1">
                <a:off x="4560091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4980000">
                <a:off x="4617242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 rot="16620000" flipV="1">
                <a:off x="4663276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 rot="4980000">
                <a:off x="4720427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rot="16620000" flipV="1">
                <a:off x="4764877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 rot="4980000">
                <a:off x="4822028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>
                <a:off x="5051249" y="3096331"/>
                <a:ext cx="4821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rot="4440000">
                <a:off x="4953481" y="3018028"/>
                <a:ext cx="16898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rot="16620000" flipV="1">
                <a:off x="4864891" y="3068303"/>
                <a:ext cx="27215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8" name="Straight Connector 557"/>
            <p:cNvCxnSpPr/>
            <p:nvPr/>
          </p:nvCxnSpPr>
          <p:spPr>
            <a:xfrm rot="18720000">
              <a:off x="4181025" y="3086167"/>
              <a:ext cx="1033504" cy="0"/>
            </a:xfrm>
            <a:prstGeom prst="line">
              <a:avLst/>
            </a:prstGeom>
            <a:ln w="28575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 hidden="1"/>
          <p:cNvSpPr/>
          <p:nvPr/>
        </p:nvSpPr>
        <p:spPr>
          <a:xfrm>
            <a:off x="5189427" y="1423723"/>
            <a:ext cx="1703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Variable known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Resistance</a:t>
            </a:r>
          </a:p>
        </p:txBody>
      </p:sp>
      <p:grpSp>
        <p:nvGrpSpPr>
          <p:cNvPr id="6144" name="Group 6143"/>
          <p:cNvGrpSpPr/>
          <p:nvPr/>
        </p:nvGrpSpPr>
        <p:grpSpPr>
          <a:xfrm>
            <a:off x="5711490" y="698125"/>
            <a:ext cx="1671216" cy="630138"/>
            <a:chOff x="6965278" y="561119"/>
            <a:chExt cx="1671216" cy="630138"/>
          </a:xfrm>
        </p:grpSpPr>
        <p:grpSp>
          <p:nvGrpSpPr>
            <p:cNvPr id="559" name="Group 558"/>
            <p:cNvGrpSpPr/>
            <p:nvPr/>
          </p:nvGrpSpPr>
          <p:grpSpPr>
            <a:xfrm>
              <a:off x="6965278" y="919104"/>
              <a:ext cx="1671216" cy="272153"/>
              <a:chOff x="3977903" y="1052366"/>
              <a:chExt cx="1671216" cy="36223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60" name="Straight Connector 559"/>
              <p:cNvCxnSpPr/>
              <p:nvPr/>
            </p:nvCxnSpPr>
            <p:spPr>
              <a:xfrm>
                <a:off x="3977903" y="1196974"/>
                <a:ext cx="49586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 rot="4980000">
                <a:off x="4358923" y="1297771"/>
                <a:ext cx="22492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 rot="17040000" flipV="1">
                <a:off x="4332333" y="1233484"/>
                <a:ext cx="36223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/>
              <p:cNvCxnSpPr/>
              <p:nvPr/>
            </p:nvCxnSpPr>
            <p:spPr>
              <a:xfrm rot="4980000">
                <a:off x="4389484" y="1233484"/>
                <a:ext cx="36223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 rot="16860000" flipV="1">
                <a:off x="4433934" y="1233484"/>
                <a:ext cx="36223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/>
              <p:cNvCxnSpPr/>
              <p:nvPr/>
            </p:nvCxnSpPr>
            <p:spPr>
              <a:xfrm rot="4980000">
                <a:off x="4491085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 rot="16620000" flipV="1">
                <a:off x="4529182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 rot="4980000">
                <a:off x="4586333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 rot="16620000" flipV="1">
                <a:off x="4630783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 rot="4980000">
                <a:off x="4687934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 rot="16620000" flipV="1">
                <a:off x="4733968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rot="4980000">
                <a:off x="4791119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 rot="16620000" flipV="1">
                <a:off x="4835569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rot="4980000">
                <a:off x="4892720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/>
              <p:cNvCxnSpPr/>
              <p:nvPr/>
            </p:nvCxnSpPr>
            <p:spPr>
              <a:xfrm>
                <a:off x="5166983" y="1270790"/>
                <a:ext cx="4821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/>
              <p:cNvCxnSpPr/>
              <p:nvPr/>
            </p:nvCxnSpPr>
            <p:spPr>
              <a:xfrm rot="4440000">
                <a:off x="5041248" y="1166569"/>
                <a:ext cx="22492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/>
              <p:nvPr/>
            </p:nvCxnSpPr>
            <p:spPr>
              <a:xfrm rot="16620000" flipV="1">
                <a:off x="4935583" y="1233484"/>
                <a:ext cx="36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7162800" y="561119"/>
              <a:ext cx="674103" cy="321027"/>
              <a:chOff x="7162800" y="561119"/>
              <a:chExt cx="674103" cy="32102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9" name="Straight Connector 228"/>
              <p:cNvCxnSpPr/>
              <p:nvPr/>
            </p:nvCxnSpPr>
            <p:spPr>
              <a:xfrm flipV="1">
                <a:off x="7822185" y="561119"/>
                <a:ext cx="0" cy="321027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 flipH="1">
                <a:off x="7162800" y="569480"/>
                <a:ext cx="67410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50" name="Rectangle 6149"/>
          <p:cNvSpPr/>
          <p:nvPr/>
        </p:nvSpPr>
        <p:spPr>
          <a:xfrm>
            <a:off x="5615594" y="1790572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Ammeter</a:t>
            </a:r>
          </a:p>
        </p:txBody>
      </p:sp>
      <p:grpSp>
        <p:nvGrpSpPr>
          <p:cNvPr id="588" name="Group 587"/>
          <p:cNvGrpSpPr/>
          <p:nvPr/>
        </p:nvGrpSpPr>
        <p:grpSpPr>
          <a:xfrm>
            <a:off x="7184824" y="1358825"/>
            <a:ext cx="1283413" cy="528664"/>
            <a:chOff x="5294939" y="3685667"/>
            <a:chExt cx="1283413" cy="5286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89" name="Oval 588"/>
            <p:cNvSpPr/>
            <p:nvPr/>
          </p:nvSpPr>
          <p:spPr bwMode="auto">
            <a:xfrm>
              <a:off x="5752140" y="3826952"/>
              <a:ext cx="381000" cy="3809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kern="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grpSp>
          <p:nvGrpSpPr>
            <p:cNvPr id="590" name="Group 589"/>
            <p:cNvGrpSpPr/>
            <p:nvPr/>
          </p:nvGrpSpPr>
          <p:grpSpPr>
            <a:xfrm>
              <a:off x="5294939" y="3685667"/>
              <a:ext cx="1283413" cy="528664"/>
              <a:chOff x="5294939" y="3685667"/>
              <a:chExt cx="1283413" cy="528664"/>
            </a:xfrm>
          </p:grpSpPr>
          <p:cxnSp>
            <p:nvCxnSpPr>
              <p:cNvPr id="591" name="Straight Connector 590"/>
              <p:cNvCxnSpPr/>
              <p:nvPr/>
            </p:nvCxnSpPr>
            <p:spPr bwMode="auto">
              <a:xfrm>
                <a:off x="6121151" y="4026977"/>
                <a:ext cx="4572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 bwMode="auto">
              <a:xfrm>
                <a:off x="5294939" y="4020626"/>
                <a:ext cx="4572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200"/>
              <p:cNvSpPr txBox="1">
                <a:spLocks noChangeArrowheads="1"/>
              </p:cNvSpPr>
              <p:nvPr/>
            </p:nvSpPr>
            <p:spPr bwMode="auto">
              <a:xfrm>
                <a:off x="5758134" y="3814221"/>
                <a:ext cx="34817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V</a:t>
                </a:r>
                <a:endParaRPr lang="en-US" sz="2000" b="1" dirty="0">
                  <a:solidFill>
                    <a:schemeClr val="bg1"/>
                  </a:solidFill>
                  <a:effectLst/>
                  <a:latin typeface="Tw Cen MT" pitchFamily="34" charset="0"/>
                </a:endParaRPr>
              </a:p>
            </p:txBody>
          </p:sp>
          <p:sp>
            <p:nvSpPr>
              <p:cNvPr id="594" name="TextBox 201"/>
              <p:cNvSpPr txBox="1">
                <a:spLocks noChangeArrowheads="1"/>
              </p:cNvSpPr>
              <p:nvPr/>
            </p:nvSpPr>
            <p:spPr bwMode="auto">
              <a:xfrm>
                <a:off x="5470261" y="3687136"/>
                <a:ext cx="3561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595" name="Rectangle 202"/>
              <p:cNvSpPr>
                <a:spLocks noChangeArrowheads="1"/>
              </p:cNvSpPr>
              <p:nvPr/>
            </p:nvSpPr>
            <p:spPr bwMode="auto">
              <a:xfrm>
                <a:off x="6122130" y="3685667"/>
                <a:ext cx="26962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-</a:t>
                </a:r>
              </a:p>
            </p:txBody>
          </p:sp>
        </p:grpSp>
      </p:grpSp>
      <p:sp>
        <p:nvSpPr>
          <p:cNvPr id="596" name="Rectangle 595"/>
          <p:cNvSpPr/>
          <p:nvPr/>
        </p:nvSpPr>
        <p:spPr>
          <a:xfrm>
            <a:off x="7130859" y="1790572"/>
            <a:ext cx="1391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Voltmeter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597" name="Group 596"/>
          <p:cNvGrpSpPr/>
          <p:nvPr/>
        </p:nvGrpSpPr>
        <p:grpSpPr>
          <a:xfrm>
            <a:off x="6478944" y="2114550"/>
            <a:ext cx="1283413" cy="528664"/>
            <a:chOff x="5294939" y="3685667"/>
            <a:chExt cx="1283413" cy="5286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98" name="Oval 597"/>
            <p:cNvSpPr/>
            <p:nvPr/>
          </p:nvSpPr>
          <p:spPr bwMode="auto">
            <a:xfrm>
              <a:off x="5752140" y="3826952"/>
              <a:ext cx="381000" cy="3809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kern="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grpSp>
          <p:nvGrpSpPr>
            <p:cNvPr id="599" name="Group 598"/>
            <p:cNvGrpSpPr/>
            <p:nvPr/>
          </p:nvGrpSpPr>
          <p:grpSpPr>
            <a:xfrm>
              <a:off x="5294939" y="3685667"/>
              <a:ext cx="1283413" cy="528664"/>
              <a:chOff x="5294939" y="3685667"/>
              <a:chExt cx="1283413" cy="528664"/>
            </a:xfrm>
          </p:grpSpPr>
          <p:cxnSp>
            <p:nvCxnSpPr>
              <p:cNvPr id="600" name="Straight Connector 599"/>
              <p:cNvCxnSpPr/>
              <p:nvPr/>
            </p:nvCxnSpPr>
            <p:spPr bwMode="auto">
              <a:xfrm>
                <a:off x="6121151" y="4026977"/>
                <a:ext cx="4572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 bwMode="auto">
              <a:xfrm>
                <a:off x="5294939" y="4020626"/>
                <a:ext cx="4572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2" name="TextBox 200"/>
              <p:cNvSpPr txBox="1">
                <a:spLocks noChangeArrowheads="1"/>
              </p:cNvSpPr>
              <p:nvPr/>
            </p:nvSpPr>
            <p:spPr bwMode="auto">
              <a:xfrm>
                <a:off x="5758134" y="3814221"/>
                <a:ext cx="36099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G</a:t>
                </a:r>
                <a:endParaRPr lang="en-US" sz="2000" b="1" dirty="0">
                  <a:solidFill>
                    <a:schemeClr val="bg1"/>
                  </a:solidFill>
                  <a:effectLst/>
                  <a:latin typeface="Tw Cen MT" pitchFamily="34" charset="0"/>
                </a:endParaRPr>
              </a:p>
            </p:txBody>
          </p:sp>
          <p:sp>
            <p:nvSpPr>
              <p:cNvPr id="603" name="TextBox 201"/>
              <p:cNvSpPr txBox="1">
                <a:spLocks noChangeArrowheads="1"/>
              </p:cNvSpPr>
              <p:nvPr/>
            </p:nvSpPr>
            <p:spPr bwMode="auto">
              <a:xfrm>
                <a:off x="5470261" y="3687136"/>
                <a:ext cx="3561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+</a:t>
                </a:r>
              </a:p>
            </p:txBody>
          </p:sp>
          <p:sp>
            <p:nvSpPr>
              <p:cNvPr id="604" name="Rectangle 202"/>
              <p:cNvSpPr>
                <a:spLocks noChangeArrowheads="1"/>
              </p:cNvSpPr>
              <p:nvPr/>
            </p:nvSpPr>
            <p:spPr bwMode="auto">
              <a:xfrm>
                <a:off x="6122130" y="3685667"/>
                <a:ext cx="26962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Tw Cen MT" pitchFamily="34" charset="0"/>
                  </a:rPr>
                  <a:t>-</a:t>
                </a:r>
              </a:p>
            </p:txBody>
          </p:sp>
        </p:grpSp>
      </p:grpSp>
      <p:sp>
        <p:nvSpPr>
          <p:cNvPr id="605" name="Rectangle 604"/>
          <p:cNvSpPr/>
          <p:nvPr/>
        </p:nvSpPr>
        <p:spPr>
          <a:xfrm>
            <a:off x="6119318" y="2546297"/>
            <a:ext cx="2002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Galvanometer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72253" y="1332411"/>
            <a:ext cx="2764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Variable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known Resistance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5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419" grpId="0" animBg="1"/>
      <p:bldP spid="23" grpId="0"/>
      <p:bldP spid="23" grpId="1"/>
      <p:bldP spid="6150" grpId="0"/>
      <p:bldP spid="596" grpId="0"/>
      <p:bldP spid="605" grpId="0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644384" y="695296"/>
            <a:ext cx="2082800" cy="627177"/>
            <a:chOff x="990600" y="1447800"/>
            <a:chExt cx="1828800" cy="5510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/>
            <p:cNvCxnSpPr/>
            <p:nvPr/>
          </p:nvCxnSpPr>
          <p:spPr>
            <a:xfrm>
              <a:off x="990600" y="1447800"/>
              <a:ext cx="1828800" cy="15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881935" y="1454155"/>
              <a:ext cx="40144" cy="40172"/>
            </a:xfrm>
            <a:prstGeom prst="ellipse">
              <a:avLst/>
            </a:prstGeom>
            <a:solidFill>
              <a:srgbClr val="00009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>
              <a:off x="1626589" y="1724053"/>
              <a:ext cx="54808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253518" y="495240"/>
            <a:ext cx="1828800" cy="40011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pPr algn="ctr"/>
            <a:r>
              <a:rPr lang="en-US" dirty="0"/>
              <a:t>A wire joint</a:t>
            </a: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7" b="14875"/>
          <a:stretch/>
        </p:blipFill>
        <p:spPr bwMode="auto">
          <a:xfrm>
            <a:off x="5603744" y="282575"/>
            <a:ext cx="1925292" cy="12255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677219" y="1974564"/>
            <a:ext cx="2017131" cy="975296"/>
            <a:chOff x="990600" y="2374900"/>
            <a:chExt cx="1828800" cy="8839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37" name="Straight Connector 36"/>
            <p:cNvCxnSpPr/>
            <p:nvPr/>
          </p:nvCxnSpPr>
          <p:spPr>
            <a:xfrm>
              <a:off x="990600" y="2819241"/>
              <a:ext cx="1828800" cy="1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20"/>
            <p:cNvGrpSpPr>
              <a:grpSpLocks/>
            </p:cNvGrpSpPr>
            <p:nvPr/>
          </p:nvGrpSpPr>
          <p:grpSpPr bwMode="auto">
            <a:xfrm>
              <a:off x="1827164" y="2374900"/>
              <a:ext cx="411480" cy="883920"/>
              <a:chOff x="1827164" y="2743200"/>
              <a:chExt cx="411480" cy="883920"/>
            </a:xfrm>
          </p:grpSpPr>
          <p:grpSp>
            <p:nvGrpSpPr>
              <p:cNvPr id="39" name="Group 18"/>
              <p:cNvGrpSpPr>
                <a:grpSpLocks/>
              </p:cNvGrpSpPr>
              <p:nvPr/>
            </p:nvGrpSpPr>
            <p:grpSpPr bwMode="auto">
              <a:xfrm>
                <a:off x="1931243" y="2743200"/>
                <a:ext cx="7145" cy="883920"/>
                <a:chOff x="1931243" y="2819400"/>
                <a:chExt cx="7145" cy="88392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1800274" y="2955876"/>
                  <a:ext cx="274539" cy="1588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1795512" y="3565257"/>
                  <a:ext cx="274539" cy="158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Block Arc 39"/>
              <p:cNvSpPr/>
              <p:nvPr/>
            </p:nvSpPr>
            <p:spPr>
              <a:xfrm rot="2685396" flipV="1">
                <a:off x="1827213" y="2997109"/>
                <a:ext cx="411162" cy="411015"/>
              </a:xfrm>
              <a:prstGeom prst="blockArc">
                <a:avLst>
                  <a:gd name="adj1" fmla="val 9770611"/>
                  <a:gd name="adj2" fmla="val 17112354"/>
                  <a:gd name="adj3" fmla="val 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158268" y="2262157"/>
            <a:ext cx="2019300" cy="40011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r>
              <a:rPr lang="en-US" dirty="0"/>
              <a:t>Wire crossing</a:t>
            </a:r>
          </a:p>
        </p:txBody>
      </p:sp>
      <p:pic>
        <p:nvPicPr>
          <p:cNvPr id="44" name="Picture 43" descr="Phillipsjpg_00000024153.jp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64438"/>
          <a:stretch>
            <a:fillRect/>
          </a:stretch>
        </p:blipFill>
        <p:spPr>
          <a:xfrm>
            <a:off x="5509422" y="1846879"/>
            <a:ext cx="2113936" cy="139118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/>
          <p:cNvCxnSpPr/>
          <p:nvPr/>
        </p:nvCxnSpPr>
        <p:spPr>
          <a:xfrm flipH="1">
            <a:off x="5729112" y="1679575"/>
            <a:ext cx="1586" cy="387350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stealth" w="lg" len="lg"/>
          </a:ln>
          <a:scene3d>
            <a:camera prst="orthographicFront"/>
            <a:lightRig rig="threePt" dir="t"/>
          </a:scene3d>
          <a:sp3d prstMaterial="metal"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177318" y="4029075"/>
            <a:ext cx="1981200" cy="40011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r>
              <a:rPr lang="en-US" dirty="0"/>
              <a:t>Electric bulb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0091" y="3734943"/>
            <a:ext cx="2091386" cy="486663"/>
            <a:chOff x="177179" y="3203296"/>
            <a:chExt cx="2091386" cy="4866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9" name="Group 31"/>
            <p:cNvGrpSpPr>
              <a:grpSpLocks/>
            </p:cNvGrpSpPr>
            <p:nvPr/>
          </p:nvGrpSpPr>
          <p:grpSpPr bwMode="auto">
            <a:xfrm>
              <a:off x="177179" y="3644240"/>
              <a:ext cx="770833" cy="45719"/>
              <a:chOff x="1356360" y="4908115"/>
              <a:chExt cx="553808" cy="3283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356360" y="4935399"/>
                <a:ext cx="547462" cy="158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877321" y="4908115"/>
                <a:ext cx="32847" cy="32832"/>
              </a:xfrm>
              <a:prstGeom prst="ellipse">
                <a:avLst/>
              </a:prstGeom>
              <a:solidFill>
                <a:srgbClr val="000099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Block Arc 50"/>
            <p:cNvSpPr/>
            <p:nvPr/>
          </p:nvSpPr>
          <p:spPr bwMode="auto">
            <a:xfrm rot="2913824" flipV="1">
              <a:off x="895946" y="3175025"/>
              <a:ext cx="444308" cy="571664"/>
            </a:xfrm>
            <a:prstGeom prst="arc">
              <a:avLst>
                <a:gd name="adj1" fmla="val 6427223"/>
                <a:gd name="adj2" fmla="val 16848857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109199" y="3203296"/>
              <a:ext cx="212034" cy="318053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Group 31"/>
            <p:cNvGrpSpPr>
              <a:grpSpLocks/>
            </p:cNvGrpSpPr>
            <p:nvPr/>
          </p:nvGrpSpPr>
          <p:grpSpPr bwMode="auto">
            <a:xfrm flipH="1">
              <a:off x="1497732" y="3644240"/>
              <a:ext cx="770833" cy="45719"/>
              <a:chOff x="1356360" y="4908115"/>
              <a:chExt cx="553808" cy="3283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356360" y="4935399"/>
                <a:ext cx="547462" cy="158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1877321" y="4908115"/>
                <a:ext cx="32847" cy="32832"/>
              </a:xfrm>
              <a:prstGeom prst="ellipse">
                <a:avLst/>
              </a:prstGeom>
              <a:solidFill>
                <a:srgbClr val="000099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Block Arc 50"/>
            <p:cNvSpPr/>
            <p:nvPr/>
          </p:nvSpPr>
          <p:spPr bwMode="auto">
            <a:xfrm rot="18686176" flipH="1" flipV="1">
              <a:off x="1100450" y="3175025"/>
              <a:ext cx="444308" cy="571664"/>
            </a:xfrm>
            <a:prstGeom prst="arc">
              <a:avLst>
                <a:gd name="adj1" fmla="val 6427223"/>
                <a:gd name="adj2" fmla="val 16848857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09422" y="3576815"/>
            <a:ext cx="2113936" cy="1391182"/>
            <a:chOff x="5509422" y="3576815"/>
            <a:chExt cx="2113936" cy="1391182"/>
          </a:xfrm>
        </p:grpSpPr>
        <p:sp>
          <p:nvSpPr>
            <p:cNvPr id="4" name="Rectangle 3"/>
            <p:cNvSpPr/>
            <p:nvPr/>
          </p:nvSpPr>
          <p:spPr>
            <a:xfrm>
              <a:off x="5509422" y="3576815"/>
              <a:ext cx="2113936" cy="1391182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 descr="C:\Documents and Settings\user\Desktop\videos\300px-incandescent_light_bulb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201372" y="3666430"/>
              <a:ext cx="730037" cy="1211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074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23 L 0.00208 0.07901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4354" y="114011"/>
            <a:ext cx="4038600" cy="1856757"/>
            <a:chOff x="419996" y="267606"/>
            <a:chExt cx="4038600" cy="1856757"/>
          </a:xfrm>
        </p:grpSpPr>
        <p:sp>
          <p:nvSpPr>
            <p:cNvPr id="5" name="Rounded Rectangle 4"/>
            <p:cNvSpPr/>
            <p:nvPr/>
          </p:nvSpPr>
          <p:spPr>
            <a:xfrm>
              <a:off x="419996" y="1496619"/>
              <a:ext cx="4038600" cy="62774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D:\MJ\Pooja mam (physics)\Rahual sir\study.g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44" y="267606"/>
              <a:ext cx="1727200" cy="179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146745" y="1548881"/>
              <a:ext cx="2311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Tw Cen MT" pitchFamily="34" charset="0"/>
                </a:rPr>
                <a:t>IT’S TEST </a:t>
              </a:r>
              <a:r>
                <a:rPr lang="en-US" sz="28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Tw Cen MT" pitchFamily="34" charset="0"/>
                </a:rPr>
                <a:t>TIME</a:t>
              </a:r>
              <a:endPara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w Cen MT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9615" y="476914"/>
            <a:ext cx="6286046" cy="419594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Draw the symbols of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</a:rPr>
              <a:t>components required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to make the circuit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02460" y="916694"/>
            <a:ext cx="1671697" cy="457200"/>
            <a:chOff x="505445" y="861313"/>
            <a:chExt cx="1671697" cy="457200"/>
          </a:xfrm>
        </p:grpSpPr>
        <p:sp>
          <p:nvSpPr>
            <p:cNvPr id="10" name="Rounded Rectangle 9"/>
            <p:cNvSpPr/>
            <p:nvPr/>
          </p:nvSpPr>
          <p:spPr>
            <a:xfrm>
              <a:off x="505445" y="861313"/>
              <a:ext cx="1671697" cy="457200"/>
            </a:xfrm>
            <a:prstGeom prst="roundRect">
              <a:avLst/>
            </a:prstGeom>
            <a:solidFill>
              <a:srgbClr val="CCFF33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9341" y="909812"/>
              <a:ext cx="548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Cell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44240" y="916694"/>
            <a:ext cx="1676400" cy="457200"/>
            <a:chOff x="2362200" y="861313"/>
            <a:chExt cx="1676400" cy="457200"/>
          </a:xfrm>
        </p:grpSpPr>
        <p:sp>
          <p:nvSpPr>
            <p:cNvPr id="13" name="Rounded Rectangle 12"/>
            <p:cNvSpPr/>
            <p:nvPr/>
          </p:nvSpPr>
          <p:spPr>
            <a:xfrm>
              <a:off x="2362200" y="861313"/>
              <a:ext cx="1676400" cy="457200"/>
            </a:xfrm>
            <a:prstGeom prst="round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3716" y="909812"/>
              <a:ext cx="1189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Resistance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8690" y="916694"/>
            <a:ext cx="1608513" cy="457200"/>
            <a:chOff x="4244412" y="870838"/>
            <a:chExt cx="1608513" cy="457200"/>
          </a:xfrm>
        </p:grpSpPr>
        <p:sp>
          <p:nvSpPr>
            <p:cNvPr id="16" name="Rounded Rectangle 15"/>
            <p:cNvSpPr/>
            <p:nvPr/>
          </p:nvSpPr>
          <p:spPr>
            <a:xfrm>
              <a:off x="4244412" y="870838"/>
              <a:ext cx="1608513" cy="457200"/>
            </a:xfrm>
            <a:prstGeom prst="roundRec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7573" y="909812"/>
              <a:ext cx="88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Battery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0277" y="916694"/>
            <a:ext cx="1563226" cy="457200"/>
            <a:chOff x="6096000" y="880363"/>
            <a:chExt cx="1563226" cy="457200"/>
          </a:xfrm>
        </p:grpSpPr>
        <p:sp>
          <p:nvSpPr>
            <p:cNvPr id="19" name="Rounded Rectangle 18"/>
            <p:cNvSpPr/>
            <p:nvPr/>
          </p:nvSpPr>
          <p:spPr>
            <a:xfrm>
              <a:off x="6096000" y="880363"/>
              <a:ext cx="1563226" cy="4572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01449" y="909812"/>
              <a:ext cx="1087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Ammeter</a:t>
              </a: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1203319" y="171262"/>
            <a:ext cx="1069979" cy="668743"/>
            <a:chOff x="-2287982" y="1372551"/>
            <a:chExt cx="1338394" cy="8372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2" name="Straight Connector 21"/>
            <p:cNvCxnSpPr/>
            <p:nvPr/>
          </p:nvCxnSpPr>
          <p:spPr bwMode="auto">
            <a:xfrm rot="5400000">
              <a:off x="-1983922" y="1892878"/>
              <a:ext cx="630669" cy="3174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-1735376" y="1874609"/>
              <a:ext cx="287534" cy="15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-1589221" y="1890495"/>
              <a:ext cx="639633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-2287982" y="1884140"/>
              <a:ext cx="639632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26" name="TextBox 44"/>
            <p:cNvSpPr txBox="1">
              <a:spLocks noChangeArrowheads="1"/>
            </p:cNvSpPr>
            <p:nvPr/>
          </p:nvSpPr>
          <p:spPr bwMode="auto">
            <a:xfrm>
              <a:off x="-1831382" y="1372551"/>
              <a:ext cx="436418" cy="5009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000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sp>
          <p:nvSpPr>
            <p:cNvPr id="27" name="TextBox 44"/>
            <p:cNvSpPr txBox="1">
              <a:spLocks noChangeArrowheads="1"/>
            </p:cNvSpPr>
            <p:nvPr/>
          </p:nvSpPr>
          <p:spPr bwMode="auto">
            <a:xfrm>
              <a:off x="-1669120" y="1373504"/>
              <a:ext cx="436418" cy="5009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000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sp>
          <p:nvSpPr>
            <p:cNvPr id="28" name="TextBox 45"/>
            <p:cNvSpPr txBox="1">
              <a:spLocks noChangeArrowheads="1"/>
            </p:cNvSpPr>
            <p:nvPr/>
          </p:nvSpPr>
          <p:spPr bwMode="auto">
            <a:xfrm>
              <a:off x="-1577787" y="1505939"/>
              <a:ext cx="398470" cy="5009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  <a:endParaRPr lang="en-US" sz="2000" b="1" kern="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-2030542" y="1505939"/>
              <a:ext cx="445541" cy="500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4814281" y="171261"/>
            <a:ext cx="1417331" cy="668744"/>
            <a:chOff x="3004862" y="1004887"/>
            <a:chExt cx="1773203" cy="83724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/>
            <p:cNvCxnSpPr/>
            <p:nvPr/>
          </p:nvCxnSpPr>
          <p:spPr bwMode="auto">
            <a:xfrm rot="5400000">
              <a:off x="3307050" y="1525214"/>
              <a:ext cx="630669" cy="3175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3555610" y="1506945"/>
              <a:ext cx="287534" cy="15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138317" y="1522830"/>
              <a:ext cx="639748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004862" y="1516476"/>
              <a:ext cx="639748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35" name="TextBox 44"/>
            <p:cNvSpPr txBox="1">
              <a:spLocks noChangeArrowheads="1"/>
            </p:cNvSpPr>
            <p:nvPr/>
          </p:nvSpPr>
          <p:spPr bwMode="auto">
            <a:xfrm>
              <a:off x="3459480" y="1004887"/>
              <a:ext cx="436418" cy="5009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000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rot="5400000">
              <a:off x="3520565" y="1510122"/>
              <a:ext cx="629081" cy="3175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3768330" y="1522831"/>
              <a:ext cx="287534" cy="15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3704933" y="1522830"/>
              <a:ext cx="136522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39" name="TextBox 44"/>
            <p:cNvSpPr txBox="1">
              <a:spLocks noChangeArrowheads="1"/>
            </p:cNvSpPr>
            <p:nvPr/>
          </p:nvSpPr>
          <p:spPr bwMode="auto">
            <a:xfrm>
              <a:off x="3657600" y="1005840"/>
              <a:ext cx="436418" cy="5009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000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sp>
          <p:nvSpPr>
            <p:cNvPr id="40" name="TextBox 45"/>
            <p:cNvSpPr txBox="1">
              <a:spLocks noChangeArrowheads="1"/>
            </p:cNvSpPr>
            <p:nvPr/>
          </p:nvSpPr>
          <p:spPr bwMode="auto">
            <a:xfrm>
              <a:off x="4145784" y="1086582"/>
              <a:ext cx="398468" cy="5009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  <a:endParaRPr lang="en-US" sz="2000" b="1" kern="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rot="5400000">
              <a:off x="3718203" y="1510916"/>
              <a:ext cx="630670" cy="3175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3966762" y="1522831"/>
              <a:ext cx="287534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903366" y="1522830"/>
              <a:ext cx="136522" cy="158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44" name="TextBox 59"/>
            <p:cNvSpPr txBox="1">
              <a:spLocks noChangeArrowheads="1"/>
            </p:cNvSpPr>
            <p:nvPr/>
          </p:nvSpPr>
          <p:spPr bwMode="auto">
            <a:xfrm>
              <a:off x="3129366" y="1102408"/>
              <a:ext cx="445622" cy="500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45" name="Group 78"/>
          <p:cNvGrpSpPr>
            <a:grpSpLocks/>
          </p:cNvGrpSpPr>
          <p:nvPr/>
        </p:nvGrpSpPr>
        <p:grpSpPr bwMode="auto">
          <a:xfrm>
            <a:off x="3031156" y="410467"/>
            <a:ext cx="1302569" cy="190333"/>
            <a:chOff x="4036441" y="2655360"/>
            <a:chExt cx="1904187" cy="2919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6" name="Group 23"/>
            <p:cNvGrpSpPr>
              <a:grpSpLocks/>
            </p:cNvGrpSpPr>
            <p:nvPr/>
          </p:nvGrpSpPr>
          <p:grpSpPr bwMode="auto">
            <a:xfrm>
              <a:off x="4601065" y="2657306"/>
              <a:ext cx="213317" cy="284210"/>
              <a:chOff x="4601065" y="2657306"/>
              <a:chExt cx="213317" cy="28421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5400000" flipH="1" flipV="1">
                <a:off x="4496243" y="2769916"/>
                <a:ext cx="276422" cy="6677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>
              <a:xfrm rot="16200000" flipH="1">
                <a:off x="4570533" y="2766113"/>
                <a:ext cx="272528" cy="7048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 rot="10800000">
                <a:off x="4664135" y="2657306"/>
                <a:ext cx="150247" cy="276422"/>
                <a:chOff x="4750266" y="2822630"/>
                <a:chExt cx="150247" cy="276422"/>
              </a:xfrm>
            </p:grpSpPr>
            <p:cxnSp>
              <p:nvCxnSpPr>
                <p:cNvPr id="78" name="Straight Connector 18"/>
                <p:cNvCxnSpPr/>
                <p:nvPr/>
              </p:nvCxnSpPr>
              <p:spPr>
                <a:xfrm rot="5400000" flipH="1" flipV="1">
                  <a:off x="4645444" y="2927452"/>
                  <a:ext cx="276422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 flipH="1">
                  <a:off x="4729933" y="2924579"/>
                  <a:ext cx="272529" cy="6863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47" name="Group 24"/>
            <p:cNvGrpSpPr>
              <a:grpSpLocks/>
            </p:cNvGrpSpPr>
            <p:nvPr/>
          </p:nvGrpSpPr>
          <p:grpSpPr bwMode="auto">
            <a:xfrm>
              <a:off x="4745749" y="2659253"/>
              <a:ext cx="213317" cy="286155"/>
              <a:chOff x="4601625" y="2655821"/>
              <a:chExt cx="213317" cy="28615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rot="5400000" flipH="1" flipV="1">
                <a:off x="4496803" y="2770377"/>
                <a:ext cx="276421" cy="6677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4571093" y="2766574"/>
                <a:ext cx="272528" cy="7048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72" name="Group 22"/>
              <p:cNvGrpSpPr>
                <a:grpSpLocks/>
              </p:cNvGrpSpPr>
              <p:nvPr/>
            </p:nvGrpSpPr>
            <p:grpSpPr bwMode="auto">
              <a:xfrm rot="10800000">
                <a:off x="4664695" y="2655821"/>
                <a:ext cx="150247" cy="280315"/>
                <a:chOff x="4749706" y="2820222"/>
                <a:chExt cx="150247" cy="280315"/>
              </a:xfrm>
            </p:grpSpPr>
            <p:cxnSp>
              <p:nvCxnSpPr>
                <p:cNvPr id="73" name="Straight Connector 28"/>
                <p:cNvCxnSpPr/>
                <p:nvPr/>
              </p:nvCxnSpPr>
              <p:spPr>
                <a:xfrm rot="5400000" flipH="1" flipV="1">
                  <a:off x="4642937" y="2926991"/>
                  <a:ext cx="280315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>
                <a:xfrm rot="16200000" flipH="1">
                  <a:off x="4727427" y="2924117"/>
                  <a:ext cx="276422" cy="6863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48" name="Group 30"/>
            <p:cNvGrpSpPr>
              <a:grpSpLocks/>
            </p:cNvGrpSpPr>
            <p:nvPr/>
          </p:nvGrpSpPr>
          <p:grpSpPr bwMode="auto">
            <a:xfrm>
              <a:off x="4890433" y="2659253"/>
              <a:ext cx="213317" cy="286155"/>
              <a:chOff x="4601479" y="2655821"/>
              <a:chExt cx="213317" cy="286155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5400000" flipH="1" flipV="1">
                <a:off x="4496657" y="2770377"/>
                <a:ext cx="276421" cy="6677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4570947" y="2766574"/>
                <a:ext cx="272528" cy="7048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67" name="Group 22"/>
              <p:cNvGrpSpPr>
                <a:grpSpLocks/>
              </p:cNvGrpSpPr>
              <p:nvPr/>
            </p:nvGrpSpPr>
            <p:grpSpPr bwMode="auto">
              <a:xfrm rot="10800000">
                <a:off x="4664549" y="2655821"/>
                <a:ext cx="150247" cy="284208"/>
                <a:chOff x="4749852" y="2816329"/>
                <a:chExt cx="150247" cy="28420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rot="5400000" flipH="1" flipV="1">
                  <a:off x="4643083" y="2926991"/>
                  <a:ext cx="280315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 rot="16200000" flipH="1">
                  <a:off x="4727573" y="2920224"/>
                  <a:ext cx="276422" cy="6863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49" name="Group 36"/>
            <p:cNvGrpSpPr>
              <a:grpSpLocks/>
            </p:cNvGrpSpPr>
            <p:nvPr/>
          </p:nvGrpSpPr>
          <p:grpSpPr bwMode="auto">
            <a:xfrm>
              <a:off x="5035117" y="2663147"/>
              <a:ext cx="213317" cy="282261"/>
              <a:chOff x="4601333" y="2659715"/>
              <a:chExt cx="213317" cy="28226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496511" y="2770377"/>
                <a:ext cx="276421" cy="6677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>
              <a:xfrm rot="16200000" flipH="1">
                <a:off x="4570801" y="2766574"/>
                <a:ext cx="272528" cy="7048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62" name="Group 61"/>
              <p:cNvGrpSpPr>
                <a:grpSpLocks/>
              </p:cNvGrpSpPr>
              <p:nvPr/>
            </p:nvGrpSpPr>
            <p:grpSpPr bwMode="auto">
              <a:xfrm rot="10800000">
                <a:off x="4664403" y="2659715"/>
                <a:ext cx="150247" cy="280315"/>
                <a:chOff x="4749998" y="2816328"/>
                <a:chExt cx="150247" cy="28031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4643229" y="2923097"/>
                  <a:ext cx="280315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4727719" y="2920224"/>
                  <a:ext cx="276422" cy="6863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50" name="Group 42"/>
            <p:cNvGrpSpPr>
              <a:grpSpLocks/>
            </p:cNvGrpSpPr>
            <p:nvPr/>
          </p:nvGrpSpPr>
          <p:grpSpPr bwMode="auto">
            <a:xfrm>
              <a:off x="5179802" y="2655360"/>
              <a:ext cx="213316" cy="282261"/>
              <a:chOff x="4601188" y="2660204"/>
              <a:chExt cx="213316" cy="282261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4496366" y="2770866"/>
                <a:ext cx="276421" cy="6677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4570655" y="2767063"/>
                <a:ext cx="272528" cy="70487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57" name="Group 22"/>
              <p:cNvGrpSpPr>
                <a:grpSpLocks/>
              </p:cNvGrpSpPr>
              <p:nvPr/>
            </p:nvGrpSpPr>
            <p:grpSpPr bwMode="auto">
              <a:xfrm rot="10800000">
                <a:off x="4664257" y="2660204"/>
                <a:ext cx="150247" cy="280315"/>
                <a:chOff x="4750144" y="2815839"/>
                <a:chExt cx="150247" cy="280315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rot="5400000" flipH="1" flipV="1">
                  <a:off x="4643375" y="2922608"/>
                  <a:ext cx="280315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 flipH="1">
                  <a:off x="4727865" y="2919735"/>
                  <a:ext cx="276422" cy="6863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cxnSp>
          <p:nvCxnSpPr>
            <p:cNvPr id="51" name="Straight Connector 50"/>
            <p:cNvCxnSpPr/>
            <p:nvPr/>
          </p:nvCxnSpPr>
          <p:spPr>
            <a:xfrm rot="16200000" flipH="1">
              <a:off x="5334729" y="2721626"/>
              <a:ext cx="155731" cy="42663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4496304" y="2848158"/>
              <a:ext cx="155731" cy="42663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4036441" y="2801229"/>
              <a:ext cx="525680" cy="0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5414948" y="2808538"/>
              <a:ext cx="525680" cy="0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80" name="Group 196"/>
          <p:cNvGrpSpPr>
            <a:grpSpLocks/>
          </p:cNvGrpSpPr>
          <p:nvPr/>
        </p:nvGrpSpPr>
        <p:grpSpPr bwMode="auto">
          <a:xfrm>
            <a:off x="6830397" y="254205"/>
            <a:ext cx="1042987" cy="502857"/>
            <a:chOff x="6219498" y="3689933"/>
            <a:chExt cx="1305670" cy="62846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/>
            <p:cNvCxnSpPr/>
            <p:nvPr/>
          </p:nvCxnSpPr>
          <p:spPr bwMode="auto">
            <a:xfrm>
              <a:off x="7067697" y="4086418"/>
              <a:ext cx="45747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219498" y="4080074"/>
              <a:ext cx="45747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83" name="Oval 82"/>
            <p:cNvSpPr/>
            <p:nvPr/>
          </p:nvSpPr>
          <p:spPr>
            <a:xfrm>
              <a:off x="6676969" y="3886606"/>
              <a:ext cx="381225" cy="380594"/>
            </a:xfrm>
            <a:prstGeom prst="ellips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1" kern="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84" name="TextBox 200"/>
            <p:cNvSpPr txBox="1">
              <a:spLocks noChangeArrowheads="1"/>
            </p:cNvSpPr>
            <p:nvPr/>
          </p:nvSpPr>
          <p:spPr bwMode="auto">
            <a:xfrm>
              <a:off x="6653118" y="3818345"/>
              <a:ext cx="425829" cy="5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85" name="TextBox 201"/>
            <p:cNvSpPr txBox="1">
              <a:spLocks noChangeArrowheads="1"/>
            </p:cNvSpPr>
            <p:nvPr/>
          </p:nvSpPr>
          <p:spPr bwMode="auto">
            <a:xfrm>
              <a:off x="6340797" y="3707269"/>
              <a:ext cx="445896" cy="5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86" name="Rectangle 202"/>
            <p:cNvSpPr>
              <a:spLocks noChangeArrowheads="1"/>
            </p:cNvSpPr>
            <p:nvPr/>
          </p:nvSpPr>
          <p:spPr bwMode="auto">
            <a:xfrm>
              <a:off x="7039229" y="3689933"/>
              <a:ext cx="391713" cy="5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  <a:endParaRPr lang="en-US" sz="2000" b="1" kern="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60342" y="2109249"/>
            <a:ext cx="1955933" cy="596083"/>
            <a:chOff x="419099" y="2254528"/>
            <a:chExt cx="1955933" cy="596083"/>
          </a:xfrm>
        </p:grpSpPr>
        <p:sp>
          <p:nvSpPr>
            <p:cNvPr id="88" name="Rounded Rectangle 87"/>
            <p:cNvSpPr/>
            <p:nvPr/>
          </p:nvSpPr>
          <p:spPr>
            <a:xfrm>
              <a:off x="510250" y="2254528"/>
              <a:ext cx="1775750" cy="563527"/>
            </a:xfrm>
            <a:prstGeom prst="roundRect">
              <a:avLst/>
            </a:prstGeom>
            <a:solidFill>
              <a:srgbClr val="CCFF33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099" y="2265836"/>
              <a:ext cx="19559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Variable Resistance (Unknown)</a:t>
              </a:r>
              <a:endPara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744462" y="2104441"/>
            <a:ext cx="1875957" cy="605698"/>
            <a:chOff x="2337903" y="2269043"/>
            <a:chExt cx="1875957" cy="605698"/>
          </a:xfrm>
        </p:grpSpPr>
        <p:sp>
          <p:nvSpPr>
            <p:cNvPr id="91" name="Rounded Rectangle 90"/>
            <p:cNvSpPr/>
            <p:nvPr/>
          </p:nvSpPr>
          <p:spPr>
            <a:xfrm>
              <a:off x="2367004" y="2269043"/>
              <a:ext cx="1808755" cy="583972"/>
            </a:xfrm>
            <a:prstGeom prst="round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                       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37903" y="2289966"/>
              <a:ext cx="18759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Variable Resistance </a:t>
              </a:r>
              <a:endParaRPr 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(known</a:t>
              </a:r>
              <a:r>
                <a:rPr lang="en-US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718690" y="2178690"/>
            <a:ext cx="1608513" cy="457200"/>
            <a:chOff x="4249217" y="2254529"/>
            <a:chExt cx="1608513" cy="457200"/>
          </a:xfrm>
        </p:grpSpPr>
        <p:sp>
          <p:nvSpPr>
            <p:cNvPr id="94" name="Rounded Rectangle 93"/>
            <p:cNvSpPr/>
            <p:nvPr/>
          </p:nvSpPr>
          <p:spPr>
            <a:xfrm>
              <a:off x="4249217" y="2254529"/>
              <a:ext cx="1608513" cy="457200"/>
            </a:xfrm>
            <a:prstGeom prst="roundRec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95800" y="2297586"/>
              <a:ext cx="1085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Voltmeter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67875" y="2178690"/>
            <a:ext cx="1568031" cy="457200"/>
            <a:chOff x="6096000" y="2254529"/>
            <a:chExt cx="1568031" cy="457200"/>
          </a:xfrm>
        </p:grpSpPr>
        <p:sp>
          <p:nvSpPr>
            <p:cNvPr id="97" name="Rounded Rectangle 96"/>
            <p:cNvSpPr/>
            <p:nvPr/>
          </p:nvSpPr>
          <p:spPr>
            <a:xfrm>
              <a:off x="6100805" y="2254529"/>
              <a:ext cx="1563226" cy="4572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96000" y="2297586"/>
              <a:ext cx="1544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Galvanometer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02460" y="3337438"/>
            <a:ext cx="1671697" cy="457200"/>
            <a:chOff x="510250" y="3340565"/>
            <a:chExt cx="1671697" cy="457200"/>
          </a:xfrm>
        </p:grpSpPr>
        <p:sp>
          <p:nvSpPr>
            <p:cNvPr id="100" name="Rounded Rectangle 99"/>
            <p:cNvSpPr/>
            <p:nvPr/>
          </p:nvSpPr>
          <p:spPr>
            <a:xfrm>
              <a:off x="510250" y="3340565"/>
              <a:ext cx="1671697" cy="457200"/>
            </a:xfrm>
            <a:prstGeom prst="roundRect">
              <a:avLst/>
            </a:prstGeom>
            <a:solidFill>
              <a:srgbClr val="CCFF33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5800" y="3398136"/>
              <a:ext cx="13967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Plug key(on)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44240" y="3337438"/>
            <a:ext cx="1676400" cy="457200"/>
            <a:chOff x="2367005" y="3355079"/>
            <a:chExt cx="1676400" cy="457200"/>
          </a:xfrm>
        </p:grpSpPr>
        <p:sp>
          <p:nvSpPr>
            <p:cNvPr id="103" name="Rounded Rectangle 102"/>
            <p:cNvSpPr/>
            <p:nvPr/>
          </p:nvSpPr>
          <p:spPr>
            <a:xfrm>
              <a:off x="2367005" y="3355079"/>
              <a:ext cx="1676400" cy="457200"/>
            </a:xfrm>
            <a:prstGeom prst="round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58521" y="3398136"/>
              <a:ext cx="13802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Tap key (on)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718690" y="3337438"/>
            <a:ext cx="1608513" cy="457200"/>
            <a:chOff x="4249217" y="3340565"/>
            <a:chExt cx="1608513" cy="457200"/>
          </a:xfrm>
        </p:grpSpPr>
        <p:sp>
          <p:nvSpPr>
            <p:cNvPr id="106" name="Rounded Rectangle 105"/>
            <p:cNvSpPr/>
            <p:nvPr/>
          </p:nvSpPr>
          <p:spPr>
            <a:xfrm>
              <a:off x="4249217" y="3340565"/>
              <a:ext cx="1608513" cy="457200"/>
            </a:xfrm>
            <a:prstGeom prst="roundRec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419600" y="3398136"/>
              <a:ext cx="1316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A wire joint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570277" y="3337438"/>
            <a:ext cx="1563226" cy="457200"/>
            <a:chOff x="6100805" y="3340565"/>
            <a:chExt cx="1563226" cy="457200"/>
          </a:xfrm>
        </p:grpSpPr>
        <p:sp>
          <p:nvSpPr>
            <p:cNvPr id="109" name="Rounded Rectangle 108"/>
            <p:cNvSpPr/>
            <p:nvPr/>
          </p:nvSpPr>
          <p:spPr>
            <a:xfrm>
              <a:off x="6100805" y="3340565"/>
              <a:ext cx="1563226" cy="4572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83775" y="3398136"/>
              <a:ext cx="1410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Electric bulb 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02460" y="4491906"/>
            <a:ext cx="1671697" cy="457200"/>
            <a:chOff x="510250" y="4471990"/>
            <a:chExt cx="1671697" cy="457200"/>
          </a:xfrm>
        </p:grpSpPr>
        <p:sp>
          <p:nvSpPr>
            <p:cNvPr id="112" name="Rounded Rectangle 111"/>
            <p:cNvSpPr/>
            <p:nvPr/>
          </p:nvSpPr>
          <p:spPr>
            <a:xfrm>
              <a:off x="510250" y="4471990"/>
              <a:ext cx="1671697" cy="457200"/>
            </a:xfrm>
            <a:prstGeom prst="roundRect">
              <a:avLst/>
            </a:prstGeom>
            <a:solidFill>
              <a:srgbClr val="CCFF33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5800" y="4529561"/>
              <a:ext cx="1426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Plug key(off)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844240" y="4491906"/>
            <a:ext cx="1676400" cy="457200"/>
            <a:chOff x="2367005" y="4501018"/>
            <a:chExt cx="1676400" cy="457200"/>
          </a:xfrm>
        </p:grpSpPr>
        <p:sp>
          <p:nvSpPr>
            <p:cNvPr id="115" name="Rounded Rectangle 114"/>
            <p:cNvSpPr/>
            <p:nvPr/>
          </p:nvSpPr>
          <p:spPr>
            <a:xfrm>
              <a:off x="2367005" y="4501018"/>
              <a:ext cx="1676400" cy="457200"/>
            </a:xfrm>
            <a:prstGeom prst="round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58521" y="4529561"/>
              <a:ext cx="14095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Tap key (off)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718690" y="4491906"/>
            <a:ext cx="1608513" cy="457200"/>
            <a:chOff x="4249217" y="4501018"/>
            <a:chExt cx="1608513" cy="457200"/>
          </a:xfrm>
        </p:grpSpPr>
        <p:sp>
          <p:nvSpPr>
            <p:cNvPr id="118" name="Rounded Rectangle 117"/>
            <p:cNvSpPr/>
            <p:nvPr/>
          </p:nvSpPr>
          <p:spPr>
            <a:xfrm>
              <a:off x="4249217" y="4501018"/>
              <a:ext cx="1608513" cy="457200"/>
            </a:xfrm>
            <a:prstGeom prst="roundRec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343400" y="4529561"/>
              <a:ext cx="1468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Wire crossing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146538" y="1405035"/>
            <a:ext cx="1158141" cy="629752"/>
            <a:chOff x="513668" y="1219905"/>
            <a:chExt cx="1273955" cy="762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1" name="Group 78"/>
            <p:cNvGrpSpPr>
              <a:grpSpLocks/>
            </p:cNvGrpSpPr>
            <p:nvPr/>
          </p:nvGrpSpPr>
          <p:grpSpPr bwMode="auto">
            <a:xfrm>
              <a:off x="513668" y="1514369"/>
              <a:ext cx="1273955" cy="190333"/>
              <a:chOff x="4060048" y="2655358"/>
              <a:chExt cx="1862353" cy="291997"/>
            </a:xfrm>
          </p:grpSpPr>
          <p:grpSp>
            <p:nvGrpSpPr>
              <p:cNvPr id="123" name="Group 23"/>
              <p:cNvGrpSpPr>
                <a:grpSpLocks/>
              </p:cNvGrpSpPr>
              <p:nvPr/>
            </p:nvGrpSpPr>
            <p:grpSpPr bwMode="auto">
              <a:xfrm>
                <a:off x="4601066" y="2661200"/>
                <a:ext cx="213315" cy="280316"/>
                <a:chOff x="4601066" y="2661200"/>
                <a:chExt cx="213315" cy="280316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rot="5400000" flipH="1" flipV="1">
                  <a:off x="4496243" y="2769916"/>
                  <a:ext cx="276423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6200000" flipH="1">
                  <a:off x="4570533" y="2766113"/>
                  <a:ext cx="272530" cy="7048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54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135" y="2661200"/>
                  <a:ext cx="150246" cy="276423"/>
                  <a:chOff x="4750267" y="2818735"/>
                  <a:chExt cx="150246" cy="276423"/>
                </a:xfrm>
              </p:grpSpPr>
              <p:cxnSp>
                <p:nvCxnSpPr>
                  <p:cNvPr id="155" name="Straight Connector 18"/>
                  <p:cNvCxnSpPr/>
                  <p:nvPr/>
                </p:nvCxnSpPr>
                <p:spPr>
                  <a:xfrm rot="5400000" flipH="1" flipV="1">
                    <a:off x="4645444" y="2923558"/>
                    <a:ext cx="276423" cy="66777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16200000" flipH="1">
                    <a:off x="4729933" y="2920685"/>
                    <a:ext cx="272530" cy="6863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24" name="Group 24"/>
              <p:cNvGrpSpPr>
                <a:grpSpLocks/>
              </p:cNvGrpSpPr>
              <p:nvPr/>
            </p:nvGrpSpPr>
            <p:grpSpPr bwMode="auto">
              <a:xfrm>
                <a:off x="4745750" y="2663145"/>
                <a:ext cx="213316" cy="282264"/>
                <a:chOff x="4601626" y="2659713"/>
                <a:chExt cx="213316" cy="282264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 rot="5400000" flipH="1" flipV="1">
                  <a:off x="4496803" y="2770377"/>
                  <a:ext cx="276423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 flipH="1">
                  <a:off x="4571093" y="2766574"/>
                  <a:ext cx="272529" cy="7048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49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694" y="2659713"/>
                  <a:ext cx="150248" cy="280317"/>
                  <a:chOff x="4749706" y="2816328"/>
                  <a:chExt cx="150248" cy="280317"/>
                </a:xfrm>
              </p:grpSpPr>
              <p:cxnSp>
                <p:nvCxnSpPr>
                  <p:cNvPr id="150" name="Straight Connector 28"/>
                  <p:cNvCxnSpPr/>
                  <p:nvPr/>
                </p:nvCxnSpPr>
                <p:spPr>
                  <a:xfrm rot="5400000" flipH="1" flipV="1">
                    <a:off x="4642937" y="2923098"/>
                    <a:ext cx="280316" cy="66777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16200000" flipH="1">
                    <a:off x="4727427" y="2920224"/>
                    <a:ext cx="276423" cy="6863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25" name="Group 30"/>
              <p:cNvGrpSpPr>
                <a:grpSpLocks/>
              </p:cNvGrpSpPr>
              <p:nvPr/>
            </p:nvGrpSpPr>
            <p:grpSpPr bwMode="auto">
              <a:xfrm>
                <a:off x="4890434" y="2663145"/>
                <a:ext cx="213316" cy="282264"/>
                <a:chOff x="4601480" y="2659713"/>
                <a:chExt cx="213316" cy="282264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5400000" flipH="1" flipV="1">
                  <a:off x="4496657" y="2770377"/>
                  <a:ext cx="276423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 flipH="1">
                  <a:off x="4570947" y="2766574"/>
                  <a:ext cx="272529" cy="7048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44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548" y="2659713"/>
                  <a:ext cx="150248" cy="280317"/>
                  <a:chOff x="4749852" y="2816328"/>
                  <a:chExt cx="150248" cy="280317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 flipH="1" flipV="1">
                    <a:off x="4643083" y="2923098"/>
                    <a:ext cx="280316" cy="66777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16200000" flipH="1">
                    <a:off x="4727573" y="2920224"/>
                    <a:ext cx="276423" cy="6863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26" name="Group 36"/>
              <p:cNvGrpSpPr>
                <a:grpSpLocks/>
              </p:cNvGrpSpPr>
              <p:nvPr/>
            </p:nvGrpSpPr>
            <p:grpSpPr bwMode="auto">
              <a:xfrm>
                <a:off x="5035118" y="2663145"/>
                <a:ext cx="213317" cy="282264"/>
                <a:chOff x="4601334" y="2659713"/>
                <a:chExt cx="213317" cy="282264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 rot="5400000" flipH="1" flipV="1">
                  <a:off x="4496511" y="2770377"/>
                  <a:ext cx="276423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16200000" flipH="1">
                  <a:off x="4570801" y="2766574"/>
                  <a:ext cx="272529" cy="7048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39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402" y="2659713"/>
                  <a:ext cx="150249" cy="280317"/>
                  <a:chOff x="4749997" y="2816328"/>
                  <a:chExt cx="150249" cy="280317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4643228" y="2923098"/>
                    <a:ext cx="280316" cy="66777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16200000" flipH="1">
                    <a:off x="4727719" y="2920224"/>
                    <a:ext cx="276423" cy="6863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27" name="Group 42"/>
              <p:cNvGrpSpPr>
                <a:grpSpLocks/>
              </p:cNvGrpSpPr>
              <p:nvPr/>
            </p:nvGrpSpPr>
            <p:grpSpPr bwMode="auto">
              <a:xfrm>
                <a:off x="5179801" y="2655358"/>
                <a:ext cx="213318" cy="282264"/>
                <a:chOff x="4601187" y="2660202"/>
                <a:chExt cx="213318" cy="282264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rot="5400000" flipH="1" flipV="1">
                  <a:off x="4496365" y="2770866"/>
                  <a:ext cx="276422" cy="6677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16200000" flipH="1">
                  <a:off x="4570655" y="2767063"/>
                  <a:ext cx="272529" cy="70487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34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256" y="2660202"/>
                  <a:ext cx="150249" cy="280317"/>
                  <a:chOff x="4750143" y="2815839"/>
                  <a:chExt cx="150249" cy="280317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 flipH="1" flipV="1">
                    <a:off x="4643374" y="2922609"/>
                    <a:ext cx="280316" cy="66777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16200000" flipH="1">
                    <a:off x="4727865" y="2919735"/>
                    <a:ext cx="276423" cy="6863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cxnSp>
            <p:nvCxnSpPr>
              <p:cNvPr id="128" name="Straight Connector 127"/>
              <p:cNvCxnSpPr/>
              <p:nvPr/>
            </p:nvCxnSpPr>
            <p:spPr>
              <a:xfrm rot="16200000" flipH="1">
                <a:off x="5334729" y="2721627"/>
                <a:ext cx="155731" cy="42663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 rot="16200000" flipH="1">
                <a:off x="4496304" y="2848158"/>
                <a:ext cx="155731" cy="42663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60048" y="2801357"/>
                <a:ext cx="510196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412205" y="2805119"/>
                <a:ext cx="510196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0583" y="1258005"/>
              <a:ext cx="762000" cy="6858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157" name="Group 151"/>
          <p:cNvGrpSpPr>
            <a:grpSpLocks/>
          </p:cNvGrpSpPr>
          <p:nvPr/>
        </p:nvGrpSpPr>
        <p:grpSpPr bwMode="auto">
          <a:xfrm>
            <a:off x="3041419" y="1476293"/>
            <a:ext cx="1282042" cy="487236"/>
            <a:chOff x="5596906" y="2743200"/>
            <a:chExt cx="1604322" cy="6095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8" name="Group 78"/>
            <p:cNvGrpSpPr>
              <a:grpSpLocks/>
            </p:cNvGrpSpPr>
            <p:nvPr/>
          </p:nvGrpSpPr>
          <p:grpSpPr bwMode="auto">
            <a:xfrm>
              <a:off x="5596906" y="3111488"/>
              <a:ext cx="1604322" cy="241300"/>
              <a:chOff x="4056834" y="2651509"/>
              <a:chExt cx="1874571" cy="295891"/>
            </a:xfrm>
          </p:grpSpPr>
          <p:grpSp>
            <p:nvGrpSpPr>
              <p:cNvPr id="162" name="Group 23"/>
              <p:cNvGrpSpPr>
                <a:grpSpLocks/>
              </p:cNvGrpSpPr>
              <p:nvPr/>
            </p:nvGrpSpPr>
            <p:grpSpPr bwMode="auto">
              <a:xfrm>
                <a:off x="4600802" y="2657351"/>
                <a:ext cx="213359" cy="284211"/>
                <a:chOff x="4600802" y="2657351"/>
                <a:chExt cx="213359" cy="284211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rot="5400000" flipH="1" flipV="1">
                  <a:off x="4495986" y="2769954"/>
                  <a:ext cx="276424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16200000" flipH="1">
                  <a:off x="4570290" y="2766151"/>
                  <a:ext cx="272531" cy="7050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93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3883" y="2657351"/>
                  <a:ext cx="150278" cy="276425"/>
                  <a:chOff x="4750487" y="2822582"/>
                  <a:chExt cx="150278" cy="276425"/>
                </a:xfrm>
              </p:grpSpPr>
              <p:cxnSp>
                <p:nvCxnSpPr>
                  <p:cNvPr id="194" name="Straight Connector 18"/>
                  <p:cNvCxnSpPr/>
                  <p:nvPr/>
                </p:nvCxnSpPr>
                <p:spPr>
                  <a:xfrm rot="5400000" flipH="1" flipV="1">
                    <a:off x="4645670" y="2927399"/>
                    <a:ext cx="276425" cy="6679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rot="16200000" flipH="1">
                    <a:off x="4730176" y="2924527"/>
                    <a:ext cx="272531" cy="6864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63" name="Group 24"/>
              <p:cNvGrpSpPr>
                <a:grpSpLocks/>
              </p:cNvGrpSpPr>
              <p:nvPr/>
            </p:nvGrpSpPr>
            <p:grpSpPr bwMode="auto">
              <a:xfrm>
                <a:off x="4745515" y="2659296"/>
                <a:ext cx="213360" cy="286159"/>
                <a:chOff x="4601391" y="2655864"/>
                <a:chExt cx="213360" cy="286159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rot="5400000" flipH="1" flipV="1">
                  <a:off x="4496575" y="2770415"/>
                  <a:ext cx="276424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H="1">
                  <a:off x="4570880" y="2766612"/>
                  <a:ext cx="272531" cy="7050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88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472" y="2655864"/>
                  <a:ext cx="150279" cy="280317"/>
                  <a:chOff x="4749897" y="2820177"/>
                  <a:chExt cx="150279" cy="280317"/>
                </a:xfrm>
              </p:grpSpPr>
              <p:cxnSp>
                <p:nvCxnSpPr>
                  <p:cNvPr id="189" name="Straight Connector 28"/>
                  <p:cNvCxnSpPr/>
                  <p:nvPr/>
                </p:nvCxnSpPr>
                <p:spPr>
                  <a:xfrm rot="5400000" flipH="1" flipV="1">
                    <a:off x="4643134" y="2926940"/>
                    <a:ext cx="280317" cy="6679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rot="16200000" flipH="1">
                    <a:off x="4727641" y="2924066"/>
                    <a:ext cx="276424" cy="6864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64" name="Group 30"/>
              <p:cNvGrpSpPr>
                <a:grpSpLocks/>
              </p:cNvGrpSpPr>
              <p:nvPr/>
            </p:nvGrpSpPr>
            <p:grpSpPr bwMode="auto">
              <a:xfrm>
                <a:off x="4890228" y="2659296"/>
                <a:ext cx="213360" cy="286159"/>
                <a:chOff x="4601274" y="2655864"/>
                <a:chExt cx="213360" cy="286159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 rot="5400000" flipH="1" flipV="1">
                  <a:off x="4496458" y="2770415"/>
                  <a:ext cx="276424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16200000" flipH="1">
                  <a:off x="4570763" y="2766612"/>
                  <a:ext cx="272531" cy="7050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83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355" y="2655864"/>
                  <a:ext cx="150279" cy="280317"/>
                  <a:chOff x="4750014" y="2820177"/>
                  <a:chExt cx="150279" cy="280317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rot="5400000" flipH="1" flipV="1">
                    <a:off x="4643251" y="2926940"/>
                    <a:ext cx="280317" cy="6679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rot="16200000" flipH="1">
                    <a:off x="4727758" y="2924066"/>
                    <a:ext cx="276424" cy="6864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65" name="Group 36"/>
              <p:cNvGrpSpPr>
                <a:grpSpLocks/>
              </p:cNvGrpSpPr>
              <p:nvPr/>
            </p:nvGrpSpPr>
            <p:grpSpPr bwMode="auto">
              <a:xfrm>
                <a:off x="5034943" y="2659296"/>
                <a:ext cx="213360" cy="286159"/>
                <a:chOff x="4601159" y="2655864"/>
                <a:chExt cx="213360" cy="286159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rot="5400000" flipH="1" flipV="1">
                  <a:off x="4496343" y="2770415"/>
                  <a:ext cx="276424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16200000" flipH="1">
                  <a:off x="4570647" y="2766612"/>
                  <a:ext cx="272531" cy="7050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78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240" y="2655864"/>
                  <a:ext cx="150279" cy="280317"/>
                  <a:chOff x="4750129" y="2820177"/>
                  <a:chExt cx="150279" cy="280317"/>
                </a:xfrm>
              </p:grpSpPr>
              <p:cxnSp>
                <p:nvCxnSpPr>
                  <p:cNvPr id="179" name="Straight Connector 178"/>
                  <p:cNvCxnSpPr/>
                  <p:nvPr/>
                </p:nvCxnSpPr>
                <p:spPr>
                  <a:xfrm rot="5400000" flipH="1" flipV="1">
                    <a:off x="4643366" y="2926940"/>
                    <a:ext cx="280317" cy="6679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6200000" flipH="1">
                    <a:off x="4727873" y="2924066"/>
                    <a:ext cx="276424" cy="6864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grpSp>
            <p:nvGrpSpPr>
              <p:cNvPr id="166" name="Group 42"/>
              <p:cNvGrpSpPr>
                <a:grpSpLocks/>
              </p:cNvGrpSpPr>
              <p:nvPr/>
            </p:nvGrpSpPr>
            <p:grpSpPr bwMode="auto">
              <a:xfrm>
                <a:off x="5179656" y="2651509"/>
                <a:ext cx="213360" cy="286159"/>
                <a:chOff x="4601042" y="2656353"/>
                <a:chExt cx="213360" cy="286159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 rot="5400000" flipH="1" flipV="1">
                  <a:off x="4496226" y="2770904"/>
                  <a:ext cx="276424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16200000" flipH="1">
                  <a:off x="4570531" y="2767101"/>
                  <a:ext cx="272530" cy="7050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grpSp>
              <p:nvGrpSpPr>
                <p:cNvPr id="173" name="Group 22"/>
                <p:cNvGrpSpPr>
                  <a:grpSpLocks/>
                </p:cNvGrpSpPr>
                <p:nvPr/>
              </p:nvGrpSpPr>
              <p:grpSpPr bwMode="auto">
                <a:xfrm rot="10800000">
                  <a:off x="4664123" y="2656353"/>
                  <a:ext cx="150279" cy="280317"/>
                  <a:chOff x="4750246" y="2819688"/>
                  <a:chExt cx="150279" cy="280317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 rot="5400000" flipH="1" flipV="1">
                    <a:off x="4643483" y="2926451"/>
                    <a:ext cx="280317" cy="66791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16200000" flipH="1">
                    <a:off x="4727990" y="2923577"/>
                    <a:ext cx="276424" cy="6864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</p:cxnSp>
            </p:grpSp>
          </p:grpSp>
          <p:cxnSp>
            <p:nvCxnSpPr>
              <p:cNvPr id="167" name="Straight Connector 166"/>
              <p:cNvCxnSpPr/>
              <p:nvPr/>
            </p:nvCxnSpPr>
            <p:spPr>
              <a:xfrm rot="16200000" flipH="1">
                <a:off x="5334631" y="2721667"/>
                <a:ext cx="155732" cy="42671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8" name="Straight Connector 167"/>
              <p:cNvCxnSpPr/>
              <p:nvPr/>
            </p:nvCxnSpPr>
            <p:spPr>
              <a:xfrm rot="16200000" flipH="1">
                <a:off x="4496035" y="2848198"/>
                <a:ext cx="155732" cy="42671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4056834" y="2801401"/>
                <a:ext cx="513137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5418266" y="2802959"/>
                <a:ext cx="513139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grpSp>
          <p:nvGrpSpPr>
            <p:cNvPr id="159" name="Group 200"/>
            <p:cNvGrpSpPr>
              <a:grpSpLocks/>
            </p:cNvGrpSpPr>
            <p:nvPr/>
          </p:nvGrpSpPr>
          <p:grpSpPr bwMode="auto">
            <a:xfrm>
              <a:off x="5620240" y="2743200"/>
              <a:ext cx="762156" cy="384175"/>
              <a:chOff x="5650720" y="2667000"/>
              <a:chExt cx="762156" cy="384175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5650720" y="2667000"/>
                <a:ext cx="762156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1" name="Straight Arrow Connector 160"/>
              <p:cNvCxnSpPr/>
              <p:nvPr/>
            </p:nvCxnSpPr>
            <p:spPr>
              <a:xfrm rot="5400000">
                <a:off x="6208868" y="2859088"/>
                <a:ext cx="382587" cy="1588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  <a:tailEnd type="stealth" w="lg" len="lg"/>
              </a:ln>
              <a:effectLst/>
            </p:spPr>
          </p:cxnSp>
        </p:grpSp>
      </p:grpSp>
      <p:grpSp>
        <p:nvGrpSpPr>
          <p:cNvPr id="196" name="Group 203"/>
          <p:cNvGrpSpPr>
            <a:grpSpLocks/>
          </p:cNvGrpSpPr>
          <p:nvPr/>
        </p:nvGrpSpPr>
        <p:grpSpPr bwMode="auto">
          <a:xfrm>
            <a:off x="4998277" y="1457155"/>
            <a:ext cx="1049339" cy="525512"/>
            <a:chOff x="6243346" y="3689918"/>
            <a:chExt cx="1313618" cy="6567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97" name="Straight Connector 196"/>
            <p:cNvCxnSpPr/>
            <p:nvPr/>
          </p:nvCxnSpPr>
          <p:spPr bwMode="auto">
            <a:xfrm>
              <a:off x="7099493" y="4086418"/>
              <a:ext cx="45747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6243346" y="4080074"/>
              <a:ext cx="457470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199" name="Oval 198"/>
            <p:cNvSpPr/>
            <p:nvPr/>
          </p:nvSpPr>
          <p:spPr>
            <a:xfrm>
              <a:off x="6705560" y="3886606"/>
              <a:ext cx="381225" cy="380594"/>
            </a:xfrm>
            <a:prstGeom prst="ellips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00" name="TextBox 207"/>
            <p:cNvSpPr txBox="1">
              <a:spLocks noChangeArrowheads="1"/>
            </p:cNvSpPr>
            <p:nvPr/>
          </p:nvSpPr>
          <p:spPr bwMode="auto">
            <a:xfrm>
              <a:off x="6684623" y="3846643"/>
              <a:ext cx="435860" cy="5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</a:p>
          </p:txBody>
        </p:sp>
        <p:sp>
          <p:nvSpPr>
            <p:cNvPr id="201" name="TextBox 208"/>
            <p:cNvSpPr txBox="1">
              <a:spLocks noChangeArrowheads="1"/>
            </p:cNvSpPr>
            <p:nvPr/>
          </p:nvSpPr>
          <p:spPr bwMode="auto">
            <a:xfrm>
              <a:off x="6404391" y="3691383"/>
              <a:ext cx="445895" cy="5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202" name="Rectangle 209"/>
            <p:cNvSpPr>
              <a:spLocks noChangeArrowheads="1"/>
            </p:cNvSpPr>
            <p:nvPr/>
          </p:nvSpPr>
          <p:spPr bwMode="auto">
            <a:xfrm>
              <a:off x="7031280" y="3689918"/>
              <a:ext cx="391712" cy="5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  <a:endParaRPr lang="en-US" sz="2000" b="1" kern="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03" name="Group 210"/>
          <p:cNvGrpSpPr>
            <a:grpSpLocks/>
          </p:cNvGrpSpPr>
          <p:nvPr/>
        </p:nvGrpSpPr>
        <p:grpSpPr bwMode="auto">
          <a:xfrm>
            <a:off x="6828809" y="1468246"/>
            <a:ext cx="1046162" cy="503330"/>
            <a:chOff x="6247323" y="3697864"/>
            <a:chExt cx="1309641" cy="6290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04" name="Straight Connector 203"/>
            <p:cNvCxnSpPr/>
            <p:nvPr/>
          </p:nvCxnSpPr>
          <p:spPr bwMode="auto">
            <a:xfrm>
              <a:off x="7099493" y="4086418"/>
              <a:ext cx="45747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6247323" y="4080074"/>
              <a:ext cx="457470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206" name="Oval 205"/>
            <p:cNvSpPr/>
            <p:nvPr/>
          </p:nvSpPr>
          <p:spPr>
            <a:xfrm>
              <a:off x="6705560" y="3886605"/>
              <a:ext cx="381225" cy="380594"/>
            </a:xfrm>
            <a:prstGeom prst="ellips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1" kern="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07" name="TextBox 214"/>
            <p:cNvSpPr txBox="1">
              <a:spLocks noChangeArrowheads="1"/>
            </p:cNvSpPr>
            <p:nvPr/>
          </p:nvSpPr>
          <p:spPr bwMode="auto">
            <a:xfrm>
              <a:off x="6676205" y="3826865"/>
              <a:ext cx="451914" cy="500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G</a:t>
              </a:r>
            </a:p>
          </p:txBody>
        </p:sp>
        <p:sp>
          <p:nvSpPr>
            <p:cNvPr id="208" name="TextBox 215"/>
            <p:cNvSpPr txBox="1">
              <a:spLocks noChangeArrowheads="1"/>
            </p:cNvSpPr>
            <p:nvPr/>
          </p:nvSpPr>
          <p:spPr bwMode="auto">
            <a:xfrm>
              <a:off x="6396441" y="3699336"/>
              <a:ext cx="445895" cy="5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209" name="Rectangle 216"/>
            <p:cNvSpPr>
              <a:spLocks noChangeArrowheads="1"/>
            </p:cNvSpPr>
            <p:nvPr/>
          </p:nvSpPr>
          <p:spPr bwMode="auto">
            <a:xfrm>
              <a:off x="6991533" y="3697864"/>
              <a:ext cx="391712" cy="5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latin typeface="Tw Cen MT" pitchFamily="34" charset="0"/>
                </a:rPr>
                <a:t>–</a:t>
              </a:r>
              <a:endParaRPr lang="en-US" sz="2000" b="1" kern="0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10" name="Group 35"/>
          <p:cNvGrpSpPr>
            <a:grpSpLocks/>
          </p:cNvGrpSpPr>
          <p:nvPr/>
        </p:nvGrpSpPr>
        <p:grpSpPr bwMode="auto">
          <a:xfrm>
            <a:off x="1272329" y="2767694"/>
            <a:ext cx="915775" cy="438816"/>
            <a:chOff x="111393" y="3754395"/>
            <a:chExt cx="1145384" cy="5489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5" name="TextBox 40"/>
            <p:cNvSpPr txBox="1">
              <a:spLocks noChangeArrowheads="1"/>
            </p:cNvSpPr>
            <p:nvPr/>
          </p:nvSpPr>
          <p:spPr bwMode="auto">
            <a:xfrm>
              <a:off x="425969" y="3802817"/>
              <a:ext cx="560843" cy="500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( )</a:t>
              </a:r>
            </a:p>
          </p:txBody>
        </p:sp>
        <p:cxnSp>
          <p:nvCxnSpPr>
            <p:cNvPr id="212" name="Straight Connector 211"/>
            <p:cNvCxnSpPr/>
            <p:nvPr/>
          </p:nvCxnSpPr>
          <p:spPr bwMode="auto">
            <a:xfrm>
              <a:off x="111393" y="4075120"/>
              <a:ext cx="457466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 bwMode="auto">
            <a:xfrm>
              <a:off x="799311" y="4074330"/>
              <a:ext cx="457466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214" name="TextBox 39"/>
            <p:cNvSpPr txBox="1">
              <a:spLocks noChangeArrowheads="1"/>
            </p:cNvSpPr>
            <p:nvPr/>
          </p:nvSpPr>
          <p:spPr bwMode="auto">
            <a:xfrm>
              <a:off x="523064" y="3754395"/>
              <a:ext cx="383359" cy="50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</a:p>
          </p:txBody>
        </p:sp>
      </p:grpSp>
      <p:grpSp>
        <p:nvGrpSpPr>
          <p:cNvPr id="217" name="Group 223"/>
          <p:cNvGrpSpPr>
            <a:grpSpLocks/>
          </p:cNvGrpSpPr>
          <p:nvPr/>
        </p:nvGrpSpPr>
        <p:grpSpPr bwMode="auto">
          <a:xfrm>
            <a:off x="3114913" y="2964243"/>
            <a:ext cx="1135055" cy="45719"/>
            <a:chOff x="2286000" y="3978905"/>
            <a:chExt cx="1143000" cy="45840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18" name="Straight Arrow Connector 217"/>
            <p:cNvCxnSpPr/>
            <p:nvPr/>
          </p:nvCxnSpPr>
          <p:spPr>
            <a:xfrm>
              <a:off x="2286000" y="4023164"/>
              <a:ext cx="381000" cy="0"/>
            </a:xfrm>
            <a:prstGeom prst="straightConnector1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>
              <a:off x="3048000" y="4023164"/>
              <a:ext cx="381000" cy="1581"/>
            </a:xfrm>
            <a:prstGeom prst="straightConnector1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headEnd type="oval" w="med" len="med"/>
              <a:tailEnd type="none" w="med" len="med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rot="20400000">
              <a:off x="2671763" y="3978905"/>
              <a:ext cx="381000" cy="0"/>
            </a:xfrm>
            <a:prstGeom prst="straightConnector1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221" name="Group 5"/>
          <p:cNvGrpSpPr>
            <a:grpSpLocks/>
          </p:cNvGrpSpPr>
          <p:nvPr/>
        </p:nvGrpSpPr>
        <p:grpSpPr bwMode="auto">
          <a:xfrm>
            <a:off x="4969702" y="2779636"/>
            <a:ext cx="1106488" cy="414933"/>
            <a:chOff x="990600" y="1447800"/>
            <a:chExt cx="1828800" cy="68629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22" name="Straight Connector 221"/>
            <p:cNvCxnSpPr/>
            <p:nvPr/>
          </p:nvCxnSpPr>
          <p:spPr>
            <a:xfrm>
              <a:off x="990600" y="1447800"/>
              <a:ext cx="1828800" cy="1589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1828800" y="1454155"/>
              <a:ext cx="152400" cy="15250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 rot="16200000">
              <a:off x="1631754" y="1859259"/>
              <a:ext cx="548080" cy="158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41"/>
          <p:cNvGrpSpPr>
            <a:grpSpLocks/>
          </p:cNvGrpSpPr>
          <p:nvPr/>
        </p:nvGrpSpPr>
        <p:grpSpPr bwMode="auto">
          <a:xfrm>
            <a:off x="6782806" y="2825177"/>
            <a:ext cx="1138168" cy="323850"/>
            <a:chOff x="1066800" y="4557902"/>
            <a:chExt cx="1539240" cy="437770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6" name="Group 31"/>
            <p:cNvGrpSpPr>
              <a:grpSpLocks/>
            </p:cNvGrpSpPr>
            <p:nvPr/>
          </p:nvGrpSpPr>
          <p:grpSpPr bwMode="auto">
            <a:xfrm>
              <a:off x="1066800" y="4876712"/>
              <a:ext cx="598241" cy="118960"/>
              <a:chOff x="1356360" y="4876712"/>
              <a:chExt cx="598241" cy="118960"/>
            </a:xfrm>
            <a:grpFill/>
          </p:grpSpPr>
          <p:cxnSp>
            <p:nvCxnSpPr>
              <p:cNvPr id="233" name="Straight Connector 232"/>
              <p:cNvCxnSpPr/>
              <p:nvPr/>
            </p:nvCxnSpPr>
            <p:spPr>
              <a:xfrm>
                <a:off x="1356360" y="4935399"/>
                <a:ext cx="547462" cy="1586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/>
              <p:cNvSpPr/>
              <p:nvPr/>
            </p:nvSpPr>
            <p:spPr>
              <a:xfrm>
                <a:off x="1835587" y="4876712"/>
                <a:ext cx="119014" cy="11896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endParaRPr>
              </a:p>
            </p:txBody>
          </p:sp>
        </p:grpSp>
        <p:grpSp>
          <p:nvGrpSpPr>
            <p:cNvPr id="227" name="Group 32"/>
            <p:cNvGrpSpPr>
              <a:grpSpLocks/>
            </p:cNvGrpSpPr>
            <p:nvPr/>
          </p:nvGrpSpPr>
          <p:grpSpPr bwMode="auto">
            <a:xfrm flipH="1">
              <a:off x="2007800" y="4876712"/>
              <a:ext cx="598240" cy="118960"/>
              <a:chOff x="1356360" y="4876712"/>
              <a:chExt cx="598240" cy="118960"/>
            </a:xfrm>
            <a:grpFill/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1356360" y="4935399"/>
                <a:ext cx="547461" cy="1586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Oval 231"/>
              <p:cNvSpPr/>
              <p:nvPr/>
            </p:nvSpPr>
            <p:spPr>
              <a:xfrm>
                <a:off x="1835587" y="4876712"/>
                <a:ext cx="119013" cy="11896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endParaRPr>
              </a:p>
            </p:txBody>
          </p:sp>
        </p:grpSp>
        <p:sp>
          <p:nvSpPr>
            <p:cNvPr id="228" name="Block Arc 227"/>
            <p:cNvSpPr/>
            <p:nvPr/>
          </p:nvSpPr>
          <p:spPr>
            <a:xfrm rot="2685396" flipV="1">
              <a:off x="1522225" y="4557902"/>
              <a:ext cx="412580" cy="410805"/>
            </a:xfrm>
            <a:prstGeom prst="blockArc">
              <a:avLst>
                <a:gd name="adj1" fmla="val 7031517"/>
                <a:gd name="adj2" fmla="val 17112354"/>
                <a:gd name="adj3" fmla="val 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29" name="Block Arc 228"/>
            <p:cNvSpPr/>
            <p:nvPr/>
          </p:nvSpPr>
          <p:spPr>
            <a:xfrm rot="10010354" flipV="1">
              <a:off x="1750731" y="4561074"/>
              <a:ext cx="412580" cy="410805"/>
            </a:xfrm>
            <a:prstGeom prst="blockArc">
              <a:avLst>
                <a:gd name="adj1" fmla="val 7031517"/>
                <a:gd name="adj2" fmla="val 17112354"/>
                <a:gd name="adj3" fmla="val 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1752317" y="4575349"/>
              <a:ext cx="152337" cy="22840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235" name="Group 45"/>
          <p:cNvGrpSpPr>
            <a:grpSpLocks/>
          </p:cNvGrpSpPr>
          <p:nvPr/>
        </p:nvGrpSpPr>
        <p:grpSpPr bwMode="auto">
          <a:xfrm>
            <a:off x="1272330" y="3924889"/>
            <a:ext cx="919256" cy="400110"/>
            <a:chOff x="1932639" y="4044584"/>
            <a:chExt cx="1149738" cy="50107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TextBox 49"/>
            <p:cNvSpPr txBox="1">
              <a:spLocks noChangeArrowheads="1"/>
            </p:cNvSpPr>
            <p:nvPr/>
          </p:nvSpPr>
          <p:spPr bwMode="auto">
            <a:xfrm>
              <a:off x="2250048" y="4044584"/>
              <a:ext cx="560843" cy="501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Tw Cen MT" pitchFamily="34" charset="0"/>
                </a:rPr>
                <a:t>( )</a:t>
              </a:r>
            </a:p>
          </p:txBody>
        </p:sp>
        <p:cxnSp>
          <p:nvCxnSpPr>
            <p:cNvPr id="237" name="Straight Connector 236"/>
            <p:cNvCxnSpPr/>
            <p:nvPr/>
          </p:nvCxnSpPr>
          <p:spPr bwMode="auto">
            <a:xfrm>
              <a:off x="1932639" y="4324409"/>
              <a:ext cx="457058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38" name="Straight Connector 237"/>
            <p:cNvCxnSpPr/>
            <p:nvPr/>
          </p:nvCxnSpPr>
          <p:spPr bwMode="auto">
            <a:xfrm>
              <a:off x="2625319" y="4322819"/>
              <a:ext cx="457058" cy="159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grpSp>
        <p:nvGrpSpPr>
          <p:cNvPr id="241" name="Group 55"/>
          <p:cNvGrpSpPr>
            <a:grpSpLocks/>
          </p:cNvGrpSpPr>
          <p:nvPr/>
        </p:nvGrpSpPr>
        <p:grpSpPr bwMode="auto">
          <a:xfrm>
            <a:off x="3225648" y="4076727"/>
            <a:ext cx="913585" cy="96435"/>
            <a:chOff x="5410200" y="1710584"/>
            <a:chExt cx="1143000" cy="119804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42" name="Straight Arrow Connector 241"/>
            <p:cNvCxnSpPr/>
            <p:nvPr/>
          </p:nvCxnSpPr>
          <p:spPr>
            <a:xfrm>
              <a:off x="5410200" y="1828812"/>
              <a:ext cx="381000" cy="1576"/>
            </a:xfrm>
            <a:prstGeom prst="straightConnector1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cxnSp>
          <p:nvCxnSpPr>
            <p:cNvPr id="243" name="Straight Arrow Connector 242"/>
            <p:cNvCxnSpPr/>
            <p:nvPr/>
          </p:nvCxnSpPr>
          <p:spPr>
            <a:xfrm>
              <a:off x="6172200" y="1828812"/>
              <a:ext cx="381000" cy="1576"/>
            </a:xfrm>
            <a:prstGeom prst="straightConnector1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headEnd type="oval" w="med" len="med"/>
              <a:tailEnd type="none" w="med" len="med"/>
            </a:ln>
            <a:effectLst/>
          </p:spPr>
        </p:cxnSp>
        <p:cxnSp>
          <p:nvCxnSpPr>
            <p:cNvPr id="244" name="Straight Arrow Connector 243"/>
            <p:cNvCxnSpPr/>
            <p:nvPr/>
          </p:nvCxnSpPr>
          <p:spPr>
            <a:xfrm rot="-2340000">
              <a:off x="5765800" y="1710584"/>
              <a:ext cx="381000" cy="1577"/>
            </a:xfrm>
            <a:prstGeom prst="straightConnector1">
              <a:avLst/>
            </a:prstGeom>
            <a:grpFill/>
            <a:ln w="38100" cap="flat" cmpd="sng" algn="ctr">
              <a:solidFill>
                <a:schemeClr val="bg1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245" name="Group 21"/>
          <p:cNvGrpSpPr>
            <a:grpSpLocks/>
          </p:cNvGrpSpPr>
          <p:nvPr/>
        </p:nvGrpSpPr>
        <p:grpSpPr bwMode="auto">
          <a:xfrm>
            <a:off x="4987146" y="3865881"/>
            <a:ext cx="1071601" cy="518126"/>
            <a:chOff x="990600" y="2374900"/>
            <a:chExt cx="1828800" cy="883920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46" name="Straight Connector 245"/>
            <p:cNvCxnSpPr/>
            <p:nvPr/>
          </p:nvCxnSpPr>
          <p:spPr>
            <a:xfrm>
              <a:off x="990600" y="2819241"/>
              <a:ext cx="1828800" cy="1586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0"/>
            <p:cNvGrpSpPr>
              <a:grpSpLocks/>
            </p:cNvGrpSpPr>
            <p:nvPr/>
          </p:nvGrpSpPr>
          <p:grpSpPr bwMode="auto">
            <a:xfrm>
              <a:off x="1827213" y="2374900"/>
              <a:ext cx="411162" cy="883920"/>
              <a:chOff x="1827213" y="2743200"/>
              <a:chExt cx="411162" cy="883920"/>
            </a:xfrm>
            <a:grpFill/>
          </p:grpSpPr>
          <p:grpSp>
            <p:nvGrpSpPr>
              <p:cNvPr id="248" name="Group 18"/>
              <p:cNvGrpSpPr>
                <a:grpSpLocks/>
              </p:cNvGrpSpPr>
              <p:nvPr/>
            </p:nvGrpSpPr>
            <p:grpSpPr bwMode="auto">
              <a:xfrm>
                <a:off x="1931988" y="2743200"/>
                <a:ext cx="6350" cy="883920"/>
                <a:chOff x="1931988" y="2819400"/>
                <a:chExt cx="6350" cy="883920"/>
              </a:xfrm>
              <a:grpFill/>
            </p:grpSpPr>
            <p:cxnSp>
              <p:nvCxnSpPr>
                <p:cNvPr id="250" name="Straight Connector 249"/>
                <p:cNvCxnSpPr/>
                <p:nvPr/>
              </p:nvCxnSpPr>
              <p:spPr>
                <a:xfrm rot="16200000">
                  <a:off x="1800274" y="2955876"/>
                  <a:ext cx="274539" cy="1588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16200000">
                  <a:off x="1795512" y="3565257"/>
                  <a:ext cx="274539" cy="1587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Block Arc 248"/>
              <p:cNvSpPr/>
              <p:nvPr/>
            </p:nvSpPr>
            <p:spPr>
              <a:xfrm rot="2685396" flipV="1">
                <a:off x="1827213" y="2997109"/>
                <a:ext cx="411162" cy="411015"/>
              </a:xfrm>
              <a:prstGeom prst="blockArc">
                <a:avLst>
                  <a:gd name="adj1" fmla="val 9770611"/>
                  <a:gd name="adj2" fmla="val 17112354"/>
                  <a:gd name="adj3" fmla="val 0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06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cxnSp>
        <p:nvCxnSpPr>
          <p:cNvPr id="4" name="Straight Connector 3"/>
          <p:cNvCxnSpPr/>
          <p:nvPr/>
        </p:nvCxnSpPr>
        <p:spPr bwMode="auto">
          <a:xfrm rot="5400000">
            <a:off x="690676" y="1875631"/>
            <a:ext cx="630237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 rot="5400000">
            <a:off x="952612" y="1856581"/>
            <a:ext cx="287337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1532844" y="1871662"/>
            <a:ext cx="63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381907" y="1865313"/>
            <a:ext cx="6397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4"/>
          <p:cNvSpPr txBox="1">
            <a:spLocks noChangeArrowheads="1"/>
          </p:cNvSpPr>
          <p:nvPr/>
        </p:nvSpPr>
        <p:spPr bwMode="auto">
          <a:xfrm>
            <a:off x="835933" y="1352551"/>
            <a:ext cx="43656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917688" y="1859757"/>
            <a:ext cx="630237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1173275" y="1870869"/>
            <a:ext cx="287339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1099458" y="1870074"/>
            <a:ext cx="1381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94744" y="1331913"/>
            <a:ext cx="39846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kern="0" dirty="0" smtClean="0">
                <a:solidFill>
                  <a:schemeClr val="bg1"/>
                </a:solidFill>
                <a:latin typeface="Tw Cen MT" pitchFamily="34" charset="0"/>
                <a:cs typeface="Arial" pitchFamily="34" charset="0"/>
              </a:rPr>
              <a:t>-</a:t>
            </a:r>
            <a:endParaRPr lang="en-US" sz="20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124063" y="1861343"/>
            <a:ext cx="630239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1381239" y="1872457"/>
            <a:ext cx="287337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307419" y="1871662"/>
            <a:ext cx="138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9"/>
          <p:cNvSpPr txBox="1">
            <a:spLocks noChangeArrowheads="1"/>
          </p:cNvSpPr>
          <p:nvPr/>
        </p:nvSpPr>
        <p:spPr bwMode="auto">
          <a:xfrm>
            <a:off x="640670" y="1331913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bg1"/>
                </a:solidFill>
                <a:latin typeface="Tw Cen MT" pitchFamily="34" charset="0"/>
                <a:cs typeface="Arial" pitchFamily="34" charset="0"/>
              </a:rPr>
              <a:t>+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21844" y="1504950"/>
            <a:ext cx="6172200" cy="707886"/>
            <a:chOff x="2620963" y="1114426"/>
            <a:chExt cx="6172200" cy="707886"/>
          </a:xfrm>
        </p:grpSpPr>
        <p:sp>
          <p:nvSpPr>
            <p:cNvPr id="2" name="Rounded Rectangle 1"/>
            <p:cNvSpPr/>
            <p:nvPr/>
          </p:nvSpPr>
          <p:spPr>
            <a:xfrm>
              <a:off x="2620963" y="1114426"/>
              <a:ext cx="5989637" cy="70788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620963" y="1114426"/>
              <a:ext cx="6172200" cy="70788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While connecting cells to each other always connect unlike terminals.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339499" y="2630497"/>
            <a:ext cx="1857375" cy="546100"/>
            <a:chOff x="485778" y="2655007"/>
            <a:chExt cx="1295600" cy="381303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1324043" y="2854524"/>
              <a:ext cx="45733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485778" y="2853415"/>
              <a:ext cx="4573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43114" y="2655007"/>
              <a:ext cx="380929" cy="3813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2" name="TextBox 55"/>
            <p:cNvSpPr txBox="1">
              <a:spLocks noChangeArrowheads="1"/>
            </p:cNvSpPr>
            <p:nvPr/>
          </p:nvSpPr>
          <p:spPr bwMode="auto">
            <a:xfrm>
              <a:off x="1006920" y="2700405"/>
              <a:ext cx="257402" cy="279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36372" y="2515394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 kern="0">
                <a:solidFill>
                  <a:schemeClr val="bg1"/>
                </a:solidFill>
                <a:latin typeface="Tw Cen MT" pitchFamily="34" charset="0"/>
                <a:cs typeface="Arial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04722" y="2515394"/>
            <a:ext cx="26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Tw Cen MT" pitchFamily="34" charset="0"/>
                <a:cs typeface="Arial" pitchFamily="34" charset="0"/>
              </a:rPr>
              <a:t>-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71272" y="2911476"/>
            <a:ext cx="228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52372" y="2916239"/>
            <a:ext cx="228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oup 64"/>
          <p:cNvGrpSpPr>
            <a:grpSpLocks/>
          </p:cNvGrpSpPr>
          <p:nvPr/>
        </p:nvGrpSpPr>
        <p:grpSpPr bwMode="auto">
          <a:xfrm>
            <a:off x="339499" y="3495673"/>
            <a:ext cx="1857375" cy="546099"/>
            <a:chOff x="485778" y="2655331"/>
            <a:chExt cx="1295600" cy="380775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1324043" y="2854575"/>
              <a:ext cx="45733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>
              <a:off x="485778" y="2853468"/>
              <a:ext cx="4573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943114" y="2655331"/>
              <a:ext cx="380929" cy="38077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1" name="TextBox 68"/>
            <p:cNvSpPr txBox="1">
              <a:spLocks noChangeArrowheads="1"/>
            </p:cNvSpPr>
            <p:nvPr/>
          </p:nvSpPr>
          <p:spPr bwMode="auto">
            <a:xfrm>
              <a:off x="1013604" y="2715064"/>
              <a:ext cx="242865" cy="27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36372" y="3380582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 kern="0">
                <a:solidFill>
                  <a:schemeClr val="bg1"/>
                </a:solidFill>
                <a:latin typeface="Tw Cen MT" pitchFamily="34" charset="0"/>
                <a:cs typeface="Arial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04722" y="3380582"/>
            <a:ext cx="26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Tw Cen MT" pitchFamily="34" charset="0"/>
                <a:cs typeface="Arial" pitchFamily="34" charset="0"/>
              </a:rPr>
              <a:t>-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71272" y="3781425"/>
            <a:ext cx="228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372" y="3781425"/>
            <a:ext cx="228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21844" y="2852739"/>
            <a:ext cx="6143625" cy="1015663"/>
            <a:chOff x="2587170" y="2776539"/>
            <a:chExt cx="6143625" cy="1015663"/>
          </a:xfrm>
        </p:grpSpPr>
        <p:sp>
          <p:nvSpPr>
            <p:cNvPr id="63" name="Rounded Rectangle 62"/>
            <p:cNvSpPr/>
            <p:nvPr/>
          </p:nvSpPr>
          <p:spPr>
            <a:xfrm>
              <a:off x="2610529" y="2816983"/>
              <a:ext cx="5989637" cy="94467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587170" y="2776539"/>
              <a:ext cx="6143625" cy="10156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For devices like ammeter or voltmeter</a:t>
              </a: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, the side from which 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current enters is positive (+) and </a:t>
              </a: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 side from current 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exits is negative (-).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18774" y="485612"/>
            <a:ext cx="5753427" cy="575774"/>
            <a:chOff x="417288" y="178881"/>
            <a:chExt cx="5753427" cy="575774"/>
          </a:xfrm>
        </p:grpSpPr>
        <p:sp>
          <p:nvSpPr>
            <p:cNvPr id="51" name="Rounded Rectangle 50"/>
            <p:cNvSpPr/>
            <p:nvPr/>
          </p:nvSpPr>
          <p:spPr>
            <a:xfrm>
              <a:off x="520830" y="247240"/>
              <a:ext cx="5649884" cy="489858"/>
            </a:xfrm>
            <a:prstGeom prst="roundRect">
              <a:avLst>
                <a:gd name="adj" fmla="val 21482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971471" y="269373"/>
              <a:ext cx="519924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SOME IMPORTANT POINTS TO REMEMBER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2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/>
      <p:bldP spid="24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4138614" y="853753"/>
            <a:ext cx="4035426" cy="1296455"/>
            <a:chOff x="2209800" y="1759936"/>
            <a:chExt cx="4956048" cy="15928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4194124" y="2609575"/>
              <a:ext cx="573074" cy="5733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5" name="TextBox 200"/>
            <p:cNvSpPr txBox="1">
              <a:spLocks noChangeArrowheads="1"/>
            </p:cNvSpPr>
            <p:nvPr/>
          </p:nvSpPr>
          <p:spPr bwMode="auto">
            <a:xfrm>
              <a:off x="4268643" y="2630778"/>
              <a:ext cx="453197" cy="4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10800000">
              <a:off x="2209800" y="1771054"/>
              <a:ext cx="4956048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6586190" y="2334832"/>
              <a:ext cx="1151379" cy="1587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1647607" y="2338009"/>
              <a:ext cx="1143439" cy="3175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>
              <a:off x="2217737" y="2898611"/>
              <a:ext cx="1133446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3444843" y="2904964"/>
              <a:ext cx="76198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20809" y="2928786"/>
              <a:ext cx="846463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224894" y="2912111"/>
              <a:ext cx="422437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92"/>
            <p:cNvSpPr txBox="1">
              <a:spLocks noChangeArrowheads="1"/>
            </p:cNvSpPr>
            <p:nvPr/>
          </p:nvSpPr>
          <p:spPr bwMode="auto">
            <a:xfrm>
              <a:off x="5165599" y="2647951"/>
              <a:ext cx="778558" cy="4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(  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4757264" y="2898611"/>
              <a:ext cx="55325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5602411" y="2903124"/>
              <a:ext cx="6896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6260996" y="2901788"/>
              <a:ext cx="888977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8399" y="2834086"/>
              <a:ext cx="168451" cy="168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52975" y="1314074"/>
            <a:ext cx="275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14931" y="1298575"/>
            <a:ext cx="233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–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170070" y="1308515"/>
            <a:ext cx="1" cy="7995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20000" flipH="1" flipV="1">
            <a:off x="4147343" y="1202738"/>
            <a:ext cx="1" cy="1190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21180000" flipH="1" flipV="1">
            <a:off x="6330315" y="1777388"/>
            <a:ext cx="8554" cy="144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26969" y="859630"/>
            <a:ext cx="112892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21120000" flipH="1" flipV="1">
            <a:off x="4515821" y="1778669"/>
            <a:ext cx="8554" cy="144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21060000" flipH="1" flipV="1">
            <a:off x="7259021" y="1776435"/>
            <a:ext cx="84754" cy="1168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509683" y="1292225"/>
            <a:ext cx="233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–</a:t>
            </a:r>
            <a:endParaRPr lang="en-US" sz="20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94123" y="1292225"/>
            <a:ext cx="275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21420000" flipH="1" flipV="1">
            <a:off x="5395301" y="1781526"/>
            <a:ext cx="129202" cy="1393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01314" y="2179821"/>
            <a:ext cx="4599432" cy="40233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Ammeter is connected in </a:t>
            </a:r>
            <a:r>
              <a:rPr lang="en-US" dirty="0"/>
              <a:t>series with </a:t>
            </a:r>
            <a:r>
              <a:rPr lang="en-US" dirty="0" smtClean="0"/>
              <a:t>the cell</a:t>
            </a:r>
            <a:r>
              <a:rPr lang="en-US" dirty="0"/>
              <a:t>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395784" y="2676946"/>
            <a:ext cx="254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110159" y="2627352"/>
            <a:ext cx="2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w Cen MT" pitchFamily="34" charset="0"/>
              </a:rPr>
              <a:t>–</a:t>
            </a:r>
            <a:endParaRPr lang="en-US" sz="20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grpSp>
        <p:nvGrpSpPr>
          <p:cNvPr id="39" name="Group 389"/>
          <p:cNvGrpSpPr>
            <a:grpSpLocks/>
          </p:cNvGrpSpPr>
          <p:nvPr/>
        </p:nvGrpSpPr>
        <p:grpSpPr bwMode="auto">
          <a:xfrm>
            <a:off x="4191000" y="3354418"/>
            <a:ext cx="3730620" cy="1198532"/>
            <a:chOff x="2209800" y="1759937"/>
            <a:chExt cx="4956048" cy="15928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" name="Oval 39"/>
            <p:cNvSpPr/>
            <p:nvPr/>
          </p:nvSpPr>
          <p:spPr>
            <a:xfrm>
              <a:off x="4194124" y="2609576"/>
              <a:ext cx="573072" cy="57330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41" name="TextBox 391"/>
            <p:cNvSpPr txBox="1">
              <a:spLocks noChangeArrowheads="1"/>
            </p:cNvSpPr>
            <p:nvPr/>
          </p:nvSpPr>
          <p:spPr bwMode="auto">
            <a:xfrm>
              <a:off x="4240723" y="2649308"/>
              <a:ext cx="490224" cy="531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10800000">
              <a:off x="2209800" y="1771054"/>
              <a:ext cx="4956048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6586190" y="2334833"/>
              <a:ext cx="1151380" cy="1587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1635562" y="2337928"/>
              <a:ext cx="1154874" cy="3337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 bwMode="auto">
            <a:xfrm>
              <a:off x="2217738" y="2898612"/>
              <a:ext cx="1133446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>
              <a:off x="3444843" y="2904964"/>
              <a:ext cx="76198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920809" y="2928786"/>
              <a:ext cx="846463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224894" y="2912111"/>
              <a:ext cx="422437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99"/>
            <p:cNvSpPr txBox="1">
              <a:spLocks noChangeArrowheads="1"/>
            </p:cNvSpPr>
            <p:nvPr/>
          </p:nvSpPr>
          <p:spPr bwMode="auto">
            <a:xfrm>
              <a:off x="5140288" y="2595108"/>
              <a:ext cx="829408" cy="531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(  </a:t>
              </a:r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)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4779897" y="2898612"/>
              <a:ext cx="50798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>
              <a:off x="5621362" y="2900200"/>
              <a:ext cx="63339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>
              <a:off x="6260996" y="2901788"/>
              <a:ext cx="888977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364150" y="2809723"/>
              <a:ext cx="182214" cy="18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719634" y="3732141"/>
            <a:ext cx="254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053009" y="3748568"/>
            <a:ext cx="2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–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920034" y="3776676"/>
            <a:ext cx="1" cy="8372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214809" y="3708143"/>
            <a:ext cx="0" cy="821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21180000" flipH="1" flipV="1">
            <a:off x="6205534" y="4215293"/>
            <a:ext cx="6748" cy="11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21180000" flipV="1">
            <a:off x="6249058" y="3367568"/>
            <a:ext cx="80301" cy="1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500559" y="4210531"/>
            <a:ext cx="6748" cy="11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243759" y="4210531"/>
            <a:ext cx="6748" cy="11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415"/>
          <p:cNvGrpSpPr>
            <a:grpSpLocks/>
          </p:cNvGrpSpPr>
          <p:nvPr/>
        </p:nvGrpSpPr>
        <p:grpSpPr bwMode="auto">
          <a:xfrm>
            <a:off x="3871909" y="2768007"/>
            <a:ext cx="4362697" cy="878578"/>
            <a:chOff x="2546683" y="3925336"/>
            <a:chExt cx="5795884" cy="11664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63" name="Straight Connector 62"/>
            <p:cNvCxnSpPr/>
            <p:nvPr/>
          </p:nvCxnSpPr>
          <p:spPr bwMode="auto">
            <a:xfrm>
              <a:off x="4172486" y="4210894"/>
              <a:ext cx="6556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>
              <a:off x="2970752" y="4209307"/>
              <a:ext cx="6556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626388" y="3925336"/>
              <a:ext cx="546099" cy="5457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66" name="TextBox 68"/>
            <p:cNvSpPr txBox="1">
              <a:spLocks noChangeArrowheads="1"/>
            </p:cNvSpPr>
            <p:nvPr/>
          </p:nvSpPr>
          <p:spPr bwMode="auto">
            <a:xfrm>
              <a:off x="3660240" y="3945145"/>
              <a:ext cx="462550" cy="531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2705845" y="4450437"/>
              <a:ext cx="537753" cy="160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565564" y="4449651"/>
              <a:ext cx="512418" cy="31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68"/>
            <p:cNvSpPr txBox="1">
              <a:spLocks noChangeArrowheads="1"/>
            </p:cNvSpPr>
            <p:nvPr/>
          </p:nvSpPr>
          <p:spPr bwMode="auto">
            <a:xfrm>
              <a:off x="2546683" y="4560561"/>
              <a:ext cx="490236" cy="531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83" name="TextBox 68"/>
            <p:cNvSpPr txBox="1">
              <a:spLocks noChangeArrowheads="1"/>
            </p:cNvSpPr>
            <p:nvPr/>
          </p:nvSpPr>
          <p:spPr bwMode="auto">
            <a:xfrm>
              <a:off x="7916219" y="4560561"/>
              <a:ext cx="426348" cy="531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B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4195759" y="3137107"/>
            <a:ext cx="0" cy="821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725058" y="3331056"/>
            <a:ext cx="80301" cy="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395784" y="2977033"/>
            <a:ext cx="80301" cy="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338759" y="2973859"/>
            <a:ext cx="80301" cy="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434009" y="3748568"/>
            <a:ext cx="2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–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 rot="21600000">
            <a:off x="6104970" y="3753330"/>
            <a:ext cx="254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5322486" y="4220056"/>
            <a:ext cx="6748" cy="11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01417" y="4622070"/>
            <a:ext cx="4599226" cy="4013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Voltmeter is connected in parallel with the cell.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917037" y="2127892"/>
            <a:ext cx="2381120" cy="588353"/>
            <a:chOff x="2748999" y="-1290909"/>
            <a:chExt cx="1666786" cy="348075"/>
          </a:xfrm>
        </p:grpSpPr>
        <p:sp>
          <p:nvSpPr>
            <p:cNvPr id="77" name="Rectangle 76"/>
            <p:cNvSpPr/>
            <p:nvPr/>
          </p:nvSpPr>
          <p:spPr>
            <a:xfrm flipH="1">
              <a:off x="2850801" y="-1278773"/>
              <a:ext cx="1479914" cy="33593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78" name="Text Box 3"/>
            <p:cNvSpPr txBox="1">
              <a:spLocks noChangeArrowheads="1"/>
            </p:cNvSpPr>
            <p:nvPr/>
          </p:nvSpPr>
          <p:spPr bwMode="auto">
            <a:xfrm>
              <a:off x="2748999" y="-1290909"/>
              <a:ext cx="1666786" cy="34595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As the current in the circuit is not divided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63803" y="4103677"/>
            <a:ext cx="2483557" cy="660811"/>
            <a:chOff x="2741908" y="-1328319"/>
            <a:chExt cx="1738492" cy="390942"/>
          </a:xfrm>
        </p:grpSpPr>
        <p:sp>
          <p:nvSpPr>
            <p:cNvPr id="80" name="Rectangle 79"/>
            <p:cNvSpPr/>
            <p:nvPr/>
          </p:nvSpPr>
          <p:spPr>
            <a:xfrm flipH="1">
              <a:off x="2776805" y="-1319246"/>
              <a:ext cx="1627905" cy="38186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741908" y="-1328319"/>
              <a:ext cx="1738492" cy="3823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defRPr>
              </a:lvl1pPr>
            </a:lstStyle>
            <a:p>
              <a:r>
                <a:rPr lang="en-US" dirty="0"/>
                <a:t>As the current in the circuit is divided</a:t>
              </a:r>
            </a:p>
          </p:txBody>
        </p:sp>
      </p:grpSp>
      <p:pic>
        <p:nvPicPr>
          <p:cNvPr id="131" name="Picture 4" descr="C:\Documents and Settings\user\Desktop\videos\Analog_Meter_Moving_Iron_Instruments_AC_Voltmeter.jpg"/>
          <p:cNvPicPr>
            <a:picLocks noChangeAspect="1" noChangeArrowheads="1"/>
          </p:cNvPicPr>
          <p:nvPr/>
        </p:nvPicPr>
        <p:blipFill>
          <a:blip r:embed="rId5" cstate="print"/>
          <a:srcRect l="5197" t="4032" r="5645" b="4032"/>
          <a:stretch>
            <a:fillRect/>
          </a:stretch>
        </p:blipFill>
        <p:spPr bwMode="auto">
          <a:xfrm rot="21445143">
            <a:off x="734073" y="2269896"/>
            <a:ext cx="2075448" cy="21907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ysClr val="windowText" lastClr="000000">
                <a:alpha val="40000"/>
              </a:sys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3" name="Picture 5" descr="C:\Documents and Settings\user\Desktop\videos\AC___DC_Ammeter___Voltmeter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 rot="21380842">
            <a:off x="801912" y="2285057"/>
            <a:ext cx="1981200" cy="2181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ysClr val="windowText" lastClr="000000">
                <a:alpha val="40000"/>
              </a:sys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2" name="Text Box 12"/>
          <p:cNvSpPr txBox="1">
            <a:spLocks noChangeArrowheads="1"/>
          </p:cNvSpPr>
          <p:nvPr/>
        </p:nvSpPr>
        <p:spPr bwMode="auto">
          <a:xfrm>
            <a:off x="1254820" y="4550852"/>
            <a:ext cx="1280160" cy="338554"/>
          </a:xfrm>
          <a:prstGeom prst="rect">
            <a:avLst/>
          </a:prstGeom>
          <a:noFill/>
          <a:ln w="12700"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Voltmeter</a:t>
            </a:r>
            <a:endParaRPr lang="en-US" sz="16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850601" y="3071184"/>
            <a:ext cx="3066415" cy="56981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1254820" y="4562645"/>
            <a:ext cx="1280160" cy="338554"/>
          </a:xfrm>
          <a:prstGeom prst="rect">
            <a:avLst/>
          </a:prstGeom>
          <a:noFill/>
          <a:ln w="12700"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Ammeter</a:t>
            </a:r>
          </a:p>
        </p:txBody>
      </p:sp>
      <p:sp>
        <p:nvSpPr>
          <p:cNvPr id="136" name="Text Box 12"/>
          <p:cNvSpPr txBox="1">
            <a:spLocks noChangeArrowheads="1"/>
          </p:cNvSpPr>
          <p:nvPr/>
        </p:nvSpPr>
        <p:spPr bwMode="auto">
          <a:xfrm>
            <a:off x="3286771" y="3180839"/>
            <a:ext cx="2349898" cy="3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It has very low resistance</a:t>
            </a:r>
            <a:endParaRPr lang="en-US" sz="16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7" name="Text Box 12"/>
          <p:cNvSpPr txBox="1">
            <a:spLocks noChangeArrowheads="1"/>
          </p:cNvSpPr>
          <p:nvPr/>
        </p:nvSpPr>
        <p:spPr bwMode="auto">
          <a:xfrm>
            <a:off x="2893584" y="3073763"/>
            <a:ext cx="3041195" cy="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 it allows almost entire current to pass</a:t>
            </a:r>
            <a:endParaRPr lang="en-US" sz="16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8" name="Text Box 12"/>
          <p:cNvSpPr txBox="1">
            <a:spLocks noChangeArrowheads="1"/>
          </p:cNvSpPr>
          <p:nvPr/>
        </p:nvSpPr>
        <p:spPr bwMode="auto">
          <a:xfrm>
            <a:off x="2870727" y="3086878"/>
            <a:ext cx="3028106" cy="53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 it doesn’t disturb the current as well as measures the current</a:t>
            </a:r>
            <a:endParaRPr lang="en-US" sz="16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402302" y="2167843"/>
            <a:ext cx="2451875" cy="5616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Text Box 12"/>
          <p:cNvSpPr txBox="1">
            <a:spLocks noChangeArrowheads="1"/>
          </p:cNvSpPr>
          <p:nvPr/>
        </p:nvSpPr>
        <p:spPr bwMode="auto">
          <a:xfrm>
            <a:off x="2439906" y="2185807"/>
            <a:ext cx="23766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It is made from a material having infinite resistance</a:t>
            </a:r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2457830" y="2188309"/>
            <a:ext cx="2321760" cy="56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 the current it allows is negligible or almost zero</a:t>
            </a:r>
            <a:endParaRPr lang="en-US" sz="16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18774" y="174677"/>
            <a:ext cx="5753427" cy="575774"/>
            <a:chOff x="417288" y="178881"/>
            <a:chExt cx="5753427" cy="575774"/>
          </a:xfrm>
        </p:grpSpPr>
        <p:sp>
          <p:nvSpPr>
            <p:cNvPr id="94" name="Rounded Rectangle 93"/>
            <p:cNvSpPr/>
            <p:nvPr/>
          </p:nvSpPr>
          <p:spPr>
            <a:xfrm>
              <a:off x="520830" y="247240"/>
              <a:ext cx="5649884" cy="489858"/>
            </a:xfrm>
            <a:prstGeom prst="roundRect">
              <a:avLst>
                <a:gd name="adj" fmla="val 21482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2" descr="D:\MJ\Pooja mam (physics)\Rahual sir\shocked_with_electricity_md_wm cop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88" y="178881"/>
              <a:ext cx="554182" cy="57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971471" y="269373"/>
              <a:ext cx="519924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SOME IMPORTANT POINTS TO REMEMBER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88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36" grpId="0" animBg="1"/>
      <p:bldP spid="37" grpId="0"/>
      <p:bldP spid="38" grpId="0"/>
      <p:bldP spid="54" grpId="0"/>
      <p:bldP spid="55" grpId="0"/>
      <p:bldP spid="73" grpId="0"/>
      <p:bldP spid="74" grpId="0"/>
      <p:bldP spid="98" grpId="0" animBg="1"/>
      <p:bldP spid="132" grpId="0" animBg="1"/>
      <p:bldP spid="135" grpId="0" animBg="1"/>
      <p:bldP spid="135" grpId="1" animBg="1"/>
      <p:bldP spid="134" grpId="0" animBg="1"/>
      <p:bldP spid="134" grpId="1" animBg="1"/>
      <p:bldP spid="136" grpId="0"/>
      <p:bldP spid="136" grpId="1"/>
      <p:bldP spid="137" grpId="0"/>
      <p:bldP spid="137" grpId="1"/>
      <p:bldP spid="138" grpId="0"/>
      <p:bldP spid="138" grpId="1"/>
      <p:bldP spid="139" grpId="0" animBg="1"/>
      <p:bldP spid="139" grpId="1" animBg="1"/>
      <p:bldP spid="140" grpId="0"/>
      <p:bldP spid="140" grpId="1"/>
      <p:bldP spid="141" grpId="0"/>
      <p:bldP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3" y="339246"/>
            <a:ext cx="7691345" cy="588221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9500" y="348335"/>
            <a:ext cx="7191499" cy="575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How is a voltmeter connected in the circuit to measure the potential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difference between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two points?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9755" y="1008938"/>
            <a:ext cx="10718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020" y="311865"/>
            <a:ext cx="985380" cy="400110"/>
            <a:chOff x="310020" y="174377"/>
            <a:chExt cx="985380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985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Q.1.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5608" y="52880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58348" y="1275187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28700" y="1008938"/>
            <a:ext cx="735330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measure the potential difference between two points, voltmeter must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always be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connected in parallel to the points.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9654" y="1855219"/>
            <a:ext cx="7767546" cy="367764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9501" y="1895532"/>
            <a:ext cx="6734299" cy="268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What happens if an ammeter is connected in parallel?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9755" y="2300838"/>
            <a:ext cx="10718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0020" y="1810265"/>
            <a:ext cx="1061580" cy="400110"/>
            <a:chOff x="310020" y="174377"/>
            <a:chExt cx="1061580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310020" y="174377"/>
              <a:ext cx="1061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Q.2.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5608" y="52880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58348" y="2538512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28700" y="2312713"/>
            <a:ext cx="7505700" cy="86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If an ammeter is connected in parallel, the resultant resistance of the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circuit decreases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more current passes through the ammeter. Hence, the ammeter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 likely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be burnt.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>
            <a:off x="3918649" y="-2058187"/>
            <a:ext cx="0" cy="7541925"/>
          </a:xfrm>
          <a:prstGeom prst="line">
            <a:avLst/>
          </a:prstGeom>
          <a:ln w="38100">
            <a:gradFill>
              <a:gsLst>
                <a:gs pos="0">
                  <a:srgbClr val="FFFF00">
                    <a:alpha val="0"/>
                  </a:srgbClr>
                </a:gs>
                <a:gs pos="50000">
                  <a:srgbClr val="FFFF00"/>
                </a:gs>
                <a:gs pos="100000">
                  <a:srgbClr val="FFFF00">
                    <a:alpha val="0"/>
                  </a:srgb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3918649" y="-466893"/>
            <a:ext cx="0" cy="7541925"/>
          </a:xfrm>
          <a:prstGeom prst="line">
            <a:avLst/>
          </a:prstGeom>
          <a:ln w="38100">
            <a:gradFill>
              <a:gsLst>
                <a:gs pos="0">
                  <a:srgbClr val="FFFF00">
                    <a:alpha val="0"/>
                  </a:srgbClr>
                </a:gs>
                <a:gs pos="50000">
                  <a:srgbClr val="FFFF00"/>
                </a:gs>
                <a:gs pos="100000">
                  <a:srgbClr val="FFFF00">
                    <a:alpha val="0"/>
                  </a:srgb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653" y="3427017"/>
            <a:ext cx="7691345" cy="367764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09501" y="3474950"/>
            <a:ext cx="6880111" cy="268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What happens if a voltmeter is connected in series?</a:t>
            </a:r>
            <a:endParaRPr lang="en-US" sz="2000" dirty="0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9755" y="3851681"/>
            <a:ext cx="107184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0020" y="3389683"/>
            <a:ext cx="909180" cy="400110"/>
            <a:chOff x="310020" y="174377"/>
            <a:chExt cx="90918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310020" y="174377"/>
              <a:ext cx="909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Q.3.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5608" y="51991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8348" y="4117930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028700" y="3863556"/>
            <a:ext cx="7429500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When the voltmeter is connected is series, the resistance of the circuit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becomes high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there is considerable fall in current through the circuit. Thus,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voltmeter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will not give the correct reading of the potential difference.</a:t>
            </a:r>
          </a:p>
        </p:txBody>
      </p:sp>
    </p:spTree>
    <p:extLst>
      <p:ext uri="{BB962C8B-B14F-4D97-AF65-F5344CB8AC3E}">
        <p14:creationId xmlns:p14="http://schemas.microsoft.com/office/powerpoint/2010/main" val="11249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74" grpId="0" animBg="1"/>
      <p:bldP spid="94" grpId="0"/>
      <p:bldP spid="16" grpId="0" animBg="1"/>
      <p:bldP spid="17" grpId="0"/>
      <p:bldP spid="18" grpId="0"/>
      <p:bldP spid="25" grpId="0" animBg="1"/>
      <p:bldP spid="26" grpId="0"/>
      <p:bldP spid="29" grpId="0" animBg="1"/>
      <p:bldP spid="30" grpId="0"/>
      <p:bldP spid="31" grpId="0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C:\Documents and Settings\COM_003\Desktop\315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</a:blip>
          <a:srcRect l="20380" t="7840" r="27620" b="8523"/>
          <a:stretch>
            <a:fillRect/>
          </a:stretch>
        </p:blipFill>
        <p:spPr bwMode="auto">
          <a:xfrm rot="5400000">
            <a:off x="4020501" y="1266509"/>
            <a:ext cx="685802" cy="2872740"/>
          </a:xfrm>
          <a:prstGeom prst="roundRect">
            <a:avLst>
              <a:gd name="adj" fmla="val 43334"/>
            </a:avLst>
          </a:prstGeom>
          <a:noFill/>
        </p:spPr>
      </p:pic>
      <p:sp>
        <p:nvSpPr>
          <p:cNvPr id="3" name="Can 2"/>
          <p:cNvSpPr/>
          <p:nvPr/>
        </p:nvSpPr>
        <p:spPr>
          <a:xfrm rot="16200000">
            <a:off x="4018756" y="1264444"/>
            <a:ext cx="673100" cy="2881312"/>
          </a:xfrm>
          <a:prstGeom prst="can">
            <a:avLst>
              <a:gd name="adj" fmla="val 66667"/>
            </a:avLst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white"/>
              </a:solidFill>
              <a:latin typeface="Tw Cen MT" pitchFamily="34" charset="0"/>
            </a:endParaRPr>
          </a:p>
        </p:txBody>
      </p: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305050" y="2273292"/>
            <a:ext cx="4238625" cy="1131899"/>
            <a:chOff x="2666826" y="1741488"/>
            <a:chExt cx="4238797" cy="113175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5" name="Straight Connector 4"/>
            <p:cNvCxnSpPr/>
            <p:nvPr/>
          </p:nvCxnSpPr>
          <p:spPr>
            <a:xfrm rot="5400000">
              <a:off x="3543221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3695627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848033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4000439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152845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305252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457658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610064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762470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914876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067282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219689" y="2095441"/>
              <a:ext cx="685710" cy="1524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flipH="1">
              <a:off x="3962279" y="1741488"/>
              <a:ext cx="85728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4114685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4257566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409972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4562378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4724309" y="1741488"/>
              <a:ext cx="85728" cy="87302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4867190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5019596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5172003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5324409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5476815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5638747" y="1752600"/>
              <a:ext cx="85728" cy="87301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flipV="1">
              <a:off x="3886075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V="1">
              <a:off x="4038482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flipV="1">
              <a:off x="4190888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4343294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V="1">
              <a:off x="4495700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flipV="1">
              <a:off x="4648106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flipV="1">
              <a:off x="4800513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flipV="1">
              <a:off x="4952919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5105325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flipV="1">
              <a:off x="5257731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V="1">
              <a:off x="5410137" y="2514499"/>
              <a:ext cx="76203" cy="76190"/>
            </a:xfrm>
            <a:custGeom>
              <a:avLst/>
              <a:gdLst>
                <a:gd name="connsiteX0" fmla="*/ 0 w 85725"/>
                <a:gd name="connsiteY0" fmla="*/ 77787 h 87312"/>
                <a:gd name="connsiteX1" fmla="*/ 28575 w 85725"/>
                <a:gd name="connsiteY1" fmla="*/ 20637 h 87312"/>
                <a:gd name="connsiteX2" fmla="*/ 57150 w 85725"/>
                <a:gd name="connsiteY2" fmla="*/ 11112 h 87312"/>
                <a:gd name="connsiteX3" fmla="*/ 85725 w 85725"/>
                <a:gd name="connsiteY3" fmla="*/ 87312 h 87312"/>
                <a:gd name="connsiteX4" fmla="*/ 85725 w 85725"/>
                <a:gd name="connsiteY4" fmla="*/ 87312 h 87312"/>
                <a:gd name="connsiteX5" fmla="*/ 85725 w 85725"/>
                <a:gd name="connsiteY5" fmla="*/ 87312 h 87312"/>
                <a:gd name="connsiteX6" fmla="*/ 85725 w 85725"/>
                <a:gd name="connsiteY6" fmla="*/ 77787 h 8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7312">
                  <a:moveTo>
                    <a:pt x="0" y="77787"/>
                  </a:moveTo>
                  <a:cubicBezTo>
                    <a:pt x="9525" y="54768"/>
                    <a:pt x="19050" y="31750"/>
                    <a:pt x="28575" y="20637"/>
                  </a:cubicBezTo>
                  <a:cubicBezTo>
                    <a:pt x="38100" y="9525"/>
                    <a:pt x="47625" y="0"/>
                    <a:pt x="57150" y="11112"/>
                  </a:cubicBezTo>
                  <a:cubicBezTo>
                    <a:pt x="66675" y="22225"/>
                    <a:pt x="85725" y="87312"/>
                    <a:pt x="85725" y="87312"/>
                  </a:cubicBezTo>
                  <a:lnTo>
                    <a:pt x="85725" y="87312"/>
                  </a:lnTo>
                  <a:lnTo>
                    <a:pt x="85725" y="87312"/>
                  </a:lnTo>
                  <a:lnTo>
                    <a:pt x="85725" y="77787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2666826" y="2504975"/>
              <a:ext cx="1147809" cy="330157"/>
            </a:xfrm>
            <a:custGeom>
              <a:avLst/>
              <a:gdLst>
                <a:gd name="connsiteX0" fmla="*/ 1114425 w 1114425"/>
                <a:gd name="connsiteY0" fmla="*/ 0 h 295275"/>
                <a:gd name="connsiteX1" fmla="*/ 1047750 w 1114425"/>
                <a:gd name="connsiteY1" fmla="*/ 247650 h 295275"/>
                <a:gd name="connsiteX2" fmla="*/ 895350 w 1114425"/>
                <a:gd name="connsiteY2" fmla="*/ 285750 h 295275"/>
                <a:gd name="connsiteX3" fmla="*/ 571500 w 1114425"/>
                <a:gd name="connsiteY3" fmla="*/ 276225 h 295275"/>
                <a:gd name="connsiteX4" fmla="*/ 0 w 1114425"/>
                <a:gd name="connsiteY4" fmla="*/ 266700 h 295275"/>
                <a:gd name="connsiteX5" fmla="*/ 0 w 1114425"/>
                <a:gd name="connsiteY5" fmla="*/ 26670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425" h="295275">
                  <a:moveTo>
                    <a:pt x="1114425" y="0"/>
                  </a:moveTo>
                  <a:cubicBezTo>
                    <a:pt x="1099344" y="100012"/>
                    <a:pt x="1084263" y="200025"/>
                    <a:pt x="1047750" y="247650"/>
                  </a:cubicBezTo>
                  <a:cubicBezTo>
                    <a:pt x="1011238" y="295275"/>
                    <a:pt x="974725" y="280988"/>
                    <a:pt x="895350" y="285750"/>
                  </a:cubicBezTo>
                  <a:cubicBezTo>
                    <a:pt x="815975" y="290512"/>
                    <a:pt x="571500" y="276225"/>
                    <a:pt x="571500" y="276225"/>
                  </a:cubicBezTo>
                  <a:lnTo>
                    <a:pt x="0" y="266700"/>
                  </a:lnTo>
                  <a:lnTo>
                    <a:pt x="0" y="266700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flipH="1">
              <a:off x="5757813" y="2504990"/>
              <a:ext cx="1147810" cy="368253"/>
            </a:xfrm>
            <a:custGeom>
              <a:avLst/>
              <a:gdLst>
                <a:gd name="connsiteX0" fmla="*/ 1114425 w 1114425"/>
                <a:gd name="connsiteY0" fmla="*/ 0 h 295275"/>
                <a:gd name="connsiteX1" fmla="*/ 1047750 w 1114425"/>
                <a:gd name="connsiteY1" fmla="*/ 247650 h 295275"/>
                <a:gd name="connsiteX2" fmla="*/ 895350 w 1114425"/>
                <a:gd name="connsiteY2" fmla="*/ 285750 h 295275"/>
                <a:gd name="connsiteX3" fmla="*/ 571500 w 1114425"/>
                <a:gd name="connsiteY3" fmla="*/ 276225 h 295275"/>
                <a:gd name="connsiteX4" fmla="*/ 0 w 1114425"/>
                <a:gd name="connsiteY4" fmla="*/ 266700 h 295275"/>
                <a:gd name="connsiteX5" fmla="*/ 0 w 1114425"/>
                <a:gd name="connsiteY5" fmla="*/ 26670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425" h="295275">
                  <a:moveTo>
                    <a:pt x="1114425" y="0"/>
                  </a:moveTo>
                  <a:cubicBezTo>
                    <a:pt x="1099344" y="100012"/>
                    <a:pt x="1084263" y="200025"/>
                    <a:pt x="1047750" y="247650"/>
                  </a:cubicBezTo>
                  <a:cubicBezTo>
                    <a:pt x="1011238" y="295275"/>
                    <a:pt x="974725" y="280988"/>
                    <a:pt x="895350" y="285750"/>
                  </a:cubicBezTo>
                  <a:cubicBezTo>
                    <a:pt x="815975" y="290512"/>
                    <a:pt x="571500" y="276225"/>
                    <a:pt x="571500" y="276225"/>
                  </a:cubicBezTo>
                  <a:lnTo>
                    <a:pt x="0" y="266700"/>
                  </a:lnTo>
                  <a:lnTo>
                    <a:pt x="0" y="266700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</p:grpSp>
      <p:sp>
        <p:nvSpPr>
          <p:cNvPr id="42" name="Freeform 41"/>
          <p:cNvSpPr/>
          <p:nvPr/>
        </p:nvSpPr>
        <p:spPr>
          <a:xfrm>
            <a:off x="4543425" y="1562893"/>
            <a:ext cx="2011362" cy="0"/>
          </a:xfrm>
          <a:custGeom>
            <a:avLst/>
            <a:gdLst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63931 w 2063931"/>
              <a:gd name="connsiteY2" fmla="*/ 2806700 h 2806700"/>
              <a:gd name="connsiteX3" fmla="*/ 2063931 w 2063931"/>
              <a:gd name="connsiteY3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63931 w 2063931"/>
              <a:gd name="connsiteY2" fmla="*/ 2806700 h 2806700"/>
              <a:gd name="connsiteX3" fmla="*/ 2063931 w 2063931"/>
              <a:gd name="connsiteY3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46612 w 2063931"/>
              <a:gd name="connsiteY2" fmla="*/ 1737422 h 2806700"/>
              <a:gd name="connsiteX3" fmla="*/ 2063931 w 2063931"/>
              <a:gd name="connsiteY3" fmla="*/ 2806700 h 2806700"/>
              <a:gd name="connsiteX4" fmla="*/ 2063931 w 2063931"/>
              <a:gd name="connsiteY4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46612 w 2063931"/>
              <a:gd name="connsiteY2" fmla="*/ 1737423 h 2806700"/>
              <a:gd name="connsiteX3" fmla="*/ 2063931 w 2063931"/>
              <a:gd name="connsiteY3" fmla="*/ 2806700 h 2806700"/>
              <a:gd name="connsiteX4" fmla="*/ 2063931 w 2063931"/>
              <a:gd name="connsiteY4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52385 w 2063931"/>
              <a:gd name="connsiteY2" fmla="*/ 1760147 h 2806700"/>
              <a:gd name="connsiteX3" fmla="*/ 2063931 w 2063931"/>
              <a:gd name="connsiteY3" fmla="*/ 2806700 h 2806700"/>
              <a:gd name="connsiteX4" fmla="*/ 2063931 w 2063931"/>
              <a:gd name="connsiteY4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52385 w 2063931"/>
              <a:gd name="connsiteY2" fmla="*/ 1760147 h 2806700"/>
              <a:gd name="connsiteX3" fmla="*/ 2063931 w 2063931"/>
              <a:gd name="connsiteY3" fmla="*/ 2806700 h 2806700"/>
              <a:gd name="connsiteX4" fmla="*/ 2063931 w 2063931"/>
              <a:gd name="connsiteY4" fmla="*/ 2806700 h 2806700"/>
              <a:gd name="connsiteX0" fmla="*/ 0 w 2063931"/>
              <a:gd name="connsiteY0" fmla="*/ 0 h 2806700"/>
              <a:gd name="connsiteX1" fmla="*/ 2038531 w 2063931"/>
              <a:gd name="connsiteY1" fmla="*/ 0 h 2806700"/>
              <a:gd name="connsiteX2" fmla="*/ 2052385 w 2063931"/>
              <a:gd name="connsiteY2" fmla="*/ 1760147 h 2806700"/>
              <a:gd name="connsiteX3" fmla="*/ 2044688 w 2063931"/>
              <a:gd name="connsiteY3" fmla="*/ 1750046 h 2806700"/>
              <a:gd name="connsiteX4" fmla="*/ 2063931 w 2063931"/>
              <a:gd name="connsiteY4" fmla="*/ 2806700 h 2806700"/>
              <a:gd name="connsiteX5" fmla="*/ 2063931 w 2063931"/>
              <a:gd name="connsiteY5" fmla="*/ 2806700 h 2806700"/>
              <a:gd name="connsiteX0" fmla="*/ 0 w 2167530"/>
              <a:gd name="connsiteY0" fmla="*/ 0 h 2806700"/>
              <a:gd name="connsiteX1" fmla="*/ 2038531 w 2167530"/>
              <a:gd name="connsiteY1" fmla="*/ 0 h 2806700"/>
              <a:gd name="connsiteX2" fmla="*/ 2052385 w 2167530"/>
              <a:gd name="connsiteY2" fmla="*/ 1760147 h 2806700"/>
              <a:gd name="connsiteX3" fmla="*/ 2044688 w 2167530"/>
              <a:gd name="connsiteY3" fmla="*/ 1750046 h 2806700"/>
              <a:gd name="connsiteX4" fmla="*/ 2063931 w 2167530"/>
              <a:gd name="connsiteY4" fmla="*/ 2806700 h 2806700"/>
              <a:gd name="connsiteX5" fmla="*/ 2063931 w 2167530"/>
              <a:gd name="connsiteY5" fmla="*/ 2806700 h 2806700"/>
              <a:gd name="connsiteX0" fmla="*/ 0 w 2364782"/>
              <a:gd name="connsiteY0" fmla="*/ 0 h 2806700"/>
              <a:gd name="connsiteX1" fmla="*/ 2038531 w 2364782"/>
              <a:gd name="connsiteY1" fmla="*/ 0 h 2806700"/>
              <a:gd name="connsiteX2" fmla="*/ 2052385 w 2364782"/>
              <a:gd name="connsiteY2" fmla="*/ 1760147 h 2806700"/>
              <a:gd name="connsiteX3" fmla="*/ 2044688 w 2364782"/>
              <a:gd name="connsiteY3" fmla="*/ 1750046 h 2806700"/>
              <a:gd name="connsiteX4" fmla="*/ 2063931 w 2364782"/>
              <a:gd name="connsiteY4" fmla="*/ 2806700 h 2806700"/>
              <a:gd name="connsiteX5" fmla="*/ 2063931 w 2364782"/>
              <a:gd name="connsiteY5" fmla="*/ 2806700 h 2806700"/>
              <a:gd name="connsiteX0" fmla="*/ 0 w 2369593"/>
              <a:gd name="connsiteY0" fmla="*/ 0 h 2806700"/>
              <a:gd name="connsiteX1" fmla="*/ 2038531 w 2369593"/>
              <a:gd name="connsiteY1" fmla="*/ 0 h 2806700"/>
              <a:gd name="connsiteX2" fmla="*/ 2052385 w 2369593"/>
              <a:gd name="connsiteY2" fmla="*/ 1760147 h 2806700"/>
              <a:gd name="connsiteX3" fmla="*/ 2049499 w 2369593"/>
              <a:gd name="connsiteY3" fmla="*/ 1983596 h 2806700"/>
              <a:gd name="connsiteX4" fmla="*/ 2063931 w 2369593"/>
              <a:gd name="connsiteY4" fmla="*/ 2806700 h 2806700"/>
              <a:gd name="connsiteX5" fmla="*/ 2063931 w 2369593"/>
              <a:gd name="connsiteY5" fmla="*/ 2806700 h 2806700"/>
              <a:gd name="connsiteX0" fmla="*/ 0 w 2369593"/>
              <a:gd name="connsiteY0" fmla="*/ 0 h 2806700"/>
              <a:gd name="connsiteX1" fmla="*/ 2038531 w 2369593"/>
              <a:gd name="connsiteY1" fmla="*/ 0 h 2806700"/>
              <a:gd name="connsiteX2" fmla="*/ 2052385 w 2369593"/>
              <a:gd name="connsiteY2" fmla="*/ 1760147 h 2806700"/>
              <a:gd name="connsiteX3" fmla="*/ 2049499 w 2369593"/>
              <a:gd name="connsiteY3" fmla="*/ 1983596 h 2806700"/>
              <a:gd name="connsiteX4" fmla="*/ 2063931 w 2369593"/>
              <a:gd name="connsiteY4" fmla="*/ 2806700 h 2806700"/>
              <a:gd name="connsiteX5" fmla="*/ 2063931 w 2369593"/>
              <a:gd name="connsiteY5" fmla="*/ 2806700 h 2806700"/>
              <a:gd name="connsiteX0" fmla="*/ 0 w 2369593"/>
              <a:gd name="connsiteY0" fmla="*/ 0 h 2806700"/>
              <a:gd name="connsiteX1" fmla="*/ 2038531 w 2369593"/>
              <a:gd name="connsiteY1" fmla="*/ 0 h 2806700"/>
              <a:gd name="connsiteX2" fmla="*/ 2052385 w 2369593"/>
              <a:gd name="connsiteY2" fmla="*/ 1760147 h 2806700"/>
              <a:gd name="connsiteX3" fmla="*/ 2049499 w 2369593"/>
              <a:gd name="connsiteY3" fmla="*/ 1983596 h 2806700"/>
              <a:gd name="connsiteX4" fmla="*/ 2063931 w 2369593"/>
              <a:gd name="connsiteY4" fmla="*/ 2806700 h 2806700"/>
              <a:gd name="connsiteX5" fmla="*/ 2063931 w 2369593"/>
              <a:gd name="connsiteY5" fmla="*/ 2806700 h 2806700"/>
              <a:gd name="connsiteX0" fmla="*/ 0 w 2372317"/>
              <a:gd name="connsiteY0" fmla="*/ 0 h 2806700"/>
              <a:gd name="connsiteX1" fmla="*/ 2038531 w 2372317"/>
              <a:gd name="connsiteY1" fmla="*/ 0 h 2806700"/>
              <a:gd name="connsiteX2" fmla="*/ 2052385 w 2372317"/>
              <a:gd name="connsiteY2" fmla="*/ 1760147 h 2806700"/>
              <a:gd name="connsiteX3" fmla="*/ 2371836 w 2372317"/>
              <a:gd name="connsiteY3" fmla="*/ 1674300 h 2806700"/>
              <a:gd name="connsiteX4" fmla="*/ 2049499 w 2372317"/>
              <a:gd name="connsiteY4" fmla="*/ 1983596 h 2806700"/>
              <a:gd name="connsiteX5" fmla="*/ 2063931 w 2372317"/>
              <a:gd name="connsiteY5" fmla="*/ 2806700 h 2806700"/>
              <a:gd name="connsiteX6" fmla="*/ 2063931 w 2372317"/>
              <a:gd name="connsiteY6" fmla="*/ 2806700 h 2806700"/>
              <a:gd name="connsiteX0" fmla="*/ 0 w 2372317"/>
              <a:gd name="connsiteY0" fmla="*/ 0 h 2806700"/>
              <a:gd name="connsiteX1" fmla="*/ 2038531 w 2372317"/>
              <a:gd name="connsiteY1" fmla="*/ 0 h 2806700"/>
              <a:gd name="connsiteX2" fmla="*/ 2052385 w 2372317"/>
              <a:gd name="connsiteY2" fmla="*/ 1760147 h 2806700"/>
              <a:gd name="connsiteX3" fmla="*/ 2371836 w 2372317"/>
              <a:gd name="connsiteY3" fmla="*/ 1674300 h 2806700"/>
              <a:gd name="connsiteX4" fmla="*/ 2049499 w 2372317"/>
              <a:gd name="connsiteY4" fmla="*/ 1983596 h 2806700"/>
              <a:gd name="connsiteX5" fmla="*/ 2063931 w 2372317"/>
              <a:gd name="connsiteY5" fmla="*/ 2806700 h 2806700"/>
              <a:gd name="connsiteX0" fmla="*/ 0 w 2372317"/>
              <a:gd name="connsiteY0" fmla="*/ 0 h 2037093"/>
              <a:gd name="connsiteX1" fmla="*/ 2038531 w 2372317"/>
              <a:gd name="connsiteY1" fmla="*/ 0 h 2037093"/>
              <a:gd name="connsiteX2" fmla="*/ 2052385 w 2372317"/>
              <a:gd name="connsiteY2" fmla="*/ 1760147 h 2037093"/>
              <a:gd name="connsiteX3" fmla="*/ 2371836 w 2372317"/>
              <a:gd name="connsiteY3" fmla="*/ 1674300 h 2037093"/>
              <a:gd name="connsiteX4" fmla="*/ 2049499 w 2372317"/>
              <a:gd name="connsiteY4" fmla="*/ 1983596 h 2037093"/>
              <a:gd name="connsiteX0" fmla="*/ 0 w 2372317"/>
              <a:gd name="connsiteY0" fmla="*/ 0 h 2037093"/>
              <a:gd name="connsiteX1" fmla="*/ 2038531 w 2372317"/>
              <a:gd name="connsiteY1" fmla="*/ 0 h 2037093"/>
              <a:gd name="connsiteX2" fmla="*/ 2052385 w 2372317"/>
              <a:gd name="connsiteY2" fmla="*/ 1760147 h 2037093"/>
              <a:gd name="connsiteX3" fmla="*/ 2371836 w 2372317"/>
              <a:gd name="connsiteY3" fmla="*/ 1674300 h 2037093"/>
              <a:gd name="connsiteX0" fmla="*/ 0 w 2052385"/>
              <a:gd name="connsiteY0" fmla="*/ 0 h 1760147"/>
              <a:gd name="connsiteX1" fmla="*/ 2038531 w 2052385"/>
              <a:gd name="connsiteY1" fmla="*/ 0 h 1760147"/>
              <a:gd name="connsiteX2" fmla="*/ 2052385 w 2052385"/>
              <a:gd name="connsiteY2" fmla="*/ 1760147 h 1760147"/>
              <a:gd name="connsiteX0" fmla="*/ 0 w 2038531"/>
              <a:gd name="connsiteY0" fmla="*/ 0 h 0"/>
              <a:gd name="connsiteX1" fmla="*/ 2038531 w 203853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8531">
                <a:moveTo>
                  <a:pt x="0" y="0"/>
                </a:moveTo>
                <a:lnTo>
                  <a:pt x="2038531" y="0"/>
                </a:lnTo>
              </a:path>
            </a:pathLst>
          </a:cu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2300287" y="1549400"/>
            <a:ext cx="0" cy="2833687"/>
          </a:xfrm>
          <a:custGeom>
            <a:avLst/>
            <a:gdLst>
              <a:gd name="connsiteX0" fmla="*/ 762000 w 819150"/>
              <a:gd name="connsiteY0" fmla="*/ 2800350 h 2800350"/>
              <a:gd name="connsiteX1" fmla="*/ 9525 w 819150"/>
              <a:gd name="connsiteY1" fmla="*/ 2800350 h 2800350"/>
              <a:gd name="connsiteX2" fmla="*/ 0 w 819150"/>
              <a:gd name="connsiteY2" fmla="*/ 0 h 2800350"/>
              <a:gd name="connsiteX3" fmla="*/ 819150 w 819150"/>
              <a:gd name="connsiteY3" fmla="*/ 0 h 2800350"/>
              <a:gd name="connsiteX0" fmla="*/ 762000 w 762000"/>
              <a:gd name="connsiteY0" fmla="*/ 2800350 h 2800350"/>
              <a:gd name="connsiteX1" fmla="*/ 9525 w 762000"/>
              <a:gd name="connsiteY1" fmla="*/ 2800350 h 2800350"/>
              <a:gd name="connsiteX2" fmla="*/ 0 w 762000"/>
              <a:gd name="connsiteY2" fmla="*/ 0 h 2800350"/>
              <a:gd name="connsiteX0" fmla="*/ 9525 w 9525"/>
              <a:gd name="connsiteY0" fmla="*/ 2800350 h 2800350"/>
              <a:gd name="connsiteX1" fmla="*/ 0 w 9525"/>
              <a:gd name="connsiteY1" fmla="*/ 0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00350">
                <a:moveTo>
                  <a:pt x="9525" y="2800350"/>
                </a:moveTo>
                <a:lnTo>
                  <a:pt x="0" y="0"/>
                </a:lnTo>
              </a:path>
            </a:pathLst>
          </a:cu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055415" y="4368800"/>
            <a:ext cx="505034" cy="0"/>
          </a:xfrm>
          <a:custGeom>
            <a:avLst/>
            <a:gdLst>
              <a:gd name="connsiteX0" fmla="*/ 2044700 w 2044700"/>
              <a:gd name="connsiteY0" fmla="*/ 0 h 0"/>
              <a:gd name="connsiteX1" fmla="*/ 0 w 2044700"/>
              <a:gd name="connsiteY1" fmla="*/ 0 h 0"/>
              <a:gd name="connsiteX2" fmla="*/ 0 w 2044700"/>
              <a:gd name="connsiteY2" fmla="*/ 0 h 0"/>
              <a:gd name="connsiteX0" fmla="*/ 2349500 w 2349500"/>
              <a:gd name="connsiteY0" fmla="*/ 0 h 0"/>
              <a:gd name="connsiteX1" fmla="*/ 304800 w 2349500"/>
              <a:gd name="connsiteY1" fmla="*/ 0 h 0"/>
              <a:gd name="connsiteX2" fmla="*/ 0 w 2349500"/>
              <a:gd name="connsiteY2" fmla="*/ 0 h 0"/>
              <a:gd name="connsiteX0" fmla="*/ 2368550 w 2368550"/>
              <a:gd name="connsiteY0" fmla="*/ 0 h 0"/>
              <a:gd name="connsiteX1" fmla="*/ 304800 w 2368550"/>
              <a:gd name="connsiteY1" fmla="*/ 0 h 0"/>
              <a:gd name="connsiteX2" fmla="*/ 0 w 2368550"/>
              <a:gd name="connsiteY2" fmla="*/ 0 h 0"/>
              <a:gd name="connsiteX0" fmla="*/ 2380456 w 2380456"/>
              <a:gd name="connsiteY0" fmla="*/ 0 h 0"/>
              <a:gd name="connsiteX1" fmla="*/ 304800 w 2380456"/>
              <a:gd name="connsiteY1" fmla="*/ 0 h 0"/>
              <a:gd name="connsiteX2" fmla="*/ 0 w 2380456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456">
                <a:moveTo>
                  <a:pt x="2380456" y="0"/>
                </a:moveTo>
                <a:lnTo>
                  <a:pt x="304800" y="0"/>
                </a:lnTo>
                <a:lnTo>
                  <a:pt x="0" y="0"/>
                </a:lnTo>
              </a:path>
            </a:pathLst>
          </a:cu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286000" y="1557337"/>
            <a:ext cx="1279525" cy="0"/>
          </a:xfrm>
          <a:custGeom>
            <a:avLst/>
            <a:gdLst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3" fmla="*/ 2006600 w 2006600"/>
              <a:gd name="connsiteY3" fmla="*/ 2806700 h 2806700"/>
              <a:gd name="connsiteX0" fmla="*/ 0 w 2006600"/>
              <a:gd name="connsiteY0" fmla="*/ 0 h 2806700"/>
              <a:gd name="connsiteX1" fmla="*/ 1981200 w 2006600"/>
              <a:gd name="connsiteY1" fmla="*/ 0 h 2806700"/>
              <a:gd name="connsiteX2" fmla="*/ 2006600 w 2006600"/>
              <a:gd name="connsiteY2" fmla="*/ 2806700 h 2806700"/>
              <a:gd name="connsiteX0" fmla="*/ 0 w 1981200"/>
              <a:gd name="connsiteY0" fmla="*/ 0 h 0"/>
              <a:gd name="connsiteX1" fmla="*/ 1981200 w 198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251450" y="4386262"/>
            <a:ext cx="549275" cy="0"/>
          </a:xfrm>
          <a:custGeom>
            <a:avLst/>
            <a:gdLst>
              <a:gd name="connsiteX0" fmla="*/ 2044700 w 2044700"/>
              <a:gd name="connsiteY0" fmla="*/ 0 h 0"/>
              <a:gd name="connsiteX1" fmla="*/ 0 w 2044700"/>
              <a:gd name="connsiteY1" fmla="*/ 0 h 0"/>
              <a:gd name="connsiteX2" fmla="*/ 0 w 2044700"/>
              <a:gd name="connsiteY2" fmla="*/ 0 h 0"/>
              <a:gd name="connsiteX0" fmla="*/ 2349500 w 2349500"/>
              <a:gd name="connsiteY0" fmla="*/ 0 h 0"/>
              <a:gd name="connsiteX1" fmla="*/ 304800 w 2349500"/>
              <a:gd name="connsiteY1" fmla="*/ 0 h 0"/>
              <a:gd name="connsiteX2" fmla="*/ 0 w 2349500"/>
              <a:gd name="connsiteY2" fmla="*/ 0 h 0"/>
              <a:gd name="connsiteX0" fmla="*/ 2368550 w 2368550"/>
              <a:gd name="connsiteY0" fmla="*/ 0 h 0"/>
              <a:gd name="connsiteX1" fmla="*/ 304800 w 2368550"/>
              <a:gd name="connsiteY1" fmla="*/ 0 h 0"/>
              <a:gd name="connsiteX2" fmla="*/ 0 w 2368550"/>
              <a:gd name="connsiteY2" fmla="*/ 0 h 0"/>
              <a:gd name="connsiteX0" fmla="*/ 2380456 w 2380456"/>
              <a:gd name="connsiteY0" fmla="*/ 0 h 0"/>
              <a:gd name="connsiteX1" fmla="*/ 304800 w 2380456"/>
              <a:gd name="connsiteY1" fmla="*/ 0 h 0"/>
              <a:gd name="connsiteX2" fmla="*/ 0 w 2380456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456">
                <a:moveTo>
                  <a:pt x="2380456" y="0"/>
                </a:moveTo>
                <a:lnTo>
                  <a:pt x="304800" y="0"/>
                </a:lnTo>
                <a:lnTo>
                  <a:pt x="0" y="0"/>
                </a:lnTo>
              </a:path>
            </a:pathLst>
          </a:cu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grpSp>
        <p:nvGrpSpPr>
          <p:cNvPr id="47" name="Group 159"/>
          <p:cNvGrpSpPr>
            <a:grpSpLocks/>
          </p:cNvGrpSpPr>
          <p:nvPr/>
        </p:nvGrpSpPr>
        <p:grpSpPr bwMode="auto">
          <a:xfrm>
            <a:off x="4143375" y="4060825"/>
            <a:ext cx="1173162" cy="644525"/>
            <a:chOff x="6529791" y="3439321"/>
            <a:chExt cx="1173081" cy="6454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48" name="Straight Connector 47"/>
            <p:cNvCxnSpPr/>
            <p:nvPr/>
          </p:nvCxnSpPr>
          <p:spPr bwMode="auto">
            <a:xfrm rot="5400000">
              <a:off x="6586451" y="3770009"/>
              <a:ext cx="629580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5400000">
              <a:off x="6847840" y="3750136"/>
              <a:ext cx="287763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>
              <a:off x="7337772" y="3765239"/>
              <a:ext cx="3651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>
              <a:off x="6529791" y="3758880"/>
              <a:ext cx="3651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6813447" y="3754111"/>
              <a:ext cx="629580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7070074" y="3766034"/>
              <a:ext cx="287763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6996484" y="3765239"/>
              <a:ext cx="13651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rot="5400000">
              <a:off x="7021396" y="3755700"/>
              <a:ext cx="629580" cy="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7204431" y="3765239"/>
              <a:ext cx="13651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88012" y="4149725"/>
            <a:ext cx="66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w Cen MT" pitchFamily="34" charset="0"/>
              </a:rPr>
              <a:t>(</a:t>
            </a:r>
            <a:r>
              <a:rPr lang="en-US" sz="2000" b="1" dirty="0">
                <a:solidFill>
                  <a:srgbClr val="AA2B1E">
                    <a:lumMod val="50000"/>
                  </a:srgbClr>
                </a:solidFill>
                <a:latin typeface="Tw Cen MT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w Cen MT" pitchFamily="34" charset="0"/>
              </a:rPr>
              <a:t>)</a:t>
            </a:r>
          </a:p>
        </p:txBody>
      </p:sp>
      <p:grpSp>
        <p:nvGrpSpPr>
          <p:cNvPr id="58" name="Group 173"/>
          <p:cNvGrpSpPr>
            <a:grpSpLocks/>
          </p:cNvGrpSpPr>
          <p:nvPr/>
        </p:nvGrpSpPr>
        <p:grpSpPr bwMode="auto">
          <a:xfrm>
            <a:off x="2278868" y="4084635"/>
            <a:ext cx="1878792" cy="546100"/>
            <a:chOff x="3024896" y="3925336"/>
            <a:chExt cx="1879305" cy="54588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59" name="Straight Connector 58"/>
            <p:cNvCxnSpPr/>
            <p:nvPr/>
          </p:nvCxnSpPr>
          <p:spPr bwMode="auto">
            <a:xfrm>
              <a:off x="4172164" y="4220492"/>
              <a:ext cx="73203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>
              <a:off x="3024896" y="4209384"/>
              <a:ext cx="6097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625916" y="3925336"/>
              <a:ext cx="546249" cy="5458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62" name="TextBox 177"/>
            <p:cNvSpPr txBox="1">
              <a:spLocks noChangeArrowheads="1"/>
            </p:cNvSpPr>
            <p:nvPr/>
          </p:nvSpPr>
          <p:spPr bwMode="auto">
            <a:xfrm>
              <a:off x="3715763" y="3997524"/>
              <a:ext cx="340251" cy="39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</a:p>
          </p:txBody>
        </p:sp>
      </p:grpSp>
      <p:grpSp>
        <p:nvGrpSpPr>
          <p:cNvPr id="63" name="Group 180"/>
          <p:cNvGrpSpPr>
            <a:grpSpLocks/>
          </p:cNvGrpSpPr>
          <p:nvPr/>
        </p:nvGrpSpPr>
        <p:grpSpPr bwMode="auto">
          <a:xfrm>
            <a:off x="3490912" y="1273180"/>
            <a:ext cx="1273175" cy="546101"/>
            <a:chOff x="3265392" y="3926045"/>
            <a:chExt cx="1273049" cy="54515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64" name="Straight Connector 63"/>
            <p:cNvCxnSpPr/>
            <p:nvPr/>
          </p:nvCxnSpPr>
          <p:spPr bwMode="auto">
            <a:xfrm>
              <a:off x="4173352" y="4214470"/>
              <a:ext cx="365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>
              <a:off x="3265392" y="4209715"/>
              <a:ext cx="365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627306" y="3926045"/>
              <a:ext cx="546046" cy="5451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00"/>
                </a:solidFill>
                <a:latin typeface="Tw Cen MT" pitchFamily="34" charset="0"/>
              </a:endParaRPr>
            </a:p>
          </p:txBody>
        </p:sp>
        <p:sp>
          <p:nvSpPr>
            <p:cNvPr id="67" name="TextBox 184"/>
            <p:cNvSpPr txBox="1">
              <a:spLocks noChangeArrowheads="1"/>
            </p:cNvSpPr>
            <p:nvPr/>
          </p:nvSpPr>
          <p:spPr bwMode="auto">
            <a:xfrm>
              <a:off x="3717912" y="4022712"/>
              <a:ext cx="340124" cy="399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</a:p>
          </p:txBody>
        </p:sp>
      </p:grp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582215" y="4002494"/>
            <a:ext cx="26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w Cen MT" pitchFamily="34" charset="0"/>
              </a:rPr>
              <a:t>-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337865" y="3989794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70" name="Freeform 69"/>
          <p:cNvSpPr/>
          <p:nvPr/>
        </p:nvSpPr>
        <p:spPr>
          <a:xfrm>
            <a:off x="6538912" y="3286125"/>
            <a:ext cx="0" cy="1098550"/>
          </a:xfrm>
          <a:custGeom>
            <a:avLst/>
            <a:gdLst>
              <a:gd name="connsiteX0" fmla="*/ 0 w 19050"/>
              <a:gd name="connsiteY0" fmla="*/ 0 h 1066800"/>
              <a:gd name="connsiteX1" fmla="*/ 19050 w 19050"/>
              <a:gd name="connsiteY1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66800">
                <a:moveTo>
                  <a:pt x="0" y="0"/>
                </a:moveTo>
                <a:lnTo>
                  <a:pt x="19050" y="1066800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6536531" y="1546225"/>
            <a:ext cx="0" cy="1828800"/>
          </a:xfrm>
          <a:custGeom>
            <a:avLst/>
            <a:gdLst>
              <a:gd name="connsiteX0" fmla="*/ 0 w 19050"/>
              <a:gd name="connsiteY0" fmla="*/ 0 h 1066800"/>
              <a:gd name="connsiteX1" fmla="*/ 19050 w 19050"/>
              <a:gd name="connsiteY1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66800">
                <a:moveTo>
                  <a:pt x="0" y="0"/>
                </a:moveTo>
                <a:lnTo>
                  <a:pt x="19050" y="1066800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grpSp>
        <p:nvGrpSpPr>
          <p:cNvPr id="72" name="Group 189"/>
          <p:cNvGrpSpPr>
            <a:grpSpLocks/>
          </p:cNvGrpSpPr>
          <p:nvPr/>
        </p:nvGrpSpPr>
        <p:grpSpPr bwMode="auto">
          <a:xfrm>
            <a:off x="4143374" y="4059237"/>
            <a:ext cx="1173163" cy="646113"/>
            <a:chOff x="6529791" y="3439321"/>
            <a:chExt cx="1173638" cy="6454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73" name="Straight Connector 72"/>
            <p:cNvCxnSpPr/>
            <p:nvPr/>
          </p:nvCxnSpPr>
          <p:spPr bwMode="auto">
            <a:xfrm rot="5400000">
              <a:off x="6586607" y="3769990"/>
              <a:ext cx="629619" cy="0"/>
            </a:xfrm>
            <a:prstGeom prst="line">
              <a:avLst/>
            </a:prstGeom>
            <a:ln w="38100" cmpd="sng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6848413" y="3750958"/>
              <a:ext cx="287056" cy="0"/>
            </a:xfrm>
            <a:prstGeom prst="line">
              <a:avLst/>
            </a:prstGeom>
            <a:ln w="38100" cmpd="sng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>
              <a:off x="7428680" y="3766025"/>
              <a:ext cx="27474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>
              <a:off x="6529791" y="3759681"/>
              <a:ext cx="365273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 rot="5400000">
              <a:off x="6813712" y="3754130"/>
              <a:ext cx="629619" cy="0"/>
            </a:xfrm>
            <a:prstGeom prst="line">
              <a:avLst/>
            </a:prstGeom>
            <a:ln w="38100" cmpd="sng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 rot="5400000">
              <a:off x="7070753" y="3765232"/>
              <a:ext cx="287055" cy="0"/>
            </a:xfrm>
            <a:prstGeom prst="line">
              <a:avLst/>
            </a:prstGeom>
            <a:ln w="38100" cmpd="sng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6996705" y="3764439"/>
              <a:ext cx="13658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rot="5400000">
              <a:off x="7021758" y="3755717"/>
              <a:ext cx="629618" cy="0"/>
            </a:xfrm>
            <a:prstGeom prst="line">
              <a:avLst/>
            </a:prstGeom>
            <a:ln w="38100" cmpd="sng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>
              <a:off x="7204752" y="3766025"/>
              <a:ext cx="13658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 rot="5400000">
              <a:off x="7286741" y="3765232"/>
              <a:ext cx="287055" cy="0"/>
            </a:xfrm>
            <a:prstGeom prst="line">
              <a:avLst/>
            </a:prstGeom>
            <a:ln w="38100" cmpd="sng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200"/>
          <p:cNvGrpSpPr>
            <a:grpSpLocks/>
          </p:cNvGrpSpPr>
          <p:nvPr/>
        </p:nvGrpSpPr>
        <p:grpSpPr bwMode="auto">
          <a:xfrm>
            <a:off x="2286204" y="4078295"/>
            <a:ext cx="1871459" cy="546101"/>
            <a:chOff x="3032232" y="3924541"/>
            <a:chExt cx="1871969" cy="5466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84" name="Straight Connector 83"/>
            <p:cNvCxnSpPr/>
            <p:nvPr/>
          </p:nvCxnSpPr>
          <p:spPr bwMode="auto">
            <a:xfrm>
              <a:off x="4172164" y="4224875"/>
              <a:ext cx="7320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625916" y="3924541"/>
              <a:ext cx="546249" cy="54663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2967" y="3998424"/>
              <a:ext cx="340251" cy="4005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A</a:t>
              </a:r>
            </a:p>
          </p:txBody>
        </p:sp>
        <p:cxnSp>
          <p:nvCxnSpPr>
            <p:cNvPr id="204" name="Straight Connector 203"/>
            <p:cNvCxnSpPr/>
            <p:nvPr/>
          </p:nvCxnSpPr>
          <p:spPr bwMode="auto">
            <a:xfrm>
              <a:off x="3032232" y="4215338"/>
              <a:ext cx="60018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210"/>
          <p:cNvGrpSpPr>
            <a:grpSpLocks/>
          </p:cNvGrpSpPr>
          <p:nvPr/>
        </p:nvGrpSpPr>
        <p:grpSpPr bwMode="auto">
          <a:xfrm>
            <a:off x="3490912" y="1265228"/>
            <a:ext cx="1273175" cy="546099"/>
            <a:chOff x="3265392" y="3925336"/>
            <a:chExt cx="1273049" cy="5464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89" name="Straight Connector 88"/>
            <p:cNvCxnSpPr/>
            <p:nvPr/>
          </p:nvCxnSpPr>
          <p:spPr bwMode="auto">
            <a:xfrm>
              <a:off x="4173352" y="4223331"/>
              <a:ext cx="3650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3265392" y="4218565"/>
              <a:ext cx="3650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627306" y="3925336"/>
              <a:ext cx="546046" cy="54645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3023" y="4022186"/>
              <a:ext cx="340124" cy="4003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latin typeface="Tw Cen MT" pitchFamily="34" charset="0"/>
                </a:rPr>
                <a:t>V</a:t>
              </a:r>
            </a:p>
          </p:txBody>
        </p:sp>
      </p:grpSp>
      <p:sp>
        <p:nvSpPr>
          <p:cNvPr id="94" name="Oval 93"/>
          <p:cNvSpPr/>
          <p:nvPr/>
        </p:nvSpPr>
        <p:spPr>
          <a:xfrm>
            <a:off x="5854984" y="4309550"/>
            <a:ext cx="131198" cy="13119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  <a:latin typeface="Tw Cen MT" pitchFamily="34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293937" y="3525838"/>
            <a:ext cx="0" cy="1127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293937" y="2249488"/>
            <a:ext cx="0" cy="122229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081712" y="3373437"/>
            <a:ext cx="103678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700463" y="4378325"/>
            <a:ext cx="91278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893646" y="3343277"/>
            <a:ext cx="27354" cy="249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29718" y="1557337"/>
            <a:ext cx="9128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70280" y="1557337"/>
            <a:ext cx="109768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42087" y="2316948"/>
            <a:ext cx="0" cy="11510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542087" y="3943816"/>
            <a:ext cx="0" cy="117009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571453" y="118150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370387" y="1181505"/>
            <a:ext cx="26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-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144902" y="4051767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029140" y="4016842"/>
            <a:ext cx="264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-</a:t>
            </a:r>
          </a:p>
        </p:txBody>
      </p:sp>
      <p:grpSp>
        <p:nvGrpSpPr>
          <p:cNvPr id="145" name="Group 43"/>
          <p:cNvGrpSpPr>
            <a:grpSpLocks/>
          </p:cNvGrpSpPr>
          <p:nvPr/>
        </p:nvGrpSpPr>
        <p:grpSpPr bwMode="auto">
          <a:xfrm>
            <a:off x="2305064" y="3021804"/>
            <a:ext cx="4238615" cy="542918"/>
            <a:chOff x="5955686" y="3549372"/>
            <a:chExt cx="2177463" cy="2337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49" name="Group 78"/>
            <p:cNvGrpSpPr>
              <a:grpSpLocks/>
            </p:cNvGrpSpPr>
            <p:nvPr/>
          </p:nvGrpSpPr>
          <p:grpSpPr bwMode="auto">
            <a:xfrm>
              <a:off x="6327950" y="3549372"/>
              <a:ext cx="1445794" cy="233785"/>
              <a:chOff x="4610534" y="2914172"/>
              <a:chExt cx="1689338" cy="285499"/>
            </a:xfrm>
          </p:grpSpPr>
          <p:grpSp>
            <p:nvGrpSpPr>
              <p:cNvPr id="152" name="Group 23"/>
              <p:cNvGrpSpPr>
                <a:grpSpLocks/>
              </p:cNvGrpSpPr>
              <p:nvPr/>
            </p:nvGrpSpPr>
            <p:grpSpPr bwMode="auto">
              <a:xfrm>
                <a:off x="4610534" y="2914172"/>
                <a:ext cx="203627" cy="279465"/>
                <a:chOff x="4610534" y="2914172"/>
                <a:chExt cx="203627" cy="279465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 rot="5400000" flipH="1" flipV="1">
                  <a:off x="4559193" y="2974561"/>
                  <a:ext cx="166874" cy="64192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16200000" flipH="1">
                  <a:off x="4574064" y="3019198"/>
                  <a:ext cx="271681" cy="77198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84" name="Straight Connector 18"/>
                <p:cNvCxnSpPr/>
                <p:nvPr/>
              </p:nvCxnSpPr>
              <p:spPr bwMode="auto">
                <a:xfrm rot="16200000" flipH="1" flipV="1">
                  <a:off x="4642553" y="3018989"/>
                  <a:ext cx="276425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</p:grpSp>
          <p:grpSp>
            <p:nvGrpSpPr>
              <p:cNvPr id="153" name="Group 24"/>
              <p:cNvGrpSpPr>
                <a:grpSpLocks/>
              </p:cNvGrpSpPr>
              <p:nvPr/>
            </p:nvGrpSpPr>
            <p:grpSpPr bwMode="auto">
              <a:xfrm>
                <a:off x="4812688" y="2916116"/>
                <a:ext cx="146182" cy="282265"/>
                <a:chOff x="4668564" y="2912684"/>
                <a:chExt cx="146182" cy="282265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 rot="16200000" flipH="1">
                  <a:off x="4564880" y="3017440"/>
                  <a:ext cx="281193" cy="73826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9" name="Straight Connector 28"/>
                <p:cNvCxnSpPr/>
                <p:nvPr/>
              </p:nvCxnSpPr>
              <p:spPr bwMode="auto">
                <a:xfrm rot="5400000">
                  <a:off x="4637292" y="3016772"/>
                  <a:ext cx="281541" cy="73366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</p:grpSp>
          <p:grpSp>
            <p:nvGrpSpPr>
              <p:cNvPr id="154" name="Group 30"/>
              <p:cNvGrpSpPr>
                <a:grpSpLocks/>
              </p:cNvGrpSpPr>
              <p:nvPr/>
            </p:nvGrpSpPr>
            <p:grpSpPr bwMode="auto">
              <a:xfrm>
                <a:off x="4956403" y="2916121"/>
                <a:ext cx="1004668" cy="283550"/>
                <a:chOff x="4667449" y="2912689"/>
                <a:chExt cx="1004668" cy="283550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 rot="16200000" flipH="1">
                  <a:off x="4563761" y="3016439"/>
                  <a:ext cx="282199" cy="7482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 bwMode="auto">
                <a:xfrm rot="5400000">
                  <a:off x="4635670" y="3017281"/>
                  <a:ext cx="283550" cy="74366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16200000" flipH="1">
                  <a:off x="4994660" y="3016439"/>
                  <a:ext cx="282199" cy="7482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 rot="5400000">
                  <a:off x="5066569" y="3017281"/>
                  <a:ext cx="283550" cy="74366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16200000" flipH="1">
                  <a:off x="5421250" y="3016439"/>
                  <a:ext cx="282199" cy="7482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>
                  <a:off x="5493159" y="3017281"/>
                  <a:ext cx="283550" cy="74366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</p:grpSp>
          <p:grpSp>
            <p:nvGrpSpPr>
              <p:cNvPr id="155" name="Group 36"/>
              <p:cNvGrpSpPr>
                <a:grpSpLocks/>
              </p:cNvGrpSpPr>
              <p:nvPr/>
            </p:nvGrpSpPr>
            <p:grpSpPr bwMode="auto">
              <a:xfrm>
                <a:off x="5102031" y="2916118"/>
                <a:ext cx="1141726" cy="282541"/>
                <a:chOff x="4668247" y="2912686"/>
                <a:chExt cx="1141726" cy="282541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rot="16200000" flipH="1">
                  <a:off x="4565110" y="3017894"/>
                  <a:ext cx="280184" cy="73909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4636039" y="3016752"/>
                  <a:ext cx="282541" cy="74409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86" name="Straight Connector 185"/>
                <p:cNvCxnSpPr/>
                <p:nvPr/>
              </p:nvCxnSpPr>
              <p:spPr bwMode="auto">
                <a:xfrm rot="16200000" flipH="1" flipV="1">
                  <a:off x="4778930" y="3019454"/>
                  <a:ext cx="280318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16200000" flipH="1">
                  <a:off x="4996009" y="3017894"/>
                  <a:ext cx="280184" cy="73909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rot="5400000">
                  <a:off x="5066938" y="3016752"/>
                  <a:ext cx="282541" cy="74409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1" name="Straight Connector 170"/>
                <p:cNvCxnSpPr/>
                <p:nvPr/>
              </p:nvCxnSpPr>
              <p:spPr bwMode="auto">
                <a:xfrm rot="16200000" flipH="1" flipV="1">
                  <a:off x="5209829" y="3019454"/>
                  <a:ext cx="280318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16200000" flipH="1">
                  <a:off x="5422599" y="3017894"/>
                  <a:ext cx="280184" cy="73909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 rot="5400000">
                  <a:off x="5493528" y="3016752"/>
                  <a:ext cx="282541" cy="74409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rot="16200000" flipH="1" flipV="1">
                  <a:off x="5636419" y="3019454"/>
                  <a:ext cx="280318" cy="66791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</p:cxnSp>
          </p:grpSp>
          <p:cxnSp>
            <p:nvCxnSpPr>
              <p:cNvPr id="162" name="Straight Connector 161"/>
              <p:cNvCxnSpPr/>
              <p:nvPr/>
            </p:nvCxnSpPr>
            <p:spPr bwMode="auto">
              <a:xfrm rot="16200000" flipH="1">
                <a:off x="5145014" y="3014948"/>
                <a:ext cx="275414" cy="75866"/>
              </a:xfrm>
              <a:prstGeom prst="line">
                <a:avLst/>
              </a:prstGeom>
              <a:noFill/>
              <a:ln w="31750" cap="flat" cmpd="sng" algn="ctr">
                <a:solidFill>
                  <a:srgbClr val="FFFF00"/>
                </a:solidFill>
                <a:prstDash val="soli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>
              <a:xfrm rot="16200000" flipH="1">
                <a:off x="6173507" y="2979477"/>
                <a:ext cx="187596" cy="65135"/>
              </a:xfrm>
              <a:prstGeom prst="line">
                <a:avLst/>
              </a:prstGeom>
              <a:noFill/>
              <a:ln w="31750" cap="flat" cmpd="sng" algn="ctr">
                <a:solidFill>
                  <a:srgbClr val="FFFF00"/>
                </a:solidFill>
                <a:prstDash val="solid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rot="16200000" flipH="1">
                <a:off x="5575913" y="3014948"/>
                <a:ext cx="275414" cy="75866"/>
              </a:xfrm>
              <a:prstGeom prst="line">
                <a:avLst/>
              </a:prstGeom>
              <a:noFill/>
              <a:ln w="31750" cap="flat" cmpd="sng" algn="ctr">
                <a:solidFill>
                  <a:srgbClr val="FFFF00"/>
                </a:solidFill>
                <a:prstDash val="solid"/>
              </a:ln>
              <a:effectLst/>
            </p:spPr>
          </p:cxnSp>
          <p:cxnSp>
            <p:nvCxnSpPr>
              <p:cNvPr id="185" name="Straight Connector 184"/>
              <p:cNvCxnSpPr/>
              <p:nvPr/>
            </p:nvCxnSpPr>
            <p:spPr bwMode="auto">
              <a:xfrm rot="16200000" flipH="1">
                <a:off x="6002503" y="3014948"/>
                <a:ext cx="275414" cy="75866"/>
              </a:xfrm>
              <a:prstGeom prst="line">
                <a:avLst/>
              </a:prstGeom>
              <a:noFill/>
              <a:ln w="31750" cap="flat" cmpd="sng" algn="ctr">
                <a:solidFill>
                  <a:srgbClr val="FFFF00"/>
                </a:solidFill>
                <a:prstDash val="solid"/>
              </a:ln>
              <a:effectLst/>
            </p:spPr>
          </p:cxnSp>
        </p:grpSp>
        <p:cxnSp>
          <p:nvCxnSpPr>
            <p:cNvPr id="150" name="Straight Connector 149"/>
            <p:cNvCxnSpPr/>
            <p:nvPr/>
          </p:nvCxnSpPr>
          <p:spPr>
            <a:xfrm flipH="1" flipV="1">
              <a:off x="5955686" y="3683677"/>
              <a:ext cx="377841" cy="7000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</a:ln>
            <a:effectLst/>
          </p:spPr>
        </p:cxnSp>
        <p:cxnSp>
          <p:nvCxnSpPr>
            <p:cNvPr id="151" name="Straight Connector 150"/>
            <p:cNvCxnSpPr>
              <a:stCxn id="41" idx="4"/>
            </p:cNvCxnSpPr>
            <p:nvPr/>
          </p:nvCxnSpPr>
          <p:spPr>
            <a:xfrm flipH="1">
              <a:off x="7761018" y="3699110"/>
              <a:ext cx="372131" cy="5182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</a:ln>
            <a:effectLst/>
          </p:spPr>
        </p:cxnSp>
      </p:grp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284341" y="282207"/>
            <a:ext cx="5480759" cy="399583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dirty="0">
                <a:ln w="1905"/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How many mistakes can you find in this diagram</a:t>
            </a:r>
          </a:p>
        </p:txBody>
      </p:sp>
    </p:spTree>
    <p:extLst>
      <p:ext uri="{BB962C8B-B14F-4D97-AF65-F5344CB8AC3E}">
        <p14:creationId xmlns:p14="http://schemas.microsoft.com/office/powerpoint/2010/main" val="25071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/>
      <p:bldP spid="68" grpId="0"/>
      <p:bldP spid="69" grpId="0"/>
      <p:bldP spid="70" grpId="0" animBg="1"/>
      <p:bldP spid="71" grpId="0" animBg="1"/>
      <p:bldP spid="94" grpId="0" animBg="1"/>
      <p:bldP spid="104" grpId="0"/>
      <p:bldP spid="105" grpId="0"/>
      <p:bldP spid="106" grpId="0"/>
      <p:bldP spid="107" grpId="0"/>
      <p:bldP spid="1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569</Words>
  <Application>Microsoft Office PowerPoint</Application>
  <PresentationFormat>On-screen Show (16:9)</PresentationFormat>
  <Paragraphs>198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Book Antiqua</vt:lpstr>
      <vt:lpstr>Calibri</vt:lpstr>
      <vt:lpstr>Consolas</vt:lpstr>
      <vt:lpstr>Constantia</vt:lpstr>
      <vt:lpstr>Gautami</vt:lpstr>
      <vt:lpstr>Leelawadee</vt:lpstr>
      <vt:lpstr>Symbol</vt:lpstr>
      <vt:lpstr>Times New Roman</vt:lpstr>
      <vt:lpstr>Tw Cen MT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3</cp:revision>
  <dcterms:created xsi:type="dcterms:W3CDTF">2019-03-01T09:16:55Z</dcterms:created>
  <dcterms:modified xsi:type="dcterms:W3CDTF">2022-04-25T03:18:40Z</dcterms:modified>
</cp:coreProperties>
</file>