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887FF-A669-447E-B3F2-F2451588437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7DAF2-75A0-4D89-9859-2740FB22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1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84523-DFD7-4251-A185-4C91FCB57C0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06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84523-DFD7-4251-A185-4C91FCB57C0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59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9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50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354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5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8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4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4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5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4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6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7" Type="http://schemas.openxmlformats.org/officeDocument/2006/relationships/image" Target="../media/image206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5.png"/><Relationship Id="rId5" Type="http://schemas.openxmlformats.org/officeDocument/2006/relationships/image" Target="../media/image204.png"/><Relationship Id="rId4" Type="http://schemas.openxmlformats.org/officeDocument/2006/relationships/image" Target="../media/image20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microsoft.com/office/2007/relationships/hdphoto" Target="../media/hdphoto1.wdp"/><Relationship Id="rId7" Type="http://schemas.openxmlformats.org/officeDocument/2006/relationships/image" Target="../media/image17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4.png"/><Relationship Id="rId11" Type="http://schemas.openxmlformats.org/officeDocument/2006/relationships/image" Target="../media/image148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47.png"/><Relationship Id="rId9" Type="http://schemas.openxmlformats.org/officeDocument/2006/relationships/image" Target="../media/image17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81.png"/><Relationship Id="rId7" Type="http://schemas.openxmlformats.org/officeDocument/2006/relationships/image" Target="../media/image3.jpe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4.png"/><Relationship Id="rId11" Type="http://schemas.openxmlformats.org/officeDocument/2006/relationships/image" Target="../media/image187.png"/><Relationship Id="rId5" Type="http://schemas.openxmlformats.org/officeDocument/2006/relationships/image" Target="../media/image183.png"/><Relationship Id="rId10" Type="http://schemas.openxmlformats.org/officeDocument/2006/relationships/image" Target="../media/image186.png"/><Relationship Id="rId4" Type="http://schemas.openxmlformats.org/officeDocument/2006/relationships/image" Target="../media/image182.png"/><Relationship Id="rId9" Type="http://schemas.openxmlformats.org/officeDocument/2006/relationships/image" Target="../media/image18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0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192.png"/><Relationship Id="rId7" Type="http://schemas.microsoft.com/office/2007/relationships/hdphoto" Target="../media/hdphoto1.wdp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11" Type="http://schemas.openxmlformats.org/officeDocument/2006/relationships/image" Target="../media/image198.png"/><Relationship Id="rId5" Type="http://schemas.openxmlformats.org/officeDocument/2006/relationships/image" Target="../media/image194.png"/><Relationship Id="rId10" Type="http://schemas.openxmlformats.org/officeDocument/2006/relationships/image" Target="../media/image197.png"/><Relationship Id="rId4" Type="http://schemas.openxmlformats.org/officeDocument/2006/relationships/image" Target="../media/image193.png"/><Relationship Id="rId9" Type="http://schemas.openxmlformats.org/officeDocument/2006/relationships/image" Target="../media/image1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rgbClr val="FDEDE9"/>
              </a:gs>
              <a:gs pos="1000">
                <a:schemeClr val="bg1"/>
              </a:gs>
              <a:gs pos="100000">
                <a:srgbClr val="F7BAA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 bwMode="auto">
          <a:xfrm>
            <a:off x="3194058" y="2217807"/>
            <a:ext cx="27558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4000" b="1" dirty="0" smtClean="0">
                <a:solidFill>
                  <a:srgbClr val="000099"/>
                </a:solidFill>
                <a:latin typeface="Leelawadee" pitchFamily="34" charset="-34"/>
                <a:cs typeface="Leelawadee" pitchFamily="34" charset="-34"/>
              </a:rPr>
              <a:t>LECTURE </a:t>
            </a:r>
            <a:r>
              <a:rPr kumimoji="1" lang="en-US" sz="4000" b="1" dirty="0">
                <a:solidFill>
                  <a:srgbClr val="000099"/>
                </a:solidFill>
                <a:latin typeface="Leelawadee" pitchFamily="34" charset="-34"/>
                <a:cs typeface="Leelawadee" pitchFamily="34" charset="-34"/>
              </a:rPr>
              <a:t>9</a:t>
            </a:r>
            <a:endParaRPr kumimoji="1" lang="en-US" sz="4000" b="1" dirty="0" smtClean="0">
              <a:solidFill>
                <a:srgbClr val="000099"/>
              </a:solidFill>
              <a:latin typeface="Leelawadee" pitchFamily="34" charset="-34"/>
              <a:cs typeface="Leelawadee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94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04222" y="492096"/>
            <a:ext cx="7555010" cy="703237"/>
            <a:chOff x="762088" y="89024"/>
            <a:chExt cx="7474908" cy="703237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762088" y="89024"/>
              <a:ext cx="7455858" cy="69371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889757" y="98549"/>
              <a:ext cx="7347239" cy="6937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66700" indent="-266700" algn="l"/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	An electric bulb is connected to a 220 V generator. The current is 0.50 A. What is the power of the bulb?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7200" y="537816"/>
            <a:ext cx="640080" cy="640080"/>
            <a:chOff x="4953000" y="3718491"/>
            <a:chExt cx="640080" cy="640080"/>
          </a:xfrm>
        </p:grpSpPr>
        <p:sp>
          <p:nvSpPr>
            <p:cNvPr id="6" name="Oval 5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>
                  <a:ln w="19050">
                    <a:solidFill>
                      <a:prstClr val="black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6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575516" y="1956647"/>
            <a:ext cx="3009599" cy="1717152"/>
            <a:chOff x="6117256" y="2115301"/>
            <a:chExt cx="2736001" cy="1290122"/>
          </a:xfrm>
        </p:grpSpPr>
        <p:grpSp>
          <p:nvGrpSpPr>
            <p:cNvPr id="45" name="Group 44"/>
            <p:cNvGrpSpPr/>
            <p:nvPr/>
          </p:nvGrpSpPr>
          <p:grpSpPr>
            <a:xfrm>
              <a:off x="6117256" y="2115301"/>
              <a:ext cx="2736001" cy="1290122"/>
              <a:chOff x="4103712" y="1983111"/>
              <a:chExt cx="2736001" cy="129012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4128967" y="1983111"/>
                <a:ext cx="0" cy="1183543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851984" y="3145471"/>
                <a:ext cx="1047404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6082443" y="2006249"/>
                <a:ext cx="757270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815431" y="1985492"/>
                <a:ext cx="0" cy="1181162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889821" y="3145471"/>
                <a:ext cx="549602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6627439" y="3145471"/>
                <a:ext cx="207303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113827" y="3145471"/>
                <a:ext cx="290946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103712" y="2006249"/>
                <a:ext cx="1899884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 rot="16200000">
                <a:off x="4523472" y="2917159"/>
                <a:ext cx="221286" cy="442685"/>
                <a:chOff x="1031087" y="2468675"/>
                <a:chExt cx="221286" cy="293974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>
                  <a:off x="1031087" y="2468675"/>
                  <a:ext cx="221285" cy="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1031088" y="2637721"/>
                  <a:ext cx="221285" cy="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1031087" y="2554435"/>
                  <a:ext cx="221285" cy="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1031087" y="2721006"/>
                  <a:ext cx="221285" cy="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1090115" y="2512793"/>
                  <a:ext cx="103232" cy="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1090114" y="2679364"/>
                  <a:ext cx="103232" cy="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1090115" y="2596079"/>
                  <a:ext cx="103232" cy="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090115" y="2762649"/>
                  <a:ext cx="103232" cy="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/>
              <p:cNvGrpSpPr/>
              <p:nvPr/>
            </p:nvGrpSpPr>
            <p:grpSpPr>
              <a:xfrm>
                <a:off x="5604514" y="3018872"/>
                <a:ext cx="294527" cy="254361"/>
                <a:chOff x="2581914" y="2491822"/>
                <a:chExt cx="294527" cy="254361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2581914" y="2497297"/>
                  <a:ext cx="294527" cy="24341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2639310" y="2491822"/>
                  <a:ext cx="179734" cy="254361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marL="342900" indent="-342900" algn="ctr"/>
                  <a:r>
                    <a:rPr lang="en-US" sz="1600" b="1" dirty="0">
                      <a:solidFill>
                        <a:srgbClr val="0000CC"/>
                      </a:solidFill>
                      <a:latin typeface="Tw Cen MT" pitchFamily="34" charset="0"/>
                    </a:rPr>
                    <a:t>A</a:t>
                  </a:r>
                  <a:endParaRPr lang="en-US" sz="1600" b="1" baseline="-25000" dirty="0">
                    <a:solidFill>
                      <a:srgbClr val="0000CC"/>
                    </a:solidFill>
                    <a:latin typeface="Tw Cen MT" pitchFamily="34" charset="0"/>
                  </a:endParaRPr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6413999" y="2829279"/>
                <a:ext cx="217479" cy="387315"/>
                <a:chOff x="1031501" y="3089076"/>
                <a:chExt cx="217479" cy="387315"/>
              </a:xfrm>
            </p:grpSpPr>
            <p:sp>
              <p:nvSpPr>
                <p:cNvPr id="74" name="Right Bracket 73"/>
                <p:cNvSpPr/>
                <p:nvPr/>
              </p:nvSpPr>
              <p:spPr>
                <a:xfrm>
                  <a:off x="1195950" y="3337138"/>
                  <a:ext cx="34964" cy="139253"/>
                </a:xfrm>
                <a:prstGeom prst="rightBracket">
                  <a:avLst>
                    <a:gd name="adj" fmla="val 606101"/>
                  </a:avLst>
                </a:prstGeom>
                <a:ln w="28575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Right Bracket 74"/>
                <p:cNvSpPr/>
                <p:nvPr/>
              </p:nvSpPr>
              <p:spPr>
                <a:xfrm flipH="1">
                  <a:off x="1041906" y="3337138"/>
                  <a:ext cx="34964" cy="139253"/>
                </a:xfrm>
                <a:prstGeom prst="rightBracket">
                  <a:avLst>
                    <a:gd name="adj" fmla="val 606101"/>
                  </a:avLst>
                </a:prstGeom>
                <a:ln w="28575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Flowchart: Connector 75"/>
                <p:cNvSpPr/>
                <p:nvPr/>
              </p:nvSpPr>
              <p:spPr>
                <a:xfrm>
                  <a:off x="1094153" y="3370764"/>
                  <a:ext cx="87120" cy="72000"/>
                </a:xfrm>
                <a:prstGeom prst="flowChartConnector">
                  <a:avLst/>
                </a:prstGeom>
                <a:solidFill>
                  <a:srgbClr val="000066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1031501" y="3089076"/>
                  <a:ext cx="217479" cy="254361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marL="342900" indent="-342900" algn="ctr"/>
                  <a:r>
                    <a:rPr lang="en-US" sz="1600" b="1" dirty="0">
                      <a:solidFill>
                        <a:srgbClr val="0000CC"/>
                      </a:solidFill>
                      <a:latin typeface="Tw Cen MT" pitchFamily="34" charset="0"/>
                    </a:rPr>
                    <a:t>K</a:t>
                  </a:r>
                  <a:endParaRPr lang="en-US" sz="1600" b="1" baseline="-25000" dirty="0">
                    <a:solidFill>
                      <a:srgbClr val="0000CC"/>
                    </a:solidFill>
                    <a:latin typeface="Tw Cen MT" pitchFamily="34" charset="0"/>
                  </a:endParaRPr>
                </a:p>
              </p:txBody>
            </p:sp>
          </p:grpSp>
          <p:cxnSp>
            <p:nvCxnSpPr>
              <p:cNvPr id="66" name="Straight Arrow Connector 65"/>
              <p:cNvCxnSpPr/>
              <p:nvPr/>
            </p:nvCxnSpPr>
            <p:spPr>
              <a:xfrm>
                <a:off x="6818527" y="2507785"/>
                <a:ext cx="0" cy="92494"/>
              </a:xfrm>
              <a:prstGeom prst="straightConnector1">
                <a:avLst/>
              </a:prstGeom>
              <a:ln w="38100">
                <a:solidFill>
                  <a:srgbClr val="00006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V="1">
                <a:off x="4127309" y="2475613"/>
                <a:ext cx="0" cy="92494"/>
              </a:xfrm>
              <a:prstGeom prst="straightConnector1">
                <a:avLst/>
              </a:prstGeom>
              <a:ln w="38100">
                <a:solidFill>
                  <a:srgbClr val="00006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rot="5400000" flipH="1" flipV="1">
                <a:off x="5476162" y="1977628"/>
                <a:ext cx="0" cy="45720"/>
              </a:xfrm>
              <a:prstGeom prst="straightConnector1">
                <a:avLst/>
              </a:prstGeom>
              <a:ln w="38100">
                <a:solidFill>
                  <a:srgbClr val="00006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69"/>
              <p:cNvSpPr/>
              <p:nvPr/>
            </p:nvSpPr>
            <p:spPr>
              <a:xfrm>
                <a:off x="4868143" y="2946357"/>
                <a:ext cx="179325" cy="2543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ctr"/>
                <a:r>
                  <a:rPr lang="en-US" sz="1600" b="1" dirty="0">
                    <a:solidFill>
                      <a:srgbClr val="0000CC"/>
                    </a:solidFill>
                    <a:latin typeface="Tw Cen MT" pitchFamily="34" charset="0"/>
                  </a:rPr>
                  <a:t>–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137981" y="2943780"/>
                <a:ext cx="286638" cy="2543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ctr"/>
                <a:r>
                  <a:rPr lang="en-US" sz="1600" b="1" dirty="0">
                    <a:solidFill>
                      <a:srgbClr val="0000CC"/>
                    </a:solidFill>
                    <a:latin typeface="Tw Cen MT" pitchFamily="34" charset="0"/>
                  </a:rPr>
                  <a:t>+</a:t>
                </a: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6427781" y="2940254"/>
              <a:ext cx="423807" cy="25436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V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pic>
        <p:nvPicPr>
          <p:cNvPr id="88" name="Picture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11" y="1549371"/>
            <a:ext cx="591669" cy="536511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5600718" y="2487577"/>
            <a:ext cx="10885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I = 0.5 A 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20098" y="3604796"/>
            <a:ext cx="750801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220 V </a:t>
            </a:r>
            <a:endParaRPr lang="en-US" sz="1600" b="1" baseline="-25000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944136" y="2076907"/>
            <a:ext cx="146309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Power (P) = ?  </a:t>
            </a:r>
            <a:endParaRPr lang="en-US" sz="1600" b="1" baseline="-25000" dirty="0">
              <a:solidFill>
                <a:srgbClr val="0000CC"/>
              </a:solidFill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101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3742" y="440187"/>
            <a:ext cx="7555010" cy="703237"/>
            <a:chOff x="762088" y="89024"/>
            <a:chExt cx="7474908" cy="703237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762088" y="89024"/>
              <a:ext cx="7455858" cy="69371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889757" y="98549"/>
              <a:ext cx="7347239" cy="6937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66700" indent="-266700" algn="l"/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	An electric bulb is connected to a 220 V generator. The current is 0.50 A. What is the power of the bulb?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20" y="485907"/>
            <a:ext cx="640080" cy="640080"/>
            <a:chOff x="4953000" y="3718491"/>
            <a:chExt cx="640080" cy="640080"/>
          </a:xfrm>
        </p:grpSpPr>
        <p:sp>
          <p:nvSpPr>
            <p:cNvPr id="6" name="Oval 5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>
                  <a:ln w="19050">
                    <a:solidFill>
                      <a:prstClr val="black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6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522006" y="1264566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Given :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5400" y="1246670"/>
            <a:ext cx="12291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Current (</a:t>
            </a:r>
            <a:r>
              <a:rPr lang="en-US" sz="1600" b="1" dirty="0">
                <a:solidFill>
                  <a:srgbClr val="FF0000"/>
                </a:solidFill>
                <a:latin typeface="Tw Cen MT" pitchFamily="34" charset="0"/>
              </a:rPr>
              <a:t>I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65986" y="1246670"/>
            <a:ext cx="10599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0.50 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95400" y="1574916"/>
            <a:ext cx="12291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P.D. (</a:t>
            </a:r>
            <a:r>
              <a:rPr lang="en-US" sz="1600" b="1" dirty="0">
                <a:solidFill>
                  <a:srgbClr val="FF0000"/>
                </a:solidFill>
                <a:latin typeface="Tw Cen MT" pitchFamily="34" charset="0"/>
              </a:rPr>
              <a:t>V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465986" y="1574916"/>
            <a:ext cx="9957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220 V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2006" y="2058283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To find :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03757" y="2040387"/>
            <a:ext cx="15055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Power (P)	 =  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22009" y="2476232"/>
            <a:ext cx="1148723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Formula :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63730" y="2458336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2458336"/>
            <a:ext cx="6126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=  VI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22009" y="3094362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Solution 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69227" y="3076466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62897" y="3076466"/>
            <a:ext cx="6126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  VI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72911" y="3411987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04493" y="3411987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411987"/>
            <a:ext cx="326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40629" y="3411987"/>
            <a:ext cx="5549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220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43200" y="3411987"/>
            <a:ext cx="3132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×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71800" y="3411987"/>
            <a:ext cx="60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0.50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2540" y="3759233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04122" y="3759233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57029" y="3759233"/>
            <a:ext cx="326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40258" y="3759233"/>
            <a:ext cx="8601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110 W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1" y="1242325"/>
            <a:ext cx="2209800" cy="20192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2" name="Group 31"/>
          <p:cNvGrpSpPr/>
          <p:nvPr/>
        </p:nvGrpSpPr>
        <p:grpSpPr>
          <a:xfrm>
            <a:off x="6281648" y="1522410"/>
            <a:ext cx="1482681" cy="338554"/>
            <a:chOff x="5242561" y="-906670"/>
            <a:chExt cx="1482681" cy="338554"/>
          </a:xfrm>
        </p:grpSpPr>
        <p:sp>
          <p:nvSpPr>
            <p:cNvPr id="33" name="TextBox 32"/>
            <p:cNvSpPr txBox="1"/>
            <p:nvPr/>
          </p:nvSpPr>
          <p:spPr>
            <a:xfrm>
              <a:off x="5242561" y="-906670"/>
              <a:ext cx="6975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Tw Cen MT" pitchFamily="34" charset="0"/>
                  <a:cs typeface="Times New Roman" pitchFamily="18" charset="0"/>
                </a:rPr>
                <a:t>P =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63816" y="-906670"/>
              <a:ext cx="6070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black"/>
                  </a:solidFill>
                  <a:latin typeface="Tw Cen MT" pitchFamily="34" charset="0"/>
                  <a:cs typeface="Times New Roman" pitchFamily="18" charset="0"/>
                  <a:sym typeface="Symbol"/>
                </a:rPr>
                <a:t>I</a:t>
              </a:r>
              <a:r>
                <a:rPr lang="en-US" sz="1600" b="1" baseline="30000" dirty="0">
                  <a:solidFill>
                    <a:prstClr val="black"/>
                  </a:solidFill>
                  <a:latin typeface="Tw Cen MT" pitchFamily="34" charset="0"/>
                  <a:cs typeface="Times New Roman" pitchFamily="18" charset="0"/>
                  <a:sym typeface="Symbol"/>
                </a:rPr>
                <a:t>2</a:t>
              </a:r>
              <a:r>
                <a:rPr lang="en-US" sz="1600" b="1" dirty="0">
                  <a:solidFill>
                    <a:prstClr val="black"/>
                  </a:solidFill>
                  <a:latin typeface="Tw Cen MT" pitchFamily="34" charset="0"/>
                  <a:cs typeface="Times New Roman" pitchFamily="18" charset="0"/>
                  <a:sym typeface="Symbol"/>
                </a:rPr>
                <a:t>R</a:t>
              </a:r>
              <a:endParaRPr lang="en-US" sz="1600" b="1" i="1" dirty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71313" y="-906670"/>
              <a:ext cx="7539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Tw Cen MT" pitchFamily="34" charset="0"/>
                  <a:cs typeface="Times New Roman" pitchFamily="18" charset="0"/>
                </a:rPr>
                <a:t>watt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281648" y="2084870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Tw Cen MT" pitchFamily="34" charset="0"/>
              </a:rPr>
              <a:t>P =  VI </a:t>
            </a:r>
            <a:r>
              <a:rPr lang="en-US" sz="1600" b="1" dirty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watt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81648" y="2586004"/>
                <a:ext cx="1281120" cy="477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b="1" kern="0" dirty="0">
                    <a:solidFill>
                      <a:sysClr val="windowText" lastClr="000000"/>
                    </a:solidFill>
                    <a:effectLst>
                      <a:innerShdw blurRad="114300">
                        <a:prstClr val="black"/>
                      </a:innerShdw>
                    </a:effectLst>
                    <a:latin typeface="Tw Cen MT" pitchFamily="34" charset="0"/>
                    <a:cs typeface="Times New Roman" pitchFamily="18" charset="0"/>
                  </a:rPr>
                  <a:t>P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kern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 kern="0" dirty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Tw Cen MT" pitchFamily="34" charset="0"/>
                            <a:cs typeface="Times New Roman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1600" b="1" kern="0" baseline="30000" dirty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Tw Cen MT" pitchFamily="34" charset="0"/>
                            <a:cs typeface="Times New Roman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kern="0" dirty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Tw Cen MT" pitchFamily="34" charset="0"/>
                            <a:cs typeface="Times New Roman" pitchFamily="18" charset="0"/>
                          </a:rPr>
                          <m:t>R</m:t>
                        </m:r>
                      </m:den>
                    </m:f>
                  </m:oMath>
                </a14:m>
                <a:r>
                  <a:rPr lang="en-US" sz="1600" b="1" kern="0" dirty="0">
                    <a:solidFill>
                      <a:sysClr val="windowText" lastClr="000000"/>
                    </a:solidFill>
                    <a:effectLst>
                      <a:innerShdw blurRad="114300">
                        <a:prstClr val="black"/>
                      </a:innerShdw>
                    </a:effectLst>
                    <a:latin typeface="Tw Cen MT" pitchFamily="34" charset="0"/>
                    <a:cs typeface="Times New Roman" pitchFamily="18" charset="0"/>
                  </a:rPr>
                  <a:t> watt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648" y="2586004"/>
                <a:ext cx="1281120" cy="477375"/>
              </a:xfrm>
              <a:prstGeom prst="rect">
                <a:avLst/>
              </a:prstGeom>
              <a:blipFill rotWithShape="1">
                <a:blip r:embed="rId4"/>
                <a:stretch>
                  <a:fillRect l="-2370" r="-1422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>
            <a:off x="6191898" y="2055124"/>
            <a:ext cx="1639032" cy="405522"/>
          </a:xfrm>
          <a:prstGeom prst="ellipse">
            <a:avLst/>
          </a:prstGeom>
          <a:noFill/>
          <a:ln w="28575">
            <a:solidFill>
              <a:srgbClr val="FF3399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  <a:latin typeface="Tw Cen MT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22009" y="4250187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Ans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 :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57300" y="4250187"/>
            <a:ext cx="2822331" cy="302763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US" sz="1600" dirty="0">
                <a:solidFill>
                  <a:prstClr val="black"/>
                </a:solidFill>
                <a:latin typeface="Tw Cen MT" pitchFamily="34" charset="0"/>
              </a:rPr>
              <a:t>Power of the bulb is 110 W.</a:t>
            </a:r>
          </a:p>
        </p:txBody>
      </p:sp>
    </p:spTree>
    <p:extLst>
      <p:ext uri="{BB962C8B-B14F-4D97-AF65-F5344CB8AC3E}">
        <p14:creationId xmlns:p14="http://schemas.microsoft.com/office/powerpoint/2010/main" val="63223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  <p:bldP spid="17" grpId="0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6" grpId="0"/>
      <p:bldP spid="36" grpId="1"/>
      <p:bldP spid="40" grpId="0"/>
      <p:bldP spid="40" grpId="1"/>
      <p:bldP spid="41" grpId="0" animBg="1"/>
      <p:bldP spid="41" grpId="1" animBg="1"/>
      <p:bldP spid="41" grpId="2" animBg="1"/>
      <p:bldP spid="42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3742" y="464010"/>
            <a:ext cx="7535756" cy="839391"/>
            <a:chOff x="762088" y="16185"/>
            <a:chExt cx="7455858" cy="839391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762088" y="16185"/>
              <a:ext cx="7455858" cy="839391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889757" y="98549"/>
              <a:ext cx="6951118" cy="6937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66700" indent="-266700" algn="l"/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	An electric heater of resistance 8 </a:t>
              </a:r>
              <a:r>
                <a:rPr lang="en-IN" sz="1600" dirty="0">
                  <a:solidFill>
                    <a:prstClr val="black"/>
                  </a:solidFill>
                  <a:latin typeface="Symbol" pitchFamily="18" charset="2"/>
                </a:rPr>
                <a:t>W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 draws 15 A from the service mains for 2 hours</a:t>
              </a:r>
              <a:r>
                <a:rPr lang="en-IN" sz="1600">
                  <a:solidFill>
                    <a:prstClr val="black"/>
                  </a:solidFill>
                  <a:latin typeface="Tw Cen MT" pitchFamily="34" charset="0"/>
                </a:rPr>
                <a:t>. </a:t>
              </a:r>
              <a:r>
                <a:rPr lang="en-IN" sz="1600" smtClean="0">
                  <a:solidFill>
                    <a:prstClr val="black"/>
                  </a:solidFill>
                  <a:latin typeface="Tw Cen MT" pitchFamily="34" charset="0"/>
                </a:rPr>
                <a:t>Calculate 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the rate at which heat is developed in the heater.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20" y="582569"/>
            <a:ext cx="640080" cy="640080"/>
            <a:chOff x="4953000" y="3718491"/>
            <a:chExt cx="640080" cy="640080"/>
          </a:xfrm>
        </p:grpSpPr>
        <p:sp>
          <p:nvSpPr>
            <p:cNvPr id="6" name="Oval 5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7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447675" y="1371717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Given :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33949" y="1353821"/>
            <a:ext cx="15846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Resistance (</a:t>
            </a:r>
            <a:r>
              <a:rPr lang="en-US" sz="1600" b="1" dirty="0">
                <a:solidFill>
                  <a:srgbClr val="FF0000"/>
                </a:solidFill>
                <a:latin typeface="Tw Cen MT" pitchFamily="34" charset="0"/>
              </a:rPr>
              <a:t>R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58355" y="1353821"/>
            <a:ext cx="8050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8 </a:t>
            </a:r>
            <a:r>
              <a:rPr lang="en-US" sz="1600" b="1" dirty="0">
                <a:solidFill>
                  <a:srgbClr val="0000CC"/>
                </a:solidFill>
                <a:latin typeface="Symbol" pitchFamily="18" charset="2"/>
              </a:rPr>
              <a:t>W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27674" y="1678369"/>
            <a:ext cx="15846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Current (</a:t>
            </a:r>
            <a:r>
              <a:rPr lang="en-US" sz="1600" b="1" dirty="0">
                <a:solidFill>
                  <a:srgbClr val="FF0000"/>
                </a:solidFill>
                <a:latin typeface="Tw Cen MT" pitchFamily="34" charset="0"/>
              </a:rPr>
              <a:t>I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52080" y="1678369"/>
            <a:ext cx="8980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15 A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47675" y="2154945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To find :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03757" y="2137049"/>
            <a:ext cx="13993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Power (P) =  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47675" y="2578391"/>
            <a:ext cx="1223057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Formula :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68630" y="2560495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99401" y="2560495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7425" y="2560495"/>
            <a:ext cx="4299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I</a:t>
            </a:r>
            <a:r>
              <a:rPr lang="en-US" baseline="30000" dirty="0">
                <a:solidFill>
                  <a:srgbClr val="C00000"/>
                </a:solidFill>
                <a:latin typeface="Tw Cen MT" pitchFamily="34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57461" y="2989421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Solution :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01248" y="2971525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94918" y="2971525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46943" y="2971525"/>
            <a:ext cx="4299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baseline="30000" dirty="0">
                <a:solidFill>
                  <a:srgbClr val="0000CC"/>
                </a:solidFill>
                <a:latin typeface="Tw Cen MT" pitchFamily="34" charset="0"/>
              </a:rPr>
              <a:t>2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7767" y="3322045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03032" y="3322045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96702" y="3322045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66360" y="3322045"/>
            <a:ext cx="9605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(15)</a:t>
            </a:r>
            <a:r>
              <a:rPr lang="en-US" baseline="30000" dirty="0">
                <a:solidFill>
                  <a:srgbClr val="0000CC"/>
                </a:solidFill>
                <a:latin typeface="Tw Cen MT" pitchFamily="34" charset="0"/>
              </a:rPr>
              <a:t>2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 × 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15612" y="3649705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00877" y="3649705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94547" y="3649705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64205" y="3649705"/>
            <a:ext cx="9268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1800 J/s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57200" y="4235049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Ans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 :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92491" y="4219911"/>
            <a:ext cx="4979709" cy="33303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US" sz="1600" dirty="0">
                <a:solidFill>
                  <a:prstClr val="black"/>
                </a:solidFill>
                <a:latin typeface="Tw Cen MT" pitchFamily="34" charset="0"/>
              </a:rPr>
              <a:t>Heat is produced by the heater at the rate of 1800 J/s</a:t>
            </a:r>
          </a:p>
        </p:txBody>
      </p:sp>
    </p:spTree>
    <p:extLst>
      <p:ext uri="{BB962C8B-B14F-4D97-AF65-F5344CB8AC3E}">
        <p14:creationId xmlns:p14="http://schemas.microsoft.com/office/powerpoint/2010/main" val="148948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  <p:bldP spid="17" grpId="0"/>
      <p:bldP spid="18" grpId="0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2362200" y="2044557"/>
            <a:ext cx="3432154" cy="2508393"/>
            <a:chOff x="533400" y="2044557"/>
            <a:chExt cx="3432154" cy="250839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3786395" y="2430284"/>
              <a:ext cx="0" cy="206014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881469" y="2409041"/>
              <a:ext cx="0" cy="595357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81469" y="3586165"/>
              <a:ext cx="0" cy="904259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51959" y="4484086"/>
              <a:ext cx="362584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380024" y="4478493"/>
              <a:ext cx="267754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37924" y="3018687"/>
              <a:ext cx="29452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37924" y="3342959"/>
              <a:ext cx="29452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37924" y="3180823"/>
              <a:ext cx="29452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37924" y="3505095"/>
              <a:ext cx="29452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816489" y="3099755"/>
              <a:ext cx="137401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816489" y="3424027"/>
              <a:ext cx="137401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16489" y="3261891"/>
              <a:ext cx="137401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16489" y="3586165"/>
              <a:ext cx="137401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867525" y="2436624"/>
              <a:ext cx="776488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644988" y="2065545"/>
              <a:ext cx="0" cy="57600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045577" y="2065545"/>
              <a:ext cx="0" cy="57600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039542" y="2430284"/>
              <a:ext cx="776488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ight Bracket 79"/>
            <p:cNvSpPr/>
            <p:nvPr/>
          </p:nvSpPr>
          <p:spPr>
            <a:xfrm>
              <a:off x="1366313" y="4399772"/>
              <a:ext cx="42305" cy="153178"/>
            </a:xfrm>
            <a:prstGeom prst="rightBracket">
              <a:avLst>
                <a:gd name="adj" fmla="val 606101"/>
              </a:avLst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ight Bracket 80"/>
            <p:cNvSpPr/>
            <p:nvPr/>
          </p:nvSpPr>
          <p:spPr>
            <a:xfrm flipH="1">
              <a:off x="1184929" y="4399772"/>
              <a:ext cx="42305" cy="153178"/>
            </a:xfrm>
            <a:prstGeom prst="rightBracket">
              <a:avLst>
                <a:gd name="adj" fmla="val 606101"/>
              </a:avLst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lowchart: Connector 81"/>
            <p:cNvSpPr/>
            <p:nvPr/>
          </p:nvSpPr>
          <p:spPr>
            <a:xfrm>
              <a:off x="1260475" y="4445623"/>
              <a:ext cx="72000" cy="72000"/>
            </a:xfrm>
            <a:prstGeom prst="flowChartConnector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641575" y="3292293"/>
              <a:ext cx="323979" cy="32004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668905" y="3271273"/>
              <a:ext cx="263150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600" b="1" dirty="0">
                  <a:solidFill>
                    <a:srgbClr val="0B00EA"/>
                  </a:solidFill>
                  <a:latin typeface="Tw Cen MT" pitchFamily="34" charset="0"/>
                </a:rPr>
                <a:t>A</a:t>
              </a:r>
              <a:endParaRPr lang="en-US" sz="1600" b="1" baseline="-25000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3787185" y="2781992"/>
              <a:ext cx="0" cy="123110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881472" y="2775442"/>
              <a:ext cx="0" cy="123110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1153629" y="4019550"/>
              <a:ext cx="318411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600" b="1" dirty="0">
                  <a:solidFill>
                    <a:srgbClr val="0B00EA"/>
                  </a:solidFill>
                  <a:latin typeface="Tw Cen MT" pitchFamily="34" charset="0"/>
                </a:rPr>
                <a:t>K</a:t>
              </a:r>
              <a:endParaRPr lang="en-US" sz="1600" b="1" baseline="-25000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44712" y="2737063"/>
              <a:ext cx="419666" cy="338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b="1" dirty="0">
                  <a:solidFill>
                    <a:srgbClr val="0B00EA"/>
                  </a:solidFill>
                  <a:latin typeface="Tw Cen MT" pitchFamily="34" charset="0"/>
                </a:rPr>
                <a:t>+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33400" y="3538535"/>
              <a:ext cx="419666" cy="338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b="1" dirty="0">
                  <a:solidFill>
                    <a:srgbClr val="0B00EA"/>
                  </a:solidFill>
                  <a:latin typeface="Tw Cen MT" pitchFamily="34" charset="0"/>
                </a:rPr>
                <a:t>–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1380806" y="4478493"/>
              <a:ext cx="2432768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619881" y="2617270"/>
              <a:ext cx="711516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2360354" y="2623912"/>
              <a:ext cx="711516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616075" y="2044557"/>
              <a:ext cx="721041" cy="143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2359723" y="2051199"/>
              <a:ext cx="711516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773742" y="212911"/>
            <a:ext cx="7555010" cy="839391"/>
            <a:chOff x="762088" y="16185"/>
            <a:chExt cx="7474908" cy="839391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762088" y="16185"/>
              <a:ext cx="7455858" cy="839391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889757" y="98549"/>
              <a:ext cx="7347239" cy="6937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66700" indent="-266700" algn="l"/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	Two lamps, one rated  100 W at 220 V, and the other 60 W at 220 V, are connected in parallel to electric mains supply. What current is drawn from the line if the supply voltage is 220 V ?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6" name="Oval 5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8</a:t>
              </a:r>
              <a:endParaRPr lang="en-US" sz="3200" b="1" cap="all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3628691" y="2656779"/>
            <a:ext cx="1051178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sz="1600" b="1" dirty="0">
                <a:solidFill>
                  <a:srgbClr val="0B00EA"/>
                </a:solidFill>
                <a:latin typeface="Tw Cen MT" pitchFamily="34" charset="0"/>
              </a:rPr>
              <a:t>P</a:t>
            </a:r>
            <a:r>
              <a:rPr lang="en-US" sz="1600" b="1" baseline="-25000" dirty="0">
                <a:solidFill>
                  <a:srgbClr val="0B00EA"/>
                </a:solidFill>
                <a:latin typeface="Tw Cen MT" pitchFamily="34" charset="0"/>
              </a:rPr>
              <a:t>2</a:t>
            </a:r>
            <a:r>
              <a:rPr lang="en-US" sz="1600" b="1" dirty="0">
                <a:solidFill>
                  <a:srgbClr val="0B00EA"/>
                </a:solidFill>
                <a:latin typeface="Tw Cen MT" pitchFamily="34" charset="0"/>
              </a:rPr>
              <a:t>= 60 W </a:t>
            </a:r>
            <a:endParaRPr lang="en-US" sz="1600" b="1" dirty="0">
              <a:solidFill>
                <a:srgbClr val="0B00EA"/>
              </a:solidFill>
              <a:latin typeface="Symbol" pitchFamily="18" charset="2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12230" y="3138070"/>
            <a:ext cx="7920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1600" b="1" dirty="0">
                <a:solidFill>
                  <a:srgbClr val="0B00EA"/>
                </a:solidFill>
                <a:latin typeface="Tw Cen MT" pitchFamily="34" charset="0"/>
              </a:rPr>
              <a:t>220 V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736" y="2187408"/>
            <a:ext cx="537881" cy="48773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05" y="1614695"/>
            <a:ext cx="537881" cy="487737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3632679" y="1303545"/>
            <a:ext cx="1051178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sz="1400" b="1" dirty="0">
                <a:solidFill>
                  <a:srgbClr val="0B00EA"/>
                </a:solidFill>
                <a:latin typeface="Tw Cen MT" pitchFamily="34" charset="0"/>
              </a:rPr>
              <a:t>P</a:t>
            </a:r>
            <a:r>
              <a:rPr lang="en-US" sz="1400" b="1" baseline="-25000" dirty="0">
                <a:solidFill>
                  <a:srgbClr val="0B00EA"/>
                </a:solidFill>
                <a:latin typeface="Tw Cen MT" pitchFamily="34" charset="0"/>
              </a:rPr>
              <a:t>1</a:t>
            </a:r>
            <a:r>
              <a:rPr lang="en-US" sz="1400" b="1" dirty="0">
                <a:solidFill>
                  <a:srgbClr val="0B00EA"/>
                </a:solidFill>
                <a:latin typeface="Tw Cen MT" pitchFamily="34" charset="0"/>
              </a:rPr>
              <a:t>= 100 W  </a:t>
            </a:r>
            <a:endParaRPr lang="en-US" sz="1400" b="1" dirty="0">
              <a:solidFill>
                <a:srgbClr val="0B00EA"/>
              </a:solidFill>
              <a:latin typeface="Symbol" pitchFamily="18" charset="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48724" y="2698005"/>
            <a:ext cx="675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1600" b="1" dirty="0">
                <a:solidFill>
                  <a:srgbClr val="0B00EA"/>
                </a:solidFill>
                <a:latin typeface="Tw Cen MT" pitchFamily="34" charset="0"/>
              </a:rPr>
              <a:t>I = ? </a:t>
            </a:r>
          </a:p>
        </p:txBody>
      </p:sp>
    </p:spTree>
    <p:extLst>
      <p:ext uri="{BB962C8B-B14F-4D97-AF65-F5344CB8AC3E}">
        <p14:creationId xmlns:p14="http://schemas.microsoft.com/office/powerpoint/2010/main" val="7504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103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3743" y="212911"/>
            <a:ext cx="6998657" cy="839391"/>
            <a:chOff x="762088" y="16185"/>
            <a:chExt cx="7474908" cy="839391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762088" y="16185"/>
              <a:ext cx="7455858" cy="839391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889757" y="98549"/>
              <a:ext cx="7347239" cy="6937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66700" indent="-266700" algn="l"/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	Two lamps, one rated  100 W at 220 V, and the other 60 W at 220 V, are connected in parallel to electric mains supply. What current is drawn from the line if the supply voltage is 220 V ?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6" name="Oval 5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8</a:t>
              </a:r>
              <a:endParaRPr lang="en-US" sz="3200" b="1" cap="all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447675" y="1120618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Given :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76375" y="1102722"/>
            <a:ext cx="13906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Power  (</a:t>
            </a:r>
            <a:r>
              <a:rPr lang="en-US" sz="1600" b="1" dirty="0">
                <a:solidFill>
                  <a:srgbClr val="FF0000"/>
                </a:solidFill>
                <a:latin typeface="Tw Cen MT" pitchFamily="34" charset="0"/>
              </a:rPr>
              <a:t>P</a:t>
            </a:r>
            <a:r>
              <a:rPr lang="en-US" sz="1600" b="1" baseline="-25000" dirty="0">
                <a:solidFill>
                  <a:srgbClr val="FF0000"/>
                </a:solidFill>
                <a:latin typeface="Tw Cen MT" pitchFamily="34" charset="0"/>
              </a:rPr>
              <a:t>1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06829" y="1102722"/>
            <a:ext cx="10278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100 W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76375" y="1728371"/>
            <a:ext cx="13906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P. D. (</a:t>
            </a:r>
            <a:r>
              <a:rPr lang="en-US" sz="1600" b="1" dirty="0">
                <a:solidFill>
                  <a:srgbClr val="FF0000"/>
                </a:solidFill>
                <a:latin typeface="Tw Cen MT" pitchFamily="34" charset="0"/>
              </a:rPr>
              <a:t>V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06829" y="1728371"/>
            <a:ext cx="9957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220 V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47675" y="2174892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To find :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03757" y="2156996"/>
            <a:ext cx="14432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Current (I) =  ?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76375" y="1404521"/>
            <a:ext cx="13906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Power  (</a:t>
            </a:r>
            <a:r>
              <a:rPr lang="en-US" sz="1600" b="1" dirty="0">
                <a:solidFill>
                  <a:srgbClr val="FF0000"/>
                </a:solidFill>
                <a:latin typeface="Tw Cen MT" pitchFamily="34" charset="0"/>
              </a:rPr>
              <a:t>P</a:t>
            </a:r>
            <a:r>
              <a:rPr lang="en-US" sz="1600" b="1" baseline="-25000" dirty="0">
                <a:solidFill>
                  <a:srgbClr val="FF0000"/>
                </a:solidFill>
                <a:latin typeface="Tw Cen MT" pitchFamily="34" charset="0"/>
              </a:rPr>
              <a:t>2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806829" y="140452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60 W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7675" y="2589646"/>
            <a:ext cx="1223057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Formula :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68630" y="2571750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99401" y="2571750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57425" y="2571750"/>
            <a:ext cx="3674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VI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47675" y="2984517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Solution :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52600" y="3886616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99401" y="388661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257425" y="3777131"/>
                <a:ext cx="402674" cy="5465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b="1" i="0" baseline="-2500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V</m:t>
                          </m:r>
                        </m:den>
                      </m:f>
                    </m:oMath>
                  </m:oMathPara>
                </a14:m>
                <a:endParaRPr lang="en-US" baseline="-25000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25" y="3777131"/>
                <a:ext cx="402674" cy="5465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699701" y="3495675"/>
            <a:ext cx="362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99401" y="3495675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57425" y="3495675"/>
            <a:ext cx="436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VI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82315" y="3886616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37110" y="4366695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83911" y="4366695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241935" y="4290841"/>
                <a:ext cx="705642" cy="478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  <a:cs typeface="Times New Roman" pitchFamily="18" charset="0"/>
                          </a:rPr>
                          <m:t>100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  <a:cs typeface="Times New Roman" pitchFamily="18" charset="0"/>
                          </a:rPr>
                          <m:t>220</m:t>
                        </m:r>
                      </m:den>
                    </m:f>
                  </m:oMath>
                </a14:m>
                <a:r>
                  <a:rPr lang="en-US" baseline="-25000" dirty="0">
                    <a:solidFill>
                      <a:srgbClr val="0000CC"/>
                    </a:solidFill>
                    <a:latin typeface="Tw Cen MT" pitchFamily="34" charset="0"/>
                  </a:rPr>
                  <a:t> </a:t>
                </a:r>
                <a:r>
                  <a:rPr lang="en-US" dirty="0">
                    <a:solidFill>
                      <a:srgbClr val="0000CC"/>
                    </a:solidFill>
                    <a:latin typeface="Tw Cen MT" pitchFamily="34" charset="0"/>
                  </a:rPr>
                  <a:t>A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935" y="4290841"/>
                <a:ext cx="705642" cy="478144"/>
              </a:xfrm>
              <a:prstGeom prst="rect">
                <a:avLst/>
              </a:prstGeom>
              <a:blipFill rotWithShape="1">
                <a:blip r:embed="rId3"/>
                <a:stretch>
                  <a:fillRect r="-862" b="-512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266825" y="4366695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522807" y="2966621"/>
            <a:ext cx="251579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Current drawn by the bulb of rating 100 W is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81575" y="1981616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28376" y="198161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86400" y="1872131"/>
                <a:ext cx="402674" cy="5465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b="1" i="0" baseline="-2500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V</m:t>
                          </m:r>
                        </m:den>
                      </m:f>
                    </m:oMath>
                  </m:oMathPara>
                </a14:m>
                <a:endParaRPr lang="en-US" baseline="-25000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872131"/>
                <a:ext cx="402674" cy="5465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4928676" y="1590675"/>
            <a:ext cx="362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28376" y="1590675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86400" y="1590675"/>
            <a:ext cx="436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VI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11290" y="1981616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66085" y="2461695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12886" y="2461695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470910" y="2385841"/>
                <a:ext cx="705642" cy="476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  <a:cs typeface="Times New Roman" pitchFamily="18" charset="0"/>
                          </a:rPr>
                          <m:t>60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  <a:cs typeface="Times New Roman" pitchFamily="18" charset="0"/>
                          </a:rPr>
                          <m:t>220</m:t>
                        </m:r>
                      </m:den>
                    </m:f>
                  </m:oMath>
                </a14:m>
                <a:r>
                  <a:rPr lang="en-US" baseline="-25000" dirty="0">
                    <a:solidFill>
                      <a:srgbClr val="0000CC"/>
                    </a:solidFill>
                    <a:latin typeface="Tw Cen MT" pitchFamily="34" charset="0"/>
                  </a:rPr>
                  <a:t> </a:t>
                </a:r>
                <a:r>
                  <a:rPr lang="en-US" dirty="0">
                    <a:solidFill>
                      <a:srgbClr val="0000CC"/>
                    </a:solidFill>
                    <a:latin typeface="Tw Cen MT" pitchFamily="34" charset="0"/>
                  </a:rPr>
                  <a:t>A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910" y="2385841"/>
                <a:ext cx="705642" cy="476862"/>
              </a:xfrm>
              <a:prstGeom prst="rect">
                <a:avLst/>
              </a:prstGeom>
              <a:blipFill rotWithShape="1">
                <a:blip r:embed="rId5"/>
                <a:stretch>
                  <a:fillRect r="-1724" b="-37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4495800" y="2461695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751782" y="1061621"/>
            <a:ext cx="30206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Similarly, Current drawn by the bulb of rating 6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0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W is 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489514" y="2898614"/>
            <a:ext cx="28796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Current drawn from the 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218356" y="3354668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489404" y="3278814"/>
                <a:ext cx="545342" cy="478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  <a:cs typeface="Times New Roman" pitchFamily="18" charset="0"/>
                          </a:rPr>
                          <m:t>100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  <a:cs typeface="Times New Roman" pitchFamily="18" charset="0"/>
                          </a:rPr>
                          <m:t>220</m:t>
                        </m:r>
                      </m:den>
                    </m:f>
                  </m:oMath>
                </a14:m>
                <a:r>
                  <a:rPr lang="en-US" baseline="-25000" dirty="0">
                    <a:solidFill>
                      <a:srgbClr val="0000CC"/>
                    </a:solidFill>
                    <a:latin typeface="Tw Cen MT" pitchFamily="34" charset="0"/>
                  </a:rPr>
                  <a:t> </a:t>
                </a:r>
                <a:endParaRPr lang="en-US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404" y="3278814"/>
                <a:ext cx="545342" cy="478144"/>
              </a:xfrm>
              <a:prstGeom prst="rect">
                <a:avLst/>
              </a:prstGeom>
              <a:blipFill rotWithShape="1">
                <a:blip r:embed="rId6"/>
                <a:stretch>
                  <a:fillRect b="-384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7923708" y="3354668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+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162482" y="3278814"/>
                <a:ext cx="545342" cy="476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  <a:cs typeface="Times New Roman" pitchFamily="18" charset="0"/>
                          </a:rPr>
                          <m:t>60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  <a:cs typeface="Times New Roman" pitchFamily="18" charset="0"/>
                          </a:rPr>
                          <m:t>220</m:t>
                        </m:r>
                      </m:den>
                    </m:f>
                  </m:oMath>
                </a14:m>
                <a:r>
                  <a:rPr lang="en-US" baseline="-25000" dirty="0">
                    <a:solidFill>
                      <a:srgbClr val="0000CC"/>
                    </a:solidFill>
                    <a:latin typeface="Tw Cen MT" pitchFamily="34" charset="0"/>
                  </a:rPr>
                  <a:t> </a:t>
                </a:r>
                <a:endParaRPr lang="en-US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482" y="3278814"/>
                <a:ext cx="545342" cy="476862"/>
              </a:xfrm>
              <a:prstGeom prst="rect">
                <a:avLst/>
              </a:prstGeom>
              <a:blipFill rotWithShape="1">
                <a:blip r:embed="rId7"/>
                <a:stretch>
                  <a:fillRect b="-384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7218356" y="383339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96398" y="3833396"/>
            <a:ext cx="8691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0.727 A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191000" y="4285787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Ans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 :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26291" y="4285787"/>
            <a:ext cx="3762297" cy="302763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>
                <a:solidFill>
                  <a:prstClr val="black"/>
                </a:solidFill>
                <a:latin typeface="Tw Cen MT" pitchFamily="34" charset="0"/>
              </a:rPr>
              <a:t>Current drawn from the line is 0.727 A</a:t>
            </a:r>
            <a:endParaRPr lang="en-US" sz="1600" dirty="0">
              <a:solidFill>
                <a:prstClr val="black"/>
              </a:solidFill>
              <a:latin typeface="Tw Cen MT" pitchFamily="34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4114800" y="1123950"/>
            <a:ext cx="0" cy="3760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218356" y="294185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96398" y="2941856"/>
            <a:ext cx="683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 + I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588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 animBg="1"/>
      <p:bldP spid="14" grpId="0"/>
      <p:bldP spid="15" grpId="0"/>
      <p:bldP spid="16" grpId="0"/>
      <p:bldP spid="17" grpId="0" animBg="1"/>
      <p:bldP spid="18" grpId="0"/>
      <p:bldP spid="19" grpId="0"/>
      <p:bldP spid="20" grpId="0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5" grpId="0" animBg="1"/>
      <p:bldP spid="56" grpId="0" animBg="1"/>
      <p:bldP spid="58" grpId="0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26977"/>
            <a:ext cx="9144000" cy="5153632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654" y="190052"/>
            <a:ext cx="7691346" cy="1382097"/>
          </a:xfrm>
          <a:prstGeom prst="roundRect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FFC000"/>
                </a:gs>
                <a:gs pos="91000">
                  <a:srgbClr val="FFC000">
                    <a:alpha val="0"/>
                  </a:srgbClr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marL="230188" indent="-230188" algn="l"/>
            <a:endParaRPr lang="en-US" sz="2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78948" y="203788"/>
            <a:ext cx="7222052" cy="1361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algn="just">
              <a:lnSpc>
                <a:spcPts val="2000"/>
              </a:lnSpc>
              <a:tabLst>
                <a:tab pos="282575" algn="l"/>
                <a:tab pos="631825" algn="l"/>
              </a:tabLst>
            </a:pP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Two conducting wires of the same material and of equal lengths and 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equal diameters 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are first connected in series and then parallel in a circuit across 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the same 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potential difference. The ratio of heat produced in series and 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parallel combination 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would 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be : </a:t>
            </a:r>
            <a:r>
              <a:rPr lang="pt-BR" sz="2000" dirty="0" smtClean="0">
                <a:solidFill>
                  <a:srgbClr val="FFC000"/>
                </a:solidFill>
                <a:latin typeface="Book Antiqua" pitchFamily="18" charset="0"/>
              </a:rPr>
              <a:t>(a</a:t>
            </a:r>
            <a:r>
              <a:rPr lang="pt-BR" sz="2000" dirty="0">
                <a:solidFill>
                  <a:srgbClr val="FFC000"/>
                </a:solidFill>
                <a:latin typeface="Book Antiqua" pitchFamily="18" charset="0"/>
              </a:rPr>
              <a:t>) 1:2 </a:t>
            </a:r>
            <a:r>
              <a:rPr lang="pt-BR" sz="2000" dirty="0" smtClean="0">
                <a:solidFill>
                  <a:srgbClr val="FFC000"/>
                </a:solidFill>
                <a:latin typeface="Book Antiqua" pitchFamily="18" charset="0"/>
              </a:rPr>
              <a:t>	(</a:t>
            </a:r>
            <a:r>
              <a:rPr lang="pt-BR" sz="2000" dirty="0">
                <a:solidFill>
                  <a:srgbClr val="FFC000"/>
                </a:solidFill>
                <a:latin typeface="Book Antiqua" pitchFamily="18" charset="0"/>
              </a:rPr>
              <a:t>b) 2:1 </a:t>
            </a:r>
            <a:r>
              <a:rPr lang="pt-BR" sz="2000" dirty="0" smtClean="0">
                <a:solidFill>
                  <a:srgbClr val="FFC000"/>
                </a:solidFill>
                <a:latin typeface="Book Antiqua" pitchFamily="18" charset="0"/>
              </a:rPr>
              <a:t>	(</a:t>
            </a:r>
            <a:r>
              <a:rPr lang="pt-BR" sz="2000" dirty="0">
                <a:solidFill>
                  <a:srgbClr val="FFC000"/>
                </a:solidFill>
                <a:latin typeface="Book Antiqua" pitchFamily="18" charset="0"/>
              </a:rPr>
              <a:t>c) </a:t>
            </a:r>
            <a:r>
              <a:rPr lang="pt-BR" sz="2000" dirty="0" smtClean="0">
                <a:solidFill>
                  <a:srgbClr val="FFC000"/>
                </a:solidFill>
                <a:latin typeface="Book Antiqua" pitchFamily="18" charset="0"/>
              </a:rPr>
              <a:t>1:4 	(d) </a:t>
            </a:r>
            <a:r>
              <a:rPr lang="pt-BR" sz="2000" dirty="0">
                <a:solidFill>
                  <a:srgbClr val="FFC000"/>
                </a:solidFill>
                <a:latin typeface="Book Antiqua" pitchFamily="18" charset="0"/>
              </a:rPr>
              <a:t>4:1</a:t>
            </a:r>
            <a:endParaRPr lang="en-US" sz="2000" dirty="0" smtClean="0">
              <a:solidFill>
                <a:srgbClr val="FFC000"/>
              </a:solidFill>
              <a:latin typeface="Book Antiqua" pitchFamily="18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41128" y="1641139"/>
            <a:ext cx="907181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FFFF00"/>
                </a:solidFill>
                <a:latin typeface="Book Antiqua" pitchFamily="18" charset="0"/>
              </a:rPr>
              <a:t>Ans. </a:t>
            </a:r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: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41784" y="1905002"/>
            <a:ext cx="499059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48308" y="3207904"/>
            <a:ext cx="551891" cy="641709"/>
            <a:chOff x="1250965" y="1878416"/>
            <a:chExt cx="551891" cy="641709"/>
          </a:xfrm>
        </p:grpSpPr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256931" y="1878416"/>
              <a:ext cx="3209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50965" y="2120015"/>
              <a:ext cx="5518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r>
                <a:rPr lang="en-US" sz="20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p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1351828" y="3326191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1946258" y="3326191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+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294809" y="133350"/>
            <a:ext cx="668934" cy="400110"/>
            <a:chOff x="310020" y="174377"/>
            <a:chExt cx="608122" cy="400110"/>
          </a:xfrm>
        </p:grpSpPr>
        <p:sp>
          <p:nvSpPr>
            <p:cNvPr id="169" name="TextBox 168"/>
            <p:cNvSpPr txBox="1"/>
            <p:nvPr/>
          </p:nvSpPr>
          <p:spPr>
            <a:xfrm>
              <a:off x="310020" y="174377"/>
              <a:ext cx="608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Gautami" panose="020B0502040204020203" pitchFamily="34" charset="0"/>
                </a:defRPr>
              </a:lvl1pPr>
            </a:lstStyle>
            <a:p>
              <a:r>
                <a:rPr lang="en-US" sz="2000" b="1" dirty="0" smtClean="0">
                  <a:solidFill>
                    <a:srgbClr val="FFFF00"/>
                  </a:solidFill>
                  <a:latin typeface="Book Antiqua" pitchFamily="18" charset="0"/>
                </a:rPr>
                <a:t>Q.5.</a:t>
              </a:r>
              <a:endParaRPr lang="en-US" sz="20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87949" y="520706"/>
              <a:ext cx="426730" cy="2006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8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869182" y="1985725"/>
            <a:ext cx="662889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Let R</a:t>
            </a:r>
            <a:r>
              <a: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be the equivalent resistances of the wire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when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connected in series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and R</a:t>
            </a:r>
            <a:r>
              <a:rPr lang="en-US" sz="20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be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equivalent resistance, when connected in parallel.</a:t>
            </a:r>
            <a:endParaRPr 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870383" y="1614467"/>
            <a:ext cx="923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FC000"/>
                </a:solidFill>
                <a:latin typeface="Book Antiqua" pitchFamily="18" charset="0"/>
              </a:rPr>
              <a:t>(c) 1:4</a:t>
            </a:r>
            <a:endParaRPr 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658289" y="3207904"/>
            <a:ext cx="425434" cy="641709"/>
            <a:chOff x="1250966" y="1878416"/>
            <a:chExt cx="425434" cy="641709"/>
          </a:xfrm>
        </p:grpSpPr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1256931" y="1878416"/>
              <a:ext cx="3209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262642" y="3207904"/>
            <a:ext cx="425434" cy="641709"/>
            <a:chOff x="1250966" y="1878416"/>
            <a:chExt cx="425434" cy="641709"/>
          </a:xfrm>
        </p:grpSpPr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1256931" y="1878416"/>
              <a:ext cx="3209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2545534" y="3326191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2851995" y="3207904"/>
            <a:ext cx="425434" cy="641709"/>
            <a:chOff x="1250966" y="1878416"/>
            <a:chExt cx="425434" cy="641709"/>
          </a:xfrm>
        </p:grpSpPr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1256931" y="1878416"/>
              <a:ext cx="3209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2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712936" y="2876658"/>
            <a:ext cx="27160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∴    R</a:t>
            </a:r>
            <a:r>
              <a:rPr lang="en-US" sz="20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R + R = 2R</a:t>
            </a:r>
            <a:endParaRPr 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120474" y="3783036"/>
            <a:ext cx="587692" cy="641709"/>
            <a:chOff x="1250966" y="1878416"/>
            <a:chExt cx="587692" cy="641709"/>
          </a:xfrm>
        </p:grpSpPr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1256931" y="1878416"/>
              <a:ext cx="3209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1250966" y="2120015"/>
              <a:ext cx="5876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r>
                <a:rPr lang="en-US" sz="20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p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1361353" y="3901323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4427185" y="3017018"/>
            <a:ext cx="3904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∴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1708166" y="3787504"/>
            <a:ext cx="425434" cy="641709"/>
            <a:chOff x="1250966" y="1878416"/>
            <a:chExt cx="425434" cy="641709"/>
          </a:xfrm>
        </p:grpSpPr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1256931" y="1878416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2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1025699" y="4441071"/>
            <a:ext cx="8453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   =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1793943" y="4292241"/>
            <a:ext cx="630553" cy="641709"/>
            <a:chOff x="1255828" y="1878416"/>
            <a:chExt cx="630553" cy="641709"/>
          </a:xfrm>
        </p:grpSpPr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1256931" y="1878416"/>
              <a:ext cx="6294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V</a:t>
              </a:r>
              <a:r>
                <a:rPr lang="en-US" sz="2000" b="1" baseline="30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2</a:t>
              </a:r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t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1278012" y="2120015"/>
              <a:ext cx="4254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1255828" y="2183216"/>
              <a:ext cx="469802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Connector 119"/>
          <p:cNvCxnSpPr/>
          <p:nvPr/>
        </p:nvCxnSpPr>
        <p:spPr>
          <a:xfrm>
            <a:off x="4405654" y="2713524"/>
            <a:ext cx="0" cy="23466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4797667" y="2858510"/>
            <a:ext cx="566253" cy="679417"/>
            <a:chOff x="1250966" y="1840708"/>
            <a:chExt cx="425434" cy="679417"/>
          </a:xfrm>
        </p:grpSpPr>
        <p:sp>
          <p:nvSpPr>
            <p:cNvPr id="122" name="Rectangle 121"/>
            <p:cNvSpPr>
              <a:spLocks noChangeArrowheads="1"/>
            </p:cNvSpPr>
            <p:nvPr/>
          </p:nvSpPr>
          <p:spPr bwMode="auto">
            <a:xfrm>
              <a:off x="1256931" y="1840708"/>
              <a:ext cx="35552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H</a:t>
              </a:r>
              <a:r>
                <a:rPr lang="en-US" sz="20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s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H</a:t>
              </a:r>
              <a:r>
                <a:rPr lang="en-US" sz="20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p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5463144" y="2603793"/>
            <a:ext cx="589491" cy="641709"/>
            <a:chOff x="1255828" y="1878416"/>
            <a:chExt cx="589491" cy="641709"/>
          </a:xfrm>
        </p:grpSpPr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1256931" y="1878416"/>
              <a:ext cx="5883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V</a:t>
              </a:r>
              <a:r>
                <a:rPr lang="en-US" sz="2000" b="1" baseline="30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2</a:t>
              </a:r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t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1278011" y="2120015"/>
              <a:ext cx="56730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r>
                <a:rPr lang="en-US" sz="20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s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1255828" y="2183216"/>
              <a:ext cx="469802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5463144" y="3186852"/>
            <a:ext cx="709056" cy="641709"/>
            <a:chOff x="1255828" y="1878416"/>
            <a:chExt cx="709056" cy="641709"/>
          </a:xfrm>
        </p:grpSpPr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1256931" y="1878416"/>
              <a:ext cx="6317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V</a:t>
              </a:r>
              <a:r>
                <a:rPr lang="en-US" sz="2000" b="1" baseline="30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2</a:t>
              </a:r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t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auto">
            <a:xfrm>
              <a:off x="1278011" y="2120015"/>
              <a:ext cx="68687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r>
                <a:rPr lang="en-US" sz="20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p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255828" y="2183216"/>
              <a:ext cx="469802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55828" y="1892740"/>
              <a:ext cx="469802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5167817" y="3017426"/>
            <a:ext cx="3100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5486382" y="3760075"/>
            <a:ext cx="566253" cy="709897"/>
            <a:chOff x="1250966" y="1810228"/>
            <a:chExt cx="425434" cy="709897"/>
          </a:xfrm>
        </p:grpSpPr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56931" y="1810228"/>
              <a:ext cx="41946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r>
                <a:rPr lang="en-US" sz="20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p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r>
                <a:rPr lang="en-US" sz="20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s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5167817" y="3949471"/>
            <a:ext cx="3100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4427185" y="4530729"/>
            <a:ext cx="3904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∴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4797667" y="4356981"/>
            <a:ext cx="566253" cy="694657"/>
            <a:chOff x="1250966" y="1825468"/>
            <a:chExt cx="425434" cy="694657"/>
          </a:xfrm>
        </p:grpSpPr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1256931" y="1825468"/>
              <a:ext cx="35552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H</a:t>
              </a:r>
              <a:r>
                <a:rPr lang="en-US" sz="20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s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H</a:t>
              </a:r>
              <a:r>
                <a:rPr lang="en-US" sz="20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p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Rectangle 151"/>
          <p:cNvSpPr>
            <a:spLocks noChangeArrowheads="1"/>
          </p:cNvSpPr>
          <p:nvPr/>
        </p:nvSpPr>
        <p:spPr bwMode="auto">
          <a:xfrm>
            <a:off x="5167817" y="4531137"/>
            <a:ext cx="3100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5510140" y="4346601"/>
            <a:ext cx="386758" cy="709897"/>
            <a:chOff x="1250966" y="1810228"/>
            <a:chExt cx="425434" cy="709897"/>
          </a:xfrm>
        </p:grpSpPr>
        <p:sp>
          <p:nvSpPr>
            <p:cNvPr id="159" name="Rectangle 158"/>
            <p:cNvSpPr>
              <a:spLocks noChangeArrowheads="1"/>
            </p:cNvSpPr>
            <p:nvPr/>
          </p:nvSpPr>
          <p:spPr bwMode="auto">
            <a:xfrm>
              <a:off x="1256931" y="1810228"/>
              <a:ext cx="3530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71" name="Rectangle 170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4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334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1" grpId="0"/>
      <p:bldP spid="82" grpId="0" animBg="1"/>
      <p:bldP spid="48" grpId="0"/>
      <p:bldP spid="52" grpId="0"/>
      <p:bldP spid="73" grpId="0"/>
      <p:bldP spid="74" grpId="0"/>
      <p:bldP spid="98" grpId="0"/>
      <p:bldP spid="90" grpId="0"/>
      <p:bldP spid="109" grpId="0"/>
      <p:bldP spid="110" grpId="0"/>
      <p:bldP spid="115" grpId="0"/>
      <p:bldP spid="136" grpId="0"/>
      <p:bldP spid="141" grpId="0"/>
      <p:bldP spid="147" grpId="0"/>
      <p:bldP spid="1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2262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192.168.1.34\mt_school\2016_17\03_CBSE BOARD\TAT_2016-17\VIII_Std_TAT\Physics\Earthquake\Manish\Raw file\numerical 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92419" y="2254250"/>
            <a:ext cx="38202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smtClean="0">
                <a:ln w="19050">
                  <a:solidFill>
                    <a:prstClr val="black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itchFamily="18" charset="0"/>
              </a:rPr>
              <a:t>numerical</a:t>
            </a:r>
            <a:endParaRPr lang="en-US" sz="4400" b="1" cap="all" dirty="0">
              <a:ln w="19050">
                <a:solidFill>
                  <a:prstClr val="black"/>
                </a:solidFill>
              </a:ln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Isosceles Triangle 8"/>
          <p:cNvSpPr/>
          <p:nvPr/>
        </p:nvSpPr>
        <p:spPr>
          <a:xfrm>
            <a:off x="-14968" y="12700"/>
            <a:ext cx="9158968" cy="5102623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514350"/>
            <a:ext cx="711984" cy="111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67000" y="843975"/>
            <a:ext cx="1884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opperplate Gothic Bold" pitchFamily="34" charset="0"/>
              </a:rPr>
              <a:t>Type - </a:t>
            </a:r>
            <a:r>
              <a:rPr lang="en-US" sz="3200" b="1" dirty="0" smtClean="0">
                <a:solidFill>
                  <a:srgbClr val="C00000"/>
                </a:solidFill>
                <a:latin typeface="Copperplate Gothic Bold" pitchFamily="34" charset="0"/>
              </a:rPr>
              <a:t>D</a:t>
            </a:r>
            <a:endParaRPr lang="en-US" sz="3200" b="1" dirty="0">
              <a:solidFill>
                <a:srgbClr val="C00000"/>
              </a:solidFill>
              <a:latin typeface="Copperplate Gothic Bold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83866" y="2586091"/>
            <a:ext cx="2302519" cy="2190486"/>
            <a:chOff x="2983866" y="2586091"/>
            <a:chExt cx="2302519" cy="2190486"/>
          </a:xfrm>
        </p:grpSpPr>
        <p:sp>
          <p:nvSpPr>
            <p:cNvPr id="32" name="TextBox 31"/>
            <p:cNvSpPr txBox="1"/>
            <p:nvPr/>
          </p:nvSpPr>
          <p:spPr>
            <a:xfrm>
              <a:off x="3414751" y="2600390"/>
              <a:ext cx="977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latin typeface="Book Antiqua" pitchFamily="18" charset="0"/>
                  <a:cs typeface="Times New Roman" pitchFamily="18" charset="0"/>
                  <a:sym typeface="Symbol"/>
                </a:rPr>
                <a:t>I</a:t>
              </a:r>
              <a:r>
                <a:rPr lang="en-US" b="1" baseline="30000" dirty="0" smtClean="0">
                  <a:solidFill>
                    <a:prstClr val="black"/>
                  </a:solidFill>
                  <a:latin typeface="Book Antiqua" pitchFamily="18" charset="0"/>
                  <a:cs typeface="Times New Roman" pitchFamily="18" charset="0"/>
                  <a:sym typeface="Symbol"/>
                </a:rPr>
                <a:t>2</a:t>
              </a:r>
              <a:r>
                <a:rPr lang="en-US" b="1" dirty="0" smtClean="0">
                  <a:solidFill>
                    <a:prstClr val="black"/>
                  </a:solidFill>
                  <a:latin typeface="Book Antiqua" pitchFamily="18" charset="0"/>
                  <a:cs typeface="Times New Roman" pitchFamily="18" charset="0"/>
                  <a:sym typeface="Symbol"/>
                </a:rPr>
                <a:t>Rt</a:t>
              </a:r>
              <a:endParaRPr lang="en-US" b="1" i="1" dirty="0">
                <a:solidFill>
                  <a:prstClr val="black"/>
                </a:solidFill>
                <a:latin typeface="Book Antiqua" pitchFamily="18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09129" y="3281958"/>
              <a:ext cx="977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latin typeface="Book Antiqua" pitchFamily="18" charset="0"/>
                  <a:cs typeface="Times New Roman" pitchFamily="18" charset="0"/>
                  <a:sym typeface="Symbol"/>
                </a:rPr>
                <a:t>V</a:t>
              </a:r>
              <a:r>
                <a:rPr lang="en-US" b="1" baseline="30000" dirty="0" smtClean="0">
                  <a:solidFill>
                    <a:prstClr val="black"/>
                  </a:solidFill>
                  <a:latin typeface="Book Antiqua" pitchFamily="18" charset="0"/>
                  <a:cs typeface="Times New Roman" pitchFamily="18" charset="0"/>
                  <a:sym typeface="Symbol"/>
                </a:rPr>
                <a:t>2</a:t>
              </a:r>
              <a:r>
                <a:rPr lang="en-US" b="1" dirty="0" smtClean="0">
                  <a:solidFill>
                    <a:prstClr val="black"/>
                  </a:solidFill>
                  <a:latin typeface="Book Antiqua" pitchFamily="18" charset="0"/>
                  <a:cs typeface="Times New Roman" pitchFamily="18" charset="0"/>
                  <a:sym typeface="Symbol"/>
                </a:rPr>
                <a:t>t</a:t>
              </a:r>
              <a:endParaRPr lang="en-US" b="1" i="1" dirty="0">
                <a:solidFill>
                  <a:prstClr val="black"/>
                </a:solidFill>
                <a:latin typeface="Book Antiqua" pitchFamily="18" charset="0"/>
                <a:cs typeface="Times New Roman" pitchFamily="18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643343" y="3668502"/>
              <a:ext cx="548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460963" y="4407245"/>
              <a:ext cx="977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latin typeface="Book Antiqua" pitchFamily="18" charset="0"/>
                  <a:cs typeface="Times New Roman" pitchFamily="18" charset="0"/>
                  <a:sym typeface="Symbol"/>
                </a:rPr>
                <a:t>VIt</a:t>
              </a:r>
              <a:endParaRPr lang="en-US" b="1" i="1" dirty="0">
                <a:solidFill>
                  <a:prstClr val="black"/>
                </a:solidFill>
                <a:latin typeface="Book Antiqua" pitchFamily="18" charset="0"/>
                <a:cs typeface="Times New Roman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5616" y="2600390"/>
              <a:ext cx="62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 Antiqua" pitchFamily="18" charset="0"/>
                  <a:cs typeface="Times New Roman" pitchFamily="18" charset="0"/>
                </a:rPr>
                <a:t>W =</a:t>
              </a:r>
              <a:endParaRPr lang="en-US" b="1" dirty="0">
                <a:solidFill>
                  <a:prstClr val="black"/>
                </a:solidFill>
                <a:latin typeface="Book Antiqua" pitchFamily="18" charset="0"/>
                <a:cs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83866" y="3485714"/>
              <a:ext cx="62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 Antiqua" pitchFamily="18" charset="0"/>
                  <a:cs typeface="Times New Roman" pitchFamily="18" charset="0"/>
                </a:rPr>
                <a:t>W =</a:t>
              </a:r>
              <a:endParaRPr lang="en-US" b="1" dirty="0">
                <a:solidFill>
                  <a:prstClr val="black"/>
                </a:solidFill>
                <a:latin typeface="Book Antiqua" pitchFamily="18" charset="0"/>
                <a:cs typeface="Times New Roman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7868" y="4392904"/>
              <a:ext cx="62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 Antiqua" pitchFamily="18" charset="0"/>
                  <a:cs typeface="Times New Roman" pitchFamily="18" charset="0"/>
                </a:rPr>
                <a:t>W =</a:t>
              </a:r>
              <a:endParaRPr lang="en-US" b="1" dirty="0">
                <a:solidFill>
                  <a:prstClr val="black"/>
                </a:solidFill>
                <a:latin typeface="Book Antiqua" pitchFamily="18" charset="0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48605" y="2586091"/>
              <a:ext cx="1003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 Antiqua" pitchFamily="18" charset="0"/>
                  <a:cs typeface="Times New Roman" pitchFamily="18" charset="0"/>
                </a:rPr>
                <a:t>joule</a:t>
              </a:r>
              <a:endParaRPr lang="en-US" b="1" dirty="0">
                <a:solidFill>
                  <a:prstClr val="black"/>
                </a:solidFill>
                <a:latin typeface="Book Antiqua" pitchFamily="18" charset="0"/>
                <a:cs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82906" y="3466624"/>
              <a:ext cx="1003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 Antiqua" pitchFamily="18" charset="0"/>
                  <a:cs typeface="Times New Roman" pitchFamily="18" charset="0"/>
                </a:rPr>
                <a:t>joule</a:t>
              </a:r>
              <a:endParaRPr lang="en-US" b="1" dirty="0">
                <a:solidFill>
                  <a:prstClr val="black"/>
                </a:solidFill>
                <a:latin typeface="Book Antiqua" pitchFamily="18" charset="0"/>
                <a:cs typeface="Times New Roman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91983" y="4392904"/>
              <a:ext cx="1003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 Antiqua" pitchFamily="18" charset="0"/>
                  <a:cs typeface="Times New Roman" pitchFamily="18" charset="0"/>
                </a:rPr>
                <a:t>joule</a:t>
              </a:r>
              <a:endParaRPr lang="en-US" b="1" dirty="0">
                <a:solidFill>
                  <a:prstClr val="black"/>
                </a:solidFill>
                <a:latin typeface="Book Antiqua" pitchFamily="18" charset="0"/>
                <a:cs typeface="Times New Roman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20647" y="3675658"/>
              <a:ext cx="403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latin typeface="Book Antiqua" pitchFamily="18" charset="0"/>
                  <a:cs typeface="Times New Roman" pitchFamily="18" charset="0"/>
                </a:rPr>
                <a:t>R</a:t>
              </a:r>
              <a:endParaRPr lang="en-US" b="1" dirty="0">
                <a:solidFill>
                  <a:prstClr val="black"/>
                </a:solidFill>
                <a:latin typeface="Book Antiqua" pitchFamily="18" charset="0"/>
                <a:cs typeface="Times New Roman" pitchFamily="18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290903" y="1692922"/>
            <a:ext cx="283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  <a:latin typeface="Tw Cen MT" pitchFamily="34" charset="0"/>
                <a:cs typeface="Times New Roman" pitchFamily="18" charset="0"/>
              </a:rPr>
              <a:t>Formulae based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  <a:latin typeface="Tw Cen MT" pitchFamily="34" charset="0"/>
                <a:cs typeface="Times New Roman" pitchFamily="18" charset="0"/>
              </a:rPr>
              <a:t>on work done in joules</a:t>
            </a:r>
            <a:endParaRPr lang="en-US" b="1" dirty="0">
              <a:solidFill>
                <a:srgbClr val="0000FF"/>
              </a:solidFill>
              <a:latin typeface="Tw Cen MT" pitchFamily="34" charset="0"/>
              <a:cs typeface="Times New Roman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349739" y="1625774"/>
            <a:ext cx="2349749" cy="812952"/>
            <a:chOff x="6324599" y="1495330"/>
            <a:chExt cx="2349749" cy="812952"/>
          </a:xfrm>
        </p:grpSpPr>
        <p:sp>
          <p:nvSpPr>
            <p:cNvPr id="59" name="TextBox 58"/>
            <p:cNvSpPr txBox="1"/>
            <p:nvPr/>
          </p:nvSpPr>
          <p:spPr>
            <a:xfrm>
              <a:off x="6324599" y="1676400"/>
              <a:ext cx="1207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FF"/>
                  </a:solidFill>
                  <a:latin typeface="Tw Cen MT" pitchFamily="34" charset="0"/>
                  <a:cs typeface="Times New Roman" pitchFamily="18" charset="0"/>
                </a:rPr>
                <a:t>Power =</a:t>
              </a:r>
              <a:endParaRPr lang="en-US" b="1" dirty="0">
                <a:solidFill>
                  <a:srgbClr val="0000FF"/>
                </a:solidFill>
                <a:latin typeface="Tw Cen MT" pitchFamily="34" charset="0"/>
                <a:cs typeface="Times New Roman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472352" y="1495330"/>
              <a:ext cx="1201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FF"/>
                  </a:solidFill>
                  <a:latin typeface="Tw Cen MT" pitchFamily="34" charset="0"/>
                  <a:cs typeface="Times New Roman" pitchFamily="18" charset="0"/>
                </a:rPr>
                <a:t>Work done</a:t>
              </a:r>
              <a:endParaRPr lang="en-US" b="1" dirty="0">
                <a:solidFill>
                  <a:srgbClr val="0000FF"/>
                </a:solidFill>
                <a:latin typeface="Tw Cen MT" pitchFamily="34" charset="0"/>
                <a:cs typeface="Times New Roman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49383" y="1938950"/>
              <a:ext cx="647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FF"/>
                  </a:solidFill>
                  <a:latin typeface="Tw Cen MT" pitchFamily="34" charset="0"/>
                  <a:cs typeface="Times New Roman" pitchFamily="18" charset="0"/>
                </a:rPr>
                <a:t>Time</a:t>
              </a:r>
              <a:endParaRPr lang="en-US" b="1" dirty="0">
                <a:solidFill>
                  <a:srgbClr val="0000FF"/>
                </a:solidFill>
                <a:latin typeface="Tw Cen MT" pitchFamily="34" charset="0"/>
                <a:cs typeface="Times New Roman" pitchFamily="18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7501849" y="1910281"/>
              <a:ext cx="114300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6370287" y="247486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 Antiqua" pitchFamily="18" charset="0"/>
                <a:cs typeface="Times New Roman" pitchFamily="18" charset="0"/>
                <a:sym typeface="Symbol"/>
              </a:rPr>
              <a:t>I</a:t>
            </a:r>
            <a:r>
              <a:rPr lang="en-US" b="1" baseline="30000" dirty="0" smtClean="0">
                <a:solidFill>
                  <a:prstClr val="black"/>
                </a:solidFill>
                <a:latin typeface="Book Antiqua" pitchFamily="18" charset="0"/>
                <a:cs typeface="Times New Roman" pitchFamily="18" charset="0"/>
                <a:sym typeface="Symbol"/>
              </a:rPr>
              <a:t>2</a:t>
            </a:r>
            <a:r>
              <a:rPr lang="en-US" b="1" dirty="0" smtClean="0">
                <a:solidFill>
                  <a:prstClr val="black"/>
                </a:solidFill>
                <a:latin typeface="Book Antiqua" pitchFamily="18" charset="0"/>
                <a:cs typeface="Times New Roman" pitchFamily="18" charset="0"/>
                <a:sym typeface="Symbol"/>
              </a:rPr>
              <a:t>Rt</a:t>
            </a:r>
            <a:endParaRPr lang="en-US" b="1" i="1" dirty="0">
              <a:solidFill>
                <a:prstClr val="black"/>
              </a:solidFill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42041" y="262028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 Antiqua" pitchFamily="18" charset="0"/>
                <a:cs typeface="Times New Roman" pitchFamily="18" charset="0"/>
              </a:rPr>
              <a:t>P =</a:t>
            </a:r>
            <a:endParaRPr lang="en-US" b="1" dirty="0">
              <a:solidFill>
                <a:prstClr val="black"/>
              </a:solidFill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83649" y="28098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 Antiqua" pitchFamily="18" charset="0"/>
                <a:cs typeface="Times New Roman" pitchFamily="18" charset="0"/>
              </a:rPr>
              <a:t>t</a:t>
            </a:r>
            <a:endParaRPr lang="en-US" b="1" dirty="0">
              <a:solidFill>
                <a:prstClr val="black"/>
              </a:solidFill>
              <a:latin typeface="Book Antiqua" pitchFamily="18" charset="0"/>
              <a:cs typeface="Times New Roman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6447361" y="2820337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6640007" y="2964209"/>
            <a:ext cx="157159" cy="1166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6740020" y="2614166"/>
            <a:ext cx="157159" cy="1166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833692" y="2600390"/>
            <a:ext cx="1653466" cy="369332"/>
            <a:chOff x="7004333" y="3810000"/>
            <a:chExt cx="1653466" cy="369332"/>
          </a:xfrm>
        </p:grpSpPr>
        <p:sp>
          <p:nvSpPr>
            <p:cNvPr id="70" name="TextBox 69"/>
            <p:cNvSpPr txBox="1"/>
            <p:nvPr/>
          </p:nvSpPr>
          <p:spPr>
            <a:xfrm>
              <a:off x="7571050" y="3810000"/>
              <a:ext cx="518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latin typeface="Book Antiqua" pitchFamily="18" charset="0"/>
                  <a:cs typeface="Times New Roman" pitchFamily="18" charset="0"/>
                  <a:sym typeface="Symbol"/>
                </a:rPr>
                <a:t>I</a:t>
              </a:r>
              <a:r>
                <a:rPr lang="en-US" b="1" baseline="30000" dirty="0" smtClean="0">
                  <a:solidFill>
                    <a:prstClr val="black"/>
                  </a:solidFill>
                  <a:latin typeface="Book Antiqua" pitchFamily="18" charset="0"/>
                  <a:cs typeface="Times New Roman" pitchFamily="18" charset="0"/>
                  <a:sym typeface="Symbol"/>
                </a:rPr>
                <a:t>2</a:t>
              </a:r>
              <a:r>
                <a:rPr lang="en-US" b="1" dirty="0" smtClean="0">
                  <a:solidFill>
                    <a:prstClr val="black"/>
                  </a:solidFill>
                  <a:latin typeface="Book Antiqua" pitchFamily="18" charset="0"/>
                  <a:cs typeface="Times New Roman" pitchFamily="18" charset="0"/>
                  <a:sym typeface="Symbol"/>
                </a:rPr>
                <a:t>R</a:t>
              </a:r>
              <a:endParaRPr lang="en-US" b="1" i="1" dirty="0">
                <a:solidFill>
                  <a:prstClr val="black"/>
                </a:solidFill>
                <a:latin typeface="Book Antiqua" pitchFamily="18" charset="0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04333" y="3810000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 Antiqua" pitchFamily="18" charset="0"/>
                  <a:cs typeface="Times New Roman" pitchFamily="18" charset="0"/>
                </a:rPr>
                <a:t>P =</a:t>
              </a:r>
              <a:endParaRPr lang="en-US" b="1" dirty="0">
                <a:solidFill>
                  <a:prstClr val="black"/>
                </a:solidFill>
                <a:latin typeface="Book Antiqua" pitchFamily="18" charset="0"/>
                <a:cs typeface="Times New Roman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011468" y="38100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571500" algn="l"/>
                </a:tabLst>
              </a:pPr>
              <a:r>
                <a:rPr lang="en-US" b="1" dirty="0" smtClean="0">
                  <a:solidFill>
                    <a:prstClr val="black"/>
                  </a:solidFill>
                  <a:latin typeface="Book Antiqua" pitchFamily="18" charset="0"/>
                  <a:cs typeface="Times New Roman" pitchFamily="18" charset="0"/>
                  <a:sym typeface="Symbol"/>
                </a:rPr>
                <a:t>watt</a:t>
              </a:r>
              <a:endParaRPr lang="en-US" b="1" i="1" dirty="0">
                <a:solidFill>
                  <a:prstClr val="black"/>
                </a:solidFill>
                <a:latin typeface="Book Antiqua" pitchFamily="18" charset="0"/>
                <a:cs typeface="Times New Roman" pitchFamily="18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431811" y="32099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 Antiqua" pitchFamily="18" charset="0"/>
                <a:cs typeface="Times New Roman" pitchFamily="18" charset="0"/>
                <a:sym typeface="Symbol"/>
              </a:rPr>
              <a:t>V</a:t>
            </a:r>
            <a:r>
              <a:rPr lang="en-US" b="1" baseline="30000" dirty="0" smtClean="0">
                <a:solidFill>
                  <a:prstClr val="black"/>
                </a:solidFill>
                <a:latin typeface="Book Antiqua" pitchFamily="18" charset="0"/>
                <a:cs typeface="Times New Roman" pitchFamily="18" charset="0"/>
                <a:sym typeface="Symbol"/>
              </a:rPr>
              <a:t>2</a:t>
            </a:r>
            <a:endParaRPr lang="en-US" b="1" i="1" dirty="0">
              <a:solidFill>
                <a:prstClr val="black"/>
              </a:solidFill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847379" y="335537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 Antiqua" pitchFamily="18" charset="0"/>
                <a:cs typeface="Times New Roman" pitchFamily="18" charset="0"/>
              </a:rPr>
              <a:t>P =</a:t>
            </a:r>
            <a:endParaRPr lang="en-US" b="1" dirty="0">
              <a:solidFill>
                <a:prstClr val="black"/>
              </a:solidFill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487916" y="354492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 Antiqua" pitchFamily="18" charset="0"/>
                <a:cs typeface="Times New Roman" pitchFamily="18" charset="0"/>
              </a:rPr>
              <a:t>R</a:t>
            </a:r>
            <a:endParaRPr lang="en-US" b="1" dirty="0">
              <a:solidFill>
                <a:prstClr val="black"/>
              </a:solidFill>
              <a:latin typeface="Book Antiqua" pitchFamily="18" charset="0"/>
              <a:cs typeface="Times New Roman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469504" y="3555426"/>
            <a:ext cx="365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845599" y="33553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 Antiqua" pitchFamily="18" charset="0"/>
                <a:cs typeface="Times New Roman" pitchFamily="18" charset="0"/>
              </a:rPr>
              <a:t>watt</a:t>
            </a:r>
            <a:endParaRPr lang="en-US" b="1" dirty="0">
              <a:solidFill>
                <a:prstClr val="black"/>
              </a:solidFill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42041" y="437801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71500" algn="l"/>
              </a:tabLst>
            </a:pPr>
            <a:r>
              <a:rPr lang="en-US" b="1" dirty="0" smtClean="0">
                <a:solidFill>
                  <a:prstClr val="black"/>
                </a:solidFill>
                <a:latin typeface="Book Antiqua" pitchFamily="18" charset="0"/>
                <a:cs typeface="Times New Roman" pitchFamily="18" charset="0"/>
              </a:rPr>
              <a:t>P =	VI 	 watt</a:t>
            </a:r>
            <a:endParaRPr lang="en-US" b="1" dirty="0">
              <a:solidFill>
                <a:prstClr val="black"/>
              </a:solidFill>
              <a:latin typeface="Book Antiqu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96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10000" fill="hold" grpId="1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525 -2.96296E-6 L 0 -2.96296E-6 " pathEditMode="relative" rAng="0" ptsTypes="AA" p14:bounceEnd="60000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2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6" presetClass="emph" presetSubtype="0" repeatCount="indefinite" autoRev="1" fill="hold" grpId="0" nodeType="after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64" presetClass="path" presetSubtype="0" accel="50000" decel="5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2222E-6 -2.96296E-6 L 4.72222E-6 -0.42777 " pathEditMode="relative" rAng="0" ptsTypes="AA">
                                          <p:cBhvr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38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0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3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9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10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" fill="hold">
                          <p:stCondLst>
                            <p:cond delay="indefinite"/>
                          </p:stCondLst>
                          <p:childTnLst>
                            <p:par>
                              <p:cTn id="1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3" fill="hold">
                          <p:stCondLst>
                            <p:cond delay="indefinite"/>
                          </p:stCondLst>
                          <p:childTnLst>
                            <p:par>
                              <p:cTn id="1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3" grpId="2"/>
          <p:bldP spid="3" grpId="3"/>
          <p:bldP spid="4" grpId="0" animBg="1"/>
          <p:bldP spid="2" grpId="0"/>
          <p:bldP spid="57" grpId="0"/>
          <p:bldP spid="63" grpId="0"/>
          <p:bldP spid="63" grpId="1"/>
          <p:bldP spid="64" grpId="0"/>
          <p:bldP spid="64" grpId="1"/>
          <p:bldP spid="65" grpId="0"/>
          <p:bldP spid="65" grpId="1"/>
          <p:bldP spid="73" grpId="0"/>
          <p:bldP spid="74" grpId="0"/>
          <p:bldP spid="75" grpId="0"/>
          <p:bldP spid="77" grpId="0"/>
          <p:bldP spid="7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1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525 -2.96296E-6 L 0 -2.96296E-6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2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6" presetClass="emph" presetSubtype="0" repeatCount="indefinite" autoRev="1" fill="hold" grpId="0" nodeType="after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64" presetClass="path" presetSubtype="0" accel="50000" decel="5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2222E-6 -2.96296E-6 L 4.72222E-6 -0.42777 " pathEditMode="relative" rAng="0" ptsTypes="AA">
                                          <p:cBhvr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38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0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3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9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10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" fill="hold">
                          <p:stCondLst>
                            <p:cond delay="indefinite"/>
                          </p:stCondLst>
                          <p:childTnLst>
                            <p:par>
                              <p:cTn id="1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3" fill="hold">
                          <p:stCondLst>
                            <p:cond delay="indefinite"/>
                          </p:stCondLst>
                          <p:childTnLst>
                            <p:par>
                              <p:cTn id="1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3" grpId="2"/>
          <p:bldP spid="3" grpId="3"/>
          <p:bldP spid="4" grpId="0" animBg="1"/>
          <p:bldP spid="2" grpId="0"/>
          <p:bldP spid="57" grpId="0"/>
          <p:bldP spid="63" grpId="0"/>
          <p:bldP spid="63" grpId="1"/>
          <p:bldP spid="64" grpId="0"/>
          <p:bldP spid="64" grpId="1"/>
          <p:bldP spid="65" grpId="0"/>
          <p:bldP spid="65" grpId="1"/>
          <p:bldP spid="73" grpId="0"/>
          <p:bldP spid="74" grpId="0"/>
          <p:bldP spid="75" grpId="0"/>
          <p:bldP spid="77" grpId="0"/>
          <p:bldP spid="7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3742" y="186690"/>
            <a:ext cx="7227258" cy="703237"/>
            <a:chOff x="762088" y="89024"/>
            <a:chExt cx="7474908" cy="703237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762088" y="89024"/>
              <a:ext cx="7455858" cy="69371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889757" y="98549"/>
              <a:ext cx="7347239" cy="6937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66700" indent="-266700" algn="l"/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	100 J of heat is produced each second in a 4 </a:t>
              </a:r>
              <a:r>
                <a:rPr lang="en-IN" sz="1600" dirty="0">
                  <a:solidFill>
                    <a:prstClr val="black"/>
                  </a:solidFill>
                  <a:latin typeface="Symbol" pitchFamily="18" charset="2"/>
                </a:rPr>
                <a:t>W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 resistance. Find the potential difference across the resistor.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20" y="232410"/>
            <a:ext cx="640080" cy="640080"/>
            <a:chOff x="4953000" y="3718491"/>
            <a:chExt cx="640080" cy="640080"/>
          </a:xfrm>
        </p:grpSpPr>
        <p:sp>
          <p:nvSpPr>
            <p:cNvPr id="6" name="Oval 5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1</a:t>
              </a:r>
              <a:endParaRPr lang="en-US" sz="3200" b="1" cap="all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009651"/>
            <a:ext cx="2666999" cy="2171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ounded Rectangle 8"/>
          <p:cNvSpPr/>
          <p:nvPr/>
        </p:nvSpPr>
        <p:spPr>
          <a:xfrm>
            <a:off x="522006" y="1031892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Given :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33045" y="1013996"/>
            <a:ext cx="12291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Heat (</a:t>
            </a:r>
            <a:r>
              <a:rPr lang="en-US" sz="1600" b="1" dirty="0" smtClean="0">
                <a:solidFill>
                  <a:srgbClr val="FF0000"/>
                </a:solidFill>
                <a:latin typeface="Tw Cen MT" pitchFamily="34" charset="0"/>
              </a:rPr>
              <a:t>H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03631" y="1013996"/>
            <a:ext cx="9541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100 J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00113" y="1299746"/>
            <a:ext cx="16535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Resistance (</a:t>
            </a:r>
            <a:r>
              <a:rPr lang="en-US" sz="1600" b="1" dirty="0">
                <a:solidFill>
                  <a:srgbClr val="008000"/>
                </a:solidFill>
                <a:latin typeface="Tw Cen MT" pitchFamily="34" charset="0"/>
              </a:rPr>
              <a:t>R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95051" y="1299746"/>
            <a:ext cx="8034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4 </a:t>
            </a:r>
            <a:r>
              <a:rPr lang="el-GR" sz="1600" b="1" dirty="0">
                <a:solidFill>
                  <a:srgbClr val="0000CC"/>
                </a:solidFill>
                <a:latin typeface="Book Antiqua" pitchFamily="18" charset="0"/>
              </a:rPr>
              <a:t>Ω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4875" y="1590675"/>
            <a:ext cx="16535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Time (</a:t>
            </a:r>
            <a:r>
              <a:rPr lang="en-US" sz="1600" b="1" dirty="0">
                <a:solidFill>
                  <a:srgbClr val="9900FF"/>
                </a:solidFill>
                <a:latin typeface="Tw Cen MT" pitchFamily="34" charset="0"/>
              </a:rPr>
              <a:t>t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99813" y="1590675"/>
            <a:ext cx="9172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1 sec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22006" y="1946292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To find :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32941" y="1928396"/>
            <a:ext cx="15055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P.D. (V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	 =  ?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72200" y="1746727"/>
            <a:ext cx="1983229" cy="653096"/>
          </a:xfrm>
          <a:prstGeom prst="ellipse">
            <a:avLst/>
          </a:prstGeom>
          <a:noFill/>
          <a:ln w="28575">
            <a:solidFill>
              <a:srgbClr val="FF3399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281648" y="1801941"/>
                <a:ext cx="1882775" cy="525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b="1" kern="0" dirty="0" smtClean="0">
                    <a:solidFill>
                      <a:sysClr val="windowText" lastClr="000000"/>
                    </a:solidFill>
                    <a:effectLst>
                      <a:innerShdw blurRad="114300">
                        <a:prstClr val="black"/>
                      </a:innerShdw>
                    </a:effectLst>
                    <a:latin typeface="Tw Cen MT" pitchFamily="34" charset="0"/>
                    <a:cs typeface="Times New Roman" pitchFamily="18" charset="0"/>
                  </a:rPr>
                  <a:t>H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kern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kern="0" dirty="0" smtClean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Tw Cen MT" pitchFamily="34" charset="0"/>
                            <a:cs typeface="Times New Roman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b="1" kern="0" baseline="30000" dirty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Tw Cen MT" pitchFamily="34" charset="0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="1" kern="0" dirty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Tw Cen MT" pitchFamily="34" charset="0"/>
                            <a:cs typeface="Times New Roman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kern="0" dirty="0" smtClean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Tw Cen MT" pitchFamily="34" charset="0"/>
                            <a:cs typeface="Times New Roman" pitchFamily="18" charset="0"/>
                          </a:rPr>
                          <m:t>R</m:t>
                        </m:r>
                      </m:den>
                    </m:f>
                  </m:oMath>
                </a14:m>
                <a:r>
                  <a:rPr lang="en-US" b="1" kern="0" dirty="0" smtClean="0">
                    <a:solidFill>
                      <a:sysClr val="windowText" lastClr="000000"/>
                    </a:solidFill>
                    <a:effectLst>
                      <a:innerShdw blurRad="114300">
                        <a:prstClr val="black"/>
                      </a:innerShdw>
                    </a:effectLst>
                    <a:latin typeface="Tw Cen MT" pitchFamily="34" charset="0"/>
                    <a:cs typeface="Times New Roman" pitchFamily="18" charset="0"/>
                  </a:rPr>
                  <a:t>   J</a:t>
                </a:r>
                <a:endParaRPr lang="en-US" b="1" kern="0" dirty="0">
                  <a:solidFill>
                    <a:sysClr val="windowText" lastClr="000000"/>
                  </a:solidFill>
                  <a:effectLst>
                    <a:innerShdw blurRad="114300">
                      <a:prstClr val="black"/>
                    </a:innerShdw>
                  </a:effectLst>
                  <a:latin typeface="Tw Cen MT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648" y="1801941"/>
                <a:ext cx="1882775" cy="525465"/>
              </a:xfrm>
              <a:prstGeom prst="rect">
                <a:avLst/>
              </a:prstGeom>
              <a:blipFill rotWithShape="1">
                <a:blip r:embed="rId4"/>
                <a:stretch>
                  <a:fillRect l="-2589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ounded Rectangle 27"/>
          <p:cNvSpPr/>
          <p:nvPr/>
        </p:nvSpPr>
        <p:spPr>
          <a:xfrm>
            <a:off x="522006" y="2476812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Formula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102027" y="2349367"/>
                <a:ext cx="486030" cy="547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solidFill>
                                <a:srgbClr val="C00000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R</m:t>
                          </m:r>
                        </m:den>
                      </m:f>
                    </m:oMath>
                  </m:oMathPara>
                </a14:m>
                <a:endParaRPr lang="en-US" baseline="-25000" dirty="0">
                  <a:solidFill>
                    <a:srgbClr val="C00000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027" y="2349367"/>
                <a:ext cx="486030" cy="5472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1617268" y="2458916"/>
            <a:ext cx="5597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H  </a:t>
            </a:r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43292" y="2471616"/>
            <a:ext cx="2728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J</a:t>
            </a:r>
            <a:endParaRPr lang="en-US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33922" y="3101662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Solution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099479" y="2974217"/>
                <a:ext cx="486030" cy="547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R</m:t>
                          </m:r>
                        </m:den>
                      </m:f>
                    </m:oMath>
                  </m:oMathPara>
                </a14:m>
                <a:endParaRPr lang="en-US" baseline="-25000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479" y="2974217"/>
                <a:ext cx="486030" cy="54726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614720" y="3083766"/>
            <a:ext cx="5597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H  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1275" y="3083766"/>
            <a:ext cx="2728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J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61400" y="3617029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099479" y="3419475"/>
                <a:ext cx="802206" cy="618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baseline="-250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00CC"/>
                                  </a:solidFill>
                                  <a:latin typeface="Tw Cen MT" pitchFamily="34" charset="0"/>
                                  <a:cs typeface="Times New Roman" pitchFamily="18" charset="0"/>
                                </a:rPr>
                                <m:t>H</m:t>
                              </m:r>
                              <m:r>
                                <m:rPr>
                                  <m:nor/>
                                </m:rPr>
                                <a:rPr lang="en-US" baseline="30000" dirty="0">
                                  <a:solidFill>
                                    <a:srgbClr val="0000CC"/>
                                  </a:solidFill>
                                  <a:latin typeface="Tw Cen MT" pitchFamily="34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00CC"/>
                                  </a:solidFill>
                                  <a:latin typeface="Tw Cen MT" pitchFamily="34" charset="0"/>
                                  <a:cs typeface="Times New Roman" pitchFamily="18" charset="0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00CC"/>
                                  </a:solidFill>
                                  <a:latin typeface="Tw Cen MT" pitchFamily="34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00CC"/>
                                  </a:solidFill>
                                  <a:latin typeface="Tw Cen MT" pitchFamily="34" charset="0"/>
                                  <a:cs typeface="Times New Roman" pitchFamily="18" charset="0"/>
                                </a:rPr>
                                <m:t>R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00CC"/>
                                  </a:solidFill>
                                  <a:latin typeface="Tw Cen MT" pitchFamily="34" charset="0"/>
                                  <a:cs typeface="Times New Roman" pitchFamily="18" charset="0"/>
                                </a:rPr>
                                <m:t>t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aseline="-25000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479" y="3419475"/>
                <a:ext cx="802206" cy="61888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614720" y="3617029"/>
            <a:ext cx="5597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V  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124200" y="2812190"/>
            <a:ext cx="0" cy="2197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55700" y="4207817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93779" y="4016386"/>
                <a:ext cx="967316" cy="606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baseline="-250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solidFill>
                                    <a:srgbClr val="0000CC"/>
                                  </a:solidFill>
                                  <a:latin typeface="Tw Cen MT" pitchFamily="34" charset="0"/>
                                  <a:cs typeface="Times New Roman" pitchFamily="18" charset="0"/>
                                </a:rPr>
                                <m:t>100</m:t>
                              </m:r>
                              <m:r>
                                <m:rPr>
                                  <m:nor/>
                                </m:rPr>
                                <a:rPr lang="en-US" baseline="30000" dirty="0">
                                  <a:solidFill>
                                    <a:srgbClr val="0000CC"/>
                                  </a:solidFill>
                                  <a:latin typeface="Tw Cen MT" pitchFamily="34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00CC"/>
                                  </a:solidFill>
                                  <a:latin typeface="Tw Cen MT" pitchFamily="34" charset="0"/>
                                  <a:cs typeface="Times New Roman" pitchFamily="18" charset="0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00CC"/>
                                  </a:solidFill>
                                  <a:latin typeface="Tw Cen MT" pitchFamily="34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solidFill>
                                    <a:srgbClr val="0000CC"/>
                                  </a:solidFill>
                                  <a:latin typeface="Tw Cen MT" pitchFamily="34" charset="0"/>
                                  <a:cs typeface="Times New Roman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solidFill>
                                    <a:srgbClr val="0000CC"/>
                                  </a:solidFill>
                                  <a:latin typeface="Tw Cen MT" pitchFamily="34" charset="0"/>
                                  <a:cs typeface="Times New Roman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aseline="-25000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779" y="4016386"/>
                <a:ext cx="967316" cy="6066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1609020" y="4207817"/>
            <a:ext cx="5597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V  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52526" y="4642376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5846" y="4642376"/>
            <a:ext cx="5597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V  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045445" y="4626154"/>
                <a:ext cx="697755" cy="3588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400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445" y="4626154"/>
                <a:ext cx="697755" cy="35888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3333489" y="3680996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71568" y="3680996"/>
            <a:ext cx="6014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20 V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86809" y="3680996"/>
            <a:ext cx="5597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V  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225800" y="4112875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86199" y="4112875"/>
            <a:ext cx="4648200" cy="302763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Tw Cen MT" pitchFamily="34" charset="0"/>
              </a:rPr>
              <a:t>Potential difference </a:t>
            </a:r>
            <a:r>
              <a:rPr lang="en-US" sz="1600" dirty="0">
                <a:solidFill>
                  <a:prstClr val="black"/>
                </a:solidFill>
                <a:latin typeface="Tw Cen MT" pitchFamily="34" charset="0"/>
              </a:rPr>
              <a:t>across the resistor is 20 </a:t>
            </a:r>
            <a:r>
              <a:rPr lang="en-US" sz="1600" dirty="0" smtClean="0">
                <a:solidFill>
                  <a:prstClr val="black"/>
                </a:solidFill>
                <a:latin typeface="Tw Cen MT" pitchFamily="34" charset="0"/>
              </a:rPr>
              <a:t>V.</a:t>
            </a:r>
            <a:endParaRPr lang="en-US" sz="1600" dirty="0">
              <a:solidFill>
                <a:prstClr val="black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6248400" y="1221343"/>
                <a:ext cx="11833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kern="0" dirty="0" smtClean="0">
                          <a:solidFill>
                            <a:sysClr val="windowText" lastClr="000000"/>
                          </a:solidFill>
                          <a:effectLst>
                            <a:innerShdw blurRad="114300">
                              <a:prstClr val="black"/>
                            </a:innerShdw>
                          </a:effectLst>
                          <a:latin typeface="Tw Cen MT" pitchFamily="34" charset="0"/>
                          <a:cs typeface="Times New Roman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b="1" i="0" kern="0" dirty="0" smtClean="0">
                          <a:solidFill>
                            <a:sysClr val="windowText" lastClr="000000"/>
                          </a:solidFill>
                          <a:effectLst>
                            <a:innerShdw blurRad="114300">
                              <a:prstClr val="black"/>
                            </a:innerShdw>
                          </a:effectLst>
                          <a:latin typeface="Tw Cen MT" pitchFamily="34" charset="0"/>
                          <a:cs typeface="Times New Roman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b="1" kern="0" dirty="0">
                          <a:solidFill>
                            <a:sysClr val="windowText" lastClr="000000"/>
                          </a:solidFill>
                          <a:effectLst>
                            <a:innerShdw blurRad="114300">
                              <a:prstClr val="black"/>
                            </a:innerShdw>
                          </a:effectLst>
                          <a:latin typeface="Tw Cen MT" pitchFamily="34" charset="0"/>
                          <a:cs typeface="Times New Roman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1" kern="0" baseline="30000" dirty="0">
                          <a:solidFill>
                            <a:sysClr val="windowText" lastClr="000000"/>
                          </a:solidFill>
                          <a:effectLst>
                            <a:innerShdw blurRad="114300">
                              <a:prstClr val="black"/>
                            </a:innerShdw>
                          </a:effectLst>
                          <a:latin typeface="Tw Cen MT" pitchFamily="34" charset="0"/>
                          <a:cs typeface="Times New Roman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b="1" kern="0" dirty="0">
                          <a:solidFill>
                            <a:sysClr val="windowText" lastClr="000000"/>
                          </a:solidFill>
                          <a:effectLst>
                            <a:innerShdw blurRad="114300">
                              <a:prstClr val="black"/>
                            </a:innerShdw>
                          </a:effectLst>
                          <a:latin typeface="Tw Cen MT" pitchFamily="34" charset="0"/>
                          <a:cs typeface="Times New Roman" pitchFamily="18" charset="0"/>
                        </a:rPr>
                        <m:t>Rt</m:t>
                      </m:r>
                      <m:r>
                        <m:rPr>
                          <m:nor/>
                        </m:rPr>
                        <a:rPr lang="en-US" b="1" i="0" kern="0" dirty="0" smtClean="0">
                          <a:solidFill>
                            <a:sysClr val="windowText" lastClr="000000"/>
                          </a:solidFill>
                          <a:effectLst>
                            <a:innerShdw blurRad="114300">
                              <a:prstClr val="black"/>
                            </a:innerShdw>
                          </a:effectLst>
                          <a:latin typeface="Tw Cen MT" pitchFamily="34" charset="0"/>
                          <a:cs typeface="Times New Roman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b="1" i="0" kern="0" dirty="0" smtClean="0">
                          <a:solidFill>
                            <a:sysClr val="windowText" lastClr="000000"/>
                          </a:solidFill>
                          <a:effectLst>
                            <a:innerShdw blurRad="114300">
                              <a:prstClr val="black"/>
                            </a:innerShdw>
                          </a:effectLst>
                          <a:latin typeface="Tw Cen MT" pitchFamily="34" charset="0"/>
                          <a:cs typeface="Times New Roman" pitchFamily="18" charset="0"/>
                        </a:rPr>
                        <m:t>J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221343"/>
                <a:ext cx="118333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6250375" y="2427710"/>
                <a:ext cx="13869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kern="0" dirty="0" smtClean="0">
                          <a:solidFill>
                            <a:sysClr val="windowText" lastClr="000000"/>
                          </a:solidFill>
                          <a:effectLst>
                            <a:innerShdw blurRad="114300">
                              <a:prstClr val="black"/>
                            </a:innerShdw>
                          </a:effectLst>
                          <a:latin typeface="Tw Cen MT" pitchFamily="34" charset="0"/>
                          <a:cs typeface="Times New Roman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b="1" i="0" kern="0" dirty="0" smtClean="0">
                          <a:solidFill>
                            <a:sysClr val="windowText" lastClr="000000"/>
                          </a:solidFill>
                          <a:effectLst>
                            <a:innerShdw blurRad="114300">
                              <a:prstClr val="black"/>
                            </a:innerShdw>
                          </a:effectLst>
                          <a:latin typeface="Tw Cen MT" pitchFamily="34" charset="0"/>
                          <a:cs typeface="Times New Roman" pitchFamily="18" charset="0"/>
                        </a:rPr>
                        <m:t>   =   </m:t>
                      </m:r>
                      <m:r>
                        <m:rPr>
                          <m:nor/>
                        </m:rPr>
                        <a:rPr lang="en-US" b="1" i="0" kern="0" smtClean="0">
                          <a:solidFill>
                            <a:sysClr val="windowText" lastClr="000000"/>
                          </a:solidFill>
                          <a:effectLst>
                            <a:innerShdw blurRad="114300">
                              <a:prstClr val="black"/>
                            </a:innerShdw>
                          </a:effectLst>
                          <a:latin typeface="Tw Cen MT" pitchFamily="34" charset="0"/>
                          <a:cs typeface="Times New Roman" pitchFamily="18" charset="0"/>
                        </a:rPr>
                        <m:t>VIt</m:t>
                      </m:r>
                      <m:r>
                        <m:rPr>
                          <m:nor/>
                        </m:rPr>
                        <a:rPr lang="en-US" b="1" i="0" kern="0" dirty="0" smtClean="0">
                          <a:solidFill>
                            <a:sysClr val="windowText" lastClr="000000"/>
                          </a:solidFill>
                          <a:effectLst>
                            <a:innerShdw blurRad="114300">
                              <a:prstClr val="black"/>
                            </a:innerShdw>
                          </a:effectLst>
                          <a:latin typeface="Tw Cen MT" pitchFamily="34" charset="0"/>
                          <a:cs typeface="Times New Roman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b="1" i="0" kern="0" dirty="0" smtClean="0">
                          <a:solidFill>
                            <a:sysClr val="windowText" lastClr="000000"/>
                          </a:solidFill>
                          <a:effectLst>
                            <a:innerShdw blurRad="114300">
                              <a:prstClr val="black"/>
                            </a:innerShdw>
                          </a:effectLst>
                          <a:latin typeface="Tw Cen MT" pitchFamily="34" charset="0"/>
                          <a:cs typeface="Times New Roman" pitchFamily="18" charset="0"/>
                        </a:rPr>
                        <m:t>J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375" y="2427710"/>
                <a:ext cx="138691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93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/>
      <p:bldP spid="26" grpId="0" animBg="1"/>
      <p:bldP spid="26" grpId="1" animBg="1"/>
      <p:bldP spid="26" grpId="2" animBg="1"/>
      <p:bldP spid="27" grpId="0"/>
      <p:bldP spid="27" grpId="1"/>
      <p:bldP spid="28" grpId="0" animBg="1"/>
      <p:bldP spid="29" grpId="0"/>
      <p:bldP spid="30" grpId="0"/>
      <p:bldP spid="31" grpId="0"/>
      <p:bldP spid="32" grpId="0" animBg="1"/>
      <p:bldP spid="33" grpId="0"/>
      <p:bldP spid="34" grpId="0"/>
      <p:bldP spid="35" grpId="0"/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1" grpId="0"/>
      <p:bldP spid="51" grpId="1"/>
      <p:bldP spid="52" grpId="0"/>
      <p:bldP spid="5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3742" y="285750"/>
            <a:ext cx="7190044" cy="703237"/>
            <a:chOff x="762088" y="89024"/>
            <a:chExt cx="7474908" cy="703237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762088" y="89024"/>
              <a:ext cx="7455858" cy="69371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889757" y="98549"/>
              <a:ext cx="7347239" cy="6937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66700" indent="-266700" algn="l"/>
              <a:r>
                <a:rPr lang="en-IN" sz="1600" dirty="0" smtClean="0">
                  <a:solidFill>
                    <a:prstClr val="black"/>
                  </a:solidFill>
                  <a:latin typeface="Tw Cen MT" pitchFamily="34" charset="0"/>
                </a:rPr>
                <a:t>	Compute the heat generated while transferring 96000 coulomb of charge in one hour through a potential difference of 50 V.</a:t>
              </a:r>
              <a:endParaRPr lang="en-IN" sz="1600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6" name="Oval 5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2</a:t>
              </a:r>
              <a:endParaRPr lang="en-US" sz="3200" b="1" cap="all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522006" y="1076663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Given :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5400" y="1058767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P.D. (</a:t>
            </a:r>
            <a:r>
              <a:rPr lang="en-US" sz="1600" b="1" dirty="0" smtClean="0">
                <a:solidFill>
                  <a:srgbClr val="FF0000"/>
                </a:solidFill>
                <a:latin typeface="Tw Cen MT" pitchFamily="34" charset="0"/>
              </a:rPr>
              <a:t>V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00325" y="1058767"/>
            <a:ext cx="8803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50 V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95400" y="1394996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Time (</a:t>
            </a:r>
            <a:r>
              <a:rPr lang="en-US" sz="1600" b="1" dirty="0" smtClean="0">
                <a:solidFill>
                  <a:srgbClr val="FF0000"/>
                </a:solidFill>
                <a:latin typeface="Tw Cen MT" pitchFamily="34" charset="0"/>
              </a:rPr>
              <a:t>t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00325" y="1394996"/>
            <a:ext cx="822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1 hr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509047" y="1394996"/>
            <a:ext cx="16626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1 × 60 × 60 s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2006" y="2167272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To find :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03757" y="2149376"/>
            <a:ext cx="14782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Heat (H)	=  ?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47675" y="2674757"/>
            <a:ext cx="1223057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Formulae : </a:t>
            </a:r>
            <a:endParaRPr lang="en-US" sz="1600" b="1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Tw Cen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19835" y="2656861"/>
            <a:ext cx="2375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I</a:t>
            </a:r>
            <a:endParaRPr lang="en-US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7400" y="2656861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68736" y="2546350"/>
                <a:ext cx="370614" cy="5509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Q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t</m:t>
                          </m:r>
                        </m:den>
                      </m:f>
                    </m:oMath>
                  </m:oMathPara>
                </a14:m>
                <a:endParaRPr lang="en-US" baseline="-25000" dirty="0">
                  <a:solidFill>
                    <a:srgbClr val="C00000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736" y="2546350"/>
                <a:ext cx="370614" cy="5509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734657" y="3105150"/>
            <a:ext cx="314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H</a:t>
            </a:r>
            <a:endParaRPr lang="en-US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49166" y="3105150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41266" y="3105150"/>
            <a:ext cx="4203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VIt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22009" y="3664580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Solution :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25332" y="3646684"/>
            <a:ext cx="2375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57400" y="3646684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368736" y="3536173"/>
                <a:ext cx="370614" cy="5509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Q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t</m:t>
                          </m:r>
                        </m:den>
                      </m:f>
                    </m:oMath>
                  </m:oMathPara>
                </a14:m>
                <a:endParaRPr lang="en-US" baseline="-25000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736" y="3536173"/>
                <a:ext cx="370614" cy="5509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272911" y="4300249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7951" y="4342137"/>
            <a:ext cx="2375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50019" y="4342137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329556" y="4231626"/>
                <a:ext cx="880369" cy="546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96000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60 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 60</m:t>
                          </m:r>
                        </m:den>
                      </m:f>
                    </m:oMath>
                  </m:oMathPara>
                </a14:m>
                <a:endParaRPr lang="en-US" baseline="-25000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556" y="4231626"/>
                <a:ext cx="880369" cy="5464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 rot="5400000">
            <a:off x="2753060" y="4321200"/>
            <a:ext cx="216000" cy="10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2929891" y="4626691"/>
            <a:ext cx="216000" cy="10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2861370" y="4325977"/>
            <a:ext cx="216675" cy="1092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2505000" y="4607028"/>
            <a:ext cx="216000" cy="10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2398816" y="4622903"/>
            <a:ext cx="21600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221091" y="4613473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Tw Cen MT" pitchFamily="34" charset="0"/>
              </a:rPr>
              <a:t>1</a:t>
            </a:r>
            <a:endParaRPr lang="en-US" sz="1400" dirty="0">
              <a:solidFill>
                <a:srgbClr val="FF0000"/>
              </a:solidFill>
              <a:latin typeface="Tw Cen MT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rot="5400000">
            <a:off x="2576695" y="4208250"/>
            <a:ext cx="162285" cy="338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209800" y="4067175"/>
            <a:ext cx="468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Tw Cen MT" pitchFamily="34" charset="0"/>
              </a:rPr>
              <a:t>160</a:t>
            </a:r>
            <a:endParaRPr lang="en-US" sz="1400" dirty="0">
              <a:solidFill>
                <a:srgbClr val="FF0000"/>
              </a:solidFill>
              <a:latin typeface="Tw Cen MT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2806827" y="4632428"/>
            <a:ext cx="21600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29102" y="4702373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Tw Cen MT" pitchFamily="34" charset="0"/>
              </a:rPr>
              <a:t>3</a:t>
            </a:r>
            <a:endParaRPr lang="en-US" sz="1400" dirty="0">
              <a:solidFill>
                <a:srgbClr val="FF0000"/>
              </a:solidFill>
              <a:latin typeface="Tw Cen MT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2378483" y="4051587"/>
            <a:ext cx="162285" cy="338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045623" y="3932418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Tw Cen MT" pitchFamily="34" charset="0"/>
              </a:rPr>
              <a:t>80</a:t>
            </a:r>
            <a:endParaRPr lang="en-US" sz="1400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54186" y="2232978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9226" y="2232978"/>
            <a:ext cx="2375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31294" y="2232978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863976" y="2157124"/>
                <a:ext cx="596638" cy="478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  <a:cs typeface="Times New Roman" pitchFamily="18" charset="0"/>
                          </a:rPr>
                          <m:t>80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baseline="-25000" dirty="0" smtClean="0">
                    <a:solidFill>
                      <a:srgbClr val="0000CC"/>
                    </a:solidFill>
                    <a:latin typeface="Tw Cen MT" pitchFamily="34" charset="0"/>
                  </a:rPr>
                  <a:t> </a:t>
                </a:r>
                <a:r>
                  <a:rPr lang="en-US" dirty="0" smtClean="0">
                    <a:solidFill>
                      <a:srgbClr val="0000CC"/>
                    </a:solidFill>
                    <a:latin typeface="Tw Cen MT" pitchFamily="34" charset="0"/>
                  </a:rPr>
                  <a:t>A</a:t>
                </a:r>
                <a:endParaRPr lang="en-US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976" y="2157124"/>
                <a:ext cx="596638" cy="478336"/>
              </a:xfrm>
              <a:prstGeom prst="rect">
                <a:avLst/>
              </a:prstGeom>
              <a:blipFill rotWithShape="1">
                <a:blip r:embed="rId5"/>
                <a:stretch>
                  <a:fillRect r="-5102" b="-641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4352500" y="2716530"/>
            <a:ext cx="314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H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67009" y="2716530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959109" y="2716530"/>
            <a:ext cx="4203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VIt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93820" y="3142904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61916" y="3142904"/>
            <a:ext cx="314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H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70928" y="3142904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73839" y="3142904"/>
            <a:ext cx="402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50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83820" y="3142904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×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488002" y="3067050"/>
                <a:ext cx="436338" cy="478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  <a:cs typeface="Times New Roman" pitchFamily="18" charset="0"/>
                          </a:rPr>
                          <m:t>80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baseline="-25000" dirty="0" smtClean="0">
                    <a:solidFill>
                      <a:srgbClr val="0000CC"/>
                    </a:solidFill>
                    <a:latin typeface="Tw Cen MT" pitchFamily="34" charset="0"/>
                  </a:rPr>
                  <a:t> </a:t>
                </a:r>
                <a:endParaRPr lang="en-US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002" y="3067050"/>
                <a:ext cx="436338" cy="478336"/>
              </a:xfrm>
              <a:prstGeom prst="rect">
                <a:avLst/>
              </a:prstGeom>
              <a:blipFill rotWithShape="1">
                <a:blip r:embed="rId6"/>
                <a:stretch>
                  <a:fillRect b="-37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5831647" y="312751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1800" b="0" dirty="0">
                <a:solidFill>
                  <a:srgbClr val="0000CC"/>
                </a:solidFill>
                <a:latin typeface="Calibri"/>
              </a:rPr>
              <a:t>×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26212" y="3142904"/>
            <a:ext cx="402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60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36193" y="3142904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×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40376" y="3142904"/>
            <a:ext cx="402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60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rot="5400000">
            <a:off x="5597277" y="3397355"/>
            <a:ext cx="21600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419552" y="3387925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Tw Cen MT" pitchFamily="34" charset="0"/>
              </a:rPr>
              <a:t>1</a:t>
            </a:r>
            <a:endParaRPr lang="en-US" sz="1400" dirty="0">
              <a:solidFill>
                <a:srgbClr val="FF0000"/>
              </a:solidFill>
              <a:latin typeface="Tw Cen MT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rot="5400000">
            <a:off x="6166900" y="3198710"/>
            <a:ext cx="134120" cy="231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039036" y="2949773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Tw Cen MT" pitchFamily="34" charset="0"/>
              </a:rPr>
              <a:t>20</a:t>
            </a:r>
            <a:endParaRPr lang="en-US" sz="1400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892550" y="3573046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60646" y="3573046"/>
            <a:ext cx="314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H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69658" y="357304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985393" y="3573046"/>
            <a:ext cx="9476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4800000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6200" y="3896896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54296" y="3896896"/>
            <a:ext cx="314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H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63308" y="389689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79043" y="3896896"/>
            <a:ext cx="11160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4.8 × 10</a:t>
            </a:r>
            <a:r>
              <a:rPr lang="en-US" baseline="30000" dirty="0" smtClean="0">
                <a:solidFill>
                  <a:srgbClr val="0000CC"/>
                </a:solidFill>
                <a:latin typeface="Tw Cen MT" pitchFamily="34" charset="0"/>
              </a:rPr>
              <a:t>6 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J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883136" y="4326387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: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18427" y="4326387"/>
            <a:ext cx="2822331" cy="302763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Tw Cen MT" pitchFamily="34" charset="0"/>
              </a:rPr>
              <a:t>Heat generated is 4.8 × 10</a:t>
            </a:r>
            <a:r>
              <a:rPr lang="en-US" sz="1600" baseline="30000" dirty="0" smtClean="0">
                <a:solidFill>
                  <a:prstClr val="black"/>
                </a:solidFill>
                <a:latin typeface="Tw Cen MT" pitchFamily="34" charset="0"/>
              </a:rPr>
              <a:t>6</a:t>
            </a:r>
            <a:r>
              <a:rPr lang="en-US" sz="1600" dirty="0" smtClean="0">
                <a:solidFill>
                  <a:prstClr val="black"/>
                </a:solidFill>
                <a:latin typeface="Tw Cen MT" pitchFamily="34" charset="0"/>
              </a:rPr>
              <a:t> J</a:t>
            </a:r>
            <a:endParaRPr lang="en-US" sz="1600" dirty="0">
              <a:solidFill>
                <a:prstClr val="black"/>
              </a:solidFill>
              <a:latin typeface="Tw Cen MT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009651"/>
            <a:ext cx="2666999" cy="2171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83" name="Group 82"/>
          <p:cNvGrpSpPr/>
          <p:nvPr/>
        </p:nvGrpSpPr>
        <p:grpSpPr>
          <a:xfrm>
            <a:off x="6281648" y="1280696"/>
            <a:ext cx="1884631" cy="351766"/>
            <a:chOff x="5242561" y="-846885"/>
            <a:chExt cx="1884631" cy="351766"/>
          </a:xfrm>
        </p:grpSpPr>
        <p:sp>
          <p:nvSpPr>
            <p:cNvPr id="84" name="TextBox 83"/>
            <p:cNvSpPr txBox="1"/>
            <p:nvPr/>
          </p:nvSpPr>
          <p:spPr>
            <a:xfrm>
              <a:off x="5242561" y="-833673"/>
              <a:ext cx="6975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Tw Cen MT" pitchFamily="34" charset="0"/>
                  <a:cs typeface="Times New Roman" pitchFamily="18" charset="0"/>
                </a:rPr>
                <a:t>H  =</a:t>
              </a:r>
              <a:endParaRPr lang="en-US" sz="1600" b="1" dirty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5670497" y="-846885"/>
                  <a:ext cx="59273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kern="0" dirty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Tw Cen MT" pitchFamily="34" charset="0"/>
                            <a:cs typeface="Times New Roman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1600" b="1" kern="0" baseline="30000" dirty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Tw Cen MT" pitchFamily="34" charset="0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600" b="1" kern="0" dirty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Tw Cen MT" pitchFamily="34" charset="0"/>
                            <a:cs typeface="Times New Roman" pitchFamily="18" charset="0"/>
                          </a:rPr>
                          <m:t>Rt</m:t>
                        </m:r>
                      </m:oMath>
                    </m:oMathPara>
                  </a14:m>
                  <a:endParaRPr lang="en-US" sz="1600" b="1" i="1" dirty="0">
                    <a:solidFill>
                      <a:prstClr val="black"/>
                    </a:solidFill>
                    <a:latin typeface="Tw Cen MT" pitchFamily="34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0497" y="-846885"/>
                  <a:ext cx="592738" cy="33855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TextBox 85"/>
            <p:cNvSpPr txBox="1"/>
            <p:nvPr/>
          </p:nvSpPr>
          <p:spPr>
            <a:xfrm>
              <a:off x="6123713" y="-833673"/>
              <a:ext cx="1003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kern="0" dirty="0">
                  <a:solidFill>
                    <a:sysClr val="windowText" lastClr="000000"/>
                  </a:solidFill>
                  <a:effectLst>
                    <a:innerShdw blurRad="114300">
                      <a:prstClr val="black"/>
                    </a:innerShdw>
                  </a:effectLst>
                  <a:latin typeface="Tw Cen MT" pitchFamily="34" charset="0"/>
                  <a:cs typeface="Times New Roman" pitchFamily="18" charset="0"/>
                </a:rPr>
                <a:t>joule</a:t>
              </a:r>
              <a:endParaRPr lang="en-US" sz="1600" b="1" dirty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281648" y="2492573"/>
                <a:ext cx="13612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00050" indent="-400050"/>
                <a:r>
                  <a:rPr lang="en-US" sz="1600" b="1" dirty="0" smtClean="0">
                    <a:solidFill>
                      <a:prstClr val="black"/>
                    </a:solidFill>
                    <a:latin typeface="Tw Cen MT" pitchFamily="34" charset="0"/>
                  </a:rPr>
                  <a:t>H  = </a:t>
                </a:r>
                <a14:m>
                  <m:oMath xmlns:m="http://schemas.openxmlformats.org/officeDocument/2006/math">
                    <m:r>
                      <a:rPr lang="en-US" sz="1600" b="1" i="0" kern="0" dirty="0" smtClean="0">
                        <a:solidFill>
                          <a:sysClr val="windowText" lastClr="000000"/>
                        </a:solidFill>
                        <a:effectLst>
                          <a:innerShdw blurRad="114300">
                            <a:prstClr val="black"/>
                          </a:innerShdw>
                        </a:effectLst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b="1" kern="0">
                        <a:solidFill>
                          <a:sysClr val="windowText" lastClr="000000"/>
                        </a:solidFill>
                        <a:effectLst>
                          <a:innerShdw blurRad="114300">
                            <a:prstClr val="black"/>
                          </a:innerShdw>
                        </a:effectLst>
                        <a:latin typeface="Tw Cen MT" pitchFamily="34" charset="0"/>
                        <a:cs typeface="Times New Roman" pitchFamily="18" charset="0"/>
                      </a:rPr>
                      <m:t>VIt</m:t>
                    </m:r>
                    <m:r>
                      <a:rPr lang="en-US" sz="1600" b="1" i="1" kern="0" dirty="0">
                        <a:solidFill>
                          <a:sysClr val="windowText" lastClr="000000"/>
                        </a:solidFill>
                        <a:effectLst>
                          <a:innerShdw blurRad="114300">
                            <a:prstClr val="black"/>
                          </a:innerShdw>
                        </a:effectLst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1600" b="1" kern="0" dirty="0" smtClean="0">
                    <a:solidFill>
                      <a:sysClr val="windowText" lastClr="000000"/>
                    </a:solidFill>
                    <a:effectLst>
                      <a:innerShdw blurRad="114300">
                        <a:prstClr val="black"/>
                      </a:innerShdw>
                    </a:effectLst>
                    <a:latin typeface="Tw Cen MT" pitchFamily="34" charset="0"/>
                    <a:cs typeface="Times New Roman" pitchFamily="18" charset="0"/>
                  </a:rPr>
                  <a:t>joule</a:t>
                </a:r>
                <a:endParaRPr lang="en-US" sz="1600" b="1" dirty="0" smtClean="0">
                  <a:solidFill>
                    <a:prstClr val="black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648" y="2492573"/>
                <a:ext cx="1361270" cy="338554"/>
              </a:xfrm>
              <a:prstGeom prst="rect">
                <a:avLst/>
              </a:prstGeom>
              <a:blipFill rotWithShape="1">
                <a:blip r:embed="rId10"/>
                <a:stretch>
                  <a:fillRect l="-2232" t="-3636" r="-2232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/>
          <p:cNvSpPr/>
          <p:nvPr/>
        </p:nvSpPr>
        <p:spPr>
          <a:xfrm>
            <a:off x="6200775" y="2437174"/>
            <a:ext cx="1639032" cy="446074"/>
          </a:xfrm>
          <a:prstGeom prst="ellipse">
            <a:avLst/>
          </a:prstGeom>
          <a:noFill/>
          <a:ln w="28575">
            <a:solidFill>
              <a:srgbClr val="FF3399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6281648" y="1801941"/>
                <a:ext cx="1882775" cy="488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600" b="1" kern="0" dirty="0" smtClean="0">
                    <a:solidFill>
                      <a:sysClr val="windowText" lastClr="000000"/>
                    </a:solidFill>
                    <a:effectLst>
                      <a:innerShdw blurRad="114300">
                        <a:prstClr val="black"/>
                      </a:innerShdw>
                    </a:effectLst>
                    <a:latin typeface="Tw Cen MT" pitchFamily="34" charset="0"/>
                    <a:cs typeface="Times New Roman" pitchFamily="18" charset="0"/>
                  </a:rPr>
                  <a:t>H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kern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 kern="0" dirty="0" smtClean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Tw Cen MT" pitchFamily="34" charset="0"/>
                            <a:cs typeface="Times New Roman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1600" b="1" kern="0" baseline="30000" dirty="0" smtClean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Tw Cen MT" pitchFamily="34" charset="0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600" b="1" kern="0" dirty="0" smtClean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Tw Cen MT" pitchFamily="34" charset="0"/>
                            <a:cs typeface="Times New Roman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kern="0" dirty="0" smtClean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Tw Cen MT" pitchFamily="34" charset="0"/>
                            <a:cs typeface="Times New Roman" pitchFamily="18" charset="0"/>
                          </a:rPr>
                          <m:t>R</m:t>
                        </m:r>
                      </m:den>
                    </m:f>
                  </m:oMath>
                </a14:m>
                <a:r>
                  <a:rPr lang="en-US" sz="1600" b="1" kern="0" dirty="0">
                    <a:solidFill>
                      <a:sysClr val="windowText" lastClr="000000"/>
                    </a:solidFill>
                    <a:effectLst>
                      <a:innerShdw blurRad="114300">
                        <a:prstClr val="black"/>
                      </a:innerShdw>
                    </a:effectLst>
                    <a:latin typeface="Tw Cen MT" pitchFamily="34" charset="0"/>
                    <a:cs typeface="Times New Roman" pitchFamily="18" charset="0"/>
                  </a:rPr>
                  <a:t> </a:t>
                </a:r>
                <a:r>
                  <a:rPr lang="en-US" sz="1600" b="1" kern="0" dirty="0" smtClean="0">
                    <a:solidFill>
                      <a:sysClr val="windowText" lastClr="000000"/>
                    </a:solidFill>
                    <a:effectLst>
                      <a:innerShdw blurRad="114300">
                        <a:prstClr val="black"/>
                      </a:innerShdw>
                    </a:effectLst>
                    <a:latin typeface="Tw Cen MT" pitchFamily="34" charset="0"/>
                    <a:cs typeface="Times New Roman" pitchFamily="18" charset="0"/>
                  </a:rPr>
                  <a:t>joule</a:t>
                </a:r>
                <a:endParaRPr lang="en-US" sz="1600" b="1" kern="0" dirty="0">
                  <a:solidFill>
                    <a:sysClr val="windowText" lastClr="000000"/>
                  </a:solidFill>
                  <a:effectLst>
                    <a:innerShdw blurRad="114300">
                      <a:prstClr val="black"/>
                    </a:innerShdw>
                  </a:effectLst>
                  <a:latin typeface="Tw Cen MT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648" y="1801941"/>
                <a:ext cx="1882775" cy="488403"/>
              </a:xfrm>
              <a:prstGeom prst="rect">
                <a:avLst/>
              </a:prstGeom>
              <a:blipFill rotWithShape="1">
                <a:blip r:embed="rId11"/>
                <a:stretch>
                  <a:fillRect l="-1618"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/>
          <p:nvPr/>
        </p:nvCxnSpPr>
        <p:spPr>
          <a:xfrm>
            <a:off x="3505200" y="2212901"/>
            <a:ext cx="0" cy="2568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1301414" y="1707588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Charge (</a:t>
            </a:r>
            <a:r>
              <a:rPr lang="en-US" sz="1600" b="1" dirty="0">
                <a:solidFill>
                  <a:srgbClr val="FF0000"/>
                </a:solidFill>
                <a:latin typeface="Tw Cen MT" pitchFamily="34" charset="0"/>
              </a:rPr>
              <a:t>Q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2606339" y="1707588"/>
            <a:ext cx="12041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96000 C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1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40" grpId="0"/>
      <p:bldP spid="42" grpId="0"/>
      <p:bldP spid="44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9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 animBg="1"/>
      <p:bldP spid="81" grpId="0" animBg="1"/>
      <p:bldP spid="87" grpId="0"/>
      <p:bldP spid="87" grpId="1"/>
      <p:bldP spid="91" grpId="0" animBg="1"/>
      <p:bldP spid="91" grpId="1" animBg="1"/>
      <p:bldP spid="91" grpId="2" animBg="1"/>
      <p:bldP spid="92" grpId="0"/>
      <p:bldP spid="92" grpId="1"/>
      <p:bldP spid="89" grpId="0"/>
      <p:bldP spid="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3742" y="285750"/>
            <a:ext cx="7074858" cy="703237"/>
            <a:chOff x="762088" y="89024"/>
            <a:chExt cx="7474908" cy="703237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762088" y="89024"/>
              <a:ext cx="7455858" cy="69371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889757" y="98549"/>
              <a:ext cx="7347239" cy="6937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66700" indent="-266700" algn="l"/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	An electric iron of resistance 20 </a:t>
              </a:r>
              <a:r>
                <a:rPr lang="en-IN" sz="1600" dirty="0">
                  <a:solidFill>
                    <a:prstClr val="black"/>
                  </a:solidFill>
                  <a:latin typeface="Symbol" pitchFamily="18" charset="2"/>
                </a:rPr>
                <a:t>W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 takes a current of 5 A</a:t>
              </a:r>
              <a:r>
                <a:rPr lang="en-IN" sz="1600">
                  <a:solidFill>
                    <a:prstClr val="black"/>
                  </a:solidFill>
                  <a:latin typeface="Tw Cen MT" pitchFamily="34" charset="0"/>
                </a:rPr>
                <a:t>. </a:t>
              </a:r>
              <a:r>
                <a:rPr lang="en-IN" sz="1600" smtClean="0">
                  <a:solidFill>
                    <a:prstClr val="black"/>
                  </a:solidFill>
                  <a:latin typeface="Tw Cen MT" pitchFamily="34" charset="0"/>
                </a:rPr>
                <a:t>Calculate 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the potential difference and heat developed in 30 s.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6" name="Oval 5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3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522006" y="1065646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Given :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5400" y="1047750"/>
            <a:ext cx="12291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Current (</a:t>
            </a:r>
            <a:r>
              <a:rPr lang="en-US" sz="1600" b="1" dirty="0">
                <a:solidFill>
                  <a:srgbClr val="FF0000"/>
                </a:solidFill>
                <a:latin typeface="Tw Cen MT" pitchFamily="34" charset="0"/>
              </a:rPr>
              <a:t>I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65986" y="1047750"/>
            <a:ext cx="788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5 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04925" y="1356896"/>
            <a:ext cx="12291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Time (</a:t>
            </a:r>
            <a:r>
              <a:rPr lang="en-US" sz="1600" b="1" dirty="0">
                <a:solidFill>
                  <a:srgbClr val="FF0000"/>
                </a:solidFill>
                <a:latin typeface="Tw Cen MT" pitchFamily="34" charset="0"/>
              </a:rPr>
              <a:t>t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475511" y="1356896"/>
            <a:ext cx="8451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30 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2006" y="2174892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To find :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03757" y="2156996"/>
            <a:ext cx="14782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Heat (H)	=  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47675" y="3048980"/>
            <a:ext cx="1223057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Formulae :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42891" y="3031084"/>
            <a:ext cx="314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V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031084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1560" y="3031084"/>
            <a:ext cx="3577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IR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34657" y="3377466"/>
            <a:ext cx="314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49166" y="337746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41266" y="3377466"/>
            <a:ext cx="4203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VIt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2009" y="3858912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Solution :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44957" y="3841016"/>
            <a:ext cx="314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V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9466" y="384101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83626" y="3841016"/>
            <a:ext cx="3577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IR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05840" y="1684556"/>
            <a:ext cx="15187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Resistance (</a:t>
            </a:r>
            <a:r>
              <a:rPr lang="en-US" sz="1600" b="1" dirty="0">
                <a:solidFill>
                  <a:srgbClr val="FF0000"/>
                </a:solidFill>
                <a:latin typeface="Tw Cen MT" pitchFamily="34" charset="0"/>
              </a:rPr>
              <a:t>R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465986" y="1684556"/>
            <a:ext cx="9140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20 </a:t>
            </a:r>
            <a:r>
              <a:rPr lang="en-US" sz="1600" b="1" dirty="0">
                <a:solidFill>
                  <a:srgbClr val="0000CC"/>
                </a:solidFill>
                <a:latin typeface="Symbol" pitchFamily="18" charset="2"/>
              </a:rPr>
              <a:t>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82315" y="4191536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46741" y="4191536"/>
            <a:ext cx="314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V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61250" y="419153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30908" y="4191536"/>
            <a:ext cx="7569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5 × 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80160" y="4519196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44586" y="4519196"/>
            <a:ext cx="314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V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9095" y="451919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28753" y="4519196"/>
            <a:ext cx="7040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100 V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92633" y="2159169"/>
            <a:ext cx="314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07142" y="2159169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76800" y="2159169"/>
            <a:ext cx="4203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VIt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29991" y="2509689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94417" y="2509689"/>
            <a:ext cx="314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08926" y="2509689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78584" y="2509689"/>
            <a:ext cx="5116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100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27836" y="2837349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92262" y="2837349"/>
            <a:ext cx="314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06771" y="2837349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6429" y="2837349"/>
            <a:ext cx="7296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15000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34000" y="2495550"/>
            <a:ext cx="5389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×  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71330" y="2481411"/>
            <a:ext cx="6479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×  30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48100" y="3147596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12526" y="3147596"/>
            <a:ext cx="314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27035" y="314759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96693" y="3147596"/>
            <a:ext cx="11336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1.5 × 10</a:t>
            </a:r>
            <a:r>
              <a:rPr lang="en-US" baseline="30000" dirty="0">
                <a:solidFill>
                  <a:srgbClr val="0000CC"/>
                </a:solidFill>
                <a:latin typeface="Tw Cen MT" pitchFamily="34" charset="0"/>
              </a:rPr>
              <a:t>4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 J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883136" y="3599987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Ans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 :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618427" y="3483187"/>
            <a:ext cx="3230173" cy="536363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US" sz="1600" dirty="0">
                <a:solidFill>
                  <a:prstClr val="black"/>
                </a:solidFill>
                <a:latin typeface="Tw Cen MT" pitchFamily="34" charset="0"/>
              </a:rPr>
              <a:t>The amount of heat developed in the electric iron is 1.5 × 10</a:t>
            </a:r>
            <a:r>
              <a:rPr lang="en-US" sz="1600" baseline="30000" dirty="0">
                <a:solidFill>
                  <a:prstClr val="black"/>
                </a:solidFill>
                <a:latin typeface="Tw Cen MT" pitchFamily="34" charset="0"/>
              </a:rPr>
              <a:t>4</a:t>
            </a:r>
            <a:r>
              <a:rPr lang="en-US" sz="1600" dirty="0">
                <a:solidFill>
                  <a:prstClr val="black"/>
                </a:solidFill>
                <a:latin typeface="Tw Cen MT" pitchFamily="34" charset="0"/>
              </a:rPr>
              <a:t> J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3581400" y="2065415"/>
            <a:ext cx="0" cy="2335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009651"/>
            <a:ext cx="2666999" cy="2171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7" name="Group 56"/>
          <p:cNvGrpSpPr/>
          <p:nvPr/>
        </p:nvGrpSpPr>
        <p:grpSpPr>
          <a:xfrm>
            <a:off x="6281648" y="1280696"/>
            <a:ext cx="1884631" cy="351766"/>
            <a:chOff x="5242561" y="-846885"/>
            <a:chExt cx="1884631" cy="351766"/>
          </a:xfrm>
        </p:grpSpPr>
        <p:sp>
          <p:nvSpPr>
            <p:cNvPr id="58" name="TextBox 57"/>
            <p:cNvSpPr txBox="1"/>
            <p:nvPr/>
          </p:nvSpPr>
          <p:spPr>
            <a:xfrm>
              <a:off x="5242561" y="-833673"/>
              <a:ext cx="6975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Tw Cen MT" pitchFamily="34" charset="0"/>
                  <a:cs typeface="Times New Roman" pitchFamily="18" charset="0"/>
                </a:rPr>
                <a:t>H  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5670497" y="-846885"/>
                  <a:ext cx="59273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kern="0" dirty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Tw Cen MT" pitchFamily="34" charset="0"/>
                            <a:cs typeface="Times New Roman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1600" b="1" kern="0" baseline="30000" dirty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Tw Cen MT" pitchFamily="34" charset="0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600" b="1" kern="0" dirty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Tw Cen MT" pitchFamily="34" charset="0"/>
                            <a:cs typeface="Times New Roman" pitchFamily="18" charset="0"/>
                          </a:rPr>
                          <m:t>Rt</m:t>
                        </m:r>
                      </m:oMath>
                    </m:oMathPara>
                  </a14:m>
                  <a:endParaRPr lang="en-US" sz="1600" b="1" i="1" dirty="0">
                    <a:solidFill>
                      <a:prstClr val="black"/>
                    </a:solidFill>
                    <a:latin typeface="Tw Cen MT" pitchFamily="34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0497" y="-846885"/>
                  <a:ext cx="592738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6123713" y="-833673"/>
              <a:ext cx="1003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kern="0" dirty="0">
                  <a:solidFill>
                    <a:sysClr val="windowText" lastClr="000000"/>
                  </a:solidFill>
                  <a:effectLst>
                    <a:innerShdw blurRad="114300">
                      <a:prstClr val="black"/>
                    </a:innerShdw>
                  </a:effectLst>
                  <a:latin typeface="Tw Cen MT" pitchFamily="34" charset="0"/>
                  <a:cs typeface="Times New Roman" pitchFamily="18" charset="0"/>
                </a:rPr>
                <a:t>joule</a:t>
              </a:r>
              <a:endParaRPr lang="en-US" sz="1600" b="1" dirty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281648" y="2492573"/>
                <a:ext cx="13612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00050" indent="-400050"/>
                <a:r>
                  <a:rPr lang="en-US" sz="1600" b="1" dirty="0">
                    <a:solidFill>
                      <a:prstClr val="black"/>
                    </a:solidFill>
                    <a:latin typeface="Tw Cen MT" pitchFamily="34" charset="0"/>
                  </a:rPr>
                  <a:t>H  = </a:t>
                </a:r>
                <a14:m>
                  <m:oMath xmlns:m="http://schemas.openxmlformats.org/officeDocument/2006/math">
                    <m:r>
                      <a:rPr lang="en-US" sz="1600" b="1" i="0" kern="0" dirty="0" smtClean="0">
                        <a:solidFill>
                          <a:sysClr val="windowText" lastClr="000000"/>
                        </a:solidFill>
                        <a:effectLst>
                          <a:innerShdw blurRad="114300">
                            <a:prstClr val="black"/>
                          </a:innerShdw>
                        </a:effectLst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b="1" kern="0">
                        <a:solidFill>
                          <a:sysClr val="windowText" lastClr="000000"/>
                        </a:solidFill>
                        <a:effectLst>
                          <a:innerShdw blurRad="114300">
                            <a:prstClr val="black"/>
                          </a:innerShdw>
                        </a:effectLst>
                        <a:latin typeface="Tw Cen MT" pitchFamily="34" charset="0"/>
                        <a:cs typeface="Times New Roman" pitchFamily="18" charset="0"/>
                      </a:rPr>
                      <m:t>VIt</m:t>
                    </m:r>
                    <m:r>
                      <a:rPr lang="en-US" sz="1600" b="1" i="1" kern="0" dirty="0">
                        <a:solidFill>
                          <a:sysClr val="windowText" lastClr="000000"/>
                        </a:solidFill>
                        <a:effectLst>
                          <a:innerShdw blurRad="114300">
                            <a:prstClr val="black"/>
                          </a:innerShdw>
                        </a:effectLst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1600" b="1" kern="0" dirty="0">
                    <a:solidFill>
                      <a:sysClr val="windowText" lastClr="000000"/>
                    </a:solidFill>
                    <a:effectLst>
                      <a:innerShdw blurRad="114300">
                        <a:prstClr val="black"/>
                      </a:innerShdw>
                    </a:effectLst>
                    <a:latin typeface="Tw Cen MT" pitchFamily="34" charset="0"/>
                    <a:cs typeface="Times New Roman" pitchFamily="18" charset="0"/>
                  </a:rPr>
                  <a:t>joule</a:t>
                </a:r>
                <a:endParaRPr lang="en-US" sz="1600" b="1" dirty="0">
                  <a:solidFill>
                    <a:prstClr val="black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648" y="2492573"/>
                <a:ext cx="1361270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2232" t="-3636" r="-2232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/>
          <p:cNvSpPr/>
          <p:nvPr/>
        </p:nvSpPr>
        <p:spPr>
          <a:xfrm>
            <a:off x="6200775" y="2437174"/>
            <a:ext cx="1639032" cy="446074"/>
          </a:xfrm>
          <a:prstGeom prst="ellipse">
            <a:avLst/>
          </a:prstGeom>
          <a:noFill/>
          <a:ln w="28575">
            <a:solidFill>
              <a:srgbClr val="FF3399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281648" y="1801941"/>
                <a:ext cx="1882775" cy="488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600" b="1" kern="0" dirty="0">
                    <a:solidFill>
                      <a:sysClr val="windowText" lastClr="000000"/>
                    </a:solidFill>
                    <a:effectLst>
                      <a:innerShdw blurRad="114300">
                        <a:prstClr val="black"/>
                      </a:innerShdw>
                    </a:effectLst>
                    <a:latin typeface="Tw Cen MT" pitchFamily="34" charset="0"/>
                    <a:cs typeface="Times New Roman" pitchFamily="18" charset="0"/>
                  </a:rPr>
                  <a:t>H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kern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 kern="0" dirty="0" smtClean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Tw Cen MT" pitchFamily="34" charset="0"/>
                            <a:cs typeface="Times New Roman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1600" b="1" kern="0" baseline="30000" dirty="0" smtClean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Tw Cen MT" pitchFamily="34" charset="0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600" b="1" kern="0" dirty="0" smtClean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Tw Cen MT" pitchFamily="34" charset="0"/>
                            <a:cs typeface="Times New Roman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kern="0" dirty="0" smtClean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Tw Cen MT" pitchFamily="34" charset="0"/>
                            <a:cs typeface="Times New Roman" pitchFamily="18" charset="0"/>
                          </a:rPr>
                          <m:t>R</m:t>
                        </m:r>
                      </m:den>
                    </m:f>
                  </m:oMath>
                </a14:m>
                <a:r>
                  <a:rPr lang="en-US" sz="1600" b="1" kern="0" dirty="0">
                    <a:solidFill>
                      <a:sysClr val="windowText" lastClr="000000"/>
                    </a:solidFill>
                    <a:effectLst>
                      <a:innerShdw blurRad="114300">
                        <a:prstClr val="black"/>
                      </a:innerShdw>
                    </a:effectLst>
                    <a:latin typeface="Tw Cen MT" pitchFamily="34" charset="0"/>
                    <a:cs typeface="Times New Roman" pitchFamily="18" charset="0"/>
                  </a:rPr>
                  <a:t> joule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648" y="1801941"/>
                <a:ext cx="1882775" cy="488403"/>
              </a:xfrm>
              <a:prstGeom prst="rect">
                <a:avLst/>
              </a:prstGeom>
              <a:blipFill rotWithShape="1">
                <a:blip r:embed="rId6"/>
                <a:stretch>
                  <a:fillRect l="-1618"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524000" y="2461796"/>
            <a:ext cx="14782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P.D   (V)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	=  ?</a:t>
            </a:r>
          </a:p>
        </p:txBody>
      </p:sp>
    </p:spTree>
    <p:extLst>
      <p:ext uri="{BB962C8B-B14F-4D97-AF65-F5344CB8AC3E}">
        <p14:creationId xmlns:p14="http://schemas.microsoft.com/office/powerpoint/2010/main" val="327597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 animBg="1"/>
      <p:bldP spid="54" grpId="0" animBg="1"/>
      <p:bldP spid="61" grpId="0"/>
      <p:bldP spid="61" grpId="1"/>
      <p:bldP spid="62" grpId="0" animBg="1"/>
      <p:bldP spid="62" grpId="1" animBg="1"/>
      <p:bldP spid="62" grpId="2" animBg="1"/>
      <p:bldP spid="63" grpId="0"/>
      <p:bldP spid="63" grpId="1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3742" y="328315"/>
            <a:ext cx="7474908" cy="848916"/>
            <a:chOff x="762088" y="131589"/>
            <a:chExt cx="7474908" cy="848916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762088" y="131589"/>
              <a:ext cx="7455858" cy="839391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889757" y="141114"/>
              <a:ext cx="7347239" cy="839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66700" indent="-266700" algn="l"/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	An electric iron consumes energy at a rate of 840 W when heating is at the maximum rate and 360 W when the heating is at the minimum. The voltage is 220 V. What is the current in each case?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6" name="Oval 5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4</a:t>
              </a:r>
            </a:p>
          </p:txBody>
        </p:sp>
      </p:grpSp>
      <p:pic>
        <p:nvPicPr>
          <p:cNvPr id="84" name="Picture 83" descr="C:\Documents and Settings\ABC\My Documents\My Pictures\ir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0761" y="1888036"/>
            <a:ext cx="1168507" cy="82073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5" name="Rectangle 124"/>
          <p:cNvSpPr/>
          <p:nvPr/>
        </p:nvSpPr>
        <p:spPr>
          <a:xfrm>
            <a:off x="3462054" y="4069474"/>
            <a:ext cx="7434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1600" b="1" dirty="0">
                <a:solidFill>
                  <a:srgbClr val="0B00EA"/>
                </a:solidFill>
                <a:latin typeface="Tw Cen MT" pitchFamily="34" charset="0"/>
              </a:rPr>
              <a:t>220 V  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120209" y="3105150"/>
            <a:ext cx="8995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1600" b="1" dirty="0">
                <a:solidFill>
                  <a:srgbClr val="0B00EA"/>
                </a:solidFill>
                <a:latin typeface="Tw Cen MT" pitchFamily="34" charset="0"/>
              </a:rPr>
              <a:t>I</a:t>
            </a:r>
            <a:r>
              <a:rPr lang="en-US" sz="1600" b="1" baseline="-25000" dirty="0">
                <a:solidFill>
                  <a:srgbClr val="0B00EA"/>
                </a:solidFill>
                <a:latin typeface="Tw Cen MT" pitchFamily="34" charset="0"/>
              </a:rPr>
              <a:t>max </a:t>
            </a:r>
            <a:r>
              <a:rPr lang="en-US" sz="1600" b="1" dirty="0">
                <a:solidFill>
                  <a:srgbClr val="0B00EA"/>
                </a:solidFill>
                <a:latin typeface="Tw Cen MT" pitchFamily="34" charset="0"/>
              </a:rPr>
              <a:t>= ?  </a:t>
            </a:r>
          </a:p>
        </p:txBody>
      </p:sp>
      <p:grpSp>
        <p:nvGrpSpPr>
          <p:cNvPr id="200" name="Group 199"/>
          <p:cNvGrpSpPr/>
          <p:nvPr/>
        </p:nvGrpSpPr>
        <p:grpSpPr>
          <a:xfrm>
            <a:off x="2535620" y="2371452"/>
            <a:ext cx="2604820" cy="2413292"/>
            <a:chOff x="519111" y="2480930"/>
            <a:chExt cx="2604820" cy="2193902"/>
          </a:xfrm>
        </p:grpSpPr>
        <p:sp>
          <p:nvSpPr>
            <p:cNvPr id="126" name="Rectangle 125"/>
            <p:cNvSpPr/>
            <p:nvPr/>
          </p:nvSpPr>
          <p:spPr>
            <a:xfrm>
              <a:off x="816018" y="4157261"/>
              <a:ext cx="318411" cy="30777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600" b="1" dirty="0">
                  <a:solidFill>
                    <a:srgbClr val="0B00EA"/>
                  </a:solidFill>
                  <a:latin typeface="Tw Cen MT" pitchFamily="34" charset="0"/>
                </a:rPr>
                <a:t>K</a:t>
              </a:r>
              <a:endParaRPr lang="en-US" sz="1600" b="1" baseline="-25000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519111" y="2480930"/>
              <a:ext cx="2604820" cy="2193902"/>
              <a:chOff x="519111" y="2480930"/>
              <a:chExt cx="2604820" cy="2193902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544704" y="2507943"/>
                <a:ext cx="2437323" cy="0"/>
                <a:chOff x="544704" y="2507943"/>
                <a:chExt cx="2437323" cy="0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544704" y="2507943"/>
                  <a:ext cx="854137" cy="0"/>
                </a:xfrm>
                <a:prstGeom prst="line">
                  <a:avLst/>
                </a:prstGeom>
                <a:ln w="571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2205539" y="2507943"/>
                  <a:ext cx="776488" cy="0"/>
                </a:xfrm>
                <a:prstGeom prst="line">
                  <a:avLst/>
                </a:prstGeom>
                <a:ln w="571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2799952" y="2485083"/>
                <a:ext cx="323979" cy="2060140"/>
                <a:chOff x="2799952" y="2485083"/>
                <a:chExt cx="323979" cy="2060140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>
                  <a:off x="2961439" y="2485083"/>
                  <a:ext cx="0" cy="2060140"/>
                </a:xfrm>
                <a:prstGeom prst="line">
                  <a:avLst/>
                </a:prstGeom>
                <a:ln w="571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Oval 115"/>
                <p:cNvSpPr/>
                <p:nvPr/>
              </p:nvSpPr>
              <p:spPr>
                <a:xfrm>
                  <a:off x="2799952" y="3347092"/>
                  <a:ext cx="323979" cy="32004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2827282" y="3355450"/>
                  <a:ext cx="263150" cy="27979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marL="342900" indent="-342900" algn="ctr"/>
                  <a:r>
                    <a:rPr lang="en-US" sz="1400" b="1" dirty="0">
                      <a:solidFill>
                        <a:srgbClr val="0B00EA"/>
                      </a:solidFill>
                      <a:latin typeface="Tw Cen MT" pitchFamily="34" charset="0"/>
                    </a:rPr>
                    <a:t>A</a:t>
                  </a:r>
                  <a:endParaRPr lang="en-US" sz="1400" b="1" baseline="-25000" dirty="0">
                    <a:solidFill>
                      <a:srgbClr val="0B00EA"/>
                    </a:solidFill>
                    <a:latin typeface="Tw Cen MT" pitchFamily="34" charset="0"/>
                  </a:endParaRPr>
                </a:p>
              </p:txBody>
            </p: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2961437" y="2836791"/>
                  <a:ext cx="0" cy="123110"/>
                </a:xfrm>
                <a:prstGeom prst="straightConnector1">
                  <a:avLst/>
                </a:prstGeom>
                <a:ln w="38100">
                  <a:solidFill>
                    <a:srgbClr val="000066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533384" y="2480930"/>
                <a:ext cx="10474" cy="2055332"/>
                <a:chOff x="533384" y="2480930"/>
                <a:chExt cx="10474" cy="2055332"/>
              </a:xfrm>
            </p:grpSpPr>
            <p:cxnSp>
              <p:nvCxnSpPr>
                <p:cNvPr id="88" name="Straight Connector 87"/>
                <p:cNvCxnSpPr/>
                <p:nvPr/>
              </p:nvCxnSpPr>
              <p:spPr>
                <a:xfrm>
                  <a:off x="543858" y="2480930"/>
                  <a:ext cx="0" cy="2055332"/>
                </a:xfrm>
                <a:prstGeom prst="line">
                  <a:avLst/>
                </a:prstGeom>
                <a:ln w="571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V="1">
                  <a:off x="533384" y="3363040"/>
                  <a:ext cx="0" cy="123110"/>
                </a:xfrm>
                <a:prstGeom prst="straightConnector1">
                  <a:avLst/>
                </a:prstGeom>
                <a:ln w="38100">
                  <a:solidFill>
                    <a:srgbClr val="000066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>
                <a:off x="519111" y="4216993"/>
                <a:ext cx="2458824" cy="457839"/>
                <a:chOff x="519111" y="4216993"/>
                <a:chExt cx="2458824" cy="457839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519111" y="4519617"/>
                  <a:ext cx="362584" cy="0"/>
                </a:xfrm>
                <a:prstGeom prst="line">
                  <a:avLst/>
                </a:prstGeom>
                <a:ln w="571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052664" y="4533292"/>
                  <a:ext cx="521776" cy="0"/>
                </a:xfrm>
                <a:prstGeom prst="line">
                  <a:avLst/>
                </a:prstGeom>
                <a:ln w="571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2074245" y="4520370"/>
                  <a:ext cx="903690" cy="0"/>
                </a:xfrm>
                <a:prstGeom prst="line">
                  <a:avLst/>
                </a:prstGeom>
                <a:ln w="571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2" name="Group 141"/>
                <p:cNvGrpSpPr/>
                <p:nvPr/>
              </p:nvGrpSpPr>
              <p:grpSpPr>
                <a:xfrm rot="16200000">
                  <a:off x="1678887" y="4279475"/>
                  <a:ext cx="294529" cy="496185"/>
                  <a:chOff x="1501751" y="3083012"/>
                  <a:chExt cx="267754" cy="308092"/>
                </a:xfrm>
              </p:grpSpPr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1501751" y="3083012"/>
                    <a:ext cx="267754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1501751" y="3259066"/>
                    <a:ext cx="267754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1501751" y="3171039"/>
                    <a:ext cx="267754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>
                    <a:off x="1501751" y="3347093"/>
                    <a:ext cx="267754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>
                    <a:off x="1573174" y="3127025"/>
                    <a:ext cx="124910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1573174" y="3303079"/>
                    <a:ext cx="124910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>
                    <a:off x="1573174" y="3215052"/>
                    <a:ext cx="124910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1573174" y="3391104"/>
                    <a:ext cx="124910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3" name="Right Bracket 112"/>
                <p:cNvSpPr/>
                <p:nvPr/>
              </p:nvSpPr>
              <p:spPr>
                <a:xfrm>
                  <a:off x="1028700" y="4454571"/>
                  <a:ext cx="42305" cy="153178"/>
                </a:xfrm>
                <a:prstGeom prst="rightBracket">
                  <a:avLst>
                    <a:gd name="adj" fmla="val 606101"/>
                  </a:avLst>
                </a:prstGeom>
                <a:ln w="571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ight Bracket 113"/>
                <p:cNvSpPr/>
                <p:nvPr/>
              </p:nvSpPr>
              <p:spPr>
                <a:xfrm flipH="1">
                  <a:off x="852084" y="4454571"/>
                  <a:ext cx="42305" cy="153178"/>
                </a:xfrm>
                <a:prstGeom prst="rightBracket">
                  <a:avLst>
                    <a:gd name="adj" fmla="val 606101"/>
                  </a:avLst>
                </a:prstGeom>
                <a:ln w="571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Flowchart: Connector 114"/>
                <p:cNvSpPr/>
                <p:nvPr/>
              </p:nvSpPr>
              <p:spPr>
                <a:xfrm>
                  <a:off x="933029" y="4498115"/>
                  <a:ext cx="72000" cy="65455"/>
                </a:xfrm>
                <a:prstGeom prst="flowChartConnector">
                  <a:avLst/>
                </a:prstGeom>
                <a:solidFill>
                  <a:srgbClr val="000066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1219754" y="4242942"/>
                  <a:ext cx="419666" cy="3077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indent="-342900" algn="ctr"/>
                  <a:r>
                    <a:rPr lang="en-US" sz="1600" b="1" dirty="0">
                      <a:solidFill>
                        <a:srgbClr val="0B00EA"/>
                      </a:solidFill>
                      <a:latin typeface="Tw Cen MT" pitchFamily="34" charset="0"/>
                    </a:rPr>
                    <a:t>+</a:t>
                  </a:r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073683" y="4216993"/>
                  <a:ext cx="419666" cy="3077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indent="-342900" algn="ctr"/>
                  <a:r>
                    <a:rPr lang="en-US" sz="1600" b="1" dirty="0">
                      <a:solidFill>
                        <a:srgbClr val="0B00EA"/>
                      </a:solidFill>
                      <a:latin typeface="Tw Cen MT" pitchFamily="34" charset="0"/>
                    </a:rPr>
                    <a:t>–</a:t>
                  </a:r>
                </a:p>
              </p:txBody>
            </p:sp>
          </p:grpSp>
        </p:grpSp>
      </p:grpSp>
      <p:grpSp>
        <p:nvGrpSpPr>
          <p:cNvPr id="155" name="Group 154"/>
          <p:cNvGrpSpPr/>
          <p:nvPr/>
        </p:nvGrpSpPr>
        <p:grpSpPr>
          <a:xfrm>
            <a:off x="2970188" y="1352550"/>
            <a:ext cx="1769617" cy="442068"/>
            <a:chOff x="5005393" y="2582160"/>
            <a:chExt cx="1769617" cy="442068"/>
          </a:xfrm>
        </p:grpSpPr>
        <p:pic>
          <p:nvPicPr>
            <p:cNvPr id="149" name="Picture 14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41515" l="18485" r="815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73" t="10644" r="17773" b="65307"/>
            <a:stretch/>
          </p:blipFill>
          <p:spPr>
            <a:xfrm>
              <a:off x="5410200" y="2582160"/>
              <a:ext cx="972465" cy="362821"/>
            </a:xfrm>
            <a:prstGeom prst="rect">
              <a:avLst/>
            </a:prstGeom>
          </p:spPr>
        </p:pic>
        <p:sp>
          <p:nvSpPr>
            <p:cNvPr id="153" name="Rectangle 152"/>
            <p:cNvSpPr/>
            <p:nvPr/>
          </p:nvSpPr>
          <p:spPr>
            <a:xfrm>
              <a:off x="5005393" y="2747229"/>
              <a:ext cx="5585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200" b="1" dirty="0">
                  <a:latin typeface="+mj-lt"/>
                </a:rPr>
                <a:t>min 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216435" y="2747229"/>
              <a:ext cx="5585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200" b="1" dirty="0">
                  <a:latin typeface="+mj-lt"/>
                </a:rPr>
                <a:t>max</a:t>
              </a:r>
            </a:p>
          </p:txBody>
        </p:sp>
      </p:grp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4278694" y="1681165"/>
            <a:ext cx="14125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sz="1600" b="1" baseline="-25000" dirty="0" err="1">
                <a:solidFill>
                  <a:srgbClr val="0000CC"/>
                </a:solidFill>
                <a:latin typeface="Tw Cen MT" pitchFamily="34" charset="0"/>
              </a:rPr>
              <a:t>max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=  840 W</a:t>
            </a:r>
          </a:p>
        </p:txBody>
      </p:sp>
      <p:sp>
        <p:nvSpPr>
          <p:cNvPr id="198" name="Rectangle 197"/>
          <p:cNvSpPr>
            <a:spLocks noChangeArrowheads="1"/>
          </p:cNvSpPr>
          <p:nvPr/>
        </p:nvSpPr>
        <p:spPr bwMode="auto">
          <a:xfrm>
            <a:off x="2410930" y="1741170"/>
            <a:ext cx="12987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sz="1600" b="1" baseline="-25000" dirty="0" err="1">
                <a:solidFill>
                  <a:srgbClr val="0000CC"/>
                </a:solidFill>
                <a:latin typeface="Tw Cen MT" pitchFamily="34" charset="0"/>
              </a:rPr>
              <a:t>min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360 W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5121476" y="3467933"/>
            <a:ext cx="8717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/>
            <a:r>
              <a:rPr lang="en-US" sz="1600" b="1" dirty="0" err="1">
                <a:solidFill>
                  <a:srgbClr val="0B00EA"/>
                </a:solidFill>
                <a:latin typeface="Tw Cen MT" pitchFamily="34" charset="0"/>
              </a:rPr>
              <a:t>I</a:t>
            </a:r>
            <a:r>
              <a:rPr lang="en-US" sz="1600" b="1" baseline="-25000" dirty="0" err="1">
                <a:solidFill>
                  <a:srgbClr val="0B00EA"/>
                </a:solidFill>
                <a:latin typeface="Tw Cen MT" pitchFamily="34" charset="0"/>
              </a:rPr>
              <a:t>min</a:t>
            </a:r>
            <a:r>
              <a:rPr lang="en-US" sz="1600" b="1" baseline="-25000" dirty="0">
                <a:solidFill>
                  <a:srgbClr val="0B00EA"/>
                </a:solidFill>
                <a:latin typeface="Tw Cen MT" pitchFamily="34" charset="0"/>
              </a:rPr>
              <a:t> </a:t>
            </a:r>
            <a:r>
              <a:rPr lang="en-US" sz="1600" b="1" dirty="0">
                <a:solidFill>
                  <a:srgbClr val="0B00EA"/>
                </a:solidFill>
                <a:latin typeface="Tw Cen MT" pitchFamily="34" charset="0"/>
              </a:rPr>
              <a:t>= ?  </a:t>
            </a:r>
          </a:p>
        </p:txBody>
      </p:sp>
      <p:cxnSp>
        <p:nvCxnSpPr>
          <p:cNvPr id="201" name="Straight Arrow Connector 200"/>
          <p:cNvCxnSpPr/>
          <p:nvPr/>
        </p:nvCxnSpPr>
        <p:spPr>
          <a:xfrm flipV="1">
            <a:off x="3855434" y="1730013"/>
            <a:ext cx="268514" cy="94379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 flipV="1">
            <a:off x="3586319" y="1730899"/>
            <a:ext cx="268514" cy="94379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72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7" grpId="0"/>
      <p:bldP spid="157" grpId="0"/>
      <p:bldP spid="198" grpId="0"/>
      <p:bldP spid="1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3742" y="328315"/>
            <a:ext cx="7474908" cy="848916"/>
            <a:chOff x="762088" y="131589"/>
            <a:chExt cx="7474908" cy="848916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762088" y="131589"/>
              <a:ext cx="7455858" cy="839391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889757" y="141114"/>
              <a:ext cx="7347239" cy="839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66700" indent="-266700" algn="l"/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	An electric iron consumes energy at a rate of 840 W when heating is at the maximum rate and 360 W when the heating is at the minimum. The voltage is 220 V. What is the current in each case?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6" name="Oval 5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4</a:t>
              </a:r>
            </a:p>
          </p:txBody>
        </p:sp>
      </p:grp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532369" y="1238250"/>
            <a:ext cx="919240" cy="338554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Given :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66729" y="1238250"/>
            <a:ext cx="2807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Power at maximum rate (</a:t>
            </a:r>
            <a:r>
              <a:rPr lang="en-US" sz="1600" b="1" dirty="0" err="1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sz="1600" b="1" baseline="-25000" dirty="0" err="1">
                <a:solidFill>
                  <a:srgbClr val="0000CC"/>
                </a:solidFill>
                <a:latin typeface="Tw Cen MT" pitchFamily="34" charset="0"/>
              </a:rPr>
              <a:t>max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225496" y="1238250"/>
            <a:ext cx="10278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840 W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32452" y="1560096"/>
            <a:ext cx="27416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Power at minimum rate (</a:t>
            </a:r>
            <a:r>
              <a:rPr lang="en-US" sz="1600" b="1" dirty="0" err="1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sz="1600" b="1" baseline="-25000" dirty="0" err="1">
                <a:solidFill>
                  <a:srgbClr val="0000CC"/>
                </a:solidFill>
                <a:latin typeface="Tw Cen MT" pitchFamily="34" charset="0"/>
              </a:rPr>
              <a:t>min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25496" y="1560096"/>
            <a:ext cx="10278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360 W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116266" y="1864896"/>
            <a:ext cx="21578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Potential Difference (V)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225496" y="1864896"/>
            <a:ext cx="9957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220 V</a:t>
            </a: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540380" y="2279650"/>
            <a:ext cx="1041400" cy="338554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To find :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60149" y="2279650"/>
            <a:ext cx="4972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sz="1600" b="1" baseline="-25000" dirty="0">
                <a:solidFill>
                  <a:srgbClr val="0000CC"/>
                </a:solidFill>
                <a:latin typeface="Tw Cen MT" pitchFamily="34" charset="0"/>
              </a:rPr>
              <a:t>max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057400" y="2279650"/>
            <a:ext cx="582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?</a:t>
            </a:r>
            <a:endParaRPr lang="el-GR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603430" y="2624707"/>
            <a:ext cx="4539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 err="1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sz="1600" b="1" baseline="-25000" dirty="0" err="1">
                <a:solidFill>
                  <a:srgbClr val="0000CC"/>
                </a:solidFill>
                <a:latin typeface="Tw Cen MT" pitchFamily="34" charset="0"/>
              </a:rPr>
              <a:t>min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57400" y="2624707"/>
            <a:ext cx="582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?</a:t>
            </a:r>
            <a:endParaRPr lang="el-GR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22009" y="3036686"/>
            <a:ext cx="1148723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Formula :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63730" y="3018790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57400" y="3018790"/>
            <a:ext cx="6126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=  VI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22009" y="3482992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Solution :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42514" y="3465096"/>
            <a:ext cx="33225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When heating is at the maximum rate: </a:t>
            </a:r>
            <a:r>
              <a:rPr lang="en-US" dirty="0" err="1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baseline="-25000" dirty="0" err="1">
                <a:solidFill>
                  <a:srgbClr val="0000CC"/>
                </a:solidFill>
                <a:latin typeface="Tw Cen MT" pitchFamily="34" charset="0"/>
              </a:rPr>
              <a:t>max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 = 840 W, V = 220 V 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526304" y="4030309"/>
            <a:ext cx="5469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 err="1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sz="1600" b="1" baseline="-25000" dirty="0" err="1">
                <a:solidFill>
                  <a:srgbClr val="0000CC"/>
                </a:solidFill>
                <a:latin typeface="Tw Cen MT" pitchFamily="34" charset="0"/>
              </a:rPr>
              <a:t>max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073249" y="4030309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353672" y="4030309"/>
            <a:ext cx="6270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0000CC"/>
                </a:solidFill>
                <a:latin typeface="Tw Cen MT" pitchFamily="34" charset="0"/>
              </a:rPr>
              <a:t>VI</a:t>
            </a:r>
            <a:r>
              <a:rPr lang="en-US" sz="1600" b="1" baseline="-25000" dirty="0" err="1">
                <a:solidFill>
                  <a:srgbClr val="0000CC"/>
                </a:solidFill>
                <a:latin typeface="Tw Cen MT" pitchFamily="34" charset="0"/>
              </a:rPr>
              <a:t>max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3475" y="4474142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567561" y="4474142"/>
            <a:ext cx="4972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sz="1600" b="1" baseline="-25000" dirty="0">
                <a:solidFill>
                  <a:srgbClr val="0000CC"/>
                </a:solidFill>
                <a:latin typeface="Tw Cen MT" pitchFamily="34" charset="0"/>
              </a:rPr>
              <a:t>max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64812" y="4474142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397759" y="4324314"/>
            <a:ext cx="546945" cy="638211"/>
            <a:chOff x="5689483" y="2910265"/>
            <a:chExt cx="546945" cy="638211"/>
          </a:xfrm>
        </p:grpSpPr>
        <p:sp>
          <p:nvSpPr>
            <p:cNvPr id="32" name="Rectangle 31"/>
            <p:cNvSpPr/>
            <p:nvPr/>
          </p:nvSpPr>
          <p:spPr>
            <a:xfrm>
              <a:off x="5689483" y="2910265"/>
              <a:ext cx="54694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0000CC"/>
                  </a:solidFill>
                  <a:latin typeface="Tw Cen MT" pitchFamily="34" charset="0"/>
                </a:rPr>
                <a:t>P</a:t>
              </a:r>
              <a:r>
                <a:rPr lang="en-US" sz="1600" b="1" baseline="-25000" dirty="0" err="1">
                  <a:solidFill>
                    <a:srgbClr val="0000CC"/>
                  </a:solidFill>
                  <a:latin typeface="Tw Cen MT" pitchFamily="34" charset="0"/>
                </a:rPr>
                <a:t>max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748993" y="3220639"/>
              <a:ext cx="427925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34" name="Rectangle 33"/>
            <p:cNvSpPr/>
            <p:nvPr/>
          </p:nvSpPr>
          <p:spPr>
            <a:xfrm>
              <a:off x="5805700" y="3209922"/>
              <a:ext cx="31451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V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715000" y="1456064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149086" y="1456064"/>
            <a:ext cx="4972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sz="1600" b="1" baseline="-25000" dirty="0">
                <a:solidFill>
                  <a:srgbClr val="0000CC"/>
                </a:solidFill>
                <a:latin typeface="Tw Cen MT" pitchFamily="34" charset="0"/>
              </a:rPr>
              <a:t>max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646337" y="1456064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996918" y="1306236"/>
            <a:ext cx="511679" cy="638211"/>
            <a:chOff x="5707117" y="2910265"/>
            <a:chExt cx="511679" cy="638211"/>
          </a:xfrm>
        </p:grpSpPr>
        <p:sp>
          <p:nvSpPr>
            <p:cNvPr id="39" name="Rectangle 38"/>
            <p:cNvSpPr/>
            <p:nvPr/>
          </p:nvSpPr>
          <p:spPr>
            <a:xfrm>
              <a:off x="5707117" y="2910265"/>
              <a:ext cx="51167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840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5748993" y="3220639"/>
              <a:ext cx="427925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41" name="Rectangle 40"/>
            <p:cNvSpPr/>
            <p:nvPr/>
          </p:nvSpPr>
          <p:spPr>
            <a:xfrm>
              <a:off x="5707117" y="3209922"/>
              <a:ext cx="51167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220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rot="5400000">
            <a:off x="7283612" y="1413430"/>
            <a:ext cx="147992" cy="120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7284699" y="1706951"/>
            <a:ext cx="147992" cy="120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781800" y="1712500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w Cen MT" pitchFamily="34" charset="0"/>
              </a:rPr>
              <a:t>11</a:t>
            </a:r>
            <a:endParaRPr lang="en-US" sz="1400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05613" y="1201127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w Cen MT" pitchFamily="34" charset="0"/>
              </a:rPr>
              <a:t>42</a:t>
            </a:r>
            <a:endParaRPr lang="en-US" sz="1400" dirty="0">
              <a:solidFill>
                <a:srgbClr val="FF0000"/>
              </a:solidFill>
              <a:latin typeface="Tw Cen MT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10800000" flipV="1">
            <a:off x="7079457" y="1409802"/>
            <a:ext cx="247966" cy="136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 flipV="1">
            <a:off x="7089411" y="1718467"/>
            <a:ext cx="229001" cy="136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15000" y="1944077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149086" y="1944077"/>
            <a:ext cx="4972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sz="1600" b="1" baseline="-25000" dirty="0">
                <a:solidFill>
                  <a:srgbClr val="0000CC"/>
                </a:solidFill>
                <a:latin typeface="Tw Cen MT" pitchFamily="34" charset="0"/>
              </a:rPr>
              <a:t>max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646337" y="1944077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929300" y="1944077"/>
            <a:ext cx="7553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3.82 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51454" y="2294597"/>
            <a:ext cx="34163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When heating is at the minimum rate: </a:t>
            </a:r>
            <a:r>
              <a:rPr lang="en-US" dirty="0" err="1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baseline="-25000" dirty="0" err="1">
                <a:solidFill>
                  <a:srgbClr val="0000CC"/>
                </a:solidFill>
                <a:latin typeface="Tw Cen MT" pitchFamily="34" charset="0"/>
              </a:rPr>
              <a:t>min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 = 360 W, V = 220 V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15000" y="3053283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192367" y="3053283"/>
            <a:ext cx="4539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 err="1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sz="1600" b="1" baseline="-25000" dirty="0" err="1">
                <a:solidFill>
                  <a:srgbClr val="0000CC"/>
                </a:solidFill>
                <a:latin typeface="Tw Cen MT" pitchFamily="34" charset="0"/>
              </a:rPr>
              <a:t>min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6646337" y="3053283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6996918" y="2903455"/>
            <a:ext cx="511679" cy="638211"/>
            <a:chOff x="5707117" y="2910265"/>
            <a:chExt cx="511679" cy="638211"/>
          </a:xfrm>
        </p:grpSpPr>
        <p:sp>
          <p:nvSpPr>
            <p:cNvPr id="57" name="Rectangle 56"/>
            <p:cNvSpPr/>
            <p:nvPr/>
          </p:nvSpPr>
          <p:spPr>
            <a:xfrm>
              <a:off x="5707117" y="2910265"/>
              <a:ext cx="51167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360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748993" y="3220639"/>
              <a:ext cx="427925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59" name="Rectangle 58"/>
            <p:cNvSpPr/>
            <p:nvPr/>
          </p:nvSpPr>
          <p:spPr>
            <a:xfrm>
              <a:off x="5707117" y="3209922"/>
              <a:ext cx="51167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220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cxnSp>
        <p:nvCxnSpPr>
          <p:cNvPr id="60" name="Straight Connector 59"/>
          <p:cNvCxnSpPr/>
          <p:nvPr/>
        </p:nvCxnSpPr>
        <p:spPr>
          <a:xfrm rot="5400000">
            <a:off x="7283612" y="3010649"/>
            <a:ext cx="147992" cy="120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7284699" y="3304170"/>
            <a:ext cx="147992" cy="120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781800" y="3309719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w Cen MT" pitchFamily="34" charset="0"/>
              </a:rPr>
              <a:t>11</a:t>
            </a:r>
            <a:endParaRPr lang="en-US" sz="1400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805613" y="2798346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w Cen MT" pitchFamily="34" charset="0"/>
              </a:rPr>
              <a:t>18</a:t>
            </a:r>
            <a:endParaRPr lang="en-US" sz="1400" dirty="0">
              <a:solidFill>
                <a:srgbClr val="FF0000"/>
              </a:solidFill>
              <a:latin typeface="Tw Cen MT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rot="10800000" flipV="1">
            <a:off x="7079457" y="3007021"/>
            <a:ext cx="247966" cy="136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0800000" flipV="1">
            <a:off x="7089411" y="3315686"/>
            <a:ext cx="229001" cy="136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715000" y="3541296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6192367" y="3541296"/>
            <a:ext cx="4539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 err="1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sz="1600" b="1" baseline="-25000" dirty="0" err="1">
                <a:solidFill>
                  <a:srgbClr val="0000CC"/>
                </a:solidFill>
                <a:latin typeface="Tw Cen MT" pitchFamily="34" charset="0"/>
              </a:rPr>
              <a:t>min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6646337" y="354129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6929300" y="3541296"/>
            <a:ext cx="7553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1.64 A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5413106" y="4032250"/>
            <a:ext cx="70265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Ans :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191963" y="4032250"/>
            <a:ext cx="1561387" cy="62518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/>
            <a:r>
              <a:rPr lang="pt-BR" sz="1600" dirty="0">
                <a:solidFill>
                  <a:prstClr val="black"/>
                </a:solidFill>
                <a:latin typeface="Tw Cen MT" pitchFamily="34" charset="0"/>
              </a:rPr>
              <a:t>I</a:t>
            </a:r>
            <a:r>
              <a:rPr lang="pt-BR" sz="1600" baseline="-25000" dirty="0">
                <a:solidFill>
                  <a:prstClr val="black"/>
                </a:solidFill>
                <a:latin typeface="Tw Cen MT" pitchFamily="34" charset="0"/>
              </a:rPr>
              <a:t>max</a:t>
            </a:r>
            <a:r>
              <a:rPr lang="pt-BR" sz="1600" dirty="0">
                <a:solidFill>
                  <a:prstClr val="black"/>
                </a:solidFill>
                <a:latin typeface="Tw Cen MT" pitchFamily="34" charset="0"/>
              </a:rPr>
              <a:t>  = 3.82 A , </a:t>
            </a:r>
          </a:p>
          <a:p>
            <a:pPr marL="0" indent="0"/>
            <a:r>
              <a:rPr lang="pt-BR" sz="1600" dirty="0">
                <a:solidFill>
                  <a:prstClr val="black"/>
                </a:solidFill>
                <a:latin typeface="Tw Cen MT" pitchFamily="34" charset="0"/>
              </a:rPr>
              <a:t>I</a:t>
            </a:r>
            <a:r>
              <a:rPr lang="pt-BR" sz="1600" baseline="-25000" dirty="0">
                <a:solidFill>
                  <a:prstClr val="black"/>
                </a:solidFill>
                <a:latin typeface="Tw Cen MT" pitchFamily="34" charset="0"/>
              </a:rPr>
              <a:t>min</a:t>
            </a:r>
            <a:r>
              <a:rPr lang="pt-BR" sz="1600" dirty="0">
                <a:solidFill>
                  <a:prstClr val="black"/>
                </a:solidFill>
                <a:latin typeface="Tw Cen MT" pitchFamily="34" charset="0"/>
              </a:rPr>
              <a:t>  = 1.64 A.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334000" y="1209675"/>
            <a:ext cx="0" cy="341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1" y="1178973"/>
            <a:ext cx="2209800" cy="2171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74" name="Group 73"/>
          <p:cNvGrpSpPr/>
          <p:nvPr/>
        </p:nvGrpSpPr>
        <p:grpSpPr>
          <a:xfrm>
            <a:off x="6281648" y="1388274"/>
            <a:ext cx="1398986" cy="338554"/>
            <a:chOff x="5242561" y="-908629"/>
            <a:chExt cx="1398986" cy="338554"/>
          </a:xfrm>
        </p:grpSpPr>
        <p:sp>
          <p:nvSpPr>
            <p:cNvPr id="75" name="TextBox 74"/>
            <p:cNvSpPr txBox="1"/>
            <p:nvPr/>
          </p:nvSpPr>
          <p:spPr>
            <a:xfrm>
              <a:off x="5242561" y="-908629"/>
              <a:ext cx="6975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Tw Cen MT" pitchFamily="34" charset="0"/>
                  <a:cs typeface="Times New Roman" pitchFamily="18" charset="0"/>
                </a:rPr>
                <a:t>P =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0496" y="-908629"/>
              <a:ext cx="6070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Tw Cen MT" pitchFamily="34" charset="0"/>
                  <a:cs typeface="Times New Roman" pitchFamily="18" charset="0"/>
                  <a:sym typeface="Symbol"/>
                </a:rPr>
                <a:t>I</a:t>
              </a:r>
              <a:r>
                <a:rPr lang="en-US" sz="1600" b="1" baseline="30000" dirty="0">
                  <a:solidFill>
                    <a:prstClr val="black"/>
                  </a:solidFill>
                  <a:latin typeface="Tw Cen MT" pitchFamily="34" charset="0"/>
                  <a:cs typeface="Times New Roman" pitchFamily="18" charset="0"/>
                  <a:sym typeface="Symbol"/>
                </a:rPr>
                <a:t>2</a:t>
              </a:r>
              <a:r>
                <a:rPr lang="en-US" sz="1600" b="1" dirty="0">
                  <a:solidFill>
                    <a:prstClr val="black"/>
                  </a:solidFill>
                  <a:latin typeface="Tw Cen MT" pitchFamily="34" charset="0"/>
                  <a:cs typeface="Times New Roman" pitchFamily="18" charset="0"/>
                  <a:sym typeface="Symbol"/>
                </a:rPr>
                <a:t>R</a:t>
              </a:r>
              <a:endParaRPr lang="en-US" sz="1600" b="1" i="1" dirty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47513" y="-908629"/>
              <a:ext cx="594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Tw Cen MT" pitchFamily="34" charset="0"/>
                  <a:cs typeface="Times New Roman" pitchFamily="18" charset="0"/>
                </a:rPr>
                <a:t>watt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281648" y="2661895"/>
            <a:ext cx="1211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/>
            <a:r>
              <a:rPr lang="en-US" sz="1600" b="1" dirty="0">
                <a:solidFill>
                  <a:prstClr val="black"/>
                </a:solidFill>
                <a:latin typeface="Tw Cen MT" pitchFamily="34" charset="0"/>
              </a:rPr>
              <a:t>P =  VI watt</a:t>
            </a:r>
          </a:p>
        </p:txBody>
      </p:sp>
      <p:sp>
        <p:nvSpPr>
          <p:cNvPr id="82" name="Oval 81"/>
          <p:cNvSpPr/>
          <p:nvPr/>
        </p:nvSpPr>
        <p:spPr>
          <a:xfrm>
            <a:off x="6172200" y="2571750"/>
            <a:ext cx="1490029" cy="490681"/>
          </a:xfrm>
          <a:prstGeom prst="ellipse">
            <a:avLst/>
          </a:prstGeom>
          <a:noFill/>
          <a:ln w="28575">
            <a:solidFill>
              <a:srgbClr val="FF3399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281648" y="1971263"/>
                <a:ext cx="1882775" cy="488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600" b="1" kern="0" dirty="0">
                    <a:solidFill>
                      <a:sysClr val="windowText" lastClr="000000"/>
                    </a:solidFill>
                    <a:effectLst>
                      <a:innerShdw blurRad="114300">
                        <a:prstClr val="black"/>
                      </a:innerShdw>
                    </a:effectLst>
                    <a:latin typeface="Tw Cen MT" pitchFamily="34" charset="0"/>
                    <a:cs typeface="Times New Roman" pitchFamily="18" charset="0"/>
                  </a:rPr>
                  <a:t>P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kern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 kern="0" dirty="0" smtClean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Tw Cen MT" pitchFamily="34" charset="0"/>
                            <a:cs typeface="Times New Roman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1600" b="1" kern="0" baseline="30000" dirty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Tw Cen MT" pitchFamily="34" charset="0"/>
                            <a:cs typeface="Times New Roman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kern="0" dirty="0" smtClean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Tw Cen MT" pitchFamily="34" charset="0"/>
                            <a:cs typeface="Times New Roman" pitchFamily="18" charset="0"/>
                          </a:rPr>
                          <m:t>R</m:t>
                        </m:r>
                      </m:den>
                    </m:f>
                  </m:oMath>
                </a14:m>
                <a:r>
                  <a:rPr lang="en-US" sz="1600" b="1" kern="0" dirty="0">
                    <a:solidFill>
                      <a:sysClr val="windowText" lastClr="000000"/>
                    </a:solidFill>
                    <a:effectLst>
                      <a:innerShdw blurRad="114300">
                        <a:prstClr val="black"/>
                      </a:innerShdw>
                    </a:effectLst>
                    <a:latin typeface="Tw Cen MT" pitchFamily="34" charset="0"/>
                    <a:cs typeface="Times New Roman" pitchFamily="18" charset="0"/>
                  </a:rPr>
                  <a:t> watt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648" y="1971263"/>
                <a:ext cx="1882775" cy="488403"/>
              </a:xfrm>
              <a:prstGeom prst="rect">
                <a:avLst/>
              </a:prstGeom>
              <a:blipFill rotWithShape="1">
                <a:blip r:embed="rId5"/>
                <a:stretch>
                  <a:fillRect l="-1618"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24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/>
      <p:bldP spid="17" grpId="0"/>
      <p:bldP spid="18" grpId="0"/>
      <p:bldP spid="19" grpId="0"/>
      <p:bldP spid="20" grpId="0" animBg="1"/>
      <p:bldP spid="21" grpId="0"/>
      <p:bldP spid="22" grpId="0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5" grpId="0"/>
      <p:bldP spid="36" grpId="0"/>
      <p:bldP spid="37" grpId="0"/>
      <p:bldP spid="44" grpId="0"/>
      <p:bldP spid="45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62" grpId="0"/>
      <p:bldP spid="63" grpId="0"/>
      <p:bldP spid="66" grpId="0"/>
      <p:bldP spid="67" grpId="0"/>
      <p:bldP spid="68" grpId="0"/>
      <p:bldP spid="69" grpId="0"/>
      <p:bldP spid="70" grpId="0" animBg="1"/>
      <p:bldP spid="71" grpId="0" animBg="1"/>
      <p:bldP spid="78" grpId="0"/>
      <p:bldP spid="78" grpId="1"/>
      <p:bldP spid="82" grpId="0" animBg="1"/>
      <p:bldP spid="82" grpId="1" animBg="1"/>
      <p:bldP spid="82" grpId="2" animBg="1"/>
      <p:bldP spid="83" grpId="0"/>
      <p:bldP spid="8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3742" y="420713"/>
            <a:ext cx="7555010" cy="703237"/>
            <a:chOff x="762088" y="89024"/>
            <a:chExt cx="7474908" cy="703237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762088" y="89024"/>
              <a:ext cx="7455858" cy="69371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889757" y="98549"/>
              <a:ext cx="7347239" cy="6937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66700" indent="-266700" algn="l"/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	An electric bulb is rated 220 V and 100 W. When it is operated on 110 V, the power consumed will be ?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20" y="466433"/>
            <a:ext cx="640080" cy="640080"/>
            <a:chOff x="4953000" y="3718491"/>
            <a:chExt cx="640080" cy="640080"/>
          </a:xfrm>
        </p:grpSpPr>
        <p:sp>
          <p:nvSpPr>
            <p:cNvPr id="6" name="Oval 5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5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57996" y="2122011"/>
            <a:ext cx="3021661" cy="1717153"/>
            <a:chOff x="6107071" y="2115301"/>
            <a:chExt cx="2746966" cy="1290121"/>
          </a:xfrm>
        </p:grpSpPr>
        <p:grpSp>
          <p:nvGrpSpPr>
            <p:cNvPr id="58" name="Group 57"/>
            <p:cNvGrpSpPr/>
            <p:nvPr/>
          </p:nvGrpSpPr>
          <p:grpSpPr>
            <a:xfrm>
              <a:off x="6107071" y="2115301"/>
              <a:ext cx="2746966" cy="1290121"/>
              <a:chOff x="4093527" y="1983111"/>
              <a:chExt cx="2746966" cy="1290121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4116617" y="1987954"/>
                <a:ext cx="0" cy="1183543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851984" y="3151442"/>
                <a:ext cx="1047404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082443" y="2001478"/>
                <a:ext cx="757270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821170" y="1983111"/>
                <a:ext cx="0" cy="1188714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889821" y="3151442"/>
                <a:ext cx="549602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6633190" y="3151442"/>
                <a:ext cx="207303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093527" y="3151442"/>
                <a:ext cx="320040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103712" y="2001478"/>
                <a:ext cx="1899884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 67"/>
              <p:cNvGrpSpPr/>
              <p:nvPr/>
            </p:nvGrpSpPr>
            <p:grpSpPr>
              <a:xfrm rot="16200000">
                <a:off x="4525336" y="2919022"/>
                <a:ext cx="221286" cy="438958"/>
                <a:chOff x="1031087" y="2471150"/>
                <a:chExt cx="221286" cy="291499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1031087" y="2471150"/>
                  <a:ext cx="221285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1031088" y="2637721"/>
                  <a:ext cx="221285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1031087" y="2554435"/>
                  <a:ext cx="221285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1031087" y="2721006"/>
                  <a:ext cx="221285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1090115" y="2512793"/>
                  <a:ext cx="103232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090114" y="2679364"/>
                  <a:ext cx="103232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1090115" y="2596079"/>
                  <a:ext cx="103232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1090115" y="2762649"/>
                  <a:ext cx="103232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5604514" y="3018872"/>
                <a:ext cx="294527" cy="254360"/>
                <a:chOff x="2581914" y="2491822"/>
                <a:chExt cx="294527" cy="254360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2581914" y="2497297"/>
                  <a:ext cx="294527" cy="24341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639310" y="2491822"/>
                  <a:ext cx="179734" cy="254360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marL="342900" indent="-342900" algn="ctr"/>
                  <a:r>
                    <a:rPr lang="en-US" sz="1600" b="1" dirty="0">
                      <a:solidFill>
                        <a:srgbClr val="0000CC"/>
                      </a:solidFill>
                      <a:latin typeface="Tw Cen MT" pitchFamily="34" charset="0"/>
                    </a:rPr>
                    <a:t>A</a:t>
                  </a:r>
                  <a:endParaRPr lang="en-US" sz="1600" b="1" baseline="-25000" dirty="0">
                    <a:solidFill>
                      <a:srgbClr val="0000CC"/>
                    </a:solidFill>
                    <a:latin typeface="Tw Cen MT" pitchFamily="34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6438799" y="2822460"/>
                <a:ext cx="219256" cy="394134"/>
                <a:chOff x="1056301" y="3082257"/>
                <a:chExt cx="219256" cy="394134"/>
              </a:xfrm>
            </p:grpSpPr>
            <p:sp>
              <p:nvSpPr>
                <p:cNvPr id="76" name="Right Bracket 75"/>
                <p:cNvSpPr/>
                <p:nvPr/>
              </p:nvSpPr>
              <p:spPr>
                <a:xfrm>
                  <a:off x="1221889" y="3337138"/>
                  <a:ext cx="34964" cy="139253"/>
                </a:xfrm>
                <a:prstGeom prst="rightBracket">
                  <a:avLst>
                    <a:gd name="adj" fmla="val 606101"/>
                  </a:avLst>
                </a:prstGeom>
                <a:ln w="28575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Right Bracket 76"/>
                <p:cNvSpPr/>
                <p:nvPr/>
              </p:nvSpPr>
              <p:spPr>
                <a:xfrm flipH="1">
                  <a:off x="1056301" y="3337138"/>
                  <a:ext cx="34964" cy="139253"/>
                </a:xfrm>
                <a:prstGeom prst="rightBracket">
                  <a:avLst>
                    <a:gd name="adj" fmla="val 606101"/>
                  </a:avLst>
                </a:prstGeom>
                <a:ln w="28575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Flowchart: Connector 77"/>
                <p:cNvSpPr/>
                <p:nvPr/>
              </p:nvSpPr>
              <p:spPr>
                <a:xfrm>
                  <a:off x="1114320" y="3366217"/>
                  <a:ext cx="87120" cy="72000"/>
                </a:xfrm>
                <a:prstGeom prst="flowChartConnector">
                  <a:avLst/>
                </a:prstGeom>
                <a:solidFill>
                  <a:srgbClr val="000066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1058078" y="3082257"/>
                  <a:ext cx="217479" cy="254360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marL="342900" indent="-342900" algn="ctr"/>
                  <a:r>
                    <a:rPr lang="en-US" sz="1600" b="1" dirty="0">
                      <a:solidFill>
                        <a:srgbClr val="0000CC"/>
                      </a:solidFill>
                      <a:latin typeface="Tw Cen MT" pitchFamily="34" charset="0"/>
                    </a:rPr>
                    <a:t>K</a:t>
                  </a:r>
                  <a:endParaRPr lang="en-US" sz="1600" b="1" baseline="-25000" dirty="0">
                    <a:solidFill>
                      <a:srgbClr val="0000CC"/>
                    </a:solidFill>
                    <a:latin typeface="Tw Cen MT" pitchFamily="34" charset="0"/>
                  </a:endParaRPr>
                </a:p>
              </p:txBody>
            </p:sp>
          </p:grpSp>
          <p:cxnSp>
            <p:nvCxnSpPr>
              <p:cNvPr id="71" name="Straight Arrow Connector 70"/>
              <p:cNvCxnSpPr/>
              <p:nvPr/>
            </p:nvCxnSpPr>
            <p:spPr>
              <a:xfrm>
                <a:off x="6825700" y="2490688"/>
                <a:ext cx="0" cy="92494"/>
              </a:xfrm>
              <a:prstGeom prst="straightConnector1">
                <a:avLst/>
              </a:prstGeom>
              <a:ln w="38100">
                <a:solidFill>
                  <a:srgbClr val="00006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4114324" y="2511283"/>
                <a:ext cx="0" cy="92494"/>
              </a:xfrm>
              <a:prstGeom prst="straightConnector1">
                <a:avLst/>
              </a:prstGeom>
              <a:ln w="38100">
                <a:solidFill>
                  <a:srgbClr val="00006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rot="5400000" flipH="1" flipV="1">
                <a:off x="5476162" y="1977628"/>
                <a:ext cx="0" cy="45720"/>
              </a:xfrm>
              <a:prstGeom prst="straightConnector1">
                <a:avLst/>
              </a:prstGeom>
              <a:ln w="38100">
                <a:solidFill>
                  <a:srgbClr val="00006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4875598" y="2936445"/>
                <a:ext cx="179325" cy="254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ctr"/>
                <a:r>
                  <a:rPr lang="en-US" sz="1600" b="1" dirty="0">
                    <a:solidFill>
                      <a:srgbClr val="0000CC"/>
                    </a:solidFill>
                    <a:latin typeface="Tw Cen MT" pitchFamily="34" charset="0"/>
                  </a:rPr>
                  <a:t>–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137981" y="2934940"/>
                <a:ext cx="286638" cy="254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ctr"/>
                <a:r>
                  <a:rPr lang="en-US" sz="1600" b="1" dirty="0">
                    <a:solidFill>
                      <a:srgbClr val="0000CC"/>
                    </a:solidFill>
                    <a:latin typeface="Tw Cen MT" pitchFamily="34" charset="0"/>
                  </a:rPr>
                  <a:t>+</a:t>
                </a: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6472299" y="2923491"/>
              <a:ext cx="318412" cy="25436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V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pic>
        <p:nvPicPr>
          <p:cNvPr id="90" name="Picture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779" y="1629708"/>
            <a:ext cx="650836" cy="590162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3314700" y="3810487"/>
            <a:ext cx="750801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220 V </a:t>
            </a:r>
            <a:endParaRPr lang="en-US" sz="1600" b="1" baseline="-25000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394901" y="1458497"/>
            <a:ext cx="146309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sz="1600" b="1" baseline="-25000" dirty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= 100 W  </a:t>
            </a:r>
            <a:endParaRPr lang="en-US" sz="1600" b="1" baseline="-25000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314700" y="3810487"/>
            <a:ext cx="750801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110 V </a:t>
            </a:r>
            <a:endParaRPr lang="en-US" sz="1600" b="1" baseline="-25000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385376" y="1775996"/>
            <a:ext cx="146309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sz="1600" b="1" baseline="-25000" dirty="0">
                <a:solidFill>
                  <a:srgbClr val="0000CC"/>
                </a:solidFill>
                <a:latin typeface="Tw Cen MT" pitchFamily="34" charset="0"/>
              </a:rPr>
              <a:t>2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= ?</a:t>
            </a:r>
            <a:endParaRPr lang="en-US" sz="1600" b="1" baseline="-25000" dirty="0">
              <a:solidFill>
                <a:srgbClr val="0000CC"/>
              </a:solidFill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058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2" grpId="1"/>
      <p:bldP spid="93" grpId="0"/>
      <p:bldP spid="94" grpId="0"/>
      <p:bldP spid="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3742" y="514350"/>
            <a:ext cx="7555010" cy="703237"/>
            <a:chOff x="762088" y="89024"/>
            <a:chExt cx="7474908" cy="703237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762088" y="89024"/>
              <a:ext cx="7455858" cy="69371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889757" y="98549"/>
              <a:ext cx="7347239" cy="6937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66700" indent="-266700" algn="l"/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	An electric bulb is rated 220 V and 100 W. When it is operated on 110 V, the power consumed will be ?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20" y="560070"/>
            <a:ext cx="640080" cy="640080"/>
            <a:chOff x="4953000" y="3718491"/>
            <a:chExt cx="640080" cy="640080"/>
          </a:xfrm>
        </p:grpSpPr>
        <p:sp>
          <p:nvSpPr>
            <p:cNvPr id="6" name="Oval 5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5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522006" y="1294246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Given :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5400" y="1276350"/>
            <a:ext cx="12291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Power (</a:t>
            </a:r>
            <a:r>
              <a:rPr lang="en-US" sz="1600" b="1" dirty="0">
                <a:solidFill>
                  <a:srgbClr val="FF0000"/>
                </a:solidFill>
                <a:latin typeface="Tw Cen MT" pitchFamily="34" charset="0"/>
              </a:rPr>
              <a:t>P</a:t>
            </a:r>
            <a:r>
              <a:rPr lang="en-US" sz="1600" b="1" baseline="-25000" dirty="0">
                <a:solidFill>
                  <a:srgbClr val="FF0000"/>
                </a:solidFill>
                <a:latin typeface="Tw Cen MT" pitchFamily="34" charset="0"/>
              </a:rPr>
              <a:t>1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65986" y="1276350"/>
            <a:ext cx="10278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100 W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95400" y="1576021"/>
            <a:ext cx="12291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P.D. (</a:t>
            </a:r>
            <a:r>
              <a:rPr lang="en-US" sz="1600" b="1" dirty="0">
                <a:solidFill>
                  <a:srgbClr val="FF0000"/>
                </a:solidFill>
                <a:latin typeface="Tw Cen MT" pitchFamily="34" charset="0"/>
              </a:rPr>
              <a:t>V</a:t>
            </a:r>
            <a:r>
              <a:rPr lang="en-US" sz="1600" b="1" baseline="-25000" dirty="0">
                <a:solidFill>
                  <a:srgbClr val="FF0000"/>
                </a:solidFill>
                <a:latin typeface="Tw Cen MT" pitchFamily="34" charset="0"/>
              </a:rPr>
              <a:t>1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465986" y="1576021"/>
            <a:ext cx="9957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220 V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2006" y="2214897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To find :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37082" y="2197001"/>
            <a:ext cx="14714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Power (P</a:t>
            </a:r>
            <a:r>
              <a:rPr lang="en-US" sz="1600" b="1" baseline="-25000" dirty="0">
                <a:solidFill>
                  <a:srgbClr val="0000CC"/>
                </a:solidFill>
                <a:latin typeface="Tw Cen MT" pitchFamily="34" charset="0"/>
              </a:rPr>
              <a:t>2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 =  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22009" y="2634393"/>
            <a:ext cx="1148723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Formula :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63730" y="2616497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57400" y="2542598"/>
                <a:ext cx="628698" cy="478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:r>
                  <a:rPr lang="en-US" dirty="0">
                    <a:solidFill>
                      <a:srgbClr val="C00000"/>
                    </a:solidFill>
                    <a:latin typeface="Tw Cen MT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Tw Cen MT" pitchFamily="34" charset="0"/>
                            <a:cs typeface="Times New Roman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baseline="30000" dirty="0">
                            <a:solidFill>
                              <a:srgbClr val="C00000"/>
                            </a:solidFill>
                            <a:latin typeface="Tw Cen MT" pitchFamily="34" charset="0"/>
                            <a:cs typeface="Times New Roman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Tw Cen MT" pitchFamily="34" charset="0"/>
                            <a:cs typeface="Times New Roman" pitchFamily="18" charset="0"/>
                          </a:rPr>
                          <m:t>R</m:t>
                        </m:r>
                      </m:den>
                    </m:f>
                  </m:oMath>
                </a14:m>
                <a:endParaRPr lang="en-US" baseline="-25000" dirty="0">
                  <a:solidFill>
                    <a:srgbClr val="C00000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542598"/>
                <a:ext cx="628698" cy="478080"/>
              </a:xfrm>
              <a:prstGeom prst="rect">
                <a:avLst/>
              </a:prstGeom>
              <a:blipFill rotWithShape="1">
                <a:blip r:embed="rId2"/>
                <a:stretch>
                  <a:fillRect l="-5825" b="-50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/>
          <p:cNvSpPr/>
          <p:nvPr/>
        </p:nvSpPr>
        <p:spPr>
          <a:xfrm>
            <a:off x="522009" y="3177318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Solution 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00298" y="3159422"/>
            <a:ext cx="362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062897" y="3085523"/>
                <a:ext cx="832703" cy="486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:r>
                  <a:rPr lang="en-US" dirty="0">
                    <a:solidFill>
                      <a:srgbClr val="0000CC"/>
                    </a:solidFill>
                    <a:latin typeface="Tw Cen MT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CC"/>
                            </a:solidFill>
                            <a:latin typeface="Tw Cen MT" pitchFamily="34" charset="0"/>
                            <a:cs typeface="Times New Roman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b="1" i="0" baseline="-2500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  <a:cs typeface="Times New Roman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baseline="30000" dirty="0">
                            <a:solidFill>
                              <a:srgbClr val="0000CC"/>
                            </a:solidFill>
                            <a:latin typeface="Tw Cen MT" pitchFamily="34" charset="0"/>
                            <a:cs typeface="Times New Roman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CC"/>
                            </a:solidFill>
                            <a:latin typeface="Tw Cen MT" pitchFamily="34" charset="0"/>
                            <a:cs typeface="Times New Roman" pitchFamily="18" charset="0"/>
                          </a:rPr>
                          <m:t>R</m:t>
                        </m:r>
                      </m:den>
                    </m:f>
                  </m:oMath>
                </a14:m>
                <a:endParaRPr lang="en-US" baseline="-25000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897" y="3085523"/>
                <a:ext cx="832703" cy="486352"/>
              </a:xfrm>
              <a:prstGeom prst="rect">
                <a:avLst/>
              </a:prstGeom>
              <a:blipFill rotWithShape="1">
                <a:blip r:embed="rId3"/>
                <a:stretch>
                  <a:fillRect l="-3650" b="-37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272911" y="3739081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86484" y="3739081"/>
            <a:ext cx="5116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100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739081"/>
            <a:ext cx="326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340629" y="3625717"/>
                <a:ext cx="697846" cy="565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(220)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R</m:t>
                          </m:r>
                        </m:den>
                      </m:f>
                    </m:oMath>
                  </m:oMathPara>
                </a14:m>
                <a:endParaRPr lang="en-US" baseline="-25000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629" y="3625717"/>
                <a:ext cx="697846" cy="5652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272540" y="4323849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92901" y="4323849"/>
            <a:ext cx="3048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57029" y="4323849"/>
            <a:ext cx="326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340258" y="4214396"/>
                <a:ext cx="1031592" cy="557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220</m:t>
                          </m:r>
                          <m:r>
                            <a:rPr lang="en-US" b="1" i="1" dirty="0" smtClean="0">
                              <a:solidFill>
                                <a:srgbClr val="0000CC"/>
                              </a:solidFill>
                              <a:latin typeface="Cambria Math"/>
                              <a:cs typeface="Times New Roman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220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baseline="-25000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258" y="4214396"/>
                <a:ext cx="1031592" cy="5574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hidden="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1" y="1087888"/>
            <a:ext cx="2209800" cy="20192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2" name="Group 31" hidden="1"/>
          <p:cNvGrpSpPr/>
          <p:nvPr/>
        </p:nvGrpSpPr>
        <p:grpSpPr>
          <a:xfrm>
            <a:off x="6281648" y="1367973"/>
            <a:ext cx="1482681" cy="338554"/>
            <a:chOff x="5242561" y="-906670"/>
            <a:chExt cx="1482681" cy="338554"/>
          </a:xfrm>
        </p:grpSpPr>
        <p:sp>
          <p:nvSpPr>
            <p:cNvPr id="33" name="TextBox 32"/>
            <p:cNvSpPr txBox="1"/>
            <p:nvPr/>
          </p:nvSpPr>
          <p:spPr>
            <a:xfrm>
              <a:off x="5242561" y="-906670"/>
              <a:ext cx="6975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Tw Cen MT" pitchFamily="34" charset="0"/>
                  <a:cs typeface="Times New Roman" pitchFamily="18" charset="0"/>
                </a:rPr>
                <a:t>P =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63816" y="-906670"/>
              <a:ext cx="6070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black"/>
                  </a:solidFill>
                  <a:latin typeface="Tw Cen MT" pitchFamily="34" charset="0"/>
                  <a:cs typeface="Times New Roman" pitchFamily="18" charset="0"/>
                  <a:sym typeface="Symbol"/>
                </a:rPr>
                <a:t>I</a:t>
              </a:r>
              <a:r>
                <a:rPr lang="en-US" sz="1600" b="1" baseline="30000" dirty="0">
                  <a:solidFill>
                    <a:prstClr val="black"/>
                  </a:solidFill>
                  <a:latin typeface="Tw Cen MT" pitchFamily="34" charset="0"/>
                  <a:cs typeface="Times New Roman" pitchFamily="18" charset="0"/>
                  <a:sym typeface="Symbol"/>
                </a:rPr>
                <a:t>2</a:t>
              </a:r>
              <a:r>
                <a:rPr lang="en-US" sz="1600" b="1" dirty="0">
                  <a:solidFill>
                    <a:prstClr val="black"/>
                  </a:solidFill>
                  <a:latin typeface="Tw Cen MT" pitchFamily="34" charset="0"/>
                  <a:cs typeface="Times New Roman" pitchFamily="18" charset="0"/>
                  <a:sym typeface="Symbol"/>
                </a:rPr>
                <a:t>R</a:t>
              </a:r>
              <a:endParaRPr lang="en-US" sz="1600" b="1" i="1" dirty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71313" y="-906670"/>
              <a:ext cx="7539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Tw Cen MT" pitchFamily="34" charset="0"/>
                  <a:cs typeface="Times New Roman" pitchFamily="18" charset="0"/>
                </a:rPr>
                <a:t>watt</a:t>
              </a:r>
            </a:p>
          </p:txBody>
        </p:sp>
      </p:grpSp>
      <p:sp>
        <p:nvSpPr>
          <p:cNvPr id="36" name="TextBox 35" hidden="1"/>
          <p:cNvSpPr txBox="1"/>
          <p:nvPr/>
        </p:nvSpPr>
        <p:spPr>
          <a:xfrm>
            <a:off x="6281648" y="1930433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Tw Cen MT" pitchFamily="34" charset="0"/>
              </a:rPr>
              <a:t>P =  VI </a:t>
            </a:r>
            <a:r>
              <a:rPr lang="en-US" sz="1600" b="1" dirty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watt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 hidden="1"/>
              <p:cNvSpPr txBox="1"/>
              <p:nvPr/>
            </p:nvSpPr>
            <p:spPr>
              <a:xfrm>
                <a:off x="6281648" y="2431567"/>
                <a:ext cx="1281120" cy="477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b="1" kern="0" dirty="0">
                    <a:solidFill>
                      <a:sysClr val="windowText" lastClr="000000"/>
                    </a:solidFill>
                    <a:effectLst>
                      <a:innerShdw blurRad="114300">
                        <a:prstClr val="black"/>
                      </a:innerShdw>
                    </a:effectLst>
                    <a:latin typeface="Tw Cen MT" pitchFamily="34" charset="0"/>
                    <a:cs typeface="Times New Roman" pitchFamily="18" charset="0"/>
                  </a:rPr>
                  <a:t>P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kern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 kern="0" dirty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Tw Cen MT" pitchFamily="34" charset="0"/>
                            <a:cs typeface="Times New Roman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1600" b="1" kern="0" baseline="30000" dirty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Tw Cen MT" pitchFamily="34" charset="0"/>
                            <a:cs typeface="Times New Roman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kern="0" dirty="0">
                            <a:solidFill>
                              <a:sysClr val="windowText" lastClr="000000"/>
                            </a:solidFill>
                            <a:effectLst>
                              <a:innerShdw blurRad="114300">
                                <a:prstClr val="black"/>
                              </a:innerShdw>
                            </a:effectLst>
                            <a:latin typeface="Tw Cen MT" pitchFamily="34" charset="0"/>
                            <a:cs typeface="Times New Roman" pitchFamily="18" charset="0"/>
                          </a:rPr>
                          <m:t>R</m:t>
                        </m:r>
                      </m:den>
                    </m:f>
                  </m:oMath>
                </a14:m>
                <a:r>
                  <a:rPr lang="en-US" sz="1600" b="1" kern="0" dirty="0">
                    <a:solidFill>
                      <a:sysClr val="windowText" lastClr="000000"/>
                    </a:solidFill>
                    <a:effectLst>
                      <a:innerShdw blurRad="114300">
                        <a:prstClr val="black"/>
                      </a:innerShdw>
                    </a:effectLst>
                    <a:latin typeface="Tw Cen MT" pitchFamily="34" charset="0"/>
                    <a:cs typeface="Times New Roman" pitchFamily="18" charset="0"/>
                  </a:rPr>
                  <a:t> watt</a:t>
                </a:r>
              </a:p>
            </p:txBody>
          </p:sp>
        </mc:Choice>
        <mc:Fallback xmlns="">
          <p:sp>
            <p:nvSpPr>
              <p:cNvPr id="40" name="TextBox 39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648" y="2431567"/>
                <a:ext cx="1281120" cy="477375"/>
              </a:xfrm>
              <a:prstGeom prst="rect">
                <a:avLst/>
              </a:prstGeom>
              <a:blipFill rotWithShape="1">
                <a:blip r:embed="rId8"/>
                <a:stretch>
                  <a:fillRect l="-2370" r="-1422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 hidden="1"/>
          <p:cNvSpPr/>
          <p:nvPr/>
        </p:nvSpPr>
        <p:spPr>
          <a:xfrm>
            <a:off x="6126583" y="2434086"/>
            <a:ext cx="1639032" cy="518663"/>
          </a:xfrm>
          <a:prstGeom prst="ellipse">
            <a:avLst/>
          </a:prstGeom>
          <a:noFill/>
          <a:ln w="28575">
            <a:solidFill>
              <a:srgbClr val="FF3399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  <a:latin typeface="Tw Cen MT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83136" y="4400550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Ans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 :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18427" y="4400550"/>
            <a:ext cx="3891589" cy="302763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>
                <a:solidFill>
                  <a:prstClr val="black"/>
                </a:solidFill>
                <a:latin typeface="Tw Cen MT" pitchFamily="34" charset="0"/>
              </a:rPr>
              <a:t>The power consumed at 110 V is 25 </a:t>
            </a:r>
            <a:r>
              <a:rPr lang="en-US" sz="1600" dirty="0">
                <a:solidFill>
                  <a:prstClr val="black"/>
                </a:solidFill>
                <a:latin typeface="Tw Cen MT" pitchFamily="34" charset="0"/>
              </a:rPr>
              <a:t>W.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295400" y="1861721"/>
            <a:ext cx="12291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P.D. (</a:t>
            </a:r>
            <a:r>
              <a:rPr lang="en-US" sz="1600" b="1" dirty="0">
                <a:solidFill>
                  <a:srgbClr val="FF0000"/>
                </a:solidFill>
                <a:latin typeface="Tw Cen MT" pitchFamily="34" charset="0"/>
              </a:rPr>
              <a:t>V</a:t>
            </a:r>
            <a:r>
              <a:rPr lang="en-US" sz="1600" b="1" baseline="-25000" dirty="0">
                <a:solidFill>
                  <a:srgbClr val="FF0000"/>
                </a:solidFill>
                <a:latin typeface="Tw Cen MT" pitchFamily="34" charset="0"/>
              </a:rPr>
              <a:t>2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465986" y="1861721"/>
            <a:ext cx="9957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110 V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2584422" y="4302150"/>
            <a:ext cx="216000" cy="10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2852667" y="4612030"/>
            <a:ext cx="216000" cy="10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3119688" y="4311616"/>
            <a:ext cx="216675" cy="1092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2736822" y="4606950"/>
            <a:ext cx="216000" cy="10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85875" y="4747796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06236" y="4747796"/>
            <a:ext cx="3048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070364" y="4747796"/>
            <a:ext cx="326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350529" y="4747796"/>
            <a:ext cx="7736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484 </a:t>
            </a:r>
            <a:r>
              <a:rPr lang="en-US" dirty="0">
                <a:solidFill>
                  <a:srgbClr val="0000CC"/>
                </a:solidFill>
                <a:latin typeface="Symbol" pitchFamily="18" charset="2"/>
                <a:cs typeface="Sakkal Majalla" pitchFamily="2" charset="-78"/>
              </a:rPr>
              <a:t>W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 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3581400" y="1217587"/>
            <a:ext cx="0" cy="3760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 hidden="1"/>
          <p:cNvGrpSpPr/>
          <p:nvPr/>
        </p:nvGrpSpPr>
        <p:grpSpPr>
          <a:xfrm>
            <a:off x="4752515" y="3256898"/>
            <a:ext cx="1859913" cy="858366"/>
            <a:chOff x="5199028" y="2680574"/>
            <a:chExt cx="2583213" cy="1046457"/>
          </a:xfrm>
        </p:grpSpPr>
        <p:sp>
          <p:nvSpPr>
            <p:cNvPr id="38" name="Rounded Rectangular Callout 37"/>
            <p:cNvSpPr/>
            <p:nvPr/>
          </p:nvSpPr>
          <p:spPr>
            <a:xfrm>
              <a:off x="5199028" y="2680574"/>
              <a:ext cx="2569396" cy="1046457"/>
            </a:xfrm>
            <a:prstGeom prst="wedgeRoundRectCallout">
              <a:avLst>
                <a:gd name="adj1" fmla="val 55772"/>
                <a:gd name="adj2" fmla="val -89307"/>
                <a:gd name="adj3" fmla="val 16667"/>
              </a:avLst>
            </a:prstGeom>
            <a:gradFill flip="none" rotWithShape="1">
              <a:gsLst>
                <a:gs pos="0">
                  <a:srgbClr val="66FFFF">
                    <a:tint val="66000"/>
                    <a:satMod val="160000"/>
                  </a:srgbClr>
                </a:gs>
                <a:gs pos="50000">
                  <a:srgbClr val="66FFFF">
                    <a:tint val="44500"/>
                    <a:satMod val="160000"/>
                  </a:srgbClr>
                </a:gs>
                <a:gs pos="100000">
                  <a:srgbClr val="66FF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57000" y="2695647"/>
              <a:ext cx="2525241" cy="101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black"/>
                  </a:solidFill>
                  <a:latin typeface="Tw Cen MT" pitchFamily="34" charset="0"/>
                </a:rPr>
                <a:t>This formula is best suited as P and V are given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998310" y="1299746"/>
            <a:ext cx="38355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Resistance remains constant even at 110 V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74735" y="1727401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137388" y="1727401"/>
            <a:ext cx="362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59224" y="1727401"/>
            <a:ext cx="326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742453" y="1614037"/>
                <a:ext cx="515347" cy="565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b="1" i="0" baseline="-2500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R</m:t>
                          </m:r>
                        </m:den>
                      </m:f>
                    </m:oMath>
                  </m:oMathPara>
                </a14:m>
                <a:endParaRPr lang="en-US" baseline="-25000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453" y="1614037"/>
                <a:ext cx="515347" cy="56528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3685032" y="2308807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47685" y="2308807"/>
            <a:ext cx="362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69521" y="2308807"/>
            <a:ext cx="326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752750" y="2195443"/>
                <a:ext cx="666975" cy="565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(110)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484</m:t>
                          </m:r>
                        </m:den>
                      </m:f>
                    </m:oMath>
                  </m:oMathPara>
                </a14:m>
                <a:endParaRPr lang="en-US" baseline="-25000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750" y="2195443"/>
                <a:ext cx="666975" cy="56528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3682365" y="3106798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145018" y="3106798"/>
            <a:ext cx="362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66854" y="3106798"/>
            <a:ext cx="326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750083" y="2997345"/>
                <a:ext cx="1031592" cy="557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11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0</m:t>
                          </m:r>
                          <m:r>
                            <a:rPr lang="en-US" b="1" i="1" dirty="0" smtClean="0">
                              <a:solidFill>
                                <a:srgbClr val="0000CC"/>
                              </a:solidFill>
                              <a:latin typeface="Cambria Math"/>
                              <a:cs typeface="Times New Roman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110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484</m:t>
                          </m:r>
                        </m:den>
                      </m:f>
                    </m:oMath>
                  </m:oMathPara>
                </a14:m>
                <a:endParaRPr lang="en-US" baseline="-25000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083" y="2997345"/>
                <a:ext cx="1031592" cy="55746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3695700" y="3966210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158353" y="3966210"/>
            <a:ext cx="362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80189" y="3966210"/>
            <a:ext cx="326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760354" y="3966210"/>
            <a:ext cx="7736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25 W 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060063" y="3376510"/>
            <a:ext cx="395472" cy="137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764041" y="3504372"/>
            <a:ext cx="468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w Cen MT" pitchFamily="34" charset="0"/>
              </a:rPr>
              <a:t>242</a:t>
            </a:r>
            <a:endParaRPr lang="en-US" sz="1400" dirty="0">
              <a:solidFill>
                <a:srgbClr val="FF0000"/>
              </a:solidFill>
              <a:latin typeface="Tw Cen MT" pitchFamily="34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rot="5400000">
            <a:off x="4918983" y="2965270"/>
            <a:ext cx="162285" cy="338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588798" y="2832861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w Cen MT" pitchFamily="34" charset="0"/>
              </a:rPr>
              <a:t>55</a:t>
            </a:r>
            <a:endParaRPr lang="en-US" sz="1400" dirty="0">
              <a:solidFill>
                <a:srgbClr val="FF0000"/>
              </a:solidFill>
              <a:latin typeface="Tw Cen MT" pitchFamily="34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4855816" y="3602023"/>
            <a:ext cx="294237" cy="138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100637" y="3604517"/>
            <a:ext cx="468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w Cen MT" pitchFamily="34" charset="0"/>
              </a:rPr>
              <a:t>121</a:t>
            </a:r>
            <a:endParaRPr lang="en-US" sz="1400" dirty="0">
              <a:solidFill>
                <a:srgbClr val="FF0000"/>
              </a:solidFill>
              <a:latin typeface="Tw Cen MT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rot="5400000">
            <a:off x="5452722" y="2990596"/>
            <a:ext cx="162285" cy="338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638800" y="2818572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w Cen MT" pitchFamily="34" charset="0"/>
              </a:rPr>
              <a:t>55</a:t>
            </a:r>
            <a:endParaRPr lang="en-US" sz="1400" dirty="0">
              <a:solidFill>
                <a:srgbClr val="FF0000"/>
              </a:solidFill>
              <a:latin typeface="Tw Cen MT" pitchFamily="34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5181309" y="3678799"/>
            <a:ext cx="294237" cy="138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426130" y="3681293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w Cen MT" pitchFamily="34" charset="0"/>
              </a:rPr>
              <a:t>11</a:t>
            </a:r>
            <a:endParaRPr lang="en-US" sz="1400" dirty="0">
              <a:solidFill>
                <a:srgbClr val="FF0000"/>
              </a:solidFill>
              <a:latin typeface="Tw Cen MT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5646136" y="2902034"/>
            <a:ext cx="294237" cy="138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723386" y="2644211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w Cen MT" pitchFamily="34" charset="0"/>
              </a:rPr>
              <a:t>5</a:t>
            </a:r>
            <a:endParaRPr lang="en-US" sz="1400" dirty="0">
              <a:solidFill>
                <a:srgbClr val="FF0000"/>
              </a:solidFill>
              <a:latin typeface="Tw Cen MT" pitchFamily="34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5440389" y="3785479"/>
            <a:ext cx="294237" cy="138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685210" y="3787973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w Cen MT" pitchFamily="34" charset="0"/>
              </a:rPr>
              <a:t>1</a:t>
            </a:r>
            <a:endParaRPr lang="en-US" sz="1400" dirty="0">
              <a:solidFill>
                <a:srgbClr val="FF0000"/>
              </a:solidFill>
              <a:latin typeface="Tw Cen MT" pitchFamily="34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4618699" y="2916799"/>
            <a:ext cx="294237" cy="138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419600" y="2745349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w Cen MT" pitchFamily="34" charset="0"/>
              </a:rPr>
              <a:t>5</a:t>
            </a:r>
            <a:endParaRPr lang="en-US" sz="1400" dirty="0">
              <a:solidFill>
                <a:srgbClr val="FF0000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07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  <p:bldP spid="17" grpId="0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7" grpId="0"/>
      <p:bldP spid="28" grpId="0"/>
      <p:bldP spid="29" grpId="0"/>
      <p:bldP spid="30" grpId="0"/>
      <p:bldP spid="36" grpId="0"/>
      <p:bldP spid="36" grpId="1"/>
      <p:bldP spid="40" grpId="0"/>
      <p:bldP spid="40" grpId="1"/>
      <p:bldP spid="41" grpId="0" animBg="1"/>
      <p:bldP spid="41" grpId="1" animBg="1"/>
      <p:bldP spid="41" grpId="2" animBg="1"/>
      <p:bldP spid="42" grpId="0" animBg="1"/>
      <p:bldP spid="43" grpId="0" animBg="1"/>
      <p:bldP spid="44" grpId="0"/>
      <p:bldP spid="45" grpId="0"/>
      <p:bldP spid="53" grpId="0"/>
      <p:bldP spid="54" grpId="0"/>
      <p:bldP spid="55" grpId="0"/>
      <p:bldP spid="56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5" grpId="0"/>
      <p:bldP spid="76" grpId="0"/>
      <p:bldP spid="77" grpId="0"/>
      <p:bldP spid="78" grpId="0"/>
      <p:bldP spid="80" grpId="0"/>
      <p:bldP spid="82" grpId="0"/>
      <p:bldP spid="84" grpId="0"/>
      <p:bldP spid="86" grpId="0"/>
      <p:bldP spid="88" grpId="0"/>
      <p:bldP spid="90" grpId="0"/>
      <p:bldP spid="92" grpId="0"/>
      <p:bldP spid="9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1629</Words>
  <Application>Microsoft Office PowerPoint</Application>
  <PresentationFormat>On-screen Show (16:9)</PresentationFormat>
  <Paragraphs>504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Bell MT</vt:lpstr>
      <vt:lpstr>Book Antiqua</vt:lpstr>
      <vt:lpstr>Calibri</vt:lpstr>
      <vt:lpstr>Cambria Math</vt:lpstr>
      <vt:lpstr>Copperplate Gothic Bold</vt:lpstr>
      <vt:lpstr>Gautami</vt:lpstr>
      <vt:lpstr>Leelawadee</vt:lpstr>
      <vt:lpstr>Sakkal Majalla</vt:lpstr>
      <vt:lpstr>Symbol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Siddhi Chavan</dc:creator>
  <cp:lastModifiedBy>T.S BORA</cp:lastModifiedBy>
  <cp:revision>5</cp:revision>
  <dcterms:created xsi:type="dcterms:W3CDTF">2019-03-01T09:18:34Z</dcterms:created>
  <dcterms:modified xsi:type="dcterms:W3CDTF">2022-04-25T03:20:13Z</dcterms:modified>
</cp:coreProperties>
</file>