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62" r:id="rId3"/>
    <p:sldId id="260" r:id="rId4"/>
    <p:sldId id="266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3775" autoAdjust="0"/>
  </p:normalViewPr>
  <p:slideViewPr>
    <p:cSldViewPr snapToGrid="0">
      <p:cViewPr varScale="1">
        <p:scale>
          <a:sx n="63" d="100"/>
          <a:sy n="63" d="100"/>
        </p:scale>
        <p:origin x="807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95058-74E9-4340-8093-17691D60A22A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6329E5-A1E5-46A9-A4B3-BD2C8342D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25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6329E5-A1E5-46A9-A4B3-BD2C8342D0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33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4F46C-FACD-E771-E56E-7D890D04C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7830BA-1332-21D9-8E28-67C79B23D5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96FFD0-3B3C-3515-DEB7-4506BB0F48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8D0FA-B6C5-D5B0-9476-8D2764F141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6329E5-A1E5-46A9-A4B3-BD2C8342D0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38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E44C5-6C78-ADD0-42E2-21D7542AF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ECC882-B26C-B3EF-E602-1002243CC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710DB-569D-8998-6775-421B25007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870-610E-4233-AAEB-478922C5345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9DE6F-7888-8778-0B47-083B2FFF9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1E282-CEEF-023C-DD58-4E0AA63D9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D50B-F58A-42B4-99D0-C4B6C9192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76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B9C69-38D5-FA97-B923-36FE8C7F6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53ED9-D275-E091-10E9-4937E7EE0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6F162-D7F5-6207-EED0-3CDC7CBC2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870-610E-4233-AAEB-478922C5345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C6996-FC04-1FFA-DB49-8EDAD5A49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17AF4-3CD7-1653-0FB6-E77D399F9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D50B-F58A-42B4-99D0-C4B6C9192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92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2CE785-22CD-6A54-20DB-0C9E22A2D5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8AE157-4EC5-12D8-8CC6-6205D7A91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E895F-90AE-0AB5-9ABD-24B94AE01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870-610E-4233-AAEB-478922C5345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CA362-EB11-BD90-AC36-9B66CC07B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61497-867D-2E4F-98E2-538A5B60D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D50B-F58A-42B4-99D0-C4B6C9192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18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98A8F-5946-5085-5BC6-22AF41863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BB6F0-3D8B-A560-CE3B-8E02D81FC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B93C8-2541-B985-A0FF-517272FB2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870-610E-4233-AAEB-478922C5345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AC23A-3C8D-15E1-9590-6EFF0F6F9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7014C-FA80-E225-6916-7CF41F524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D50B-F58A-42B4-99D0-C4B6C9192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79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A5525-C967-285F-6DB3-237AAEF06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ABD08-A411-B3B3-4F0E-A9786F684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179E4-773E-91DD-2E6F-D4688DEB2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870-610E-4233-AAEB-478922C5345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B784E-3231-14A8-2C97-282D4F663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F418E-75F3-A5DD-FC08-0942B174F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D50B-F58A-42B4-99D0-C4B6C9192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9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B7E84-FE84-A92A-9657-6B1DB9011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58868-58FD-2B7B-80D7-71EFC1B96C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24B99-6604-0635-DBB2-4140867D2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0D9BB-6E3D-C7B5-CA5F-FE70A4A04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870-610E-4233-AAEB-478922C5345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573DE-E1F6-53CD-B7F8-DB53E3C17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62826-52B3-4FC4-FCE6-AFE352448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D50B-F58A-42B4-99D0-C4B6C9192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06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3E721-7F60-CA8E-6C76-4D6BEBB7B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30842-608E-DC7B-82E8-6A2C8606C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27E0A-7012-605C-9A0B-829936887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86C4D9-0A7E-38BB-5189-1BBA7FE76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218CB3-DFCD-4E21-5223-4FD563AD28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70E2CB-4676-06CF-8DF5-E5762EF22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870-610E-4233-AAEB-478922C5345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9D0986-8BD8-A70F-2C05-63F3A0F8B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968982-5E92-22B1-9E0D-C0B56BC94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D50B-F58A-42B4-99D0-C4B6C9192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0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C82BA-586E-B84B-BB4B-901EE2212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FBC9CB-F077-1DCD-BB07-264D042F5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870-610E-4233-AAEB-478922C5345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F9A566-76FB-5273-FF7D-F3EB84AC9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AE8C6-0E26-789E-DAD1-AD1F0F3E1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D50B-F58A-42B4-99D0-C4B6C9192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6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029EE0-B5EB-DD2D-C260-789D9DFB2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870-610E-4233-AAEB-478922C5345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09DD26-D616-A45E-0CE5-90F58F830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AE40C-0179-F897-79A3-995588445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D50B-F58A-42B4-99D0-C4B6C9192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10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C03AC-EC42-05F4-94C4-17BC8DBC8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36035-C66E-9A9A-513D-B47982A5F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ED355-F374-CC5F-B2CF-6F5ADE2C2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748E7-FAD7-29D8-877B-EC3F07353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870-610E-4233-AAEB-478922C5345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B68FC-563B-0C61-FB4F-56897C8BD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8E723-3AC3-7FD7-394D-5AF68647A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D50B-F58A-42B4-99D0-C4B6C9192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82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87236-7CA6-F20A-EE9D-CAACB2684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C5E932-0E90-A0E9-9F9E-222D5EA0A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8B912A-58D4-1D91-1F43-1ED7F98B6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F30DF-8A1B-D3C5-47D0-C744D7B91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870-610E-4233-AAEB-478922C5345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E13D6-C375-CE77-FE41-CF8CDE536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84FB9-A030-67F0-29C4-C4FCC131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D50B-F58A-42B4-99D0-C4B6C9192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90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534F72-C0A6-C2DA-FA74-69E2180CC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03D13-7BCA-A47C-B503-96CE4A41B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8BB33-1FB9-867A-7A3A-736EB77A1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FA870-610E-4233-AAEB-478922C5345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3312E-73DB-8126-C089-D8009A66D0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538C8-F0F4-120C-F9AC-14806C7BFC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9D50B-F58A-42B4-99D0-C4B6C9192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78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E5C1AD-076B-264A-A08A-E035D8F88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19D25ED-8DF6-0199-8D9F-8AD294FFC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945" y="4492720"/>
            <a:ext cx="2390047" cy="13657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58BBE2-ADB2-45AB-99CD-F81B9A1375C4}"/>
              </a:ext>
            </a:extLst>
          </p:cNvPr>
          <p:cNvSpPr txBox="1"/>
          <p:nvPr/>
        </p:nvSpPr>
        <p:spPr>
          <a:xfrm>
            <a:off x="2176208" y="186786"/>
            <a:ext cx="7839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What is AI?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F84E7B6-67A0-3783-5A0F-10D6FFD6BE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2" y="186786"/>
            <a:ext cx="725875" cy="725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9953CB-3C50-0303-3C71-E82CBCF4D6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411" y="4492729"/>
            <a:ext cx="2390031" cy="13657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81EF48-9E97-6B87-B6B7-E55669C60A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9763" y="4492720"/>
            <a:ext cx="2390047" cy="13657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C51E4E-59B8-AAEE-3123-BEB97A5DE809}"/>
              </a:ext>
            </a:extLst>
          </p:cNvPr>
          <p:cNvSpPr txBox="1"/>
          <p:nvPr/>
        </p:nvSpPr>
        <p:spPr>
          <a:xfrm>
            <a:off x="1333698" y="793231"/>
            <a:ext cx="9227622" cy="5632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Intelligence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that is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Artificial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How 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intelligence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works?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Circle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is a closed 2D figure in which all points are equidistant from another point called center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But we just follow a pattern that we have learnt to draw a circle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>
              <a:lnSpc>
                <a:spcPct val="150000"/>
              </a:lnSpc>
            </a:pP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We also know how to improve our accuracy to follow the pattern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AI makes computers learn patters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without being specifically programmed</a:t>
            </a:r>
          </a:p>
        </p:txBody>
      </p:sp>
      <p:pic>
        <p:nvPicPr>
          <p:cNvPr id="1026" name="Picture 2" descr="Full moon - Wikipedia">
            <a:extLst>
              <a:ext uri="{FF2B5EF4-FFF2-40B4-BE49-F238E27FC236}">
                <a16:creationId xmlns:a16="http://schemas.microsoft.com/office/drawing/2014/main" id="{5F870F31-80A1-FB25-5310-282C72753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99" y="2425245"/>
            <a:ext cx="1639090" cy="164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ttery Wheel Throwing Class: Make a Ceramic Piece Sydney | ClassBento">
            <a:extLst>
              <a:ext uri="{FF2B5EF4-FFF2-40B4-BE49-F238E27FC236}">
                <a16:creationId xmlns:a16="http://schemas.microsoft.com/office/drawing/2014/main" id="{1A874DA1-D182-7BA5-E015-90435AA2D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190" y="2425245"/>
            <a:ext cx="1641750" cy="164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C1B617C-8063-65FD-B18D-C8CB9ED6FE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57140" y="2425245"/>
            <a:ext cx="1641750" cy="164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2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DED0D-264B-3900-E534-E5FBE8336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7FF407E-5AFA-D571-017B-9A71FC17C1ED}"/>
              </a:ext>
            </a:extLst>
          </p:cNvPr>
          <p:cNvSpPr txBox="1"/>
          <p:nvPr/>
        </p:nvSpPr>
        <p:spPr>
          <a:xfrm>
            <a:off x="1693894" y="186786"/>
            <a:ext cx="8804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Conventional Program to Detect Activities</a:t>
            </a:r>
            <a:r>
              <a:rPr lang="en-US" sz="2400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</a:t>
            </a:r>
            <a:endParaRPr lang="en-US" sz="2400" b="1" cap="small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404BDC6-9372-83E2-EB52-50B89C59D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2" y="186786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3ABA6CA-C488-954A-1627-AFACD2A72415}"/>
              </a:ext>
            </a:extLst>
          </p:cNvPr>
          <p:cNvSpPr txBox="1"/>
          <p:nvPr/>
        </p:nvSpPr>
        <p:spPr>
          <a:xfrm>
            <a:off x="1305951" y="2384542"/>
            <a:ext cx="8804212" cy="152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Speed &gt; Some speed =&gt; Running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Speed &lt;= Above speed =&gt; 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Walking or Swimming?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If on water =&gt; Swimming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If on land =&gt; Walking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697CFF-98A9-7BF2-DE22-C57C33A8E08B}"/>
              </a:ext>
            </a:extLst>
          </p:cNvPr>
          <p:cNvSpPr txBox="1"/>
          <p:nvPr/>
        </p:nvSpPr>
        <p:spPr>
          <a:xfrm>
            <a:off x="4887531" y="3254433"/>
            <a:ext cx="4519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Oxygen" panose="02000503000000000000" pitchFamily="2" charset="0"/>
              </a:rPr>
              <a:t>But how does our program differentiate</a:t>
            </a:r>
          </a:p>
          <a:p>
            <a:r>
              <a:rPr lang="en-US" b="1" dirty="0">
                <a:solidFill>
                  <a:srgbClr val="FF0000"/>
                </a:solidFill>
                <a:latin typeface="Oxygen" panose="02000503000000000000" pitchFamily="2" charset="0"/>
              </a:rPr>
              <a:t>between water &amp; land?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B5CDF06C-37F9-6E1E-B7B5-32191410C91B}"/>
              </a:ext>
            </a:extLst>
          </p:cNvPr>
          <p:cNvSpPr/>
          <p:nvPr/>
        </p:nvSpPr>
        <p:spPr>
          <a:xfrm>
            <a:off x="4381472" y="3254433"/>
            <a:ext cx="518160" cy="624840"/>
          </a:xfrm>
          <a:prstGeom prst="rightBrac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Oxygen" panose="02000503000000000000" pitchFamily="2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7743DF3-F8E6-D811-CCEE-AE71C38B251E}"/>
              </a:ext>
            </a:extLst>
          </p:cNvPr>
          <p:cNvSpPr/>
          <p:nvPr/>
        </p:nvSpPr>
        <p:spPr>
          <a:xfrm>
            <a:off x="5073122" y="5378063"/>
            <a:ext cx="1630680" cy="12931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Explicit Program</a:t>
            </a:r>
          </a:p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Logic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E228B8B-01D2-CC2B-B518-E9012785F68A}"/>
              </a:ext>
            </a:extLst>
          </p:cNvPr>
          <p:cNvSpPr/>
          <p:nvPr/>
        </p:nvSpPr>
        <p:spPr>
          <a:xfrm>
            <a:off x="3628399" y="5643936"/>
            <a:ext cx="1444723" cy="715090"/>
          </a:xfrm>
          <a:prstGeom prst="rightArrow">
            <a:avLst>
              <a:gd name="adj1" fmla="val 64918"/>
              <a:gd name="adj2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Oxygen" panose="02000503000000000000" pitchFamily="2" charset="0"/>
              </a:rPr>
              <a:t>Input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9986B21-B1EB-DDF4-A392-E7B7B20F3F53}"/>
              </a:ext>
            </a:extLst>
          </p:cNvPr>
          <p:cNvSpPr/>
          <p:nvPr/>
        </p:nvSpPr>
        <p:spPr>
          <a:xfrm>
            <a:off x="6703803" y="5643936"/>
            <a:ext cx="1444723" cy="715090"/>
          </a:xfrm>
          <a:prstGeom prst="rightArrow">
            <a:avLst>
              <a:gd name="adj1" fmla="val 64918"/>
              <a:gd name="adj2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Oxygen" panose="02000503000000000000" pitchFamily="2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886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26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39A33-3436-3386-82C2-0AEFD93DC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6">
            <a:extLst>
              <a:ext uri="{FF2B5EF4-FFF2-40B4-BE49-F238E27FC236}">
                <a16:creationId xmlns:a16="http://schemas.microsoft.com/office/drawing/2014/main" id="{CAE15984-2BB9-71AD-099D-72CE07D1A712}"/>
              </a:ext>
            </a:extLst>
          </p:cNvPr>
          <p:cNvSpPr/>
          <p:nvPr/>
        </p:nvSpPr>
        <p:spPr>
          <a:xfrm>
            <a:off x="1629019" y="5223344"/>
            <a:ext cx="1993813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1026" name="Rectangle 1025">
            <a:extLst>
              <a:ext uri="{FF2B5EF4-FFF2-40B4-BE49-F238E27FC236}">
                <a16:creationId xmlns:a16="http://schemas.microsoft.com/office/drawing/2014/main" id="{6A80B620-A2FF-1873-B9A6-ECD1BD73D056}"/>
              </a:ext>
            </a:extLst>
          </p:cNvPr>
          <p:cNvSpPr/>
          <p:nvPr/>
        </p:nvSpPr>
        <p:spPr>
          <a:xfrm>
            <a:off x="8124908" y="5777564"/>
            <a:ext cx="1204025" cy="4478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DD94808-0813-10CE-1284-311C1A63D853}"/>
              </a:ext>
            </a:extLst>
          </p:cNvPr>
          <p:cNvSpPr/>
          <p:nvPr/>
        </p:nvSpPr>
        <p:spPr>
          <a:xfrm>
            <a:off x="5073122" y="5378063"/>
            <a:ext cx="1630680" cy="129315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AI Program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F64F5C-BD1A-72DF-A942-D3C566343872}"/>
              </a:ext>
            </a:extLst>
          </p:cNvPr>
          <p:cNvSpPr/>
          <p:nvPr/>
        </p:nvSpPr>
        <p:spPr>
          <a:xfrm>
            <a:off x="2891692" y="2117970"/>
            <a:ext cx="4156624" cy="20577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6D3E38-0DA8-4285-1B3A-E1AEE7B80356}"/>
              </a:ext>
            </a:extLst>
          </p:cNvPr>
          <p:cNvSpPr txBox="1"/>
          <p:nvPr/>
        </p:nvSpPr>
        <p:spPr>
          <a:xfrm>
            <a:off x="1693894" y="186786"/>
            <a:ext cx="8804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Power of Intelligence over Explicit Programming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1168B73-3C09-A8FE-7227-807D13E862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2" y="186786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A1E30B-EACB-A22E-1D9D-063763844077}"/>
              </a:ext>
            </a:extLst>
          </p:cNvPr>
          <p:cNvSpPr txBox="1"/>
          <p:nvPr/>
        </p:nvSpPr>
        <p:spPr>
          <a:xfrm>
            <a:off x="1791051" y="832827"/>
            <a:ext cx="9627226" cy="12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Intelligence Can Easily Differentiate between Running, Walking and Swimming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Humans have previously seen and learnt the patterns of running, walking &amp; swimming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Similarly, Artificial Intelligence can learn 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patterns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if we train it with 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previous example images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7E9D8E9-8569-D567-45D9-207CFE8F0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1671" y="2225457"/>
            <a:ext cx="2926170" cy="59098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FD02A78-E236-0789-0135-6B9B8C0114FC}"/>
              </a:ext>
            </a:extLst>
          </p:cNvPr>
          <p:cNvSpPr txBox="1"/>
          <p:nvPr/>
        </p:nvSpPr>
        <p:spPr>
          <a:xfrm>
            <a:off x="2891692" y="2380401"/>
            <a:ext cx="140676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Running</a:t>
            </a:r>
          </a:p>
          <a:p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Walking</a:t>
            </a:r>
          </a:p>
          <a:p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Swimming</a:t>
            </a:r>
            <a:endParaRPr lang="en-US" sz="1600" b="1" dirty="0">
              <a:latin typeface="Oxygen" panose="02000503000000000000" pitchFamily="2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D457C59-D644-B8EC-825C-DA06055F17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1672" y="2850644"/>
            <a:ext cx="2926170" cy="564323"/>
          </a:xfrm>
          <a:prstGeom prst="rect">
            <a:avLst/>
          </a:prstGeom>
        </p:spPr>
      </p:pic>
      <p:sp>
        <p:nvSpPr>
          <p:cNvPr id="1024" name="Arrow: Right 1023">
            <a:extLst>
              <a:ext uri="{FF2B5EF4-FFF2-40B4-BE49-F238E27FC236}">
                <a16:creationId xmlns:a16="http://schemas.microsoft.com/office/drawing/2014/main" id="{603B4E9F-1168-630E-D4D6-D6589FCE04EE}"/>
              </a:ext>
            </a:extLst>
          </p:cNvPr>
          <p:cNvSpPr/>
          <p:nvPr/>
        </p:nvSpPr>
        <p:spPr>
          <a:xfrm rot="5400000">
            <a:off x="5252207" y="4275290"/>
            <a:ext cx="1359879" cy="874782"/>
          </a:xfrm>
          <a:prstGeom prst="rightArrow">
            <a:avLst>
              <a:gd name="adj1" fmla="val 64918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Oxygen" panose="02000503000000000000" pitchFamily="2" charset="0"/>
              </a:rPr>
              <a:t>Previous Examples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96D0D3B-1094-2E3F-B5B2-01057963931F}"/>
              </a:ext>
            </a:extLst>
          </p:cNvPr>
          <p:cNvSpPr/>
          <p:nvPr/>
        </p:nvSpPr>
        <p:spPr>
          <a:xfrm>
            <a:off x="6703803" y="5643936"/>
            <a:ext cx="1444723" cy="715090"/>
          </a:xfrm>
          <a:prstGeom prst="rightArrow">
            <a:avLst>
              <a:gd name="adj1" fmla="val 64918"/>
              <a:gd name="adj2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Oxygen" panose="02000503000000000000" pitchFamily="2" charset="0"/>
              </a:rPr>
              <a:t>Output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B15A66F-484A-4C94-7A6B-13A077E602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2440" y="3466694"/>
            <a:ext cx="2935401" cy="57486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9EC58FE-7121-213E-B37F-E48F7CBC11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4497" y="5499735"/>
            <a:ext cx="1838325" cy="1238250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5C383498-BAD3-E3B4-C4C0-BF1B255EDBD9}"/>
              </a:ext>
            </a:extLst>
          </p:cNvPr>
          <p:cNvSpPr/>
          <p:nvPr/>
        </p:nvSpPr>
        <p:spPr>
          <a:xfrm>
            <a:off x="3628399" y="5643936"/>
            <a:ext cx="1444723" cy="715090"/>
          </a:xfrm>
          <a:prstGeom prst="rightArrow">
            <a:avLst>
              <a:gd name="adj1" fmla="val 64918"/>
              <a:gd name="adj2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Oxygen" panose="02000503000000000000" pitchFamily="2" charset="0"/>
              </a:rPr>
              <a:t>Input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578E83-9CFA-3498-CF06-C5626E65A39A}"/>
              </a:ext>
            </a:extLst>
          </p:cNvPr>
          <p:cNvSpPr txBox="1"/>
          <p:nvPr/>
        </p:nvSpPr>
        <p:spPr>
          <a:xfrm>
            <a:off x="1728736" y="5223344"/>
            <a:ext cx="17063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Detect Activity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0E1ED92E-3866-A484-70E4-C3625BA55EBA}"/>
              </a:ext>
            </a:extLst>
          </p:cNvPr>
          <p:cNvSpPr txBox="1"/>
          <p:nvPr/>
        </p:nvSpPr>
        <p:spPr>
          <a:xfrm>
            <a:off x="8084082" y="5844540"/>
            <a:ext cx="12504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Swimming</a:t>
            </a:r>
          </a:p>
        </p:txBody>
      </p:sp>
    </p:spTree>
    <p:extLst>
      <p:ext uri="{BB962C8B-B14F-4D97-AF65-F5344CB8AC3E}">
        <p14:creationId xmlns:p14="http://schemas.microsoft.com/office/powerpoint/2010/main" val="289483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animBg="1"/>
      <p:bldP spid="1026" grpId="0" animBg="1"/>
      <p:bldP spid="29" grpId="0" animBg="1"/>
      <p:bldP spid="12" grpId="0" animBg="1"/>
      <p:bldP spid="20" grpId="0"/>
      <p:bldP spid="1024" grpId="0" animBg="1"/>
      <p:bldP spid="16" grpId="0" animBg="1"/>
      <p:bldP spid="14" grpId="0" animBg="1"/>
      <p:bldP spid="25" grpId="0"/>
      <p:bldP spid="10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FF771D-3ABC-8902-F7BA-3D84945EF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6">
            <a:extLst>
              <a:ext uri="{FF2B5EF4-FFF2-40B4-BE49-F238E27FC236}">
                <a16:creationId xmlns:a16="http://schemas.microsoft.com/office/drawing/2014/main" id="{FA1F3E05-08D8-4B96-FF8B-F639F00DFDC2}"/>
              </a:ext>
            </a:extLst>
          </p:cNvPr>
          <p:cNvSpPr/>
          <p:nvPr/>
        </p:nvSpPr>
        <p:spPr>
          <a:xfrm>
            <a:off x="97670" y="4999159"/>
            <a:ext cx="6427728" cy="12931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609E2F6-6CF7-C323-232A-0B262A71CCF8}"/>
              </a:ext>
            </a:extLst>
          </p:cNvPr>
          <p:cNvSpPr/>
          <p:nvPr/>
        </p:nvSpPr>
        <p:spPr>
          <a:xfrm>
            <a:off x="7816322" y="4900230"/>
            <a:ext cx="1630680" cy="129315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AI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D2A50D-4783-856B-4A6D-4E9598B4D3EF}"/>
              </a:ext>
            </a:extLst>
          </p:cNvPr>
          <p:cNvSpPr txBox="1"/>
          <p:nvPr/>
        </p:nvSpPr>
        <p:spPr>
          <a:xfrm>
            <a:off x="1693894" y="186786"/>
            <a:ext cx="8804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Data Science Applications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344D70C-70F2-2D5C-3C8B-8E7AC0F38F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2" y="186786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6D36ED-5374-F451-D99A-93ACFD3519A0}"/>
              </a:ext>
            </a:extLst>
          </p:cNvPr>
          <p:cNvSpPr txBox="1"/>
          <p:nvPr/>
        </p:nvSpPr>
        <p:spPr>
          <a:xfrm>
            <a:off x="1791051" y="832827"/>
            <a:ext cx="9627226" cy="455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Real Estate Price Prediction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1024" name="Arrow: Right 1023">
            <a:extLst>
              <a:ext uri="{FF2B5EF4-FFF2-40B4-BE49-F238E27FC236}">
                <a16:creationId xmlns:a16="http://schemas.microsoft.com/office/drawing/2014/main" id="{A44B4FCF-340B-3021-DD65-04734BF0DE11}"/>
              </a:ext>
            </a:extLst>
          </p:cNvPr>
          <p:cNvSpPr/>
          <p:nvPr/>
        </p:nvSpPr>
        <p:spPr>
          <a:xfrm rot="5400000">
            <a:off x="7949687" y="3797457"/>
            <a:ext cx="1359879" cy="874782"/>
          </a:xfrm>
          <a:prstGeom prst="rightArrow">
            <a:avLst>
              <a:gd name="adj1" fmla="val 64918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Oxygen" panose="02000503000000000000" pitchFamily="2" charset="0"/>
              </a:rPr>
              <a:t>Previous Examples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48D73A5-28DC-B3F4-6CF0-F00BC7ABC29A}"/>
              </a:ext>
            </a:extLst>
          </p:cNvPr>
          <p:cNvSpPr/>
          <p:nvPr/>
        </p:nvSpPr>
        <p:spPr>
          <a:xfrm>
            <a:off x="9436143" y="5166103"/>
            <a:ext cx="1085442" cy="715090"/>
          </a:xfrm>
          <a:prstGeom prst="rightArrow">
            <a:avLst>
              <a:gd name="adj1" fmla="val 64918"/>
              <a:gd name="adj2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Oxygen" panose="02000503000000000000" pitchFamily="2" charset="0"/>
              </a:rPr>
              <a:t>Output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FE4C11A-7EBC-99E2-95CE-4E680C6CD19D}"/>
              </a:ext>
            </a:extLst>
          </p:cNvPr>
          <p:cNvSpPr/>
          <p:nvPr/>
        </p:nvSpPr>
        <p:spPr>
          <a:xfrm>
            <a:off x="6513468" y="5166103"/>
            <a:ext cx="1313385" cy="715090"/>
          </a:xfrm>
          <a:prstGeom prst="rightArrow">
            <a:avLst>
              <a:gd name="adj1" fmla="val 64918"/>
              <a:gd name="adj2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Oxygen" panose="02000503000000000000" pitchFamily="2" charset="0"/>
              </a:rPr>
              <a:t>Input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C2C132D-0DA3-BCC0-9543-CF651BB81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49" y="3799375"/>
            <a:ext cx="1670539" cy="167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7D2C13-D6F0-F10B-5343-325CC51A5DA6}"/>
              </a:ext>
            </a:extLst>
          </p:cNvPr>
          <p:cNvSpPr txBox="1"/>
          <p:nvPr/>
        </p:nvSpPr>
        <p:spPr>
          <a:xfrm>
            <a:off x="1795522" y="5062909"/>
            <a:ext cx="46586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  <a:latin typeface="Oxygen" panose="02000503000000000000" pitchFamily="2" charset="0"/>
              </a:rPr>
              <a:t>Price of this house?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26F9790-1BDA-48A7-9FF4-6934C9A4BCFE}"/>
              </a:ext>
            </a:extLst>
          </p:cNvPr>
          <p:cNvGrpSpPr/>
          <p:nvPr/>
        </p:nvGrpSpPr>
        <p:grpSpPr>
          <a:xfrm>
            <a:off x="10519734" y="5114176"/>
            <a:ext cx="1094568" cy="865259"/>
            <a:chOff x="8124908" y="5777564"/>
            <a:chExt cx="1204025" cy="715090"/>
          </a:xfrm>
        </p:grpSpPr>
        <p:sp>
          <p:nvSpPr>
            <p:cNvPr id="1026" name="Rectangle 1025">
              <a:extLst>
                <a:ext uri="{FF2B5EF4-FFF2-40B4-BE49-F238E27FC236}">
                  <a16:creationId xmlns:a16="http://schemas.microsoft.com/office/drawing/2014/main" id="{1D6F91CA-68DC-FB0C-2FF3-839602D703C7}"/>
                </a:ext>
              </a:extLst>
            </p:cNvPr>
            <p:cNvSpPr/>
            <p:nvPr/>
          </p:nvSpPr>
          <p:spPr>
            <a:xfrm>
              <a:off x="8124908" y="5777564"/>
              <a:ext cx="1204025" cy="715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6F7D844-0E22-4207-1FE6-624D4F44196C}"/>
                </a:ext>
              </a:extLst>
            </p:cNvPr>
            <p:cNvSpPr txBox="1"/>
            <p:nvPr/>
          </p:nvSpPr>
          <p:spPr>
            <a:xfrm>
              <a:off x="8284754" y="5786295"/>
              <a:ext cx="882831" cy="6771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Oxygen" panose="02000503000000000000" pitchFamily="2" charset="0"/>
                </a:rPr>
                <a:t>52</a:t>
              </a:r>
            </a:p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Oxygen" panose="02000503000000000000" pitchFamily="2" charset="0"/>
                </a:rPr>
                <a:t>x (₹100k)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7F5DF53-A4AB-91F6-CE30-8C76156ED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506815"/>
              </p:ext>
            </p:extLst>
          </p:nvPr>
        </p:nvGraphicFramePr>
        <p:xfrm>
          <a:off x="2023110" y="1722297"/>
          <a:ext cx="8420100" cy="1832611"/>
        </p:xfrm>
        <a:graphic>
          <a:graphicData uri="http://schemas.openxmlformats.org/drawingml/2006/table">
            <a:tbl>
              <a:tblPr/>
              <a:tblGrid>
                <a:gridCol w="406400">
                  <a:extLst>
                    <a:ext uri="{9D8B030D-6E8A-4147-A177-3AD203B41FA5}">
                      <a16:colId xmlns:a16="http://schemas.microsoft.com/office/drawing/2014/main" val="1363083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961693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9991280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425400538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407076817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87305487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03604103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543346199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4224550779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156518503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06249741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387282154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234907845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309003705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4222840815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440375791"/>
                    </a:ext>
                  </a:extLst>
                </a:gridCol>
              </a:tblGrid>
              <a:tr h="5575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E7E6E6"/>
                          </a:solidFill>
                          <a:effectLst/>
                          <a:latin typeface="Oxygen" panose="02000503000000000000" pitchFamily="2" charset="0"/>
                        </a:rPr>
                        <a:t>Floor Area (sqft)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E7E6E6"/>
                          </a:solidFill>
                          <a:effectLst/>
                          <a:latin typeface="Oxygen" panose="02000503000000000000" pitchFamily="2" charset="0"/>
                        </a:rPr>
                        <a:t>Plot Area (sqft)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E7E6E6"/>
                          </a:solidFill>
                          <a:effectLst/>
                          <a:latin typeface="Oxygen" panose="02000503000000000000" pitchFamily="2" charset="0"/>
                        </a:rPr>
                        <a:t>House Type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E7E6E6"/>
                          </a:solidFill>
                          <a:effectLst/>
                          <a:latin typeface="Oxygen" panose="02000503000000000000" pitchFamily="2" charset="0"/>
                        </a:rPr>
                        <a:t>Town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E7E6E6"/>
                          </a:solidFill>
                          <a:effectLst/>
                          <a:latin typeface="Oxygen" panose="02000503000000000000" pitchFamily="2" charset="0"/>
                        </a:rPr>
                        <a:t>Suburb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E7E6E6"/>
                          </a:solidFill>
                          <a:effectLst/>
                          <a:latin typeface="Oxygen" panose="02000503000000000000" pitchFamily="2" charset="0"/>
                        </a:rPr>
                        <a:t>Public Transport Proximity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E7E6E6"/>
                          </a:solidFill>
                          <a:effectLst/>
                          <a:latin typeface="Oxygen" panose="02000503000000000000" pitchFamily="2" charset="0"/>
                        </a:rPr>
                        <a:t>Number of floors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E7E6E6"/>
                          </a:solidFill>
                          <a:effectLst/>
                          <a:latin typeface="Oxygen" panose="02000503000000000000" pitchFamily="2" charset="0"/>
                        </a:rPr>
                        <a:t>Age in Years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E7E6E6"/>
                          </a:solidFill>
                          <a:effectLst/>
                          <a:latin typeface="Oxygen" panose="02000503000000000000" pitchFamily="2" charset="0"/>
                        </a:rPr>
                        <a:t>Number of Bed Rooms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E7E6E6"/>
                          </a:solidFill>
                          <a:effectLst/>
                          <a:latin typeface="Oxygen" panose="02000503000000000000" pitchFamily="2" charset="0"/>
                        </a:rPr>
                        <a:t>Number of Garages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E7E6E6"/>
                          </a:solidFill>
                          <a:effectLst/>
                          <a:latin typeface="Oxygen" panose="02000503000000000000" pitchFamily="2" charset="0"/>
                        </a:rPr>
                        <a:t>Number of Baths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E7E6E6"/>
                          </a:solidFill>
                          <a:effectLst/>
                          <a:latin typeface="Oxygen" panose="02000503000000000000" pitchFamily="2" charset="0"/>
                        </a:rPr>
                        <a:t>Distance from School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E7E6E6"/>
                          </a:solidFill>
                          <a:effectLst/>
                          <a:latin typeface="Oxygen" panose="02000503000000000000" pitchFamily="2" charset="0"/>
                        </a:rPr>
                        <a:t>Nearest School Quality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E7E6E6"/>
                          </a:solidFill>
                          <a:effectLst/>
                          <a:latin typeface="Oxygen" panose="02000503000000000000" pitchFamily="2" charset="0"/>
                        </a:rPr>
                        <a:t>Distance from Hospital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1" i="0" u="none" strike="noStrike">
                          <a:solidFill>
                            <a:srgbClr val="E7E6E6"/>
                          </a:solidFill>
                          <a:effectLst/>
                          <a:latin typeface="Oxygen" panose="02000503000000000000" pitchFamily="2" charset="0"/>
                        </a:rPr>
                        <a:t>.</a:t>
                      </a:r>
                      <a:r>
                        <a:rPr lang="en-US" sz="2600" b="1" i="0" u="none" strike="noStrike">
                          <a:solidFill>
                            <a:srgbClr val="A6A6A6"/>
                          </a:solidFill>
                          <a:effectLst/>
                          <a:latin typeface="Oxygen" panose="02000503000000000000" pitchFamily="2" charset="0"/>
                        </a:rPr>
                        <a:t>.</a:t>
                      </a:r>
                      <a:r>
                        <a:rPr lang="en-US" sz="2600" b="1" i="0" u="none" strike="noStrike">
                          <a:solidFill>
                            <a:srgbClr val="808080"/>
                          </a:solidFill>
                          <a:effectLst/>
                          <a:latin typeface="Oxygen" panose="02000503000000000000" pitchFamily="2" charset="0"/>
                        </a:rPr>
                        <a:t>.</a:t>
                      </a:r>
                      <a:endParaRPr lang="en-US" sz="2600" b="1" i="0" u="none" strike="noStrike">
                        <a:solidFill>
                          <a:srgbClr val="E7E6E6"/>
                        </a:solidFill>
                        <a:effectLst/>
                        <a:latin typeface="Oxygen" panose="02000503000000000000" pitchFamily="2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Oxygen" panose="02000503000000000000" pitchFamily="2" charset="0"/>
                        </a:rPr>
                        <a:t>Price (₹100k)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927816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Oxygen" panose="02000503000000000000" pitchFamily="2" charset="0"/>
                        </a:rPr>
                        <a:t>2000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Oxygen" panose="02000503000000000000" pitchFamily="2" charset="0"/>
                        </a:rPr>
                        <a:t>3000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Oxygen" panose="02000503000000000000" pitchFamily="2" charset="0"/>
                        </a:rPr>
                        <a:t>House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Oxygen" panose="02000503000000000000" pitchFamily="2" charset="0"/>
                        </a:rPr>
                        <a:t>Kol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Oxygen" panose="02000503000000000000" pitchFamily="2" charset="0"/>
                        </a:rPr>
                        <a:t>Garia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595959"/>
                          </a:solidFill>
                          <a:effectLst/>
                          <a:latin typeface="Oxygen" panose="02000503000000000000" pitchFamily="2" charset="0"/>
                        </a:rPr>
                        <a:t>200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Oxygen" panose="02000503000000000000" pitchFamily="2" charset="0"/>
                        </a:rPr>
                        <a:t>2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Oxygen" panose="02000503000000000000" pitchFamily="2" charset="0"/>
                        </a:rPr>
                        <a:t>0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Oxygen" panose="02000503000000000000" pitchFamily="2" charset="0"/>
                        </a:rPr>
                        <a:t>6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Oxygen" panose="02000503000000000000" pitchFamily="2" charset="0"/>
                        </a:rPr>
                        <a:t>3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Oxygen" panose="02000503000000000000" pitchFamily="2" charset="0"/>
                        </a:rPr>
                        <a:t>3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Oxygen" panose="02000503000000000000" pitchFamily="2" charset="0"/>
                        </a:rPr>
                        <a:t>200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Oxygen" panose="02000503000000000000" pitchFamily="2" charset="0"/>
                        </a:rPr>
                        <a:t>5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Oxygen" panose="02000503000000000000" pitchFamily="2" charset="0"/>
                        </a:rPr>
                        <a:t>200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Oxygen" panose="02000503000000000000" pitchFamily="2" charset="0"/>
                        </a:rPr>
                        <a:t>...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Oxygen" panose="02000503000000000000" pitchFamily="2" charset="0"/>
                        </a:rPr>
                        <a:t>48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956911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Oxygen" panose="02000503000000000000" pitchFamily="2" charset="0"/>
                        </a:rPr>
                        <a:t>1500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Oxygen" panose="02000503000000000000" pitchFamily="2" charset="0"/>
                        </a:rPr>
                        <a:t>2000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Oxygen" panose="02000503000000000000" pitchFamily="2" charset="0"/>
                        </a:rPr>
                        <a:t>Flat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Oxygen" panose="02000503000000000000" pitchFamily="2" charset="0"/>
                        </a:rPr>
                        <a:t>Mum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Oxygen" panose="02000503000000000000" pitchFamily="2" charset="0"/>
                        </a:rPr>
                        <a:t>Malad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Oxygen" panose="02000503000000000000" pitchFamily="2" charset="0"/>
                        </a:rPr>
                        <a:t>150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Oxygen" panose="02000503000000000000" pitchFamily="2" charset="0"/>
                        </a:rPr>
                        <a:t>2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Oxygen" panose="02000503000000000000" pitchFamily="2" charset="0"/>
                        </a:rPr>
                        <a:t>4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Oxygen" panose="02000503000000000000" pitchFamily="2" charset="0"/>
                        </a:rPr>
                        <a:t>2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Oxygen" panose="02000503000000000000" pitchFamily="2" charset="0"/>
                        </a:rPr>
                        <a:t>2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Oxygen" panose="02000503000000000000" pitchFamily="2" charset="0"/>
                        </a:rPr>
                        <a:t>200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Oxygen" panose="02000503000000000000" pitchFamily="2" charset="0"/>
                        </a:rPr>
                        <a:t>4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Oxygen" panose="02000503000000000000" pitchFamily="2" charset="0"/>
                        </a:rPr>
                        <a:t>220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Oxygen" panose="02000503000000000000" pitchFamily="2" charset="0"/>
                        </a:rPr>
                        <a:t>...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Oxygen" panose="02000503000000000000" pitchFamily="2" charset="0"/>
                        </a:rPr>
                        <a:t>73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437596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Oxygen" panose="02000503000000000000" pitchFamily="2" charset="0"/>
                        </a:rPr>
                        <a:t>1400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Oxygen" panose="02000503000000000000" pitchFamily="2" charset="0"/>
                        </a:rPr>
                        <a:t>1800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Oxygen" panose="02000503000000000000" pitchFamily="2" charset="0"/>
                        </a:rPr>
                        <a:t>House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Oxygen" panose="02000503000000000000" pitchFamily="2" charset="0"/>
                        </a:rPr>
                        <a:t>Del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Oxygen" panose="02000503000000000000" pitchFamily="2" charset="0"/>
                        </a:rPr>
                        <a:t>Noida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Oxygen" panose="02000503000000000000" pitchFamily="2" charset="0"/>
                        </a:rPr>
                        <a:t>20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Oxygen" panose="02000503000000000000" pitchFamily="2" charset="0"/>
                        </a:rPr>
                        <a:t>3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Oxygen" panose="02000503000000000000" pitchFamily="2" charset="0"/>
                        </a:rPr>
                        <a:t>12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Oxygen" panose="02000503000000000000" pitchFamily="2" charset="0"/>
                        </a:rPr>
                        <a:t>3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Oxygen" panose="02000503000000000000" pitchFamily="2" charset="0"/>
                        </a:rPr>
                        <a:t>2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Oxygen" panose="02000503000000000000" pitchFamily="2" charset="0"/>
                        </a:rPr>
                        <a:t>1500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Oxygen" panose="02000503000000000000" pitchFamily="2" charset="0"/>
                        </a:rPr>
                        <a:t>5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Oxygen" panose="02000503000000000000" pitchFamily="2" charset="0"/>
                        </a:rPr>
                        <a:t>10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Oxygen" panose="02000503000000000000" pitchFamily="2" charset="0"/>
                        </a:rPr>
                        <a:t>...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Oxygen" panose="02000503000000000000" pitchFamily="2" charset="0"/>
                        </a:rPr>
                        <a:t>62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2326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Oxygen" panose="02000503000000000000" pitchFamily="2" charset="0"/>
                        </a:rPr>
                        <a:t>1800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Oxygen" panose="02000503000000000000" pitchFamily="2" charset="0"/>
                        </a:rPr>
                        <a:t>2500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Oxygen" panose="02000503000000000000" pitchFamily="2" charset="0"/>
                        </a:rPr>
                        <a:t>Duplex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Oxygen" panose="02000503000000000000" pitchFamily="2" charset="0"/>
                        </a:rPr>
                        <a:t>Hyd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Oxygen" panose="02000503000000000000" pitchFamily="2" charset="0"/>
                        </a:rPr>
                        <a:t>Koti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Oxygen" panose="02000503000000000000" pitchFamily="2" charset="0"/>
                        </a:rPr>
                        <a:t>300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Oxygen" panose="02000503000000000000" pitchFamily="2" charset="0"/>
                        </a:rPr>
                        <a:t>2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Oxygen" panose="02000503000000000000" pitchFamily="2" charset="0"/>
                        </a:rPr>
                        <a:t>2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Oxygen" panose="02000503000000000000" pitchFamily="2" charset="0"/>
                        </a:rPr>
                        <a:t>5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Oxygen" panose="02000503000000000000" pitchFamily="2" charset="0"/>
                        </a:rPr>
                        <a:t>3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Oxygen" panose="02000503000000000000" pitchFamily="2" charset="0"/>
                        </a:rPr>
                        <a:t>2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Oxygen" panose="02000503000000000000" pitchFamily="2" charset="0"/>
                        </a:rPr>
                        <a:t>1000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Oxygen" panose="02000503000000000000" pitchFamily="2" charset="0"/>
                        </a:rPr>
                        <a:t>4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Oxygen" panose="02000503000000000000" pitchFamily="2" charset="0"/>
                        </a:rPr>
                        <a:t>1000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Oxygen" panose="02000503000000000000" pitchFamily="2" charset="0"/>
                        </a:rPr>
                        <a:t>...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Oxygen" panose="02000503000000000000" pitchFamily="2" charset="0"/>
                        </a:rPr>
                        <a:t>53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69388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Oxygen" panose="02000503000000000000" pitchFamily="2" charset="0"/>
                        </a:rPr>
                        <a:t>...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Oxygen" panose="02000503000000000000" pitchFamily="2" charset="0"/>
                        </a:rPr>
                        <a:t>...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Oxygen" panose="02000503000000000000" pitchFamily="2" charset="0"/>
                        </a:rPr>
                        <a:t>...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Oxygen" panose="02000503000000000000" pitchFamily="2" charset="0"/>
                        </a:rPr>
                        <a:t>...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Oxygen" panose="02000503000000000000" pitchFamily="2" charset="0"/>
                        </a:rPr>
                        <a:t>...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Oxygen" panose="02000503000000000000" pitchFamily="2" charset="0"/>
                        </a:rPr>
                        <a:t>...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Oxygen" panose="02000503000000000000" pitchFamily="2" charset="0"/>
                        </a:rPr>
                        <a:t>...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Oxygen" panose="02000503000000000000" pitchFamily="2" charset="0"/>
                        </a:rPr>
                        <a:t>...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Oxygen" panose="02000503000000000000" pitchFamily="2" charset="0"/>
                        </a:rPr>
                        <a:t>...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Oxygen" panose="02000503000000000000" pitchFamily="2" charset="0"/>
                        </a:rPr>
                        <a:t>...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Oxygen" panose="02000503000000000000" pitchFamily="2" charset="0"/>
                        </a:rPr>
                        <a:t>...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Oxygen" panose="02000503000000000000" pitchFamily="2" charset="0"/>
                        </a:rPr>
                        <a:t>...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Oxygen" panose="02000503000000000000" pitchFamily="2" charset="0"/>
                        </a:rPr>
                        <a:t>...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Oxygen" panose="02000503000000000000" pitchFamily="2" charset="0"/>
                        </a:rPr>
                        <a:t>...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Oxygen" panose="02000503000000000000" pitchFamily="2" charset="0"/>
                        </a:rPr>
                        <a:t>...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Oxygen" panose="02000503000000000000" pitchFamily="2" charset="0"/>
                        </a:rPr>
                        <a:t>…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485908"/>
                  </a:ext>
                </a:extLst>
              </a:tr>
              <a:tr h="1384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Oxygen" panose="02000503000000000000" pitchFamily="2" charset="0"/>
                        </a:rPr>
                        <a:t>...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Oxygen" panose="02000503000000000000" pitchFamily="2" charset="0"/>
                        </a:rPr>
                        <a:t>...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Oxygen" panose="02000503000000000000" pitchFamily="2" charset="0"/>
                        </a:rPr>
                        <a:t>...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Oxygen" panose="02000503000000000000" pitchFamily="2" charset="0"/>
                        </a:rPr>
                        <a:t>...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Oxygen" panose="02000503000000000000" pitchFamily="2" charset="0"/>
                        </a:rPr>
                        <a:t>...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Oxygen" panose="02000503000000000000" pitchFamily="2" charset="0"/>
                        </a:rPr>
                        <a:t>...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Oxygen" panose="02000503000000000000" pitchFamily="2" charset="0"/>
                        </a:rPr>
                        <a:t>...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Oxygen" panose="02000503000000000000" pitchFamily="2" charset="0"/>
                        </a:rPr>
                        <a:t>...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Oxygen" panose="02000503000000000000" pitchFamily="2" charset="0"/>
                        </a:rPr>
                        <a:t>...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Oxygen" panose="02000503000000000000" pitchFamily="2" charset="0"/>
                        </a:rPr>
                        <a:t>...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Oxygen" panose="02000503000000000000" pitchFamily="2" charset="0"/>
                        </a:rPr>
                        <a:t>...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Oxygen" panose="02000503000000000000" pitchFamily="2" charset="0"/>
                        </a:rPr>
                        <a:t>...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Oxygen" panose="02000503000000000000" pitchFamily="2" charset="0"/>
                        </a:rPr>
                        <a:t>...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Oxygen" panose="02000503000000000000" pitchFamily="2" charset="0"/>
                        </a:rPr>
                        <a:t>...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Oxygen" panose="02000503000000000000" pitchFamily="2" charset="0"/>
                        </a:rPr>
                        <a:t>...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4B084"/>
                          </a:solidFill>
                          <a:effectLst/>
                          <a:latin typeface="Oxygen" panose="02000503000000000000" pitchFamily="2" charset="0"/>
                        </a:rPr>
                        <a:t>…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7060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D9D9D9"/>
                          </a:solidFill>
                          <a:effectLst/>
                          <a:latin typeface="Oxygen" panose="02000503000000000000" pitchFamily="2" charset="0"/>
                        </a:rPr>
                        <a:t>...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D9D9D9"/>
                          </a:solidFill>
                          <a:effectLst/>
                          <a:latin typeface="Oxygen" panose="02000503000000000000" pitchFamily="2" charset="0"/>
                        </a:rPr>
                        <a:t>...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D9D9D9"/>
                          </a:solidFill>
                          <a:effectLst/>
                          <a:latin typeface="Oxygen" panose="02000503000000000000" pitchFamily="2" charset="0"/>
                        </a:rPr>
                        <a:t>...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D9D9D9"/>
                          </a:solidFill>
                          <a:effectLst/>
                          <a:latin typeface="Oxygen" panose="02000503000000000000" pitchFamily="2" charset="0"/>
                        </a:rPr>
                        <a:t>...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D9D9D9"/>
                          </a:solidFill>
                          <a:effectLst/>
                          <a:latin typeface="Oxygen" panose="02000503000000000000" pitchFamily="2" charset="0"/>
                        </a:rPr>
                        <a:t>...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D9D9D9"/>
                          </a:solidFill>
                          <a:effectLst/>
                          <a:latin typeface="Oxygen" panose="02000503000000000000" pitchFamily="2" charset="0"/>
                        </a:rPr>
                        <a:t>...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D9D9D9"/>
                          </a:solidFill>
                          <a:effectLst/>
                          <a:latin typeface="Oxygen" panose="02000503000000000000" pitchFamily="2" charset="0"/>
                        </a:rPr>
                        <a:t>...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D9D9D9"/>
                          </a:solidFill>
                          <a:effectLst/>
                          <a:latin typeface="Oxygen" panose="02000503000000000000" pitchFamily="2" charset="0"/>
                        </a:rPr>
                        <a:t>...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D9D9D9"/>
                          </a:solidFill>
                          <a:effectLst/>
                          <a:latin typeface="Oxygen" panose="02000503000000000000" pitchFamily="2" charset="0"/>
                        </a:rPr>
                        <a:t>...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D9D9D9"/>
                          </a:solidFill>
                          <a:effectLst/>
                          <a:latin typeface="Oxygen" panose="02000503000000000000" pitchFamily="2" charset="0"/>
                        </a:rPr>
                        <a:t>...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D9D9D9"/>
                          </a:solidFill>
                          <a:effectLst/>
                          <a:latin typeface="Oxygen" panose="02000503000000000000" pitchFamily="2" charset="0"/>
                        </a:rPr>
                        <a:t>...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D9D9D9"/>
                          </a:solidFill>
                          <a:effectLst/>
                          <a:latin typeface="Oxygen" panose="02000503000000000000" pitchFamily="2" charset="0"/>
                        </a:rPr>
                        <a:t>...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D9D9D9"/>
                          </a:solidFill>
                          <a:effectLst/>
                          <a:latin typeface="Oxygen" panose="02000503000000000000" pitchFamily="2" charset="0"/>
                        </a:rPr>
                        <a:t>...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D9D9D9"/>
                          </a:solidFill>
                          <a:effectLst/>
                          <a:latin typeface="Oxygen" panose="02000503000000000000" pitchFamily="2" charset="0"/>
                        </a:rPr>
                        <a:t>...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D9D9D9"/>
                          </a:solidFill>
                          <a:effectLst/>
                          <a:latin typeface="Oxygen" panose="02000503000000000000" pitchFamily="2" charset="0"/>
                        </a:rPr>
                        <a:t>...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8CBAD"/>
                          </a:solidFill>
                          <a:effectLst/>
                          <a:latin typeface="Oxygen" panose="02000503000000000000" pitchFamily="2" charset="0"/>
                        </a:rPr>
                        <a:t>…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1791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B322DB5-8788-7789-473B-900A37D116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768844"/>
              </p:ext>
            </p:extLst>
          </p:nvPr>
        </p:nvGraphicFramePr>
        <p:xfrm>
          <a:off x="97670" y="5470331"/>
          <a:ext cx="6427728" cy="847726"/>
        </p:xfrm>
        <a:graphic>
          <a:graphicData uri="http://schemas.openxmlformats.org/drawingml/2006/table">
            <a:tbl>
              <a:tblPr/>
              <a:tblGrid>
                <a:gridCol w="392162">
                  <a:extLst>
                    <a:ext uri="{9D8B030D-6E8A-4147-A177-3AD203B41FA5}">
                      <a16:colId xmlns:a16="http://schemas.microsoft.com/office/drawing/2014/main" val="3708470008"/>
                    </a:ext>
                  </a:extLst>
                </a:gridCol>
                <a:gridCol w="328670">
                  <a:extLst>
                    <a:ext uri="{9D8B030D-6E8A-4147-A177-3AD203B41FA5}">
                      <a16:colId xmlns:a16="http://schemas.microsoft.com/office/drawing/2014/main" val="1418459279"/>
                    </a:ext>
                  </a:extLst>
                </a:gridCol>
                <a:gridCol w="455655">
                  <a:extLst>
                    <a:ext uri="{9D8B030D-6E8A-4147-A177-3AD203B41FA5}">
                      <a16:colId xmlns:a16="http://schemas.microsoft.com/office/drawing/2014/main" val="3115722523"/>
                    </a:ext>
                  </a:extLst>
                </a:gridCol>
                <a:gridCol w="380958">
                  <a:extLst>
                    <a:ext uri="{9D8B030D-6E8A-4147-A177-3AD203B41FA5}">
                      <a16:colId xmlns:a16="http://schemas.microsoft.com/office/drawing/2014/main" val="3882497264"/>
                    </a:ext>
                  </a:extLst>
                </a:gridCol>
                <a:gridCol w="296709">
                  <a:extLst>
                    <a:ext uri="{9D8B030D-6E8A-4147-A177-3AD203B41FA5}">
                      <a16:colId xmlns:a16="http://schemas.microsoft.com/office/drawing/2014/main" val="869536409"/>
                    </a:ext>
                  </a:extLst>
                </a:gridCol>
                <a:gridCol w="405702">
                  <a:extLst>
                    <a:ext uri="{9D8B030D-6E8A-4147-A177-3AD203B41FA5}">
                      <a16:colId xmlns:a16="http://schemas.microsoft.com/office/drawing/2014/main" val="3582321367"/>
                    </a:ext>
                  </a:extLst>
                </a:gridCol>
                <a:gridCol w="403367">
                  <a:extLst>
                    <a:ext uri="{9D8B030D-6E8A-4147-A177-3AD203B41FA5}">
                      <a16:colId xmlns:a16="http://schemas.microsoft.com/office/drawing/2014/main" val="3701342698"/>
                    </a:ext>
                  </a:extLst>
                </a:gridCol>
                <a:gridCol w="306260">
                  <a:extLst>
                    <a:ext uri="{9D8B030D-6E8A-4147-A177-3AD203B41FA5}">
                      <a16:colId xmlns:a16="http://schemas.microsoft.com/office/drawing/2014/main" val="3996655449"/>
                    </a:ext>
                  </a:extLst>
                </a:gridCol>
                <a:gridCol w="463125">
                  <a:extLst>
                    <a:ext uri="{9D8B030D-6E8A-4147-A177-3AD203B41FA5}">
                      <a16:colId xmlns:a16="http://schemas.microsoft.com/office/drawing/2014/main" val="3845068434"/>
                    </a:ext>
                  </a:extLst>
                </a:gridCol>
                <a:gridCol w="507944">
                  <a:extLst>
                    <a:ext uri="{9D8B030D-6E8A-4147-A177-3AD203B41FA5}">
                      <a16:colId xmlns:a16="http://schemas.microsoft.com/office/drawing/2014/main" val="1688199117"/>
                    </a:ext>
                  </a:extLst>
                </a:gridCol>
                <a:gridCol w="388428">
                  <a:extLst>
                    <a:ext uri="{9D8B030D-6E8A-4147-A177-3AD203B41FA5}">
                      <a16:colId xmlns:a16="http://schemas.microsoft.com/office/drawing/2014/main" val="3395428978"/>
                    </a:ext>
                  </a:extLst>
                </a:gridCol>
                <a:gridCol w="500474">
                  <a:extLst>
                    <a:ext uri="{9D8B030D-6E8A-4147-A177-3AD203B41FA5}">
                      <a16:colId xmlns:a16="http://schemas.microsoft.com/office/drawing/2014/main" val="1141193828"/>
                    </a:ext>
                  </a:extLst>
                </a:gridCol>
                <a:gridCol w="493004">
                  <a:extLst>
                    <a:ext uri="{9D8B030D-6E8A-4147-A177-3AD203B41FA5}">
                      <a16:colId xmlns:a16="http://schemas.microsoft.com/office/drawing/2014/main" val="1065591715"/>
                    </a:ext>
                  </a:extLst>
                </a:gridCol>
                <a:gridCol w="507944">
                  <a:extLst>
                    <a:ext uri="{9D8B030D-6E8A-4147-A177-3AD203B41FA5}">
                      <a16:colId xmlns:a16="http://schemas.microsoft.com/office/drawing/2014/main" val="8955550"/>
                    </a:ext>
                  </a:extLst>
                </a:gridCol>
                <a:gridCol w="597326">
                  <a:extLst>
                    <a:ext uri="{9D8B030D-6E8A-4147-A177-3AD203B41FA5}">
                      <a16:colId xmlns:a16="http://schemas.microsoft.com/office/drawing/2014/main" val="783806130"/>
                    </a:ext>
                  </a:extLst>
                </a:gridCol>
              </a:tblGrid>
              <a:tr h="481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E7E6E6"/>
                          </a:solidFill>
                          <a:effectLst/>
                          <a:latin typeface="Oxygen" panose="02000503000000000000" pitchFamily="2" charset="0"/>
                        </a:rPr>
                        <a:t>Floor Area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E7E6E6"/>
                          </a:solidFill>
                          <a:effectLst/>
                          <a:latin typeface="Oxygen" panose="02000503000000000000" pitchFamily="2" charset="0"/>
                        </a:rPr>
                        <a:t>Plot Area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E7E6E6"/>
                          </a:solidFill>
                          <a:effectLst/>
                          <a:latin typeface="Oxygen" panose="02000503000000000000" pitchFamily="2" charset="0"/>
                        </a:rPr>
                        <a:t>House Type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E7E6E6"/>
                          </a:solidFill>
                          <a:effectLst/>
                          <a:latin typeface="Oxygen" panose="02000503000000000000" pitchFamily="2" charset="0"/>
                        </a:rPr>
                        <a:t>Town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E7E6E6"/>
                          </a:solidFill>
                          <a:effectLst/>
                          <a:latin typeface="Oxygen" panose="02000503000000000000" pitchFamily="2" charset="0"/>
                        </a:rPr>
                        <a:t>Suburb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E7E6E6"/>
                          </a:solidFill>
                          <a:effectLst/>
                          <a:latin typeface="Oxygen" panose="02000503000000000000" pitchFamily="2" charset="0"/>
                        </a:rPr>
                        <a:t>Public </a:t>
                      </a:r>
                      <a:r>
                        <a:rPr lang="en-US" sz="1100" b="1" i="0" u="none" strike="noStrike" dirty="0" err="1">
                          <a:solidFill>
                            <a:srgbClr val="E7E6E6"/>
                          </a:solidFill>
                          <a:effectLst/>
                          <a:latin typeface="Oxygen" panose="02000503000000000000" pitchFamily="2" charset="0"/>
                        </a:rPr>
                        <a:t>Trnx</a:t>
                      </a:r>
                      <a:endParaRPr lang="en-US" sz="1100" b="1" i="0" u="none" strike="noStrike" dirty="0">
                        <a:solidFill>
                          <a:srgbClr val="E7E6E6"/>
                        </a:solidFill>
                        <a:effectLst/>
                        <a:latin typeface="Oxygen" panose="02000503000000000000" pitchFamily="2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E7E6E6"/>
                          </a:solidFill>
                          <a:effectLst/>
                          <a:latin typeface="Oxygen" panose="02000503000000000000" pitchFamily="2" charset="0"/>
                        </a:rPr>
                        <a:t># of floors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E7E6E6"/>
                          </a:solidFill>
                          <a:effectLst/>
                          <a:latin typeface="Oxygen" panose="02000503000000000000" pitchFamily="2" charset="0"/>
                        </a:rPr>
                        <a:t>Age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E7E6E6"/>
                          </a:solidFill>
                          <a:effectLst/>
                          <a:latin typeface="Oxygen" panose="02000503000000000000" pitchFamily="2" charset="0"/>
                        </a:rPr>
                        <a:t># of Bed Room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E7E6E6"/>
                          </a:solidFill>
                          <a:effectLst/>
                          <a:latin typeface="Oxygen" panose="02000503000000000000" pitchFamily="2" charset="0"/>
                        </a:rPr>
                        <a:t># of Garage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E7E6E6"/>
                          </a:solidFill>
                          <a:effectLst/>
                          <a:latin typeface="Oxygen" panose="02000503000000000000" pitchFamily="2" charset="0"/>
                        </a:rPr>
                        <a:t># of Baths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err="1">
                          <a:solidFill>
                            <a:srgbClr val="E7E6E6"/>
                          </a:solidFill>
                          <a:effectLst/>
                          <a:latin typeface="Oxygen" panose="02000503000000000000" pitchFamily="2" charset="0"/>
                        </a:rPr>
                        <a:t>Distanc</a:t>
                      </a:r>
                      <a:r>
                        <a:rPr lang="en-US" sz="1100" b="1" i="0" u="none" strike="noStrike" dirty="0">
                          <a:solidFill>
                            <a:srgbClr val="E7E6E6"/>
                          </a:solidFill>
                          <a:effectLst/>
                          <a:latin typeface="Oxygen" panose="02000503000000000000" pitchFamily="2" charset="0"/>
                        </a:rPr>
                        <a:t> from School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E7E6E6"/>
                          </a:solidFill>
                          <a:effectLst/>
                          <a:latin typeface="Oxygen" panose="02000503000000000000" pitchFamily="2" charset="0"/>
                        </a:rPr>
                        <a:t>School </a:t>
                      </a:r>
                      <a:r>
                        <a:rPr lang="en-US" sz="1100" b="1" i="0" u="none" strike="noStrike" dirty="0" err="1">
                          <a:solidFill>
                            <a:srgbClr val="E7E6E6"/>
                          </a:solidFill>
                          <a:effectLst/>
                          <a:latin typeface="Oxygen" panose="02000503000000000000" pitchFamily="2" charset="0"/>
                        </a:rPr>
                        <a:t>Qlty</a:t>
                      </a:r>
                      <a:endParaRPr lang="en-US" sz="1100" b="1" i="0" u="none" strike="noStrike" dirty="0">
                        <a:solidFill>
                          <a:srgbClr val="E7E6E6"/>
                        </a:solidFill>
                        <a:effectLst/>
                        <a:latin typeface="Oxygen" panose="02000503000000000000" pitchFamily="2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err="1">
                          <a:solidFill>
                            <a:srgbClr val="E7E6E6"/>
                          </a:solidFill>
                          <a:effectLst/>
                          <a:latin typeface="Oxygen" panose="02000503000000000000" pitchFamily="2" charset="0"/>
                        </a:rPr>
                        <a:t>Distanc</a:t>
                      </a:r>
                      <a:r>
                        <a:rPr lang="en-US" sz="1100" b="1" i="0" u="none" strike="noStrike" dirty="0">
                          <a:solidFill>
                            <a:srgbClr val="E7E6E6"/>
                          </a:solidFill>
                          <a:effectLst/>
                          <a:latin typeface="Oxygen" panose="02000503000000000000" pitchFamily="2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E7E6E6"/>
                          </a:solidFill>
                          <a:effectLst/>
                          <a:latin typeface="Oxygen" panose="02000503000000000000" pitchFamily="2" charset="0"/>
                        </a:rPr>
                        <a:t>Hosptl</a:t>
                      </a:r>
                      <a:endParaRPr lang="en-US" sz="1100" b="1" i="0" u="none" strike="noStrike" dirty="0">
                        <a:solidFill>
                          <a:srgbClr val="E7E6E6"/>
                        </a:solidFill>
                        <a:effectLst/>
                        <a:latin typeface="Oxygen" panose="02000503000000000000" pitchFamily="2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1" i="0" u="none" strike="noStrike">
                          <a:solidFill>
                            <a:srgbClr val="E7E6E6"/>
                          </a:solidFill>
                          <a:effectLst/>
                          <a:latin typeface="Oxygen" panose="02000503000000000000" pitchFamily="2" charset="0"/>
                        </a:rPr>
                        <a:t>.</a:t>
                      </a:r>
                      <a:r>
                        <a:rPr lang="en-US" sz="2600" b="1" i="0" u="none" strike="noStrike">
                          <a:solidFill>
                            <a:srgbClr val="A6A6A6"/>
                          </a:solidFill>
                          <a:effectLst/>
                          <a:latin typeface="Oxygen" panose="02000503000000000000" pitchFamily="2" charset="0"/>
                        </a:rPr>
                        <a:t>.</a:t>
                      </a:r>
                      <a:r>
                        <a:rPr lang="en-US" sz="2600" b="1" i="0" u="none" strike="noStrike">
                          <a:solidFill>
                            <a:srgbClr val="808080"/>
                          </a:solidFill>
                          <a:effectLst/>
                          <a:latin typeface="Oxygen" panose="02000503000000000000" pitchFamily="2" charset="0"/>
                        </a:rPr>
                        <a:t>.</a:t>
                      </a:r>
                      <a:endParaRPr lang="en-US" sz="2600" b="1" i="0" u="none" strike="noStrike">
                        <a:solidFill>
                          <a:srgbClr val="E7E6E6"/>
                        </a:solidFill>
                        <a:effectLst/>
                        <a:latin typeface="Oxygen" panose="02000503000000000000" pitchFamily="2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396115"/>
                  </a:ext>
                </a:extLst>
              </a:tr>
              <a:tr h="2783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Oxygen" panose="02000503000000000000" pitchFamily="2" charset="0"/>
                        </a:rPr>
                        <a:t>1600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Oxygen" panose="02000503000000000000" pitchFamily="2" charset="0"/>
                        </a:rPr>
                        <a:t>2500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Oxygen" panose="02000503000000000000" pitchFamily="2" charset="0"/>
                        </a:rPr>
                        <a:t>House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Oxygen" panose="02000503000000000000" pitchFamily="2" charset="0"/>
                        </a:rPr>
                        <a:t>Del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Oxygen" panose="02000503000000000000" pitchFamily="2" charset="0"/>
                        </a:rPr>
                        <a:t>Dwarka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Oxygen" panose="02000503000000000000" pitchFamily="2" charset="0"/>
                        </a:rPr>
                        <a:t>20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Oxygen" panose="02000503000000000000" pitchFamily="2" charset="0"/>
                        </a:rPr>
                        <a:t>2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Oxygen" panose="02000503000000000000" pitchFamily="2" charset="0"/>
                        </a:rPr>
                        <a:t>10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Oxygen" panose="02000503000000000000" pitchFamily="2" charset="0"/>
                        </a:rPr>
                        <a:t>4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Oxygen" panose="02000503000000000000" pitchFamily="2" charset="0"/>
                        </a:rPr>
                        <a:t>2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Oxygen" panose="02000503000000000000" pitchFamily="2" charset="0"/>
                        </a:rPr>
                        <a:t>2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595959"/>
                          </a:solidFill>
                          <a:effectLst/>
                          <a:latin typeface="Oxygen" panose="02000503000000000000" pitchFamily="2" charset="0"/>
                        </a:rPr>
                        <a:t>900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effectLst/>
                          <a:latin typeface="Oxygen" panose="02000503000000000000" pitchFamily="2" charset="0"/>
                        </a:rPr>
                        <a:t>4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595959"/>
                          </a:solidFill>
                          <a:effectLst/>
                          <a:latin typeface="Oxygen" panose="02000503000000000000" pitchFamily="2" charset="0"/>
                        </a:rPr>
                        <a:t>2000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595959"/>
                          </a:solidFill>
                          <a:effectLst/>
                          <a:latin typeface="Oxygen" panose="02000503000000000000" pitchFamily="2" charset="0"/>
                        </a:rPr>
                        <a:t>...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869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169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animBg="1"/>
      <p:bldP spid="29" grpId="0" animBg="1"/>
      <p:bldP spid="2" grpId="0"/>
      <p:bldP spid="1024" grpId="0" animBg="1"/>
      <p:bldP spid="16" grpId="0" animBg="1"/>
      <p:bldP spid="14" grpId="0" animBg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3C57E8-D26B-91E3-47A4-A62CC0679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ow to draw a circle if radius is given? - Using compass - Teachoo">
            <a:extLst>
              <a:ext uri="{FF2B5EF4-FFF2-40B4-BE49-F238E27FC236}">
                <a16:creationId xmlns:a16="http://schemas.microsoft.com/office/drawing/2014/main" id="{8F846D04-89BB-77AF-DD49-66C5720CC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940" y="3605613"/>
            <a:ext cx="2700367" cy="2991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52BBA6-2ECE-E593-1383-B85D5E0934D2}"/>
              </a:ext>
            </a:extLst>
          </p:cNvPr>
          <p:cNvSpPr txBox="1"/>
          <p:nvPr/>
        </p:nvSpPr>
        <p:spPr>
          <a:xfrm>
            <a:off x="1693894" y="186786"/>
            <a:ext cx="8804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Recap: How Explicit Programs Work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9848ABB-6D21-F260-CE3E-989917C961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2" y="186786"/>
            <a:ext cx="725875" cy="72587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C517F28-E314-5689-C283-C0B52FD5D47A}"/>
              </a:ext>
            </a:extLst>
          </p:cNvPr>
          <p:cNvSpPr/>
          <p:nvPr/>
        </p:nvSpPr>
        <p:spPr>
          <a:xfrm>
            <a:off x="4017161" y="1150620"/>
            <a:ext cx="4262458" cy="2514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75C3ADF-054A-D7B0-5A6E-F38397FDAA1D}"/>
              </a:ext>
            </a:extLst>
          </p:cNvPr>
          <p:cNvSpPr/>
          <p:nvPr/>
        </p:nvSpPr>
        <p:spPr>
          <a:xfrm>
            <a:off x="2386819" y="1687622"/>
            <a:ext cx="1630344" cy="918590"/>
          </a:xfrm>
          <a:prstGeom prst="rightArrow">
            <a:avLst>
              <a:gd name="adj1" fmla="val 64918"/>
              <a:gd name="adj2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Oxygen" panose="02000503000000000000" pitchFamily="2" charset="0"/>
              </a:rPr>
              <a:t>Input (Speed)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0AA24448-41A1-A696-23E7-615BE98D7EB7}"/>
              </a:ext>
            </a:extLst>
          </p:cNvPr>
          <p:cNvSpPr/>
          <p:nvPr/>
        </p:nvSpPr>
        <p:spPr>
          <a:xfrm>
            <a:off x="4143464" y="1708842"/>
            <a:ext cx="2080897" cy="91859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xygen" panose="02000503000000000000" pitchFamily="2" charset="0"/>
              </a:rPr>
              <a:t>Speed &gt; 5 kmph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F991AC4-0481-5305-B156-DF6EDC68C55D}"/>
              </a:ext>
            </a:extLst>
          </p:cNvPr>
          <p:cNvSpPr/>
          <p:nvPr/>
        </p:nvSpPr>
        <p:spPr>
          <a:xfrm>
            <a:off x="4410189" y="2923519"/>
            <a:ext cx="1547446" cy="57833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xygen" panose="02000503000000000000" pitchFamily="2" charset="0"/>
              </a:rPr>
              <a:t>Running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8B95DD2-4434-6189-3059-7CE043B2C97F}"/>
              </a:ext>
            </a:extLst>
          </p:cNvPr>
          <p:cNvCxnSpPr>
            <a:cxnSpLocks/>
          </p:cNvCxnSpPr>
          <p:nvPr/>
        </p:nvCxnSpPr>
        <p:spPr>
          <a:xfrm flipH="1">
            <a:off x="5179214" y="2630033"/>
            <a:ext cx="1" cy="31433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D4FC7EC-E6B6-BB79-C490-B7BA243CAE51}"/>
              </a:ext>
            </a:extLst>
          </p:cNvPr>
          <p:cNvCxnSpPr>
            <a:cxnSpLocks/>
          </p:cNvCxnSpPr>
          <p:nvPr/>
        </p:nvCxnSpPr>
        <p:spPr>
          <a:xfrm>
            <a:off x="6224361" y="2172515"/>
            <a:ext cx="475472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927DDC66-467A-97E2-80C6-CD7E990D26E0}"/>
              </a:ext>
            </a:extLst>
          </p:cNvPr>
          <p:cNvSpPr/>
          <p:nvPr/>
        </p:nvSpPr>
        <p:spPr>
          <a:xfrm>
            <a:off x="6699833" y="1889665"/>
            <a:ext cx="1470372" cy="57833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xygen" panose="02000503000000000000" pitchFamily="2" charset="0"/>
              </a:rPr>
              <a:t>Walking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E91C4E0B-7C21-0BB2-6D88-9784F5A244CB}"/>
              </a:ext>
            </a:extLst>
          </p:cNvPr>
          <p:cNvSpPr txBox="1"/>
          <p:nvPr/>
        </p:nvSpPr>
        <p:spPr>
          <a:xfrm>
            <a:off x="6175579" y="1813349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No</a:t>
            </a:r>
          </a:p>
        </p:txBody>
      </p:sp>
      <p:sp>
        <p:nvSpPr>
          <p:cNvPr id="1026" name="TextBox 1025">
            <a:extLst>
              <a:ext uri="{FF2B5EF4-FFF2-40B4-BE49-F238E27FC236}">
                <a16:creationId xmlns:a16="http://schemas.microsoft.com/office/drawing/2014/main" id="{6334CE04-DF7F-7001-A9F2-C6C91190D59A}"/>
              </a:ext>
            </a:extLst>
          </p:cNvPr>
          <p:cNvSpPr txBox="1"/>
          <p:nvPr/>
        </p:nvSpPr>
        <p:spPr>
          <a:xfrm>
            <a:off x="5179214" y="2563200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Yes</a:t>
            </a:r>
          </a:p>
        </p:txBody>
      </p:sp>
      <p:sp>
        <p:nvSpPr>
          <p:cNvPr id="1028" name="Arrow: Right 1027">
            <a:extLst>
              <a:ext uri="{FF2B5EF4-FFF2-40B4-BE49-F238E27FC236}">
                <a16:creationId xmlns:a16="http://schemas.microsoft.com/office/drawing/2014/main" id="{69B008A0-0620-2F74-A40E-385CEA01009E}"/>
              </a:ext>
            </a:extLst>
          </p:cNvPr>
          <p:cNvSpPr/>
          <p:nvPr/>
        </p:nvSpPr>
        <p:spPr>
          <a:xfrm>
            <a:off x="8271047" y="1687622"/>
            <a:ext cx="1630344" cy="918590"/>
          </a:xfrm>
          <a:prstGeom prst="rightArrow">
            <a:avLst>
              <a:gd name="adj1" fmla="val 64918"/>
              <a:gd name="adj2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Oxygen" panose="02000503000000000000" pitchFamily="2" charset="0"/>
              </a:rPr>
              <a:t>Output (Activity)</a:t>
            </a: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ECD11389-0A5B-054D-A1D3-8413585542BF}"/>
              </a:ext>
            </a:extLst>
          </p:cNvPr>
          <p:cNvSpPr txBox="1"/>
          <p:nvPr/>
        </p:nvSpPr>
        <p:spPr>
          <a:xfrm>
            <a:off x="4630022" y="1183932"/>
            <a:ext cx="31886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Explicit Program</a:t>
            </a:r>
          </a:p>
        </p:txBody>
      </p:sp>
      <p:sp>
        <p:nvSpPr>
          <p:cNvPr id="1034" name="Rectangle: Rounded Corners 1033">
            <a:extLst>
              <a:ext uri="{FF2B5EF4-FFF2-40B4-BE49-F238E27FC236}">
                <a16:creationId xmlns:a16="http://schemas.microsoft.com/office/drawing/2014/main" id="{BD02D0AB-D6F8-886B-844A-769E36B0DA3B}"/>
              </a:ext>
            </a:extLst>
          </p:cNvPr>
          <p:cNvSpPr/>
          <p:nvPr/>
        </p:nvSpPr>
        <p:spPr>
          <a:xfrm>
            <a:off x="4024781" y="3985260"/>
            <a:ext cx="4262458" cy="2514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1043" name="Arrow: Right 1042">
            <a:extLst>
              <a:ext uri="{FF2B5EF4-FFF2-40B4-BE49-F238E27FC236}">
                <a16:creationId xmlns:a16="http://schemas.microsoft.com/office/drawing/2014/main" id="{F4455E75-4DB2-736C-FF98-C33E615F8D8A}"/>
              </a:ext>
            </a:extLst>
          </p:cNvPr>
          <p:cNvSpPr/>
          <p:nvPr/>
        </p:nvSpPr>
        <p:spPr>
          <a:xfrm>
            <a:off x="8278667" y="4522262"/>
            <a:ext cx="1630344" cy="918590"/>
          </a:xfrm>
          <a:prstGeom prst="rightArrow">
            <a:avLst>
              <a:gd name="adj1" fmla="val 64918"/>
              <a:gd name="adj2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Oxygen" panose="02000503000000000000" pitchFamily="2" charset="0"/>
              </a:rPr>
              <a:t>Output</a:t>
            </a: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FF5759F9-0F77-441E-83BA-FBF2095A76B2}"/>
              </a:ext>
            </a:extLst>
          </p:cNvPr>
          <p:cNvSpPr txBox="1"/>
          <p:nvPr/>
        </p:nvSpPr>
        <p:spPr>
          <a:xfrm>
            <a:off x="4637642" y="4018572"/>
            <a:ext cx="31886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Explicit Program</a:t>
            </a:r>
          </a:p>
        </p:txBody>
      </p:sp>
      <p:sp>
        <p:nvSpPr>
          <p:cNvPr id="1045" name="Arrow: Right 1044">
            <a:extLst>
              <a:ext uri="{FF2B5EF4-FFF2-40B4-BE49-F238E27FC236}">
                <a16:creationId xmlns:a16="http://schemas.microsoft.com/office/drawing/2014/main" id="{8BDE4C66-5FFE-D298-3AAB-9CF7EB390CF5}"/>
              </a:ext>
            </a:extLst>
          </p:cNvPr>
          <p:cNvSpPr/>
          <p:nvPr/>
        </p:nvSpPr>
        <p:spPr>
          <a:xfrm>
            <a:off x="2386819" y="4603550"/>
            <a:ext cx="1646534" cy="918590"/>
          </a:xfrm>
          <a:prstGeom prst="rightArrow">
            <a:avLst>
              <a:gd name="adj1" fmla="val 64918"/>
              <a:gd name="adj2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Oxygen" panose="02000503000000000000" pitchFamily="2" charset="0"/>
              </a:rPr>
              <a:t>Input</a:t>
            </a:r>
          </a:p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Oxygen" panose="02000503000000000000" pitchFamily="2" charset="0"/>
              </a:rPr>
              <a:t>(Draw circle)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B62A86AC-5EE9-B393-3A27-D97509CD0632}"/>
              </a:ext>
            </a:extLst>
          </p:cNvPr>
          <p:cNvSpPr txBox="1"/>
          <p:nvPr/>
        </p:nvSpPr>
        <p:spPr>
          <a:xfrm>
            <a:off x="4229100" y="4543110"/>
            <a:ext cx="3863340" cy="1702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Circle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is a closed 2D figure in which all points are equidistant from another point called center.</a:t>
            </a:r>
          </a:p>
          <a:p>
            <a:pPr lvl="1" algn="just">
              <a:lnSpc>
                <a:spcPct val="150000"/>
              </a:lnSpc>
            </a:pPr>
            <a:r>
              <a:rPr lang="pt-BR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(x – h)</a:t>
            </a:r>
            <a:r>
              <a:rPr lang="pt-BR" b="1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</a:t>
            </a:r>
            <a:r>
              <a:rPr lang="pt-BR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 + (y – k)</a:t>
            </a:r>
            <a:r>
              <a:rPr lang="pt-BR" b="1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</a:t>
            </a:r>
            <a:r>
              <a:rPr lang="pt-BR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 = r</a:t>
            </a:r>
            <a:r>
              <a:rPr lang="pt-BR" b="1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</a:t>
            </a:r>
            <a:endParaRPr lang="en-US" b="1" baseline="30000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96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7" grpId="0" animBg="1"/>
      <p:bldP spid="31" grpId="0" animBg="1"/>
      <p:bldP spid="1025" grpId="0"/>
      <p:bldP spid="1026" grpId="0"/>
      <p:bldP spid="1028" grpId="0" animBg="1"/>
      <p:bldP spid="1030" grpId="0"/>
      <p:bldP spid="1034" grpId="0" animBg="1"/>
      <p:bldP spid="1043" grpId="0" animBg="1"/>
      <p:bldP spid="1044" grpId="0"/>
      <p:bldP spid="1045" grpId="0" animBg="1"/>
      <p:bldP spid="10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845AE-104E-72F4-42BD-D8C8E5753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63B95EC2-73EF-CBBF-1E28-315E29E5F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740" y="518161"/>
            <a:ext cx="6934200" cy="313306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63F4CB8-0A27-60F0-D051-5C7EED146DDD}"/>
              </a:ext>
            </a:extLst>
          </p:cNvPr>
          <p:cNvSpPr/>
          <p:nvPr/>
        </p:nvSpPr>
        <p:spPr>
          <a:xfrm>
            <a:off x="3621871" y="1046177"/>
            <a:ext cx="4253886" cy="12129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EFD2D3-77AB-0504-29E5-0DA79014867A}"/>
              </a:ext>
            </a:extLst>
          </p:cNvPr>
          <p:cNvSpPr txBox="1"/>
          <p:nvPr/>
        </p:nvSpPr>
        <p:spPr>
          <a:xfrm>
            <a:off x="1693894" y="186786"/>
            <a:ext cx="8804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Recap: How Intelligent Systems Work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1D330DE-E6BB-C0B8-9E5D-E308A39F19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2" y="186786"/>
            <a:ext cx="725875" cy="725875"/>
          </a:xfrm>
          <a:prstGeom prst="rect">
            <a:avLst/>
          </a:prstGeom>
        </p:spPr>
      </p:pic>
      <p:pic>
        <p:nvPicPr>
          <p:cNvPr id="1031" name="Picture 2" descr="Full moon - Wikipedia">
            <a:extLst>
              <a:ext uri="{FF2B5EF4-FFF2-40B4-BE49-F238E27FC236}">
                <a16:creationId xmlns:a16="http://schemas.microsoft.com/office/drawing/2014/main" id="{36830C90-28F7-ECB7-512C-350C228E3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323" y="1144265"/>
            <a:ext cx="1017748" cy="101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4" descr="Pottery Wheel Throwing Class: Make a Ceramic Piece Sydney | ClassBento">
            <a:extLst>
              <a:ext uri="{FF2B5EF4-FFF2-40B4-BE49-F238E27FC236}">
                <a16:creationId xmlns:a16="http://schemas.microsoft.com/office/drawing/2014/main" id="{B9B30F33-23E0-C8F7-AEA9-77CA20B26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572" y="1144265"/>
            <a:ext cx="1019398" cy="101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1032">
            <a:extLst>
              <a:ext uri="{FF2B5EF4-FFF2-40B4-BE49-F238E27FC236}">
                <a16:creationId xmlns:a16="http://schemas.microsoft.com/office/drawing/2014/main" id="{9C02E058-5DE0-2140-4972-E867634613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8665" y="1144265"/>
            <a:ext cx="1019398" cy="1019398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62D3D24-EB7F-0688-BD8E-32CA1EFE7AA2}"/>
              </a:ext>
            </a:extLst>
          </p:cNvPr>
          <p:cNvSpPr/>
          <p:nvPr/>
        </p:nvSpPr>
        <p:spPr>
          <a:xfrm>
            <a:off x="3964771" y="4066548"/>
            <a:ext cx="4262458" cy="2514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C9AEB35-A574-A463-DFF6-B56FA99F6F40}"/>
              </a:ext>
            </a:extLst>
          </p:cNvPr>
          <p:cNvSpPr/>
          <p:nvPr/>
        </p:nvSpPr>
        <p:spPr>
          <a:xfrm>
            <a:off x="2141220" y="4603550"/>
            <a:ext cx="1823553" cy="918590"/>
          </a:xfrm>
          <a:prstGeom prst="rightArrow">
            <a:avLst>
              <a:gd name="adj1" fmla="val 64918"/>
              <a:gd name="adj2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Oxygen" panose="02000503000000000000" pitchFamily="2" charset="0"/>
              </a:rPr>
              <a:t>Input</a:t>
            </a:r>
          </a:p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Oxygen" panose="02000503000000000000" pitchFamily="2" charset="0"/>
              </a:rPr>
              <a:t>(Draw a circle)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D7C547-01BE-2AA6-DA2C-6FF7913367F6}"/>
              </a:ext>
            </a:extLst>
          </p:cNvPr>
          <p:cNvSpPr txBox="1"/>
          <p:nvPr/>
        </p:nvSpPr>
        <p:spPr>
          <a:xfrm>
            <a:off x="3639428" y="1382035"/>
            <a:ext cx="8978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Circle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Pattern</a:t>
            </a:r>
            <a:endParaRPr lang="en-US" sz="11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1024" name="Arrow: Right 1023">
            <a:extLst>
              <a:ext uri="{FF2B5EF4-FFF2-40B4-BE49-F238E27FC236}">
                <a16:creationId xmlns:a16="http://schemas.microsoft.com/office/drawing/2014/main" id="{0D2C522B-DE8E-B871-F62A-5E100D61CC2A}"/>
              </a:ext>
            </a:extLst>
          </p:cNvPr>
          <p:cNvSpPr/>
          <p:nvPr/>
        </p:nvSpPr>
        <p:spPr>
          <a:xfrm rot="5400000">
            <a:off x="4846294" y="2796517"/>
            <a:ext cx="2168060" cy="1078111"/>
          </a:xfrm>
          <a:prstGeom prst="rightArrow">
            <a:avLst>
              <a:gd name="adj1" fmla="val 64918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Training</a:t>
            </a:r>
          </a:p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through</a:t>
            </a:r>
          </a:p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Previous Examples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B80F6681-A765-7F61-24A0-1AF6924D1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320" y="4405665"/>
            <a:ext cx="2290007" cy="1960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F5301B-6927-5391-B765-93623D8926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16423" y="4419603"/>
            <a:ext cx="2390047" cy="1365741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9F8150E8-96BF-E026-80DD-56934F320B6C}"/>
              </a:ext>
            </a:extLst>
          </p:cNvPr>
          <p:cNvSpPr/>
          <p:nvPr/>
        </p:nvSpPr>
        <p:spPr>
          <a:xfrm>
            <a:off x="8218657" y="4603550"/>
            <a:ext cx="1630344" cy="918590"/>
          </a:xfrm>
          <a:prstGeom prst="rightArrow">
            <a:avLst>
              <a:gd name="adj1" fmla="val 64918"/>
              <a:gd name="adj2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Oxygen" panose="02000503000000000000" pitchFamily="2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06594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  <p:bldP spid="3" grpId="0" animBg="1"/>
      <p:bldP spid="5" grpId="0"/>
      <p:bldP spid="1024" grpId="0" animBg="1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3631</TotalTime>
  <Words>484</Words>
  <Application>Microsoft Office PowerPoint</Application>
  <PresentationFormat>Widescreen</PresentationFormat>
  <Paragraphs>235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Oxygen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Anirban Chakrabarty</dc:creator>
  <cp:lastModifiedBy>Anirban Chakrabarty</cp:lastModifiedBy>
  <cp:revision>44</cp:revision>
  <dcterms:created xsi:type="dcterms:W3CDTF">2024-02-12T06:27:55Z</dcterms:created>
  <dcterms:modified xsi:type="dcterms:W3CDTF">2024-02-27T12:31:55Z</dcterms:modified>
</cp:coreProperties>
</file>