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1324A-7793-49BC-A60F-907DAB9D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EE48AC-12CA-42E9-8869-A10BCD0F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D20DE-83CF-404F-81ED-E48568DD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826B7-249B-408C-AA0B-4CD6D49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98B24-1B64-4B74-9D5F-5488AA65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853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4CF0F-3175-40F1-AE72-E034E32A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1598EF-AB00-479D-8FF6-2AA7F601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B65D2-8D9E-4B38-B502-AE5D52A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4EEEE1-3FB8-482D-8967-5FE97A4A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364306-0952-48EC-944D-1266833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877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F6444D-5AC3-4827-9F63-AD9B048FB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6FC9C0-AF10-4FC0-B845-F3EEF567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C5877-6C96-4CC4-AACD-AF2B00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ADBF9D-6B78-4384-8D6B-3E85708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25186B-3289-49E4-B243-75AC2D6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925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A2A59-F4F8-4021-823D-FDA74004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167D7-1F7E-47C3-92FB-3BE313EB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0EE72-0C00-41C2-AF7A-AD06D8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4C1906-8712-4D14-A84C-2681151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581B9F-4520-4894-8887-B34D51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6087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0C9F1-C5C8-46C6-B502-24B9097B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DA8974-E100-44E6-A8C0-F9509740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7FECF1-A8EC-4B92-9B45-2AF9496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BAC015-3655-4F3B-9A27-9F712DA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E6F13-3141-4F8C-B042-5DA86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CA6F9-6A5D-45B9-A54E-3D8945B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845E6-9278-4292-8952-7646B555A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AF459D-8978-40B3-82DF-2BC45042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20EC9-1928-4FCF-816C-1784D8A0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AC04CB-F699-445B-9DB1-1AA6365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52100-94B0-45A7-9D20-6E8A57D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203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32D18-85BE-4274-BF2D-978175A0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3A622-65BE-4BEF-9F24-5D01DBC3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0BE855-7F6A-49FD-941C-F15BFDD10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722622-3962-4E7A-B4CC-F417CA04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A0CA05-FAC2-4CBB-85E6-FCBD3A71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AE86014-24BD-4238-9160-93F6E8C2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7274AB-B044-499F-A514-F14D3C3B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AC322A-D958-44CF-A5BE-5BB0740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52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7BBF9-E6CF-42BA-9CB5-CFA6AF2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F488AA-98C4-4CBE-BF0C-28394E7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54A7E5-466B-49D4-8D17-D47A437A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A1A73C-B7E5-4826-93A5-1BAAC4B5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8423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A8E304-60E1-4D2D-B83B-3F876C6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9D68BA-6DC5-4637-9116-4FB0CB84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7DA611-D6AC-480A-B80A-E300A0A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92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CD4D7-D782-4C26-B82A-442A2230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F63710-26BB-4D2F-9417-7F515565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E2E2A0-A33A-473F-A45E-63091791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8F92C6-AD52-4E80-8D24-763B32D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AB23AC-8E33-4F39-BA10-2404046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CB03A-40A7-423D-9DF4-4DFE816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627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608F9-F33B-4A6C-95C8-10CB74B7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89C68D-5F76-4234-B995-7F1CB010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60FFC7-28A6-44EB-BF35-C93454765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D64114-0430-4E55-8284-387B8769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9C353A-FE62-4DE1-92CB-617F920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2025E-C489-44D4-B722-67586F2A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133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197B9B-5871-4B81-AD65-F84902A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07BEFE-8A0F-48B9-A0AC-F2A4B0A0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13274-96D9-422C-B8DB-6D687919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291-5783-4E82-882C-941255731AFB}" type="datetimeFigureOut">
              <a:rPr lang="en-AU" smtClean="0"/>
              <a:pPr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123C8A-A853-4C2D-97B9-08D88C0A3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DD757-1CF8-4FC5-9613-BD71AE10D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8613-482D-469F-8E0F-EB728C16900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7222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cern_(computer_science)" TargetMode="External"/><Relationship Id="rId7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ubtyping" TargetMode="External"/><Relationship Id="rId5" Type="http://schemas.openxmlformats.org/officeDocument/2006/relationships/hyperlink" Target="https://en.wikipedia.org/wiki/Subclass_(computer_science)" TargetMode="External"/><Relationship Id="rId4" Type="http://schemas.openxmlformats.org/officeDocument/2006/relationships/hyperlink" Target="https://en.wikipedia.org/wiki/Method_(computer_science)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vent_(computing)" TargetMode="External"/><Relationship Id="rId13" Type="http://schemas.openxmlformats.org/officeDocument/2006/relationships/hyperlink" Target="https://en.wikipedia.org/wiki/Booting" TargetMode="External"/><Relationship Id="rId18" Type="http://schemas.openxmlformats.org/officeDocument/2006/relationships/hyperlink" Target="https://en.wikipedia.org/wiki/Distributed_database" TargetMode="External"/><Relationship Id="rId3" Type="http://schemas.openxmlformats.org/officeDocument/2006/relationships/hyperlink" Target="https://en.wikipedia.org/wiki/Design_Patterns" TargetMode="External"/><Relationship Id="rId7" Type="http://schemas.openxmlformats.org/officeDocument/2006/relationships/hyperlink" Target="https://en.wikipedia.org/wiki/Object_(computer_science)" TargetMode="External"/><Relationship Id="rId12" Type="http://schemas.openxmlformats.org/officeDocument/2006/relationships/hyperlink" Target="https://en.wikipedia.org/wiki/CPU" TargetMode="External"/><Relationship Id="rId17" Type="http://schemas.openxmlformats.org/officeDocument/2006/relationships/hyperlink" Target="https://en.wikipedia.org/wiki/Peripheral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en.wikipedia.org/wiki/User_input" TargetMode="External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oftware_design_pattern" TargetMode="External"/><Relationship Id="rId11" Type="http://schemas.openxmlformats.org/officeDocument/2006/relationships/hyperlink" Target="https://en.wikipedia.org/wiki/Event-driven_programming" TargetMode="External"/><Relationship Id="rId5" Type="http://schemas.openxmlformats.org/officeDocument/2006/relationships/hyperlink" Target="https://en.wikipedia.org/wiki/Software_engineering" TargetMode="External"/><Relationship Id="rId15" Type="http://schemas.openxmlformats.org/officeDocument/2006/relationships/hyperlink" Target="https://en.wikipedia.org/wiki/GPIO" TargetMode="External"/><Relationship Id="rId10" Type="http://schemas.openxmlformats.org/officeDocument/2006/relationships/hyperlink" Target="https://en.wikipedia.org/wiki/Event_handling" TargetMode="External"/><Relationship Id="rId19" Type="http://schemas.openxmlformats.org/officeDocument/2006/relationships/hyperlink" Target="https://en.wikipedia.org/wiki/Blockchain" TargetMode="External"/><Relationship Id="rId4" Type="http://schemas.openxmlformats.org/officeDocument/2006/relationships/hyperlink" Target="https://en.wikipedia.org/wiki/Software_design" TargetMode="External"/><Relationship Id="rId9" Type="http://schemas.openxmlformats.org/officeDocument/2006/relationships/hyperlink" Target="https://en.wikipedia.org/wiki/Method_(computer_science)" TargetMode="External"/><Relationship Id="rId14" Type="http://schemas.openxmlformats.org/officeDocument/2006/relationships/hyperlink" Target="https://en.wikipedia.org/wiki/HTTP_reque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AE9EA83-0AEE-4C92-ACC4-49DAFA53FBAF}"/>
              </a:ext>
            </a:extLst>
          </p:cNvPr>
          <p:cNvSpPr/>
          <p:nvPr/>
        </p:nvSpPr>
        <p:spPr>
          <a:xfrm>
            <a:off x="297712" y="2299583"/>
            <a:ext cx="2576281" cy="256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32">
            <a:extLst>
              <a:ext uri="{FF2B5EF4-FFF2-40B4-BE49-F238E27FC236}">
                <a16:creationId xmlns:a16="http://schemas.microsoft.com/office/drawing/2014/main" xmlns="" id="{35F64075-BCA6-43B0-864D-A4E10D235C8D}"/>
              </a:ext>
            </a:extLst>
          </p:cNvPr>
          <p:cNvSpPr/>
          <p:nvPr/>
        </p:nvSpPr>
        <p:spPr>
          <a:xfrm>
            <a:off x="3461125" y="1793246"/>
            <a:ext cx="2932935" cy="2189693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1D8F26-367A-4EE2-BC9B-4A97EE475F57}"/>
              </a:ext>
            </a:extLst>
          </p:cNvPr>
          <p:cNvSpPr/>
          <p:nvPr/>
        </p:nvSpPr>
        <p:spPr>
          <a:xfrm>
            <a:off x="3250887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INTRODUCTION TO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F004282-A136-4309-87A9-EA7DAA8C0919}"/>
              </a:ext>
            </a:extLst>
          </p:cNvPr>
          <p:cNvSpPr/>
          <p:nvPr/>
        </p:nvSpPr>
        <p:spPr>
          <a:xfrm>
            <a:off x="3839449" y="2023500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Why Java?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C299E46-A9B5-4908-8BB9-FA2E5B1E6C0A}"/>
              </a:ext>
            </a:extLst>
          </p:cNvPr>
          <p:cNvSpPr/>
          <p:nvPr/>
        </p:nvSpPr>
        <p:spPr>
          <a:xfrm>
            <a:off x="3770019" y="2306529"/>
            <a:ext cx="2549403" cy="1426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source, free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Easy to implement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Secure, robust &amp; powerful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Object oriented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High-level language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Platform-independent, Portable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5FFDE39E-FECF-4D38-85AA-5F63230B91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6621" y="1451405"/>
            <a:ext cx="5730555" cy="4258278"/>
          </a:xfrm>
          <a:prstGeom prst="rect">
            <a:avLst/>
          </a:prstGeom>
        </p:spPr>
      </p:pic>
      <p:pic>
        <p:nvPicPr>
          <p:cNvPr id="1028" name="Picture 4" descr="James Arthur Gosling – GLOBAL PROGRAMMERS STORIES">
            <a:extLst>
              <a:ext uri="{FF2B5EF4-FFF2-40B4-BE49-F238E27FC236}">
                <a16:creationId xmlns:a16="http://schemas.microsoft.com/office/drawing/2014/main" xmlns="" id="{F50B2B8C-B1E2-4FFD-AC8D-2BC1CF0F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222" y="265661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252179" y="2296960"/>
            <a:ext cx="2630779" cy="2573511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7E62140-1BE6-4659-9F83-22F2EE84A187}"/>
              </a:ext>
            </a:extLst>
          </p:cNvPr>
          <p:cNvSpPr txBox="1"/>
          <p:nvPr/>
        </p:nvSpPr>
        <p:spPr>
          <a:xfrm>
            <a:off x="44824" y="4895376"/>
            <a:ext cx="3083859" cy="56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Java was created by</a:t>
            </a:r>
          </a:p>
          <a:p>
            <a:pPr algn="ctr">
              <a:lnSpc>
                <a:spcPct val="150000"/>
              </a:lnSpc>
            </a:pPr>
            <a:r>
              <a:rPr lang="en-IN" sz="11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James Arthur Gosling - 1995</a:t>
            </a:r>
            <a:endParaRPr lang="en-AU" sz="11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6" name="Rounded Rectangle 33">
            <a:extLst>
              <a:ext uri="{FF2B5EF4-FFF2-40B4-BE49-F238E27FC236}">
                <a16:creationId xmlns:a16="http://schemas.microsoft.com/office/drawing/2014/main" xmlns="" id="{7FF497DB-E694-458D-A891-9C1C5B46F501}"/>
              </a:ext>
            </a:extLst>
          </p:cNvPr>
          <p:cNvSpPr/>
          <p:nvPr/>
        </p:nvSpPr>
        <p:spPr>
          <a:xfrm>
            <a:off x="3417608" y="4108806"/>
            <a:ext cx="2932935" cy="218475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2FA83B6-2C9A-4C25-AA87-2D96491186D4}"/>
              </a:ext>
            </a:extLst>
          </p:cNvPr>
          <p:cNvSpPr/>
          <p:nvPr/>
        </p:nvSpPr>
        <p:spPr>
          <a:xfrm>
            <a:off x="3709516" y="4335034"/>
            <a:ext cx="212799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Environment &amp; Tools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E92C9BC-9928-425D-9A7E-945E2516C972}"/>
              </a:ext>
            </a:extLst>
          </p:cNvPr>
          <p:cNvSpPr/>
          <p:nvPr/>
        </p:nvSpPr>
        <p:spPr>
          <a:xfrm>
            <a:off x="3640087" y="4618064"/>
            <a:ext cx="2267117" cy="1538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Processor speed 3.6 GHz +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8 GB + RAM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JDK (Java Development Kit)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IDE (Integrated Dev Tool) (IntelliJ /Eclipse/ Net Beans)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xmlns="" val="36555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Collections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2" descr="Collection-framework-hierarchy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823" y="1437095"/>
            <a:ext cx="10954871" cy="50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Design Patterns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717" y="1352379"/>
            <a:ext cx="3711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Singleton pattern is a design pattern which restricts a class to instantiate its multiple objects. It is nothing but a way of defining a class. Class is defined in such a way that only one instance of the class is created in the complete execution of a program or project. It is used where only a single instance of a class is required to control the action throughout the execution. A singleton class shouldn’t have multiple instances in any case and at any cost. Singleton classes are used for logging, driver objects, caching and thread pool, database connections.</a:t>
            </a:r>
            <a:endParaRPr lang="en-US" dirty="0"/>
          </a:p>
        </p:txBody>
      </p:sp>
      <p:pic>
        <p:nvPicPr>
          <p:cNvPr id="11" name="Picture 10" descr="Singlet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8142" y="1425387"/>
            <a:ext cx="6374346" cy="388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Design Patterns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0729" y="950259"/>
            <a:ext cx="2731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Factory Pattern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3717" y="1403953"/>
            <a:ext cx="44913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Creating an object often requires complex processes not appropriate to include within a composing object. The object's creation may lead to a significant duplication of code, may require information not accessible to the composing object, may not provide a sufficient level of abstraction, or may otherwise not be part of the composing object's </a:t>
            </a:r>
            <a:r>
              <a:rPr lang="en-US" u="sng" dirty="0" smtClean="0">
                <a:hlinkClick r:id="rId3" tooltip="Concern (computer science)"/>
              </a:rPr>
              <a:t>concerns</a:t>
            </a:r>
            <a:r>
              <a:rPr lang="en-US" dirty="0" smtClean="0"/>
              <a:t>. The factory method design pattern handles these problems by defining a separate </a:t>
            </a:r>
            <a:r>
              <a:rPr lang="en-US" u="sng" dirty="0" smtClean="0">
                <a:hlinkClick r:id="rId4" tooltip="Method (computer science)"/>
              </a:rPr>
              <a:t>method</a:t>
            </a:r>
            <a:r>
              <a:rPr lang="en-US" dirty="0" smtClean="0"/>
              <a:t> for creating the objects, which </a:t>
            </a:r>
            <a:r>
              <a:rPr lang="en-US" u="sng" dirty="0" smtClean="0">
                <a:hlinkClick r:id="rId5" tooltip="Subclass (computer science)"/>
              </a:rPr>
              <a:t>subclasses</a:t>
            </a:r>
            <a:r>
              <a:rPr lang="en-US" dirty="0" smtClean="0"/>
              <a:t> can then override to specify the </a:t>
            </a:r>
            <a:r>
              <a:rPr lang="en-US" u="sng" dirty="0" smtClean="0">
                <a:hlinkClick r:id="rId6" tooltip="Subtyping"/>
              </a:rPr>
              <a:t>derived type</a:t>
            </a:r>
            <a:r>
              <a:rPr lang="en-US" dirty="0" smtClean="0"/>
              <a:t> of product that will be created.</a:t>
            </a:r>
          </a:p>
          <a:p>
            <a:r>
              <a:rPr lang="en-US" dirty="0" smtClean="0"/>
              <a:t>The factory method pattern relies on inheritance, as object creation is delegated to subclasses that implement the factory method to create objects. </a:t>
            </a:r>
            <a:endParaRPr lang="en-US" dirty="0"/>
          </a:p>
        </p:txBody>
      </p:sp>
      <p:pic>
        <p:nvPicPr>
          <p:cNvPr id="14" name="Picture 13" descr="W3sDesign_Factory_Method_Design_Pattern_UM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5034" y="1564341"/>
            <a:ext cx="6714565" cy="34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Design Patterns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0729" y="950259"/>
            <a:ext cx="302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</a:rPr>
              <a:t>Observer Pattern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120" y="1318022"/>
            <a:ext cx="44073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observer design pattern is a </a:t>
            </a:r>
            <a:r>
              <a:rPr lang="en-US" sz="1400" dirty="0" err="1" smtClean="0"/>
              <a:t>behavioural</a:t>
            </a:r>
            <a:r>
              <a:rPr lang="en-US" sz="1400" dirty="0" smtClean="0"/>
              <a:t> pattern listed among the 23 well-known </a:t>
            </a:r>
            <a:r>
              <a:rPr lang="en-US" sz="1400" u="sng" dirty="0" smtClean="0">
                <a:hlinkClick r:id="rId3" tooltip="Design Patterns"/>
              </a:rPr>
              <a:t>"Gang of Four" design patterns</a:t>
            </a:r>
            <a:r>
              <a:rPr lang="en-US" sz="1400" dirty="0" smtClean="0"/>
              <a:t> that address recurring design challenges in order to design flexible and reusable object-oriented software, yielding objects that are easier to implement, change, test and reuse.</a:t>
            </a:r>
          </a:p>
          <a:p>
            <a:r>
              <a:rPr lang="en-US" sz="1400" dirty="0" smtClean="0"/>
              <a:t>In </a:t>
            </a:r>
            <a:r>
              <a:rPr lang="en-US" sz="1400" u="sng" dirty="0" smtClean="0">
                <a:hlinkClick r:id="rId4" tooltip="Software design"/>
              </a:rPr>
              <a:t>software design</a:t>
            </a:r>
            <a:r>
              <a:rPr lang="en-US" sz="1400" dirty="0" smtClean="0"/>
              <a:t> and </a:t>
            </a:r>
            <a:r>
              <a:rPr lang="en-US" sz="1400" u="sng" dirty="0" smtClean="0">
                <a:hlinkClick r:id="rId5" tooltip="Software engineering"/>
              </a:rPr>
              <a:t>engineering</a:t>
            </a:r>
            <a:r>
              <a:rPr lang="en-US" sz="1400" dirty="0" smtClean="0"/>
              <a:t>, the </a:t>
            </a:r>
            <a:r>
              <a:rPr lang="en-US" sz="1400" b="1" dirty="0" smtClean="0"/>
              <a:t>observer pattern</a:t>
            </a:r>
            <a:r>
              <a:rPr lang="en-US" sz="1400" dirty="0" smtClean="0"/>
              <a:t> is a </a:t>
            </a:r>
            <a:r>
              <a:rPr lang="en-US" sz="1400" u="sng" dirty="0" smtClean="0">
                <a:hlinkClick r:id="rId6" tooltip="Software design pattern"/>
              </a:rPr>
              <a:t>software design pattern</a:t>
            </a:r>
            <a:r>
              <a:rPr lang="en-US" sz="1400" dirty="0" smtClean="0"/>
              <a:t> in which an </a:t>
            </a:r>
            <a:r>
              <a:rPr lang="en-US" sz="1400" u="sng" dirty="0" smtClean="0">
                <a:hlinkClick r:id="rId7" tooltip="Object (computer science)"/>
              </a:rPr>
              <a:t>object</a:t>
            </a:r>
            <a:r>
              <a:rPr lang="en-US" sz="1400" dirty="0" smtClean="0"/>
              <a:t>, named the </a:t>
            </a:r>
            <a:r>
              <a:rPr lang="en-US" sz="1400" b="1" dirty="0" smtClean="0"/>
              <a:t>subject</a:t>
            </a:r>
            <a:r>
              <a:rPr lang="en-US" sz="1400" dirty="0" smtClean="0"/>
              <a:t>, maintains a list of its dependents, called </a:t>
            </a:r>
            <a:r>
              <a:rPr lang="en-US" sz="1400" b="1" dirty="0" smtClean="0"/>
              <a:t>observers</a:t>
            </a:r>
            <a:r>
              <a:rPr lang="en-US" sz="1400" dirty="0" smtClean="0"/>
              <a:t>, and notifies them automatically of any </a:t>
            </a:r>
            <a:r>
              <a:rPr lang="en-US" sz="1400" u="sng" dirty="0" smtClean="0">
                <a:hlinkClick r:id="rId8" tooltip="Event (computing)"/>
              </a:rPr>
              <a:t>state changes</a:t>
            </a:r>
            <a:r>
              <a:rPr lang="en-US" sz="1400" dirty="0" smtClean="0"/>
              <a:t>, usually by calling one of their </a:t>
            </a:r>
            <a:r>
              <a:rPr lang="en-US" sz="1400" u="sng" dirty="0" smtClean="0">
                <a:hlinkClick r:id="rId9" tooltip="Method (computer science)"/>
              </a:rPr>
              <a:t>methods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It is often used for implementing distributed </a:t>
            </a:r>
            <a:r>
              <a:rPr lang="en-US" sz="1400" u="sng" dirty="0" smtClean="0">
                <a:hlinkClick r:id="rId10" tooltip="Event handling"/>
              </a:rPr>
              <a:t>event-handling</a:t>
            </a:r>
            <a:r>
              <a:rPr lang="en-US" sz="1400" dirty="0" smtClean="0"/>
              <a:t> systems in </a:t>
            </a:r>
            <a:r>
              <a:rPr lang="en-US" sz="1400" u="sng" dirty="0" smtClean="0">
                <a:hlinkClick r:id="rId11" tooltip="Event-driven programming"/>
              </a:rPr>
              <a:t>event-driven software</a:t>
            </a:r>
            <a:r>
              <a:rPr lang="en-US" sz="1400" dirty="0" smtClean="0"/>
              <a:t>. In such systems, the subject is usually named a "stream of events" or "stream source of events" while the observers are called "sinks of events." The stream nomenclature alludes to a physical setup in which the observers are physically separated and have no control over the emitted events from the subject/stream source. This pattern thus suits any process by which data arrives from some input that is not available to the </a:t>
            </a:r>
            <a:r>
              <a:rPr lang="en-US" sz="1400" u="sng" dirty="0" smtClean="0">
                <a:hlinkClick r:id="rId12" tooltip="CPU"/>
              </a:rPr>
              <a:t>CPU</a:t>
            </a:r>
            <a:r>
              <a:rPr lang="en-US" sz="1400" dirty="0" smtClean="0"/>
              <a:t> at </a:t>
            </a:r>
            <a:r>
              <a:rPr lang="en-US" sz="1400" u="sng" dirty="0" smtClean="0">
                <a:hlinkClick r:id="rId13" tooltip="Booting"/>
              </a:rPr>
              <a:t>startup</a:t>
            </a:r>
            <a:r>
              <a:rPr lang="en-US" sz="1400" dirty="0" smtClean="0"/>
              <a:t>, but instead arrives seemingly at random (</a:t>
            </a:r>
            <a:r>
              <a:rPr lang="en-US" sz="1400" u="sng" dirty="0" smtClean="0">
                <a:hlinkClick r:id="rId14" tooltip="HTTP request"/>
              </a:rPr>
              <a:t>HTTP requests</a:t>
            </a:r>
            <a:r>
              <a:rPr lang="en-US" sz="1400" dirty="0" smtClean="0"/>
              <a:t>, </a:t>
            </a:r>
            <a:r>
              <a:rPr lang="en-US" sz="1400" u="sng" dirty="0" smtClean="0">
                <a:hlinkClick r:id="rId15" tooltip="GPIO"/>
              </a:rPr>
              <a:t>GPIO</a:t>
            </a:r>
            <a:r>
              <a:rPr lang="en-US" sz="1400" dirty="0" smtClean="0"/>
              <a:t> data, </a:t>
            </a:r>
            <a:r>
              <a:rPr lang="en-US" sz="1400" u="sng" dirty="0" smtClean="0">
                <a:hlinkClick r:id="rId16" tooltip="User input"/>
              </a:rPr>
              <a:t>user input</a:t>
            </a:r>
            <a:r>
              <a:rPr lang="en-US" sz="1400" dirty="0" smtClean="0"/>
              <a:t> from </a:t>
            </a:r>
            <a:r>
              <a:rPr lang="en-US" sz="1400" u="sng" dirty="0" smtClean="0">
                <a:hlinkClick r:id="rId17" tooltip="Peripheral"/>
              </a:rPr>
              <a:t>peripherals</a:t>
            </a:r>
            <a:r>
              <a:rPr lang="en-US" sz="1400" dirty="0" smtClean="0"/>
              <a:t>, </a:t>
            </a:r>
            <a:r>
              <a:rPr lang="en-US" sz="1400" u="sng" dirty="0" smtClean="0">
                <a:hlinkClick r:id="rId18" tooltip="Distributed database"/>
              </a:rPr>
              <a:t>distributed databases</a:t>
            </a:r>
            <a:r>
              <a:rPr lang="en-US" sz="1400" dirty="0" smtClean="0"/>
              <a:t> and </a:t>
            </a:r>
            <a:r>
              <a:rPr lang="en-US" sz="1400" u="sng" dirty="0" err="1" smtClean="0">
                <a:hlinkClick r:id="rId19" tooltip="Blockchain"/>
              </a:rPr>
              <a:t>blockchains</a:t>
            </a:r>
            <a:r>
              <a:rPr lang="en-US" sz="1400" dirty="0" smtClean="0"/>
              <a:t>, etc.).</a:t>
            </a:r>
          </a:p>
          <a:p>
            <a:endParaRPr lang="en-US" dirty="0"/>
          </a:p>
        </p:txBody>
      </p:sp>
      <p:pic>
        <p:nvPicPr>
          <p:cNvPr id="12" name="Picture 11" descr="observer_pattern_uml_diagram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26170" y="1602813"/>
            <a:ext cx="5608208" cy="38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xmlns="" id="{67494A8B-84F8-4589-A7C2-144157B38080}"/>
              </a:ext>
            </a:extLst>
          </p:cNvPr>
          <p:cNvSpPr/>
          <p:nvPr/>
        </p:nvSpPr>
        <p:spPr>
          <a:xfrm>
            <a:off x="1890517" y="5085582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B5E68C8-8222-4645-A671-F970E83B7BA3}"/>
              </a:ext>
            </a:extLst>
          </p:cNvPr>
          <p:cNvSpPr/>
          <p:nvPr/>
        </p:nvSpPr>
        <p:spPr>
          <a:xfrm>
            <a:off x="2046664" y="592333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1400" dirty="0">
                <a:solidFill>
                  <a:srgbClr val="CC7832"/>
                </a:solidFill>
                <a:latin typeface="JetBrains Mono"/>
              </a:rPr>
              <a:t>Hello and welcome!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979B7D3-30A0-41B4-990C-B750D66636E6}"/>
              </a:ext>
            </a:extLst>
          </p:cNvPr>
          <p:cNvSpPr/>
          <p:nvPr/>
        </p:nvSpPr>
        <p:spPr>
          <a:xfrm>
            <a:off x="2046664" y="570130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OUTPUT</a:t>
            </a: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xmlns="" id="{08514579-093A-4E92-B859-ECF253136F29}"/>
              </a:ext>
            </a:extLst>
          </p:cNvPr>
          <p:cNvSpPr/>
          <p:nvPr/>
        </p:nvSpPr>
        <p:spPr>
          <a:xfrm>
            <a:off x="1890517" y="1499155"/>
            <a:ext cx="2932935" cy="148012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xmlns="" id="{539D51A3-1763-4478-9BB4-86711F59982A}"/>
              </a:ext>
            </a:extLst>
          </p:cNvPr>
          <p:cNvSpPr/>
          <p:nvPr/>
        </p:nvSpPr>
        <p:spPr>
          <a:xfrm>
            <a:off x="1890517" y="3212207"/>
            <a:ext cx="2932935" cy="1239250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JVM (Java Virtual Machine)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30CA3164-0494-491E-9850-E95589911E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891971"/>
            <a:ext cx="5404436" cy="4087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CC6592-C31F-4A5F-B358-A9380D6B238F}"/>
              </a:ext>
            </a:extLst>
          </p:cNvPr>
          <p:cNvSpPr/>
          <p:nvPr/>
        </p:nvSpPr>
        <p:spPr>
          <a:xfrm>
            <a:off x="2041447" y="2114478"/>
            <a:ext cx="2620644" cy="8337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lang="en-AU" sz="900" dirty="0"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(String[] args){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lang="en-AU" sz="900" i="1" dirty="0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.printf(</a:t>
            </a:r>
            <a:r>
              <a:rPr lang="en-AU" sz="900" dirty="0">
                <a:solidFill>
                  <a:srgbClr val="6A8759"/>
                </a:solidFill>
                <a:effectLst/>
                <a:latin typeface="JetBrains Mono"/>
              </a:rPr>
              <a:t>"Hello and welcome!"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AU" sz="9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D51986C-99A5-4382-B3BC-BFF4C0224D3C}"/>
              </a:ext>
            </a:extLst>
          </p:cNvPr>
          <p:cNvSpPr/>
          <p:nvPr/>
        </p:nvSpPr>
        <p:spPr>
          <a:xfrm>
            <a:off x="2041447" y="1900658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Main.java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2CFFDA68-7A8A-4A46-9B72-C14FA4ED56D8}"/>
              </a:ext>
            </a:extLst>
          </p:cNvPr>
          <p:cNvSpPr/>
          <p:nvPr/>
        </p:nvSpPr>
        <p:spPr>
          <a:xfrm>
            <a:off x="3101789" y="2958353"/>
            <a:ext cx="510988" cy="833718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ACC4F07-BA92-4CB1-B2E0-B2CFFF66C3A1}"/>
              </a:ext>
            </a:extLst>
          </p:cNvPr>
          <p:cNvSpPr/>
          <p:nvPr/>
        </p:nvSpPr>
        <p:spPr>
          <a:xfrm>
            <a:off x="2897150" y="3271837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Compile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65C5BC0-D239-49B2-8BEB-2D7C0E67465C}"/>
              </a:ext>
            </a:extLst>
          </p:cNvPr>
          <p:cNvSpPr/>
          <p:nvPr/>
        </p:nvSpPr>
        <p:spPr>
          <a:xfrm>
            <a:off x="2046664" y="4023062"/>
            <a:ext cx="2620644" cy="3651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dirty="0">
                <a:solidFill>
                  <a:srgbClr val="CC7832"/>
                </a:solidFill>
                <a:effectLst/>
                <a:latin typeface="JetBrains Mono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Byte code (</a:t>
            </a:r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o’s and 1’s)</a:t>
            </a:r>
          </a:p>
          <a:p>
            <a:r>
              <a:rPr lang="en-AU" sz="900" dirty="0">
                <a:solidFill>
                  <a:srgbClr val="CC7832"/>
                </a:solidFill>
                <a:latin typeface="Oxygen" panose="02000503000000000000" pitchFamily="2" charset="0"/>
              </a:rPr>
              <a:t>&gt; </a:t>
            </a:r>
            <a:r>
              <a:rPr lang="en-AU" sz="900" dirty="0">
                <a:solidFill>
                  <a:srgbClr val="CC7832"/>
                </a:solidFill>
                <a:effectLst/>
                <a:latin typeface="Oxygen" panose="02000503000000000000" pitchFamily="2" charset="0"/>
              </a:rPr>
              <a:t>Portable to any OS (Win/Linux/Android/Mac)</a:t>
            </a:r>
            <a:endParaRPr lang="en-AU" sz="900" dirty="0">
              <a:solidFill>
                <a:srgbClr val="A9B7C6"/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7B1BCC4-C91A-49F2-82BB-84FA72878D75}"/>
              </a:ext>
            </a:extLst>
          </p:cNvPr>
          <p:cNvSpPr/>
          <p:nvPr/>
        </p:nvSpPr>
        <p:spPr>
          <a:xfrm>
            <a:off x="2046664" y="3801036"/>
            <a:ext cx="2620644" cy="21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Main.class</a:t>
            </a:r>
            <a:endParaRPr lang="en-AU" sz="14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3DE79B8C-B6E4-4E70-8CBC-FDA10F5C8F2B}"/>
              </a:ext>
            </a:extLst>
          </p:cNvPr>
          <p:cNvSpPr/>
          <p:nvPr/>
        </p:nvSpPr>
        <p:spPr>
          <a:xfrm>
            <a:off x="3101789" y="4388246"/>
            <a:ext cx="510988" cy="1313060"/>
          </a:xfrm>
          <a:prstGeom prst="down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54700D2-5E01-4247-9879-97C7590D7579}"/>
              </a:ext>
            </a:extLst>
          </p:cNvPr>
          <p:cNvSpPr/>
          <p:nvPr/>
        </p:nvSpPr>
        <p:spPr>
          <a:xfrm>
            <a:off x="2897150" y="5134133"/>
            <a:ext cx="920265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Run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63910D5-C953-43F3-9F0E-6643B54DECF7}"/>
              </a:ext>
            </a:extLst>
          </p:cNvPr>
          <p:cNvSpPr/>
          <p:nvPr/>
        </p:nvSpPr>
        <p:spPr>
          <a:xfrm>
            <a:off x="1933703" y="3289808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JDK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270B330-D1E4-443A-AF54-D135E85547CC}"/>
              </a:ext>
            </a:extLst>
          </p:cNvPr>
          <p:cNvSpPr/>
          <p:nvPr/>
        </p:nvSpPr>
        <p:spPr>
          <a:xfrm>
            <a:off x="1933703" y="152263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IDE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04DA425-BD96-448A-853F-828C2C82A04B}"/>
              </a:ext>
            </a:extLst>
          </p:cNvPr>
          <p:cNvSpPr/>
          <p:nvPr/>
        </p:nvSpPr>
        <p:spPr>
          <a:xfrm>
            <a:off x="1908447" y="5166193"/>
            <a:ext cx="75881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JVM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34E9A21-1A58-46AB-9B04-B395A902D5FE}"/>
              </a:ext>
            </a:extLst>
          </p:cNvPr>
          <p:cNvSpPr/>
          <p:nvPr/>
        </p:nvSpPr>
        <p:spPr>
          <a:xfrm>
            <a:off x="2041448" y="4607722"/>
            <a:ext cx="2620644" cy="3143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Port to Any Device Running Java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E06A917-F00D-45FD-BC29-B104B39745B8}"/>
              </a:ext>
            </a:extLst>
          </p:cNvPr>
          <p:cNvSpPr/>
          <p:nvPr/>
        </p:nvSpPr>
        <p:spPr>
          <a:xfrm>
            <a:off x="6095998" y="1674356"/>
            <a:ext cx="5404435" cy="2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JVM Running as Windows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256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Variables, Data Types and Arrays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AC50144-AF05-C85A-104D-1288F48190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0950" y="3429000"/>
            <a:ext cx="3994150" cy="2582465"/>
          </a:xfrm>
          <a:prstGeom prst="rect">
            <a:avLst/>
          </a:prstGeom>
        </p:spPr>
      </p:pic>
      <p:pic>
        <p:nvPicPr>
          <p:cNvPr id="11" name="Picture 10" descr="Variables-in-Java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8777" y="1310393"/>
            <a:ext cx="3819717" cy="1924319"/>
          </a:xfrm>
          <a:prstGeom prst="rect">
            <a:avLst/>
          </a:prstGeom>
        </p:spPr>
      </p:pic>
      <p:pic>
        <p:nvPicPr>
          <p:cNvPr id="12" name="Picture 11" descr="DataTyp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3965" y="1634404"/>
            <a:ext cx="6666119" cy="43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0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4698840" y="156881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Control Flow Statements and Methods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505" y="1302253"/>
            <a:ext cx="5546780" cy="4312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3986" y="959832"/>
            <a:ext cx="5337477" cy="286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6860" y="4208002"/>
            <a:ext cx="336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4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OOPS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2764" y="898166"/>
            <a:ext cx="2985931" cy="2985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805" y="1469575"/>
            <a:ext cx="4090258" cy="2604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8695" y="825511"/>
            <a:ext cx="3975558" cy="2650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9304" y="4082333"/>
            <a:ext cx="5590639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8695" y="3964190"/>
            <a:ext cx="4168307" cy="21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99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125169" y="19657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Strings and Wrapper Classes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5169" y="1302252"/>
            <a:ext cx="4638675" cy="3864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180" y="1366903"/>
            <a:ext cx="6754989" cy="379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493555" y="15688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Exceptions in Java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5259" y="1326051"/>
            <a:ext cx="6842999" cy="49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8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Date and Time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6640" y="1302252"/>
            <a:ext cx="9225280" cy="49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3FBC17-A62F-4E87-B8DE-0F79DF4336A0}"/>
              </a:ext>
            </a:extLst>
          </p:cNvPr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587FE1B-2243-4627-BC52-851BDA62444B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0F2E3E05-4A48-4C06-BA49-75E2E366C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413CF68-A7E3-43A0-B613-5438D5382AB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7653B96-F2E2-406B-A513-F42319FDB50F}"/>
              </a:ext>
            </a:extLst>
          </p:cNvPr>
          <p:cNvSpPr txBox="1"/>
          <p:nvPr/>
        </p:nvSpPr>
        <p:spPr>
          <a:xfrm>
            <a:off x="7235978" y="17848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 Java </a:t>
            </a:r>
            <a:r>
              <a:rPr lang="en-AU" b="1" dirty="0" err="1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Input/Output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02B0EB1-C543-469A-90DE-9FA0F478E35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9" name="Picture 8" descr="Java-Input-Output-Stre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3484" y="934291"/>
            <a:ext cx="7581340" cy="1290299"/>
          </a:xfrm>
          <a:prstGeom prst="rect">
            <a:avLst/>
          </a:prstGeom>
        </p:spPr>
      </p:pic>
      <p:pic>
        <p:nvPicPr>
          <p:cNvPr id="10" name="Picture 9" descr="Java-stream-classification-filetyp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4988" y="2124635"/>
            <a:ext cx="9157218" cy="43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564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RuchiKaustuv</cp:lastModifiedBy>
  <cp:revision>52</cp:revision>
  <dcterms:created xsi:type="dcterms:W3CDTF">2023-05-02T07:06:43Z</dcterms:created>
  <dcterms:modified xsi:type="dcterms:W3CDTF">2023-09-07T11:35:58Z</dcterms:modified>
</cp:coreProperties>
</file>