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1013-D326-C334-6F51-E272494F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3BA53-352C-4001-E8C1-6F74E1E3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A3F3-0263-C130-C7E0-84576B4B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8BEF-CFE4-8E80-6E43-A407067F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3B63-72D5-F55F-A28D-690BD247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9E46-92FF-CA71-C3DA-E12B5521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C8C37-57B6-050F-6631-3D2745E43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E81A-932B-F36B-0AB0-BD969CF6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38DA-51AD-D3C8-FA8D-955D6967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A1C6-3874-1E16-10EA-99F78797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0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984EF-7F60-DDE6-A310-AD259DBD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6B24C-2C82-04EF-A017-297DD21D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F9C3-E202-0796-AA8E-54DA10AA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0992-0901-3B7C-4ABD-3198717C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CF89-44C6-4EB2-D432-CD555D82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7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C083-C139-709A-3F19-20D92AB8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FEED-3D14-2247-EC73-6A7D3397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F7EA6-4C8F-8168-4DE4-DDD085DB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1C1F-69A4-75CF-765A-858DC0F4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61C9-59B5-2249-B1DF-F0BEACE1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0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8019-2578-C30E-535D-A7F5DB8D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C23D-0F49-5AC1-4D3D-5791A3B4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40AE7-A531-2938-AB59-811BF95B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D513-432A-36D7-1703-F3B0803F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7B09-F4E8-67A7-E6EC-D82CBF37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9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7FA-CB5C-E800-9661-8EBD730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3908-4814-0573-64DF-C42BFF573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9E71-5960-CCEF-32ED-C5B3D30D8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546BE-2AC0-C02D-86E8-68310B48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2E34B-3E3A-D3BF-279C-80A34082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3F2B-0506-6069-2583-5E1BB5C0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20C7-EF1C-3571-257A-5C4E1060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E3EF0-0755-5D6B-3E10-563BBB27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A97EA-23B4-45A0-7C95-35B5949FB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86FB4-1940-2B9D-D88D-0389FE4DD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50B35-A2E4-9D68-BB63-10D23B406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11B3D-1917-7D24-94FD-14FE27B2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264AD-D153-6A64-18BE-72354DF6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CF3F-0ED5-E5EC-1810-B201566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12ED-7B67-20CA-2C41-7D1398D5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7B083-8270-5F09-7C27-67B450E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BAE8E-DA14-3E29-38D3-6CEF7F51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337BA-327C-1E05-CB22-3AA00B49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B6C46-5474-C3A3-7CC3-284A2286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FBAA3-94BE-9F38-607A-A0AFBF06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3DBAB-309A-6C47-844F-9E70C84C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B029-042D-5534-3FD0-E1DABA45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AD32-7CFB-BDC7-C463-46A61CCF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215E6-46F7-27D8-BD41-62DF36B09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C205-080E-89A1-A2B5-380B000E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44DA1-8777-3296-F273-D765519D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DD786-8250-5A50-4CB6-D9417008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0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6BC1-6EF3-6484-2C8C-1AD9EB04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3ACCB-6053-6662-5A11-81B094883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2A1D8-15D7-A10E-246F-3622789E5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C00A-7B0F-0C97-9113-422EBC43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235DA-D6F8-A1B3-E3ED-4F7FA75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2127-A36D-E676-CF33-01212BFD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5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FAC66-762F-60A6-2141-9103BA2B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D7119-288C-7EE7-7172-34C60C11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7697-E6B4-2A23-0B6E-340380565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020CC9-57D4-4FC2-A103-75811FF10B31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F1B-55BE-F153-9E5B-22452241B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4D0D-4204-03FB-38F2-059443199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6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g"/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8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10" Type="http://schemas.openxmlformats.org/officeDocument/2006/relationships/image" Target="../media/image21.jpg"/><Relationship Id="rId4" Type="http://schemas.openxmlformats.org/officeDocument/2006/relationships/image" Target="../media/image12.emf"/><Relationship Id="rId9" Type="http://schemas.openxmlformats.org/officeDocument/2006/relationships/image" Target="../media/image20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70D5AC9-F77B-E14A-0778-CDBD57F5DE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0800000">
            <a:off x="7089550" y="2055899"/>
            <a:ext cx="4526517" cy="4258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429751-62E4-55E5-35D9-CD42D3F9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3706501" y="4150991"/>
            <a:ext cx="1771948" cy="11439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29030A-7A13-C354-AE8D-908B56FC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799743" y="3841442"/>
            <a:ext cx="2731326" cy="1777393"/>
          </a:xfrm>
          <a:prstGeom prst="rect">
            <a:avLst/>
          </a:prstGeom>
        </p:spPr>
      </p:pic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074E5F6-EC14-59D6-EA5E-464847DC1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470698-2E29-1189-D0E9-D0DF080718F1}"/>
              </a:ext>
            </a:extLst>
          </p:cNvPr>
          <p:cNvSpPr txBox="1"/>
          <p:nvPr/>
        </p:nvSpPr>
        <p:spPr>
          <a:xfrm>
            <a:off x="2107095" y="405518"/>
            <a:ext cx="93586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CNN LeNet for Malaria Pathology</a:t>
            </a:r>
          </a:p>
          <a:p>
            <a:pPr algn="just"/>
            <a:r>
              <a:rPr lang="en-US" sz="36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Parasitized vs. Uninfected Red Blood Cells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99C9E-2FC7-E759-8F5D-DC9194D2E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4468" y="2687904"/>
            <a:ext cx="3301756" cy="381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E2673F-227C-6A73-3C51-CC66E2F84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47473" y="2320274"/>
            <a:ext cx="3657741" cy="35729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CD8F42-35DD-55EA-D3CA-F4508618AFE4}"/>
              </a:ext>
            </a:extLst>
          </p:cNvPr>
          <p:cNvSpPr txBox="1"/>
          <p:nvPr/>
        </p:nvSpPr>
        <p:spPr>
          <a:xfrm>
            <a:off x="10886661" y="21327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0C47A-F9C3-9BF2-9961-E6B19003711F}"/>
              </a:ext>
            </a:extLst>
          </p:cNvPr>
          <p:cNvSpPr txBox="1"/>
          <p:nvPr/>
        </p:nvSpPr>
        <p:spPr>
          <a:xfrm>
            <a:off x="10886661" y="32572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99C540-1E20-B0B8-884A-F47CD3485C43}"/>
              </a:ext>
            </a:extLst>
          </p:cNvPr>
          <p:cNvSpPr txBox="1"/>
          <p:nvPr/>
        </p:nvSpPr>
        <p:spPr>
          <a:xfrm>
            <a:off x="10886661" y="427908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EF1B7-1B67-2BB1-4F77-D79FF426D368}"/>
              </a:ext>
            </a:extLst>
          </p:cNvPr>
          <p:cNvSpPr txBox="1"/>
          <p:nvPr/>
        </p:nvSpPr>
        <p:spPr>
          <a:xfrm>
            <a:off x="9943108" y="527569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23942A-610F-71C0-A619-46824D01426F}"/>
              </a:ext>
            </a:extLst>
          </p:cNvPr>
          <p:cNvSpPr txBox="1"/>
          <p:nvPr/>
        </p:nvSpPr>
        <p:spPr>
          <a:xfrm>
            <a:off x="10930395" y="530087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F60E8-EC47-8C4E-4360-60B640AF9E76}"/>
              </a:ext>
            </a:extLst>
          </p:cNvPr>
          <p:cNvSpPr txBox="1"/>
          <p:nvPr/>
        </p:nvSpPr>
        <p:spPr>
          <a:xfrm>
            <a:off x="7356250" y="554968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A1FA10-847D-DFA3-A5C2-0CBAB28F1DBF}"/>
              </a:ext>
            </a:extLst>
          </p:cNvPr>
          <p:cNvSpPr txBox="1"/>
          <p:nvPr/>
        </p:nvSpPr>
        <p:spPr>
          <a:xfrm>
            <a:off x="9656010" y="321658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9251A-62AC-090F-7F28-770491D8DAC9}"/>
              </a:ext>
            </a:extLst>
          </p:cNvPr>
          <p:cNvSpPr txBox="1"/>
          <p:nvPr/>
        </p:nvSpPr>
        <p:spPr>
          <a:xfrm>
            <a:off x="8701008" y="21327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</p:spTree>
    <p:extLst>
      <p:ext uri="{BB962C8B-B14F-4D97-AF65-F5344CB8AC3E}">
        <p14:creationId xmlns:p14="http://schemas.microsoft.com/office/powerpoint/2010/main" val="20031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6A35-15AF-5461-793B-D3ADCAED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66E9A-EB97-F6C4-84C4-A25F6A13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7" y="0"/>
            <a:ext cx="11227286" cy="6858000"/>
          </a:xfrm>
          <a:prstGeom prst="rect">
            <a:avLst/>
          </a:prstGeom>
        </p:spPr>
      </p:pic>
      <p:pic>
        <p:nvPicPr>
          <p:cNvPr id="7" name="Picture 6" descr="A blue symbol with a globe and a snake in the center&#10;&#10;AI-generated content may be incorrect.">
            <a:extLst>
              <a:ext uri="{FF2B5EF4-FFF2-40B4-BE49-F238E27FC236}">
                <a16:creationId xmlns:a16="http://schemas.microsoft.com/office/drawing/2014/main" id="{81D5600C-3A69-E7D9-9159-F31D1760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7" y="1863983"/>
            <a:ext cx="2129107" cy="1197621"/>
          </a:xfrm>
          <a:prstGeom prst="rect">
            <a:avLst/>
          </a:prstGeom>
        </p:spPr>
      </p:pic>
      <p:pic>
        <p:nvPicPr>
          <p:cNvPr id="1026" name="Picture 2" descr="Statista Logo Square Insight Platforms">
            <a:extLst>
              <a:ext uri="{FF2B5EF4-FFF2-40B4-BE49-F238E27FC236}">
                <a16:creationId xmlns:a16="http://schemas.microsoft.com/office/drawing/2014/main" id="{A62B7BCE-B08B-22C2-9CB6-504BE4408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9" b="37045"/>
          <a:stretch>
            <a:fillRect/>
          </a:stretch>
        </p:blipFill>
        <p:spPr bwMode="auto">
          <a:xfrm>
            <a:off x="1621535" y="6441260"/>
            <a:ext cx="1268556" cy="32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osquito PNGs for Free Download">
            <a:extLst>
              <a:ext uri="{FF2B5EF4-FFF2-40B4-BE49-F238E27FC236}">
                <a16:creationId xmlns:a16="http://schemas.microsoft.com/office/drawing/2014/main" id="{A7569095-7C74-D927-01B0-CD9CCD68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054">
            <a:off x="8811156" y="5117707"/>
            <a:ext cx="2572145" cy="1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CAA0C-4800-559D-EEB8-64A85302B41E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Malaria Endemic</a:t>
            </a:r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88E230-1A58-A3A5-3699-5C8DEE770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5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9F72C-D18C-4F63-2395-0B676DAB9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2057">
            <a:extLst>
              <a:ext uri="{FF2B5EF4-FFF2-40B4-BE49-F238E27FC236}">
                <a16:creationId xmlns:a16="http://schemas.microsoft.com/office/drawing/2014/main" id="{3BAE0C3C-6952-F890-74E5-0982D787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86" y="2465075"/>
            <a:ext cx="2890773" cy="3014799"/>
          </a:xfrm>
          <a:prstGeom prst="rect">
            <a:avLst/>
          </a:prstGeom>
        </p:spPr>
      </p:pic>
      <p:cxnSp>
        <p:nvCxnSpPr>
          <p:cNvPr id="2050" name="Straight Arrow Connector 2049">
            <a:extLst>
              <a:ext uri="{FF2B5EF4-FFF2-40B4-BE49-F238E27FC236}">
                <a16:creationId xmlns:a16="http://schemas.microsoft.com/office/drawing/2014/main" id="{E398FA60-3AC7-6918-30E2-7560C6C5B56B}"/>
              </a:ext>
            </a:extLst>
          </p:cNvPr>
          <p:cNvCxnSpPr>
            <a:cxnSpLocks/>
          </p:cNvCxnSpPr>
          <p:nvPr/>
        </p:nvCxnSpPr>
        <p:spPr>
          <a:xfrm>
            <a:off x="9232075" y="2403402"/>
            <a:ext cx="613685" cy="888985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8BE6561B-5E3F-9620-8A15-9E84D30F9C4A}"/>
              </a:ext>
            </a:extLst>
          </p:cNvPr>
          <p:cNvCxnSpPr>
            <a:cxnSpLocks/>
          </p:cNvCxnSpPr>
          <p:nvPr/>
        </p:nvCxnSpPr>
        <p:spPr>
          <a:xfrm flipV="1">
            <a:off x="8954496" y="3956173"/>
            <a:ext cx="815321" cy="688717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57112429-0A52-C067-25BD-79C94DF61D5E}"/>
              </a:ext>
            </a:extLst>
          </p:cNvPr>
          <p:cNvCxnSpPr>
            <a:cxnSpLocks/>
          </p:cNvCxnSpPr>
          <p:nvPr/>
        </p:nvCxnSpPr>
        <p:spPr>
          <a:xfrm flipH="1">
            <a:off x="10760768" y="2387673"/>
            <a:ext cx="666584" cy="835255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010056D9-5DF5-EAAE-167D-0F654AD34367}"/>
              </a:ext>
            </a:extLst>
          </p:cNvPr>
          <p:cNvCxnSpPr>
            <a:cxnSpLocks/>
          </p:cNvCxnSpPr>
          <p:nvPr/>
        </p:nvCxnSpPr>
        <p:spPr>
          <a:xfrm flipH="1" flipV="1">
            <a:off x="10579214" y="3956173"/>
            <a:ext cx="848138" cy="768230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E728003-E150-B868-2350-85E36E47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22" y="2019402"/>
            <a:ext cx="4481872" cy="3871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D7791-750E-DD27-B43A-EE99A72EDAF7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Dataset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2B9403F1-6089-C42E-7414-773E37DBD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883A0F-45CF-65BD-C7CA-D90B52AC0530}"/>
              </a:ext>
            </a:extLst>
          </p:cNvPr>
          <p:cNvSpPr txBox="1"/>
          <p:nvPr/>
        </p:nvSpPr>
        <p:spPr>
          <a:xfrm>
            <a:off x="6096000" y="207971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Uninfected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42451-2D53-7203-FB3E-44A6EB1DF3EF}"/>
              </a:ext>
            </a:extLst>
          </p:cNvPr>
          <p:cNvSpPr txBox="1"/>
          <p:nvPr/>
        </p:nvSpPr>
        <p:spPr>
          <a:xfrm>
            <a:off x="9574212" y="208646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Parasitized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019D07-9F48-39E0-1CE0-333D97D94B61}"/>
              </a:ext>
            </a:extLst>
          </p:cNvPr>
          <p:cNvCxnSpPr>
            <a:cxnSpLocks/>
          </p:cNvCxnSpPr>
          <p:nvPr/>
        </p:nvCxnSpPr>
        <p:spPr>
          <a:xfrm>
            <a:off x="9203065" y="2409295"/>
            <a:ext cx="613685" cy="888985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A42EA2-15A3-05E1-44E5-CB873F10F8C4}"/>
              </a:ext>
            </a:extLst>
          </p:cNvPr>
          <p:cNvCxnSpPr>
            <a:cxnSpLocks/>
          </p:cNvCxnSpPr>
          <p:nvPr/>
        </p:nvCxnSpPr>
        <p:spPr>
          <a:xfrm flipV="1">
            <a:off x="8929313" y="3946892"/>
            <a:ext cx="815321" cy="688717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49DC15-DA1F-025B-8C3C-7A873D20DAF1}"/>
              </a:ext>
            </a:extLst>
          </p:cNvPr>
          <p:cNvCxnSpPr>
            <a:cxnSpLocks/>
          </p:cNvCxnSpPr>
          <p:nvPr/>
        </p:nvCxnSpPr>
        <p:spPr>
          <a:xfrm flipH="1">
            <a:off x="10711732" y="2378392"/>
            <a:ext cx="666584" cy="835255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6CF502-A761-8E8A-B522-5A725C04C8FA}"/>
              </a:ext>
            </a:extLst>
          </p:cNvPr>
          <p:cNvCxnSpPr>
            <a:cxnSpLocks/>
          </p:cNvCxnSpPr>
          <p:nvPr/>
        </p:nvCxnSpPr>
        <p:spPr>
          <a:xfrm flipH="1" flipV="1">
            <a:off x="10593786" y="3907136"/>
            <a:ext cx="848138" cy="768230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5" name="Picture 2054">
            <a:extLst>
              <a:ext uri="{FF2B5EF4-FFF2-40B4-BE49-F238E27FC236}">
                <a16:creationId xmlns:a16="http://schemas.microsoft.com/office/drawing/2014/main" id="{6DA9DF23-2EA8-BDDF-88E1-5FBD9C3E6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03" y="2584619"/>
            <a:ext cx="2732054" cy="27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2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57F11-BD76-19DA-C99C-3153FC72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23FC5-F8BC-D7B9-1295-8B2BC732F3C5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CNN LeNet Model Architecture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8E43652-C008-3D9C-899F-5E897C2C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3CC980-F489-90A5-8FD4-3F8182F9ACF7}"/>
              </a:ext>
            </a:extLst>
          </p:cNvPr>
          <p:cNvSpPr/>
          <p:nvPr/>
        </p:nvSpPr>
        <p:spPr>
          <a:xfrm>
            <a:off x="238541" y="2496706"/>
            <a:ext cx="1097280" cy="10972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B36902-D48A-FED2-EB29-79774287825D}"/>
              </a:ext>
            </a:extLst>
          </p:cNvPr>
          <p:cNvSpPr/>
          <p:nvPr/>
        </p:nvSpPr>
        <p:spPr>
          <a:xfrm>
            <a:off x="390941" y="2649106"/>
            <a:ext cx="1097280" cy="109728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76F68-0F49-CC87-B452-B62A82409B7B}"/>
              </a:ext>
            </a:extLst>
          </p:cNvPr>
          <p:cNvSpPr/>
          <p:nvPr/>
        </p:nvSpPr>
        <p:spPr>
          <a:xfrm>
            <a:off x="543341" y="2801506"/>
            <a:ext cx="109728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Oxygen" panose="02000503000000000000" pitchFamily="2" charset="0"/>
              </a:rPr>
              <a:t>Input Image:</a:t>
            </a:r>
          </a:p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F989037-4A63-DBE3-ECA8-D31A71879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242034"/>
              </p:ext>
            </p:extLst>
          </p:nvPr>
        </p:nvGraphicFramePr>
        <p:xfrm>
          <a:off x="2331352" y="184024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184024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7174F1A-542D-60AE-8FFE-B765F4E87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423292"/>
              </p:ext>
            </p:extLst>
          </p:nvPr>
        </p:nvGraphicFramePr>
        <p:xfrm>
          <a:off x="2331352" y="235490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235490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11A973D-16E9-0656-44D2-3C4704D21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980918"/>
              </p:ext>
            </p:extLst>
          </p:nvPr>
        </p:nvGraphicFramePr>
        <p:xfrm>
          <a:off x="2331352" y="286956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286956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89D124A-C12E-F62A-89D4-43D3CED4A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254496"/>
              </p:ext>
            </p:extLst>
          </p:nvPr>
        </p:nvGraphicFramePr>
        <p:xfrm>
          <a:off x="2331352" y="338422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7174F1A-542D-60AE-8FFE-B765F4E87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338422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AF5AF01-D958-6443-3409-1AF0D49CD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403626"/>
              </p:ext>
            </p:extLst>
          </p:nvPr>
        </p:nvGraphicFramePr>
        <p:xfrm>
          <a:off x="2331352" y="389888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1A973D-16E9-0656-44D2-3C4704D21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389888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13D0807-8460-8C2B-A763-7BFBADB23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627506"/>
              </p:ext>
            </p:extLst>
          </p:nvPr>
        </p:nvGraphicFramePr>
        <p:xfrm>
          <a:off x="2331352" y="441354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9D124A-C12E-F62A-89D4-43D3CED4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441354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57D581-577C-0875-064D-6BAE39A71F9F}"/>
              </a:ext>
            </a:extLst>
          </p:cNvPr>
          <p:cNvCxnSpPr>
            <a:cxnSpLocks/>
          </p:cNvCxnSpPr>
          <p:nvPr/>
        </p:nvCxnSpPr>
        <p:spPr>
          <a:xfrm>
            <a:off x="1781093" y="3384228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954865-8EEE-7DD1-4951-4B10BBB83674}"/>
              </a:ext>
            </a:extLst>
          </p:cNvPr>
          <p:cNvSpPr txBox="1"/>
          <p:nvPr/>
        </p:nvSpPr>
        <p:spPr>
          <a:xfrm>
            <a:off x="1481679" y="4919964"/>
            <a:ext cx="2160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232C0-85B4-75AA-3111-6352FB2C6F9F}"/>
              </a:ext>
            </a:extLst>
          </p:cNvPr>
          <p:cNvSpPr/>
          <p:nvPr/>
        </p:nvSpPr>
        <p:spPr>
          <a:xfrm rot="16200000">
            <a:off x="1467338" y="325775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045AAB-A4E2-25A8-3922-2E55927185D2}"/>
              </a:ext>
            </a:extLst>
          </p:cNvPr>
          <p:cNvSpPr/>
          <p:nvPr/>
        </p:nvSpPr>
        <p:spPr>
          <a:xfrm rot="16200000">
            <a:off x="1759112" y="325775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94D6E9-DFE6-D8AD-16CF-E2DA228A6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1915462"/>
            <a:ext cx="357283" cy="3572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126934A-8CE4-2946-C83D-58352EB28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1915462"/>
            <a:ext cx="357283" cy="3572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06C3CC-C650-540E-6F8F-BBF58729A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2286025"/>
            <a:ext cx="357283" cy="3572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16A6D15-6FB6-3B08-55E1-5C13BE075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2286025"/>
            <a:ext cx="357283" cy="3572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3351C3E-4A17-B1B5-3572-930272DBE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2656588"/>
            <a:ext cx="357283" cy="3572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4758B94-41C7-FD5A-08D5-1F1E57A58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2656588"/>
            <a:ext cx="357283" cy="3572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E56BEBD-F158-D64A-474B-6D66513DB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027151"/>
            <a:ext cx="357283" cy="3572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1599E2B-4712-258F-6720-B49A72E06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027151"/>
            <a:ext cx="357283" cy="3572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4845C29-B4B7-B73F-08D8-8D39552C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397714"/>
            <a:ext cx="357283" cy="357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747EFC0-2E99-74D3-50F2-ED34F9474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397714"/>
            <a:ext cx="357283" cy="3572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F43729-5A88-F297-8600-AE534A00D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768277"/>
            <a:ext cx="357283" cy="3572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0427E94-934F-7A73-2F70-B279C4387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768277"/>
            <a:ext cx="357283" cy="3572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957AA0B-0513-F1CC-471A-AB2012B68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4138840"/>
            <a:ext cx="357283" cy="357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23F3365-1497-DA9A-D278-D993A5AFA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4138840"/>
            <a:ext cx="357283" cy="3572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E56385C-6713-0A37-D831-A6B645C5E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4509403"/>
            <a:ext cx="357283" cy="3572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C97ADA8-6921-B155-B7AE-29813692A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4509403"/>
            <a:ext cx="357283" cy="357283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F789AA-851B-7600-0458-BF4B048D2EAE}"/>
              </a:ext>
            </a:extLst>
          </p:cNvPr>
          <p:cNvCxnSpPr>
            <a:cxnSpLocks/>
          </p:cNvCxnSpPr>
          <p:nvPr/>
        </p:nvCxnSpPr>
        <p:spPr>
          <a:xfrm>
            <a:off x="3522430" y="3390480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EAE5C8E-FBD1-8247-5CAB-F51B94ADEF8F}"/>
              </a:ext>
            </a:extLst>
          </p:cNvPr>
          <p:cNvSpPr/>
          <p:nvPr/>
        </p:nvSpPr>
        <p:spPr>
          <a:xfrm rot="16200000">
            <a:off x="3432636" y="327498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E353C1-88B9-7D10-CD06-EF211D471823}"/>
              </a:ext>
            </a:extLst>
          </p:cNvPr>
          <p:cNvSpPr/>
          <p:nvPr/>
        </p:nvSpPr>
        <p:spPr>
          <a:xfrm rot="16200000">
            <a:off x="3724410" y="327498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400D1-7EC5-B669-036C-B4823373C71C}"/>
              </a:ext>
            </a:extLst>
          </p:cNvPr>
          <p:cNvSpPr txBox="1"/>
          <p:nvPr/>
        </p:nvSpPr>
        <p:spPr>
          <a:xfrm>
            <a:off x="3673073" y="4928208"/>
            <a:ext cx="2130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1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5E2A13-670F-374B-837B-88C0F3A7B084}"/>
              </a:ext>
            </a:extLst>
          </p:cNvPr>
          <p:cNvCxnSpPr>
            <a:cxnSpLocks/>
          </p:cNvCxnSpPr>
          <p:nvPr/>
        </p:nvCxnSpPr>
        <p:spPr>
          <a:xfrm>
            <a:off x="5503630" y="3383855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E9CA731B-8AB6-7CCA-1F4A-770638CBC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79794">
            <a:off x="6143456" y="5272408"/>
            <a:ext cx="262070" cy="2464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AEF8B9B-7AB7-80D7-D036-3261FF6F5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920" y="1799942"/>
            <a:ext cx="109538" cy="355282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E14CC4E-66A2-0E58-E694-447E4A9B4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920" y="5423447"/>
            <a:ext cx="109538" cy="4095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F8AA42C-85CC-D545-9378-8B471812EBDE}"/>
              </a:ext>
            </a:extLst>
          </p:cNvPr>
          <p:cNvSpPr txBox="1"/>
          <p:nvPr/>
        </p:nvSpPr>
        <p:spPr>
          <a:xfrm>
            <a:off x="5787137" y="5833022"/>
            <a:ext cx="977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Flatten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B86DA4-4060-6A0D-D798-107253CDA1E3}"/>
              </a:ext>
            </a:extLst>
          </p:cNvPr>
          <p:cNvSpPr/>
          <p:nvPr/>
        </p:nvSpPr>
        <p:spPr>
          <a:xfrm rot="16200000">
            <a:off x="5741008" y="325775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13A014-0362-556E-8D1B-CB3D7287554B}"/>
              </a:ext>
            </a:extLst>
          </p:cNvPr>
          <p:cNvSpPr/>
          <p:nvPr/>
        </p:nvSpPr>
        <p:spPr>
          <a:xfrm rot="16200000">
            <a:off x="6032782" y="325775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5380EF2-0E7E-1364-77C8-980FFD5A8247}"/>
              </a:ext>
            </a:extLst>
          </p:cNvPr>
          <p:cNvCxnSpPr>
            <a:cxnSpLocks/>
          </p:cNvCxnSpPr>
          <p:nvPr/>
        </p:nvCxnSpPr>
        <p:spPr>
          <a:xfrm>
            <a:off x="6508753" y="3372506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DDAF11-7DBF-F464-6CF0-6014D6C5FA1F}"/>
              </a:ext>
            </a:extLst>
          </p:cNvPr>
          <p:cNvSpPr txBox="1"/>
          <p:nvPr/>
        </p:nvSpPr>
        <p:spPr>
          <a:xfrm>
            <a:off x="6734840" y="4958136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DF0CED-6BAF-FB87-4C05-9B11DA9EE916}"/>
              </a:ext>
            </a:extLst>
          </p:cNvPr>
          <p:cNvSpPr/>
          <p:nvPr/>
        </p:nvSpPr>
        <p:spPr>
          <a:xfrm rot="16200000">
            <a:off x="7070201" y="3267036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99874C-43FC-D8FA-6842-96389454751D}"/>
              </a:ext>
            </a:extLst>
          </p:cNvPr>
          <p:cNvSpPr/>
          <p:nvPr/>
        </p:nvSpPr>
        <p:spPr>
          <a:xfrm rot="16200000">
            <a:off x="7361975" y="3267036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BFB7E6-5303-5EBF-EAB8-8EACD7177F63}"/>
              </a:ext>
            </a:extLst>
          </p:cNvPr>
          <p:cNvCxnSpPr>
            <a:cxnSpLocks/>
          </p:cNvCxnSpPr>
          <p:nvPr/>
        </p:nvCxnSpPr>
        <p:spPr>
          <a:xfrm>
            <a:off x="7837946" y="3381783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6BDC6DC-C706-F686-DC7B-56A97E2E567C}"/>
              </a:ext>
            </a:extLst>
          </p:cNvPr>
          <p:cNvSpPr txBox="1"/>
          <p:nvPr/>
        </p:nvSpPr>
        <p:spPr>
          <a:xfrm>
            <a:off x="8064033" y="4967413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D5057A0-7E65-18D6-5449-C033B834AF09}"/>
              </a:ext>
            </a:extLst>
          </p:cNvPr>
          <p:cNvSpPr/>
          <p:nvPr/>
        </p:nvSpPr>
        <p:spPr>
          <a:xfrm rot="16200000">
            <a:off x="8359639" y="3284262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A92245-3896-76EB-4152-4EA18E96FDE4}"/>
              </a:ext>
            </a:extLst>
          </p:cNvPr>
          <p:cNvCxnSpPr>
            <a:cxnSpLocks/>
          </p:cNvCxnSpPr>
          <p:nvPr/>
        </p:nvCxnSpPr>
        <p:spPr>
          <a:xfrm>
            <a:off x="9127384" y="3399009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9C65DE3-0476-5D04-3FB8-C7705E222F8A}"/>
              </a:ext>
            </a:extLst>
          </p:cNvPr>
          <p:cNvSpPr txBox="1"/>
          <p:nvPr/>
        </p:nvSpPr>
        <p:spPr>
          <a:xfrm>
            <a:off x="9281925" y="4984639"/>
            <a:ext cx="15739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Sigmoid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ED685E1-610F-0198-0477-9DEDD5470A82}"/>
              </a:ext>
            </a:extLst>
          </p:cNvPr>
          <p:cNvCxnSpPr>
            <a:cxnSpLocks/>
          </p:cNvCxnSpPr>
          <p:nvPr/>
        </p:nvCxnSpPr>
        <p:spPr>
          <a:xfrm>
            <a:off x="10162378" y="3410730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DB2F205-E300-29BE-68F4-3E90DCDCFAE9}"/>
              </a:ext>
            </a:extLst>
          </p:cNvPr>
          <p:cNvSpPr/>
          <p:nvPr/>
        </p:nvSpPr>
        <p:spPr>
          <a:xfrm>
            <a:off x="10487304" y="3205792"/>
            <a:ext cx="1082311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</a:t>
            </a:r>
          </a:p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47585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D0AF7-985B-73F1-658F-789C8AB1F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C94623-3B7E-EA3B-78CB-199C4EC5992C}"/>
              </a:ext>
            </a:extLst>
          </p:cNvPr>
          <p:cNvSpPr txBox="1"/>
          <p:nvPr/>
        </p:nvSpPr>
        <p:spPr>
          <a:xfrm>
            <a:off x="2107095" y="198784"/>
            <a:ext cx="9788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Model Summary, Parameters &amp; Hyper-Parameters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1DF0186D-0275-E73C-F3E1-F9BA986C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3" y="145637"/>
            <a:ext cx="742841" cy="742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EDB65-3D2D-61F3-55FD-FFD75F69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33" y="1067751"/>
            <a:ext cx="5825583" cy="54023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29946F-DE21-7E18-7986-47E7D113ACB0}"/>
              </a:ext>
            </a:extLst>
          </p:cNvPr>
          <p:cNvSpPr txBox="1"/>
          <p:nvPr/>
        </p:nvSpPr>
        <p:spPr>
          <a:xfrm>
            <a:off x="7021002" y="1717482"/>
            <a:ext cx="5170998" cy="29698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Train–Test–Validation ratio: </a:t>
            </a:r>
            <a:r>
              <a:rPr lang="en-US" altLang="en-US" sz="1600" dirty="0">
                <a:latin typeface="Oxygen" panose="02000503000000000000" pitchFamily="2" charset="0"/>
              </a:rPr>
              <a:t>0.8 / 0.1 / 0.1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Batch Size: </a:t>
            </a:r>
            <a:r>
              <a:rPr lang="en-US" altLang="en-US" sz="1600" dirty="0">
                <a:latin typeface="Oxygen" panose="02000503000000000000" pitchFamily="2" charset="0"/>
              </a:rPr>
              <a:t>32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Optimizer:</a:t>
            </a:r>
            <a:r>
              <a:rPr lang="en-US" altLang="en-US" sz="1600" dirty="0">
                <a:latin typeface="Oxygen" panose="02000503000000000000" pitchFamily="2" charset="0"/>
              </a:rPr>
              <a:t> Adam 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Learning rate:</a:t>
            </a:r>
            <a:r>
              <a:rPr lang="en-US" altLang="en-US" sz="1600" dirty="0">
                <a:latin typeface="Oxygen" panose="02000503000000000000" pitchFamily="2" charset="0"/>
              </a:rPr>
              <a:t> 0.01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Loss:</a:t>
            </a:r>
            <a:r>
              <a:rPr lang="en-US" altLang="en-US" sz="1600" dirty="0">
                <a:latin typeface="Oxygen" panose="02000503000000000000" pitchFamily="2" charset="0"/>
              </a:rPr>
              <a:t> Binary </a:t>
            </a:r>
            <a:r>
              <a:rPr lang="en-US" altLang="en-US" sz="1600" dirty="0" err="1">
                <a:latin typeface="Oxygen" panose="02000503000000000000" pitchFamily="2" charset="0"/>
              </a:rPr>
              <a:t>Crossentropy</a:t>
            </a:r>
            <a:endParaRPr lang="en-US" altLang="en-US" sz="1600" dirty="0">
              <a:latin typeface="Oxygen" panose="02000503000000000000" pitchFamily="2" charset="0"/>
            </a:endParaRP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Early Stopping:</a:t>
            </a:r>
            <a:r>
              <a:rPr lang="en-US" altLang="en-US" sz="1600" dirty="0">
                <a:latin typeface="Oxygen" panose="02000503000000000000" pitchFamily="2" charset="0"/>
              </a:rPr>
              <a:t> Training stabilized within 8–9 epochs</a:t>
            </a:r>
          </a:p>
        </p:txBody>
      </p:sp>
    </p:spTree>
    <p:extLst>
      <p:ext uri="{BB962C8B-B14F-4D97-AF65-F5344CB8AC3E}">
        <p14:creationId xmlns:p14="http://schemas.microsoft.com/office/powerpoint/2010/main" val="367344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B05CA-F7D1-F129-3A02-35E40D232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88122-C35D-177B-37F4-FD1087BD99A1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Results and Accuracy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79B557B4-C755-0D01-F999-25B3F62B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EAAAD7-3E7D-E32A-9651-A08106B4F153}"/>
              </a:ext>
            </a:extLst>
          </p:cNvPr>
          <p:cNvSpPr txBox="1"/>
          <p:nvPr/>
        </p:nvSpPr>
        <p:spPr>
          <a:xfrm>
            <a:off x="2107095" y="2211014"/>
            <a:ext cx="4637834" cy="2787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Training accuracy = 96.3%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Validation stable &amp; balanced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Test accuracy ~94%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Early stopping prevents overfitting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Reliable malaria detection with CNN</a:t>
            </a:r>
            <a:endParaRPr lang="en-US" dirty="0"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8C7077-5F8F-630E-E888-1B0423E81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437" y="1728122"/>
            <a:ext cx="4677480" cy="375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2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DA575-A876-59BE-E40B-BDE4228B9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3C3C53-1EDF-6435-986D-611FD63128F5}"/>
              </a:ext>
            </a:extLst>
          </p:cNvPr>
          <p:cNvSpPr txBox="1"/>
          <p:nvPr/>
        </p:nvSpPr>
        <p:spPr>
          <a:xfrm>
            <a:off x="1759889" y="75289"/>
            <a:ext cx="935868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Sample Positive and Negative Activations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5BE0CE47-967A-17CD-B9A7-2EFAC8F3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9" y="141624"/>
            <a:ext cx="613918" cy="6139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40E1BE-D414-9AB7-07D8-AEEBEC393CC3}"/>
              </a:ext>
            </a:extLst>
          </p:cNvPr>
          <p:cNvSpPr/>
          <p:nvPr/>
        </p:nvSpPr>
        <p:spPr>
          <a:xfrm>
            <a:off x="477078" y="1359685"/>
            <a:ext cx="1097280" cy="10972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F22DF-F8BA-12EC-E393-82196682FA00}"/>
              </a:ext>
            </a:extLst>
          </p:cNvPr>
          <p:cNvSpPr/>
          <p:nvPr/>
        </p:nvSpPr>
        <p:spPr>
          <a:xfrm>
            <a:off x="629478" y="1512085"/>
            <a:ext cx="1097280" cy="109728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CAAB-7624-1E27-2660-8D3473A6F227}"/>
              </a:ext>
            </a:extLst>
          </p:cNvPr>
          <p:cNvSpPr/>
          <p:nvPr/>
        </p:nvSpPr>
        <p:spPr>
          <a:xfrm>
            <a:off x="781878" y="1664485"/>
            <a:ext cx="109728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Oxygen" panose="02000503000000000000" pitchFamily="2" charset="0"/>
              </a:rPr>
              <a:t>Input Image:</a:t>
            </a:r>
          </a:p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F6B5B80-1EC2-A5E9-8944-87A095E7C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068596"/>
              </p:ext>
            </p:extLst>
          </p:nvPr>
        </p:nvGraphicFramePr>
        <p:xfrm>
          <a:off x="2569889" y="703227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889" y="703227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97CA2DA-BA7A-4072-1453-D51ABB36B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334354"/>
              </p:ext>
            </p:extLst>
          </p:nvPr>
        </p:nvGraphicFramePr>
        <p:xfrm>
          <a:off x="2569889" y="1217887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7174F1A-542D-60AE-8FFE-B765F4E87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889" y="1217887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956F40B-986C-C88D-1952-19C9233B9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3360889"/>
              </p:ext>
            </p:extLst>
          </p:nvPr>
        </p:nvGraphicFramePr>
        <p:xfrm>
          <a:off x="2569889" y="1732547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1A973D-16E9-0656-44D2-3C4704D21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889" y="1732547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89B1777-691C-E9F4-83CB-8CE6446A3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3387675"/>
              </p:ext>
            </p:extLst>
          </p:nvPr>
        </p:nvGraphicFramePr>
        <p:xfrm>
          <a:off x="2569889" y="2247207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9D124A-C12E-F62A-89D4-43D3CED4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889" y="2247207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5CDC68B-7A46-F1AC-A972-9335B7809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1573415"/>
              </p:ext>
            </p:extLst>
          </p:nvPr>
        </p:nvGraphicFramePr>
        <p:xfrm>
          <a:off x="2569889" y="2761867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AF5AF01-D958-6443-3409-1AF0D49CD2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889" y="2761867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01BC8FD-9189-BD66-0F0E-2EEF260D6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0796428"/>
              </p:ext>
            </p:extLst>
          </p:nvPr>
        </p:nvGraphicFramePr>
        <p:xfrm>
          <a:off x="2569889" y="3276527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B13D0807-8460-8C2B-A763-7BFBADB23B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69889" y="3276527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CB10EA4-3DE7-15B0-2821-26F94280EA22}"/>
              </a:ext>
            </a:extLst>
          </p:cNvPr>
          <p:cNvCxnSpPr>
            <a:cxnSpLocks/>
          </p:cNvCxnSpPr>
          <p:nvPr/>
        </p:nvCxnSpPr>
        <p:spPr>
          <a:xfrm>
            <a:off x="2019630" y="2247207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F7BC1AC-462C-5259-7A12-A37846803A6D}"/>
              </a:ext>
            </a:extLst>
          </p:cNvPr>
          <p:cNvSpPr txBox="1"/>
          <p:nvPr/>
        </p:nvSpPr>
        <p:spPr>
          <a:xfrm>
            <a:off x="1720216" y="3782943"/>
            <a:ext cx="2160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2D5EF14-8252-3EB0-BED9-64FF0E0D0521}"/>
              </a:ext>
            </a:extLst>
          </p:cNvPr>
          <p:cNvSpPr/>
          <p:nvPr/>
        </p:nvSpPr>
        <p:spPr>
          <a:xfrm rot="16200000">
            <a:off x="1705875" y="2120738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57FAE2-61B1-AC08-2D3E-A8637C52312A}"/>
              </a:ext>
            </a:extLst>
          </p:cNvPr>
          <p:cNvSpPr/>
          <p:nvPr/>
        </p:nvSpPr>
        <p:spPr>
          <a:xfrm rot="16200000">
            <a:off x="1997649" y="2120738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FDF30A-73FC-7A68-36CE-7D41EC763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80" y="778441"/>
            <a:ext cx="357283" cy="3572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E1C185-C51B-C378-6D10-E06C56AE0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87" y="778441"/>
            <a:ext cx="357283" cy="3572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D298A86-6A2F-0340-D476-D83F6116E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80" y="1149004"/>
            <a:ext cx="357283" cy="3572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0E56920-2305-BD2B-4B46-2A039B8BD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87" y="1149004"/>
            <a:ext cx="357283" cy="3572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5A91212-F2DF-5557-154C-654685B8F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80" y="1519567"/>
            <a:ext cx="357283" cy="3572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0F7AB4-8EC0-C8A1-649F-5AB749753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87" y="1519567"/>
            <a:ext cx="357283" cy="3572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B958521-8BEC-7F64-BA7D-EAAA4F798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80" y="1890130"/>
            <a:ext cx="357283" cy="3572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B7B9D78-68AE-8CDB-3A96-2CEC76F6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87" y="1890130"/>
            <a:ext cx="357283" cy="3572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90518AE-E8D5-9DDD-24A7-17DB20FB4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80" y="2260693"/>
            <a:ext cx="357283" cy="357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164B6D1-2FA8-1E90-199A-61E2BABC9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87" y="2260693"/>
            <a:ext cx="357283" cy="3572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340F464-B1C8-E29D-71E1-37B1EFE64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80" y="2631256"/>
            <a:ext cx="357283" cy="3572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F2303CD-F7CF-BF4D-7A67-5BC70CCBE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87" y="2631256"/>
            <a:ext cx="357283" cy="3572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8D78421-702B-5A52-9C84-EC58420CB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80" y="3001819"/>
            <a:ext cx="357283" cy="357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8D0C868-40C9-33B2-E995-DDEEA326E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87" y="3001819"/>
            <a:ext cx="357283" cy="3572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DE68A2F-84DC-AB1E-EFD0-9243F2CC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380" y="3372382"/>
            <a:ext cx="357283" cy="3572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F0F3F0-9577-730C-160C-872A8548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7287" y="3372382"/>
            <a:ext cx="357283" cy="357283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62CF8AB-116D-F73F-22E5-3C95EAC3FD4B}"/>
              </a:ext>
            </a:extLst>
          </p:cNvPr>
          <p:cNvCxnSpPr>
            <a:cxnSpLocks/>
          </p:cNvCxnSpPr>
          <p:nvPr/>
        </p:nvCxnSpPr>
        <p:spPr>
          <a:xfrm>
            <a:off x="3760967" y="2253459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ACF98877-204B-94C7-0E21-D05B6B581A8D}"/>
              </a:ext>
            </a:extLst>
          </p:cNvPr>
          <p:cNvSpPr/>
          <p:nvPr/>
        </p:nvSpPr>
        <p:spPr>
          <a:xfrm rot="16200000">
            <a:off x="3671173" y="2137968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4C4D4F-F7D3-C39F-1856-571F8B672D9D}"/>
              </a:ext>
            </a:extLst>
          </p:cNvPr>
          <p:cNvSpPr/>
          <p:nvPr/>
        </p:nvSpPr>
        <p:spPr>
          <a:xfrm rot="16200000">
            <a:off x="3962947" y="2137968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2812FA6-ADB4-FA71-49FE-AD3C5E990BBB}"/>
              </a:ext>
            </a:extLst>
          </p:cNvPr>
          <p:cNvSpPr txBox="1"/>
          <p:nvPr/>
        </p:nvSpPr>
        <p:spPr>
          <a:xfrm>
            <a:off x="3911610" y="3791187"/>
            <a:ext cx="2130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1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5F9AE6-9DCA-C1A1-57B8-7CE42FB55A9C}"/>
              </a:ext>
            </a:extLst>
          </p:cNvPr>
          <p:cNvCxnSpPr>
            <a:cxnSpLocks/>
          </p:cNvCxnSpPr>
          <p:nvPr/>
        </p:nvCxnSpPr>
        <p:spPr>
          <a:xfrm>
            <a:off x="5742167" y="2246834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0144901-9071-16D6-0F28-79D3FF5E7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79794">
            <a:off x="6381993" y="3387972"/>
            <a:ext cx="262070" cy="2464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F744E59-0B0F-8C0F-C23A-B9A9DA6C7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457" y="662921"/>
            <a:ext cx="109538" cy="355282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89FA517-ECD0-D06D-091D-4518A10D36EE}"/>
              </a:ext>
            </a:extLst>
          </p:cNvPr>
          <p:cNvSpPr txBox="1"/>
          <p:nvPr/>
        </p:nvSpPr>
        <p:spPr>
          <a:xfrm>
            <a:off x="6025674" y="4203027"/>
            <a:ext cx="977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Flatten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D774006-C6C8-26A4-3169-86DAFBA99171}"/>
              </a:ext>
            </a:extLst>
          </p:cNvPr>
          <p:cNvSpPr/>
          <p:nvPr/>
        </p:nvSpPr>
        <p:spPr>
          <a:xfrm rot="16200000">
            <a:off x="5979545" y="2120738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0D4960-52F2-3908-974A-EB9F7B252AB6}"/>
              </a:ext>
            </a:extLst>
          </p:cNvPr>
          <p:cNvSpPr/>
          <p:nvPr/>
        </p:nvSpPr>
        <p:spPr>
          <a:xfrm rot="16200000">
            <a:off x="6271319" y="2120738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AF9AC1A-02DB-48EB-40AF-B08EAC4839F1}"/>
              </a:ext>
            </a:extLst>
          </p:cNvPr>
          <p:cNvCxnSpPr>
            <a:cxnSpLocks/>
          </p:cNvCxnSpPr>
          <p:nvPr/>
        </p:nvCxnSpPr>
        <p:spPr>
          <a:xfrm>
            <a:off x="6747290" y="2235485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A69FA277-C9EC-6B90-E82A-AC3594E7BCAD}"/>
              </a:ext>
            </a:extLst>
          </p:cNvPr>
          <p:cNvSpPr txBox="1"/>
          <p:nvPr/>
        </p:nvSpPr>
        <p:spPr>
          <a:xfrm>
            <a:off x="6973377" y="3821115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2705D4E-5A70-1EA7-5A0C-91ED7074584F}"/>
              </a:ext>
            </a:extLst>
          </p:cNvPr>
          <p:cNvSpPr/>
          <p:nvPr/>
        </p:nvSpPr>
        <p:spPr>
          <a:xfrm rot="16200000">
            <a:off x="7308738" y="2130015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7FDDD9-4B0C-064B-F3E4-7AAA0E603C31}"/>
              </a:ext>
            </a:extLst>
          </p:cNvPr>
          <p:cNvSpPr/>
          <p:nvPr/>
        </p:nvSpPr>
        <p:spPr>
          <a:xfrm rot="16200000">
            <a:off x="7600512" y="2130015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72D716A-E738-6982-B385-6D4190D5908F}"/>
              </a:ext>
            </a:extLst>
          </p:cNvPr>
          <p:cNvCxnSpPr>
            <a:cxnSpLocks/>
          </p:cNvCxnSpPr>
          <p:nvPr/>
        </p:nvCxnSpPr>
        <p:spPr>
          <a:xfrm>
            <a:off x="8076483" y="2244762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3BD194E-8BF9-A755-2BE8-FA28CF1DE892}"/>
              </a:ext>
            </a:extLst>
          </p:cNvPr>
          <p:cNvSpPr txBox="1"/>
          <p:nvPr/>
        </p:nvSpPr>
        <p:spPr>
          <a:xfrm>
            <a:off x="8302570" y="3830392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7239F24-700C-E0E8-A14E-92A2A96F4FA2}"/>
              </a:ext>
            </a:extLst>
          </p:cNvPr>
          <p:cNvSpPr/>
          <p:nvPr/>
        </p:nvSpPr>
        <p:spPr>
          <a:xfrm rot="16200000">
            <a:off x="8598176" y="2147241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E95CA9E7-32E5-03F0-74D0-ECE4D722C7CC}"/>
              </a:ext>
            </a:extLst>
          </p:cNvPr>
          <p:cNvCxnSpPr>
            <a:cxnSpLocks/>
          </p:cNvCxnSpPr>
          <p:nvPr/>
        </p:nvCxnSpPr>
        <p:spPr>
          <a:xfrm>
            <a:off x="9365921" y="2261988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B84A6DC3-134B-307B-6AA7-FEFF5493C91C}"/>
              </a:ext>
            </a:extLst>
          </p:cNvPr>
          <p:cNvSpPr txBox="1"/>
          <p:nvPr/>
        </p:nvSpPr>
        <p:spPr>
          <a:xfrm>
            <a:off x="9520462" y="3847618"/>
            <a:ext cx="15739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Sigmoid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53A8B67-06B8-FD95-9FF1-2F829AB4BF52}"/>
              </a:ext>
            </a:extLst>
          </p:cNvPr>
          <p:cNvCxnSpPr>
            <a:cxnSpLocks/>
          </p:cNvCxnSpPr>
          <p:nvPr/>
        </p:nvCxnSpPr>
        <p:spPr>
          <a:xfrm>
            <a:off x="10400915" y="2273709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6B8922C-1BDB-6F2A-5A69-54DE4DB945CD}"/>
              </a:ext>
            </a:extLst>
          </p:cNvPr>
          <p:cNvSpPr/>
          <p:nvPr/>
        </p:nvSpPr>
        <p:spPr>
          <a:xfrm>
            <a:off x="10779453" y="2046994"/>
            <a:ext cx="1082311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</a:t>
            </a:r>
          </a:p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Probability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5436BD-36DE-AAE6-E477-D4E2D82445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1910" y="4622184"/>
            <a:ext cx="2007409" cy="209958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DC3F3E-785A-372F-ACC0-A502CD5B8CC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27" y="4613940"/>
            <a:ext cx="2954123" cy="21355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31B73C5-430A-CB04-801E-6906F789903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8635" y="4480972"/>
            <a:ext cx="2062717" cy="215743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B4F64A0-19C6-581E-25BE-3B30E1F0429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462" y="4652032"/>
            <a:ext cx="2569402" cy="185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6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6A048-26E7-D5D8-1DBD-F9E23C410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01E4E0-7B2C-451E-D78F-FD339DD4B29F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Conclusion and the Way Forward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D47C9C2-4AC9-E84A-6482-934EBDC27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9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477</TotalTime>
  <Words>312</Words>
  <Application>Microsoft Office PowerPoint</Application>
  <PresentationFormat>Widescreen</PresentationFormat>
  <Paragraphs>98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Oxygen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Chakrabarty</dc:creator>
  <cp:lastModifiedBy>sayanb0978@gmail.com</cp:lastModifiedBy>
  <cp:revision>3</cp:revision>
  <dcterms:created xsi:type="dcterms:W3CDTF">2025-08-25T05:02:55Z</dcterms:created>
  <dcterms:modified xsi:type="dcterms:W3CDTF">2025-08-25T13:10:53Z</dcterms:modified>
</cp:coreProperties>
</file>