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FF8080"/>
    <a:srgbClr val="FF80E4"/>
    <a:srgbClr val="FFE4E4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em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fSiuw_WDK97YWgTBDN9nYA0WMx9a8Z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" TargetMode="External"/><Relationship Id="rId5" Type="http://schemas.openxmlformats.org/officeDocument/2006/relationships/hyperlink" Target="https://en.wikipedia.org/wiki/LeNet" TargetMode="External"/><Relationship Id="rId4" Type="http://schemas.openxmlformats.org/officeDocument/2006/relationships/hyperlink" Target="https://github.com/anodiamadmin/AIML/tree/main/07NuralNetworks/TF/002Malaria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70998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Crossentropy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556649" y="233823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6" y="1534101"/>
            <a:ext cx="6480814" cy="5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486894" y="75289"/>
            <a:ext cx="10599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Feature-Maps for Positive &amp; Negative Examples 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739475" y="1637980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891875" y="1790380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1044275" y="1942780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89481"/>
              </p:ext>
            </p:extLst>
          </p:nvPr>
        </p:nvGraphicFramePr>
        <p:xfrm>
          <a:off x="3301412" y="7986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7986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0659"/>
              </p:ext>
            </p:extLst>
          </p:nvPr>
        </p:nvGraphicFramePr>
        <p:xfrm>
          <a:off x="3301412" y="131330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31330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84698"/>
              </p:ext>
            </p:extLst>
          </p:nvPr>
        </p:nvGraphicFramePr>
        <p:xfrm>
          <a:off x="3301412" y="182796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82796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26216"/>
              </p:ext>
            </p:extLst>
          </p:nvPr>
        </p:nvGraphicFramePr>
        <p:xfrm>
          <a:off x="3301412" y="234262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34262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73553"/>
              </p:ext>
            </p:extLst>
          </p:nvPr>
        </p:nvGraphicFramePr>
        <p:xfrm>
          <a:off x="3301412" y="285728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85728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395"/>
              </p:ext>
            </p:extLst>
          </p:nvPr>
        </p:nvGraphicFramePr>
        <p:xfrm>
          <a:off x="3301412" y="33719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33719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2437398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2729172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873856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873856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244419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244419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614982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614982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985545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985545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356108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356108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726671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726671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097234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097234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467797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467797"/>
            <a:ext cx="357283" cy="35728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4887727" y="223338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5179501" y="223338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6953679" y="23422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7813230" y="2990405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673" y="713098"/>
            <a:ext cx="99580" cy="32298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6885997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7177771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715899" y="2225430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8506964" y="2225430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001831" y="222702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10227951" y="1785170"/>
            <a:ext cx="97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</a:t>
            </a:r>
          </a:p>
          <a:p>
            <a:pPr algn="ctr"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268659" y="2369124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914628" y="2142409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CBD52-DEF2-5D5C-287D-2B920B0F6A18}"/>
              </a:ext>
            </a:extLst>
          </p:cNvPr>
          <p:cNvCxnSpPr>
            <a:cxnSpLocks/>
          </p:cNvCxnSpPr>
          <p:nvPr/>
        </p:nvCxnSpPr>
        <p:spPr>
          <a:xfrm>
            <a:off x="4545759" y="2343575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1CFC-EF87-5349-EB8D-38ABE51F8EFE}"/>
              </a:ext>
            </a:extLst>
          </p:cNvPr>
          <p:cNvCxnSpPr>
            <a:cxnSpLocks/>
          </p:cNvCxnSpPr>
          <p:nvPr/>
        </p:nvCxnSpPr>
        <p:spPr>
          <a:xfrm>
            <a:off x="2360476" y="23369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B39359-BED1-E910-3D68-DA7E47C58A22}"/>
              </a:ext>
            </a:extLst>
          </p:cNvPr>
          <p:cNvSpPr/>
          <p:nvPr/>
        </p:nvSpPr>
        <p:spPr>
          <a:xfrm>
            <a:off x="0" y="5310502"/>
            <a:ext cx="12192000" cy="1281930"/>
          </a:xfrm>
          <a:prstGeom prst="rect">
            <a:avLst/>
          </a:prstGeom>
          <a:solidFill>
            <a:srgbClr val="80FF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4AF69-7689-757B-5EB7-8FDCF7B4EC1D}"/>
              </a:ext>
            </a:extLst>
          </p:cNvPr>
          <p:cNvSpPr/>
          <p:nvPr/>
        </p:nvSpPr>
        <p:spPr>
          <a:xfrm>
            <a:off x="0" y="4021069"/>
            <a:ext cx="12192000" cy="1281930"/>
          </a:xfrm>
          <a:prstGeom prst="rect">
            <a:avLst/>
          </a:prstGeom>
          <a:solidFill>
            <a:srgbClr val="FF80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4FE0-F680-8394-1383-BE8463152D17}"/>
              </a:ext>
            </a:extLst>
          </p:cNvPr>
          <p:cNvSpPr/>
          <p:nvPr/>
        </p:nvSpPr>
        <p:spPr>
          <a:xfrm>
            <a:off x="166362" y="4431880"/>
            <a:ext cx="143119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B7564-9A10-D7B1-3FF0-3B157A7EEC6E}"/>
              </a:ext>
            </a:extLst>
          </p:cNvPr>
          <p:cNvSpPr/>
          <p:nvPr/>
        </p:nvSpPr>
        <p:spPr>
          <a:xfrm>
            <a:off x="166362" y="5713810"/>
            <a:ext cx="1497708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0451F-0FD5-144B-B91C-6B71D1C6008C}"/>
              </a:ext>
            </a:extLst>
          </p:cNvPr>
          <p:cNvSpPr/>
          <p:nvPr/>
        </p:nvSpPr>
        <p:spPr>
          <a:xfrm>
            <a:off x="8943289" y="5626722"/>
            <a:ext cx="304994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 Probability: 0.9818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492BA04-653D-C442-777C-3CABC202F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93" y="5324436"/>
            <a:ext cx="1427525" cy="11730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26B98C-7217-7244-4DA3-F5C0B030B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82" y="5344907"/>
            <a:ext cx="1138041" cy="1179773"/>
          </a:xfrm>
          <a:prstGeom prst="rect">
            <a:avLst/>
          </a:prstGeom>
        </p:spPr>
      </p:pic>
      <p:pic>
        <p:nvPicPr>
          <p:cNvPr id="35" name="Picture 34" descr="A purple circle with black background&#10;&#10;AI-generated content may be incorrect.">
            <a:extLst>
              <a:ext uri="{FF2B5EF4-FFF2-40B4-BE49-F238E27FC236}">
                <a16:creationId xmlns:a16="http://schemas.microsoft.com/office/drawing/2014/main" id="{3A4C70B8-68D6-D936-050D-C62B7D3F2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96" y="5363461"/>
            <a:ext cx="1174959" cy="11781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923E332-C980-D957-A304-262133E2B921}"/>
              </a:ext>
            </a:extLst>
          </p:cNvPr>
          <p:cNvSpPr/>
          <p:nvPr/>
        </p:nvSpPr>
        <p:spPr>
          <a:xfrm>
            <a:off x="8975694" y="4453597"/>
            <a:ext cx="304994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 Probability: 0.0106</a:t>
            </a:r>
          </a:p>
        </p:txBody>
      </p:sp>
      <p:pic>
        <p:nvPicPr>
          <p:cNvPr id="38" name="Picture 37" descr="A close up of a pink object&#10;&#10;AI-generated content may be incorrect.">
            <a:extLst>
              <a:ext uri="{FF2B5EF4-FFF2-40B4-BE49-F238E27FC236}">
                <a16:creationId xmlns:a16="http://schemas.microsoft.com/office/drawing/2014/main" id="{D8401C74-F56F-D244-008F-A3ED93EAD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56" y="4080677"/>
            <a:ext cx="1187799" cy="1178168"/>
          </a:xfrm>
          <a:prstGeom prst="rect">
            <a:avLst/>
          </a:prstGeom>
        </p:spPr>
      </p:pic>
      <p:pic>
        <p:nvPicPr>
          <p:cNvPr id="40" name="Picture 3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CDEDD2B-140B-8A1D-3934-90C2D5083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20" y="4083213"/>
            <a:ext cx="1427525" cy="1173097"/>
          </a:xfrm>
          <a:prstGeom prst="rect">
            <a:avLst/>
          </a:prstGeom>
        </p:spPr>
      </p:pic>
      <p:pic>
        <p:nvPicPr>
          <p:cNvPr id="59" name="Picture 58" descr="A collage of images of a person's face&#10;&#10;AI-generated content may be incorrect.">
            <a:extLst>
              <a:ext uri="{FF2B5EF4-FFF2-40B4-BE49-F238E27FC236}">
                <a16:creationId xmlns:a16="http://schemas.microsoft.com/office/drawing/2014/main" id="{1EC6BC31-BE7C-D682-F1ED-57F8D004D6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24" y="4066531"/>
            <a:ext cx="1138041" cy="11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198784"/>
            <a:ext cx="9358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5" y="202813"/>
            <a:ext cx="898837" cy="89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9884-09FD-2391-E498-B91BDDFCFC5B}"/>
              </a:ext>
            </a:extLst>
          </p:cNvPr>
          <p:cNvSpPr txBox="1"/>
          <p:nvPr/>
        </p:nvSpPr>
        <p:spPr>
          <a:xfrm>
            <a:off x="2830666" y="969377"/>
            <a:ext cx="5860112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LeNet CNN achieved &gt;94%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Early stopping prevented overfitting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Strong generalization on unseen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Future: larger, diverse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Explore deeper CNN architectures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Clinical trials for real-world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35040-0EC3-DE35-F517-7917A9803659}"/>
              </a:ext>
            </a:extLst>
          </p:cNvPr>
          <p:cNvSpPr txBox="1"/>
          <p:nvPr/>
        </p:nvSpPr>
        <p:spPr>
          <a:xfrm>
            <a:off x="1009873" y="3349416"/>
            <a:ext cx="10812448" cy="317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Oxygen" panose="02000503000000000000" pitchFamily="2" charset="0"/>
              </a:rPr>
              <a:t>Google Colab: </a:t>
            </a:r>
            <a:r>
              <a:rPr lang="en-US" dirty="0">
                <a:solidFill>
                  <a:srgbClr val="467886"/>
                </a:solidFill>
                <a:latin typeface="Oxygen" panose="020005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https://colab.research.google.com/drive/1zfSiuw_WDK97YWgTBDN9nYA0WMx9a8ZC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Oxygen" panose="02000503000000000000" pitchFamily="2" charset="0"/>
              </a:rPr>
              <a:t>Github</a:t>
            </a:r>
            <a:r>
              <a:rPr lang="en-US" b="1" dirty="0">
                <a:latin typeface="Oxygen" panose="02000503000000000000" pitchFamily="2" charset="0"/>
              </a:rPr>
              <a:t>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4"/>
              </a:rPr>
              <a:t>https://github.com/anodiamadmin/AIML/tree/main/07NuralNetworks/TF/002MalariaProject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Oxygen" panose="02000503000000000000" pitchFamily="2" charset="0"/>
              </a:rPr>
              <a:t>References: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LeNet: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5"/>
              </a:rPr>
              <a:t>https://en.wikipedia.org/wiki/LeNet</a:t>
            </a:r>
            <a:endParaRPr lang="en-US" dirty="0">
              <a:latin typeface="Oxygen" panose="02000503000000000000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TensorFlow Docs: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6"/>
              </a:rPr>
              <a:t>https://www.tensorflow.org/api_docs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3600" b="1" dirty="0">
                <a:latin typeface="Oxygen" panose="02000503000000000000" pitchFamily="2" charset="0"/>
              </a:rPr>
              <a:t>			</a:t>
            </a:r>
            <a:r>
              <a:rPr lang="en-US" sz="3200" b="1" dirty="0">
                <a:latin typeface="Oxygen" panose="02000503000000000000" pitchFamily="2" charset="0"/>
              </a:rPr>
              <a:t>Thank you!</a:t>
            </a:r>
            <a:endParaRPr lang="en-US" sz="3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372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11</cp:revision>
  <dcterms:created xsi:type="dcterms:W3CDTF">2025-08-25T05:02:55Z</dcterms:created>
  <dcterms:modified xsi:type="dcterms:W3CDTF">2025-08-27T10:25:56Z</dcterms:modified>
</cp:coreProperties>
</file>