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FF80"/>
    <a:srgbClr val="FF8080"/>
    <a:srgbClr val="FF80E4"/>
    <a:srgbClr val="FFE4E4"/>
    <a:srgbClr val="00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62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61013-D326-C334-6F51-E272494F74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3BA53-352C-4001-E8C1-6F74E1E36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54A3F3-0263-C130-C7E0-84576B4B85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78BEF-CFE4-8E80-6E43-A407067F4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F3B63-72D5-F55F-A28D-690BD247A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3261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9E46-92FF-CA71-C3DA-E12B5521C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BC8C37-57B6-050F-6631-3D2745E431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E81A-932B-F36B-0AB0-BD969CF6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E38DA-51AD-D3C8-FA8D-955D6967D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F8A1C6-3874-1E16-10EA-99F787975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902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5984EF-7F60-DDE6-A310-AD259DBD7F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6B24C-2C82-04EF-A017-297DD21D5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9F9C3-E202-0796-AA8E-54DA10AA5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290992-0901-3B7C-4ABD-3198717C20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5CF89-44C6-4EB2-D432-CD555D825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7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5C083-C139-709A-3F19-20D92AB89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A8FEED-3D14-2247-EC73-6A7D33979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F7EA6-4C8F-8168-4DE4-DDD085DB0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51C1F-69A4-75CF-765A-858DC0F44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8261C9-59B5-2249-B1DF-F0BEACE1E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407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38019-2578-C30E-535D-A7F5DB8D7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0CC23D-0F49-5AC1-4D3D-5791A3B480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F40AE7-A531-2938-AB59-811BF95B87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E5D513-432A-36D7-1703-F3B0803F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F7B09-F4E8-67A7-E6EC-D82CBF37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98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027FA-CB5C-E800-9661-8EBD730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C93908-4814-0573-64DF-C42BFF573D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19E71-5960-CCEF-32ED-C5B3D30D8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7546BE-2AC0-C02D-86E8-68310B480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22E34B-3E3A-D3BF-279C-80A340828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53F2B-0506-6069-2583-5E1BB5C0B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410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C20C7-EF1C-3571-257A-5C4E1060ED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E3EF0-0755-5D6B-3E10-563BBB278D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A97EA-23B4-45A0-7C95-35B5949FB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A86FB4-1940-2B9D-D88D-0389FE4DD8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150B35-A2E4-9D68-BB63-10D23B4068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A11B3D-1917-7D24-94FD-14FE27B23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264AD-D153-6A64-18BE-72354DF68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1DCF3F-0ED5-E5EC-1810-B2015660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901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512ED-7B67-20CA-2C41-7D1398D55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B7B083-8270-5F09-7C27-67B450E07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6BAE8E-DA14-3E29-38D3-6CEF7F51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B337BA-327C-1E05-CB22-3AA00B494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58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CB6C46-5474-C3A3-7CC3-284A22860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6FBAA3-94BE-9F38-607A-A0AFBF069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73DBAB-309A-6C47-844F-9E70C8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3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6B029-042D-5534-3FD0-E1DABA45A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90AD32-7CFB-BDC7-C463-46A61CCFB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8215E6-46F7-27D8-BD41-62DF36B09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1AC205-080E-89A1-A2B5-380B000E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44DA1-8777-3296-F273-D765519D9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4DD786-8250-5A50-4CB6-D94170084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8019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36BC1-6EF3-6484-2C8C-1AD9EB040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E3ACCB-6053-6662-5A11-81B0948832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2A1D8-15D7-A10E-246F-3622789E5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EC00A-7B0F-0C97-9113-422EBC43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235DA-D6F8-A1B3-E3ED-4F7FA758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82127-A36D-E676-CF33-01212BFDA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53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9FAC66-762F-60A6-2141-9103BA2B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6D7119-288C-7EE7-7172-34C60C114B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D67697-E6B4-2A23-0B6E-340380565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020CC9-57D4-4FC2-A103-75811FF10B31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43F1B-55BE-F153-9E5B-22452241B8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24D0D-4204-03FB-38F2-059443199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1D5B04-17E7-40CE-A00C-077D8D937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62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package" Target="../embeddings/Microsoft_Excel_Worksheet.xlsx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emf"/><Relationship Id="rId11" Type="http://schemas.openxmlformats.org/officeDocument/2006/relationships/image" Target="../media/image22.png"/><Relationship Id="rId5" Type="http://schemas.openxmlformats.org/officeDocument/2006/relationships/image" Target="../media/image13.png"/><Relationship Id="rId10" Type="http://schemas.openxmlformats.org/officeDocument/2006/relationships/image" Target="../media/image21.png"/><Relationship Id="rId4" Type="http://schemas.openxmlformats.org/officeDocument/2006/relationships/image" Target="../media/image12.emf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zfSiuw_WDK97YWgTBDN9nYA0WMx9a8ZC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tensorflow.org/api_docs" TargetMode="External"/><Relationship Id="rId5" Type="http://schemas.openxmlformats.org/officeDocument/2006/relationships/hyperlink" Target="https://en.wikipedia.org/wiki/LeNet" TargetMode="External"/><Relationship Id="rId4" Type="http://schemas.openxmlformats.org/officeDocument/2006/relationships/hyperlink" Target="https://github.com/anodiamadmin/AIML/tree/main/07NuralNetworks/TF/002MalariaProjec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>
            <a:extLst>
              <a:ext uri="{FF2B5EF4-FFF2-40B4-BE49-F238E27FC236}">
                <a16:creationId xmlns:a16="http://schemas.microsoft.com/office/drawing/2014/main" id="{570D5AC9-F77B-E14A-0778-CDBD57F5DE9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70000"/>
          </a:blip>
          <a:stretch>
            <a:fillRect/>
          </a:stretch>
        </p:blipFill>
        <p:spPr>
          <a:xfrm rot="10800000">
            <a:off x="7089550" y="2055899"/>
            <a:ext cx="4526517" cy="42582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E429751-62E4-55E5-35D9-CD42D3F95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 flipV="1">
            <a:off x="3706501" y="4150991"/>
            <a:ext cx="1771948" cy="114396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729030A-7A13-C354-AE8D-908B56FC1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1799743" y="3841442"/>
            <a:ext cx="2731326" cy="1777393"/>
          </a:xfrm>
          <a:prstGeom prst="rect">
            <a:avLst/>
          </a:prstGeom>
        </p:spPr>
      </p:pic>
      <p:pic>
        <p:nvPicPr>
          <p:cNvPr id="15" name="Picture 14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074E5F6-EC14-59D6-EA5E-464847DC1D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0470698-2E29-1189-D0E9-D0DF080718F1}"/>
              </a:ext>
            </a:extLst>
          </p:cNvPr>
          <p:cNvSpPr txBox="1"/>
          <p:nvPr/>
        </p:nvSpPr>
        <p:spPr>
          <a:xfrm>
            <a:off x="2107095" y="405518"/>
            <a:ext cx="9358685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for Malaria Pathology</a:t>
            </a:r>
          </a:p>
          <a:p>
            <a:pPr algn="just"/>
            <a:r>
              <a:rPr lang="en-US" sz="36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Parasitized vs. Uninfected Red Blood Cells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C399C9E-2FC7-E759-8F5D-DC9194D2EA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800000">
            <a:off x="54468" y="2687904"/>
            <a:ext cx="3301756" cy="38100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8CE2673F-227C-6A73-3C51-CC66E2F84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4447473" y="2320274"/>
            <a:ext cx="3657741" cy="357291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B9CD8F42-35DD-55EA-D3CA-F4508618AFE4}"/>
              </a:ext>
            </a:extLst>
          </p:cNvPr>
          <p:cNvSpPr txBox="1"/>
          <p:nvPr/>
        </p:nvSpPr>
        <p:spPr>
          <a:xfrm>
            <a:off x="10886661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F70C47A-F9C3-9BF2-9961-E6B19003711F}"/>
              </a:ext>
            </a:extLst>
          </p:cNvPr>
          <p:cNvSpPr txBox="1"/>
          <p:nvPr/>
        </p:nvSpPr>
        <p:spPr>
          <a:xfrm>
            <a:off x="10886661" y="325729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B99C540-1E20-B0B8-884A-F47CD3485C43}"/>
              </a:ext>
            </a:extLst>
          </p:cNvPr>
          <p:cNvSpPr txBox="1"/>
          <p:nvPr/>
        </p:nvSpPr>
        <p:spPr>
          <a:xfrm>
            <a:off x="10886661" y="427908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CEF1B7-1B67-2BB1-4F77-D79FF426D368}"/>
              </a:ext>
            </a:extLst>
          </p:cNvPr>
          <p:cNvSpPr txBox="1"/>
          <p:nvPr/>
        </p:nvSpPr>
        <p:spPr>
          <a:xfrm>
            <a:off x="9943108" y="5275693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23942A-610F-71C0-A619-46824D01426F}"/>
              </a:ext>
            </a:extLst>
          </p:cNvPr>
          <p:cNvSpPr txBox="1"/>
          <p:nvPr/>
        </p:nvSpPr>
        <p:spPr>
          <a:xfrm>
            <a:off x="10930395" y="5300872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BFF60E8-EC47-8C4E-4360-60B640AF9E76}"/>
              </a:ext>
            </a:extLst>
          </p:cNvPr>
          <p:cNvSpPr txBox="1"/>
          <p:nvPr/>
        </p:nvSpPr>
        <p:spPr>
          <a:xfrm>
            <a:off x="7356250" y="5549687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A1FA10-847D-DFA3-A5C2-0CBAB28F1DBF}"/>
              </a:ext>
            </a:extLst>
          </p:cNvPr>
          <p:cNvSpPr txBox="1"/>
          <p:nvPr/>
        </p:nvSpPr>
        <p:spPr>
          <a:xfrm>
            <a:off x="9656010" y="3216585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19251A-62AC-090F-7F28-770491D8DAC9}"/>
              </a:ext>
            </a:extLst>
          </p:cNvPr>
          <p:cNvSpPr txBox="1"/>
          <p:nvPr/>
        </p:nvSpPr>
        <p:spPr>
          <a:xfrm>
            <a:off x="8701008" y="2132721"/>
            <a:ext cx="574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+ve</a:t>
            </a:r>
          </a:p>
        </p:txBody>
      </p:sp>
    </p:spTree>
    <p:extLst>
      <p:ext uri="{BB962C8B-B14F-4D97-AF65-F5344CB8AC3E}">
        <p14:creationId xmlns:p14="http://schemas.microsoft.com/office/powerpoint/2010/main" val="200316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6A35-15AF-5461-793B-D3ADCAED1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066E9A-EB97-F6C4-84C4-A25F6A13F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357" y="0"/>
            <a:ext cx="11227286" cy="6858000"/>
          </a:xfrm>
          <a:prstGeom prst="rect">
            <a:avLst/>
          </a:prstGeom>
        </p:spPr>
      </p:pic>
      <p:pic>
        <p:nvPicPr>
          <p:cNvPr id="7" name="Picture 6" descr="A blue symbol with a globe and a snake in the center&#10;&#10;AI-generated content may be incorrect.">
            <a:extLst>
              <a:ext uri="{FF2B5EF4-FFF2-40B4-BE49-F238E27FC236}">
                <a16:creationId xmlns:a16="http://schemas.microsoft.com/office/drawing/2014/main" id="{81D5600C-3A69-E7D9-9159-F31D1760E0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57" y="1863983"/>
            <a:ext cx="2129107" cy="1197621"/>
          </a:xfrm>
          <a:prstGeom prst="rect">
            <a:avLst/>
          </a:prstGeom>
        </p:spPr>
      </p:pic>
      <p:pic>
        <p:nvPicPr>
          <p:cNvPr id="1026" name="Picture 2" descr="Statista Logo Square Insight Platforms">
            <a:extLst>
              <a:ext uri="{FF2B5EF4-FFF2-40B4-BE49-F238E27FC236}">
                <a16:creationId xmlns:a16="http://schemas.microsoft.com/office/drawing/2014/main" id="{A62B7BCE-B08B-22C2-9CB6-504BE44089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469" b="37045"/>
          <a:stretch>
            <a:fillRect/>
          </a:stretch>
        </p:blipFill>
        <p:spPr bwMode="auto">
          <a:xfrm>
            <a:off x="1621535" y="6441260"/>
            <a:ext cx="1268556" cy="32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Mosquito PNGs for Free Download">
            <a:extLst>
              <a:ext uri="{FF2B5EF4-FFF2-40B4-BE49-F238E27FC236}">
                <a16:creationId xmlns:a16="http://schemas.microsoft.com/office/drawing/2014/main" id="{A7569095-7C74-D927-01B0-CD9CCD68B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89054">
            <a:off x="8811156" y="5117707"/>
            <a:ext cx="2572145" cy="149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ACAA0C-4800-559D-EEB8-64A85302B41E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Malaria Endemic</a:t>
            </a:r>
          </a:p>
        </p:txBody>
      </p:sp>
      <p:pic>
        <p:nvPicPr>
          <p:cNvPr id="8" name="Picture 7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0C88E230-1A58-A3A5-3699-5C8DEE770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35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B9F72C-D18C-4F63-2395-0B676DAB9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2057">
            <a:extLst>
              <a:ext uri="{FF2B5EF4-FFF2-40B4-BE49-F238E27FC236}">
                <a16:creationId xmlns:a16="http://schemas.microsoft.com/office/drawing/2014/main" id="{3BAE0C3C-6952-F890-74E5-0982D787D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86" y="2465075"/>
            <a:ext cx="2890773" cy="3014799"/>
          </a:xfrm>
          <a:prstGeom prst="rect">
            <a:avLst/>
          </a:prstGeom>
        </p:spPr>
      </p:pic>
      <p:cxnSp>
        <p:nvCxnSpPr>
          <p:cNvPr id="2050" name="Straight Arrow Connector 2049">
            <a:extLst>
              <a:ext uri="{FF2B5EF4-FFF2-40B4-BE49-F238E27FC236}">
                <a16:creationId xmlns:a16="http://schemas.microsoft.com/office/drawing/2014/main" id="{E398FA60-3AC7-6918-30E2-7560C6C5B56B}"/>
              </a:ext>
            </a:extLst>
          </p:cNvPr>
          <p:cNvCxnSpPr>
            <a:cxnSpLocks/>
          </p:cNvCxnSpPr>
          <p:nvPr/>
        </p:nvCxnSpPr>
        <p:spPr>
          <a:xfrm>
            <a:off x="9232075" y="2403402"/>
            <a:ext cx="613685" cy="88898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1" name="Straight Arrow Connector 2050">
            <a:extLst>
              <a:ext uri="{FF2B5EF4-FFF2-40B4-BE49-F238E27FC236}">
                <a16:creationId xmlns:a16="http://schemas.microsoft.com/office/drawing/2014/main" id="{8BE6561B-5E3F-9620-8A15-9E84D30F9C4A}"/>
              </a:ext>
            </a:extLst>
          </p:cNvPr>
          <p:cNvCxnSpPr>
            <a:cxnSpLocks/>
          </p:cNvCxnSpPr>
          <p:nvPr/>
        </p:nvCxnSpPr>
        <p:spPr>
          <a:xfrm flipV="1">
            <a:off x="8954496" y="3956173"/>
            <a:ext cx="815321" cy="688717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Arrow Connector 2051">
            <a:extLst>
              <a:ext uri="{FF2B5EF4-FFF2-40B4-BE49-F238E27FC236}">
                <a16:creationId xmlns:a16="http://schemas.microsoft.com/office/drawing/2014/main" id="{57112429-0A52-C067-25BD-79C94DF61D5E}"/>
              </a:ext>
            </a:extLst>
          </p:cNvPr>
          <p:cNvCxnSpPr>
            <a:cxnSpLocks/>
          </p:cNvCxnSpPr>
          <p:nvPr/>
        </p:nvCxnSpPr>
        <p:spPr>
          <a:xfrm flipH="1">
            <a:off x="10760768" y="2387673"/>
            <a:ext cx="666584" cy="835255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3" name="Straight Arrow Connector 2052">
            <a:extLst>
              <a:ext uri="{FF2B5EF4-FFF2-40B4-BE49-F238E27FC236}">
                <a16:creationId xmlns:a16="http://schemas.microsoft.com/office/drawing/2014/main" id="{010056D9-5DF5-EAAE-167D-0F654AD34367}"/>
              </a:ext>
            </a:extLst>
          </p:cNvPr>
          <p:cNvCxnSpPr>
            <a:cxnSpLocks/>
          </p:cNvCxnSpPr>
          <p:nvPr/>
        </p:nvCxnSpPr>
        <p:spPr>
          <a:xfrm flipH="1" flipV="1">
            <a:off x="10579214" y="3956173"/>
            <a:ext cx="848138" cy="768230"/>
          </a:xfrm>
          <a:prstGeom prst="straightConnector1">
            <a:avLst/>
          </a:prstGeom>
          <a:ln w="254000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E728003-E150-B868-2350-85E36E47B5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22" y="2019402"/>
            <a:ext cx="4481872" cy="387116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CD7791-750E-DD27-B43A-EE99A72EDAF7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bg1">
                    <a:lumMod val="9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Dataset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2B9403F1-6089-C42E-7414-773E37DBDD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883A0F-45CF-65BD-C7CA-D90B52AC0530}"/>
              </a:ext>
            </a:extLst>
          </p:cNvPr>
          <p:cNvSpPr txBox="1"/>
          <p:nvPr/>
        </p:nvSpPr>
        <p:spPr>
          <a:xfrm>
            <a:off x="6096000" y="2079718"/>
            <a:ext cx="1383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Uninfected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E42451-2D53-7203-FB3E-44A6EB1DF3EF}"/>
              </a:ext>
            </a:extLst>
          </p:cNvPr>
          <p:cNvSpPr txBox="1"/>
          <p:nvPr/>
        </p:nvSpPr>
        <p:spPr>
          <a:xfrm>
            <a:off x="9574212" y="2086462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Oxygen" panose="02000503000000000000" pitchFamily="2" charset="0"/>
              </a:rPr>
              <a:t>Parasitized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019D07-9F48-39E0-1CE0-333D97D94B61}"/>
              </a:ext>
            </a:extLst>
          </p:cNvPr>
          <p:cNvCxnSpPr>
            <a:cxnSpLocks/>
          </p:cNvCxnSpPr>
          <p:nvPr/>
        </p:nvCxnSpPr>
        <p:spPr>
          <a:xfrm>
            <a:off x="9203065" y="2409295"/>
            <a:ext cx="613685" cy="88898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9A42EA2-15A3-05E1-44E5-CB873F10F8C4}"/>
              </a:ext>
            </a:extLst>
          </p:cNvPr>
          <p:cNvCxnSpPr>
            <a:cxnSpLocks/>
          </p:cNvCxnSpPr>
          <p:nvPr/>
        </p:nvCxnSpPr>
        <p:spPr>
          <a:xfrm flipV="1">
            <a:off x="8929313" y="3946892"/>
            <a:ext cx="815321" cy="688717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49DC15-DA1F-025B-8C3C-7A873D20DAF1}"/>
              </a:ext>
            </a:extLst>
          </p:cNvPr>
          <p:cNvCxnSpPr>
            <a:cxnSpLocks/>
          </p:cNvCxnSpPr>
          <p:nvPr/>
        </p:nvCxnSpPr>
        <p:spPr>
          <a:xfrm flipH="1">
            <a:off x="10711732" y="2378392"/>
            <a:ext cx="666584" cy="835255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B6CF502-A761-8E8A-B522-5A725C04C8FA}"/>
              </a:ext>
            </a:extLst>
          </p:cNvPr>
          <p:cNvCxnSpPr>
            <a:cxnSpLocks/>
          </p:cNvCxnSpPr>
          <p:nvPr/>
        </p:nvCxnSpPr>
        <p:spPr>
          <a:xfrm flipH="1" flipV="1">
            <a:off x="10593786" y="3907136"/>
            <a:ext cx="848138" cy="768230"/>
          </a:xfrm>
          <a:prstGeom prst="straightConnector1">
            <a:avLst/>
          </a:prstGeom>
          <a:ln w="2540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5" name="Picture 2054">
            <a:extLst>
              <a:ext uri="{FF2B5EF4-FFF2-40B4-BE49-F238E27FC236}">
                <a16:creationId xmlns:a16="http://schemas.microsoft.com/office/drawing/2014/main" id="{6DA9DF23-2EA8-BDDF-88E1-5FBD9C3E6A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6003" y="2584619"/>
            <a:ext cx="2732054" cy="2740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382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57F11-BD76-19DA-C99C-3153FC72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823FC5-F8BC-D7B9-1295-8B2BC732F3C5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CNN LeNet Model Architecture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8E43652-C008-3D9C-899F-5E897C2C12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B3CC980-F489-90A5-8FD4-3F8182F9ACF7}"/>
              </a:ext>
            </a:extLst>
          </p:cNvPr>
          <p:cNvSpPr/>
          <p:nvPr/>
        </p:nvSpPr>
        <p:spPr>
          <a:xfrm>
            <a:off x="238541" y="2496706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B36902-D48A-FED2-EB29-79774287825D}"/>
              </a:ext>
            </a:extLst>
          </p:cNvPr>
          <p:cNvSpPr/>
          <p:nvPr/>
        </p:nvSpPr>
        <p:spPr>
          <a:xfrm>
            <a:off x="390941" y="2649106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076F68-0F49-CC87-B452-B62A82409B7B}"/>
              </a:ext>
            </a:extLst>
          </p:cNvPr>
          <p:cNvSpPr/>
          <p:nvPr/>
        </p:nvSpPr>
        <p:spPr>
          <a:xfrm>
            <a:off x="543341" y="2801506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EF989037-4A63-DBE3-ECA8-D31A718796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4242034"/>
              </p:ext>
            </p:extLst>
          </p:nvPr>
        </p:nvGraphicFramePr>
        <p:xfrm>
          <a:off x="2331352" y="18402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18402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37174F1A-542D-60AE-8FFE-B765F4E879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7423292"/>
              </p:ext>
            </p:extLst>
          </p:nvPr>
        </p:nvGraphicFramePr>
        <p:xfrm>
          <a:off x="2331352" y="235490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35490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211A973D-16E9-0656-44D2-3C4704D214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7980918"/>
              </p:ext>
            </p:extLst>
          </p:nvPr>
        </p:nvGraphicFramePr>
        <p:xfrm>
          <a:off x="2331352" y="286956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286956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689D124A-C12E-F62A-89D4-43D3CED4AF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2254496"/>
              </p:ext>
            </p:extLst>
          </p:nvPr>
        </p:nvGraphicFramePr>
        <p:xfrm>
          <a:off x="2331352" y="338422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38422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3AF5AF01-D958-6443-3409-1AF0D49CD2A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3403626"/>
              </p:ext>
            </p:extLst>
          </p:nvPr>
        </p:nvGraphicFramePr>
        <p:xfrm>
          <a:off x="2331352" y="389888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389888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B13D0807-8460-8C2B-A763-7BFBADB23BE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3627506"/>
              </p:ext>
            </p:extLst>
          </p:nvPr>
        </p:nvGraphicFramePr>
        <p:xfrm>
          <a:off x="2331352" y="4413548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31352" y="4413548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057D581-577C-0875-064D-6BAE39A71F9F}"/>
              </a:ext>
            </a:extLst>
          </p:cNvPr>
          <p:cNvCxnSpPr>
            <a:cxnSpLocks/>
          </p:cNvCxnSpPr>
          <p:nvPr/>
        </p:nvCxnSpPr>
        <p:spPr>
          <a:xfrm>
            <a:off x="1781093" y="3384228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9954865-8EEE-7DD1-4951-4B10BBB83674}"/>
              </a:ext>
            </a:extLst>
          </p:cNvPr>
          <p:cNvSpPr txBox="1"/>
          <p:nvPr/>
        </p:nvSpPr>
        <p:spPr>
          <a:xfrm>
            <a:off x="1481679" y="4919964"/>
            <a:ext cx="216061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87232C0-85B4-75AA-3111-6352FB2C6F9F}"/>
              </a:ext>
            </a:extLst>
          </p:cNvPr>
          <p:cNvSpPr/>
          <p:nvPr/>
        </p:nvSpPr>
        <p:spPr>
          <a:xfrm rot="16200000">
            <a:off x="146733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045AAB-A4E2-25A8-3922-2E55927185D2}"/>
              </a:ext>
            </a:extLst>
          </p:cNvPr>
          <p:cNvSpPr/>
          <p:nvPr/>
        </p:nvSpPr>
        <p:spPr>
          <a:xfrm rot="16200000">
            <a:off x="175911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694D6E9-DFE6-D8AD-16CF-E2DA228A66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1915462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5126934A-8CE4-2946-C83D-58352EB28D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1915462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006C3CC-C650-540E-6F8F-BBF58729A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286025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C16A6D15-6FB6-3B08-55E1-5C13BE0750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286025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3351C3E-4A17-B1B5-3572-930272DBE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2656588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94758B94-41C7-FD5A-08D5-1F1E57A58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2656588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E56BEBD-F158-D64A-474B-6D66513DBE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027151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1599E2B-4712-258F-6720-B49A72E065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027151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04845C29-B4B7-B73F-08D8-8D39552C5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397714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747EFC0-2E99-74D3-50F2-ED34F94748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397714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1CF43729-5A88-F297-8600-AE534A00D6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3768277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90427E94-934F-7A73-2F70-B279C43876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3768277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3957AA0B-0513-F1CC-471A-AB2012B68C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138840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423F3365-1497-DA9A-D278-D993A5AFA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138840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E56385C-6713-0A37-D831-A6B645C5E0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3843" y="4509403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C97ADA8-6921-B155-B7AE-29813692A3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8750" y="4509403"/>
            <a:ext cx="357283" cy="3572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7F789AA-851B-7600-0458-BF4B048D2EAE}"/>
              </a:ext>
            </a:extLst>
          </p:cNvPr>
          <p:cNvCxnSpPr>
            <a:cxnSpLocks/>
          </p:cNvCxnSpPr>
          <p:nvPr/>
        </p:nvCxnSpPr>
        <p:spPr>
          <a:xfrm>
            <a:off x="3522430" y="339048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FEAE5C8E-FBD1-8247-5CAB-F51B94ADEF8F}"/>
              </a:ext>
            </a:extLst>
          </p:cNvPr>
          <p:cNvSpPr/>
          <p:nvPr/>
        </p:nvSpPr>
        <p:spPr>
          <a:xfrm rot="16200000">
            <a:off x="3432636" y="327498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CE353C1-88B9-7D10-CD06-EF211D471823}"/>
              </a:ext>
            </a:extLst>
          </p:cNvPr>
          <p:cNvSpPr/>
          <p:nvPr/>
        </p:nvSpPr>
        <p:spPr>
          <a:xfrm rot="16200000">
            <a:off x="3724410" y="327498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13400D1-7EC5-B669-036C-B4823373C71C}"/>
              </a:ext>
            </a:extLst>
          </p:cNvPr>
          <p:cNvSpPr txBox="1"/>
          <p:nvPr/>
        </p:nvSpPr>
        <p:spPr>
          <a:xfrm>
            <a:off x="3673073" y="4928208"/>
            <a:ext cx="21309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Conv2D</a:t>
            </a:r>
          </a:p>
          <a:p>
            <a:pPr algn="ctr"/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Filters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1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6;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trides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1</a:t>
            </a:r>
            <a:endParaRPr lang="en-US" sz="1200" dirty="0">
              <a:solidFill>
                <a:schemeClr val="tx1">
                  <a:lumMod val="65000"/>
                  <a:lumOff val="35000"/>
                </a:schemeClr>
              </a:solidFill>
              <a:latin typeface="Oxygen" panose="02000503000000000000" pitchFamily="2" charset="0"/>
            </a:endParaRP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Kernel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size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5;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adding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valid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8C5E2A13-670F-374B-837B-88C0F3A7B084}"/>
              </a:ext>
            </a:extLst>
          </p:cNvPr>
          <p:cNvCxnSpPr>
            <a:cxnSpLocks/>
          </p:cNvCxnSpPr>
          <p:nvPr/>
        </p:nvCxnSpPr>
        <p:spPr>
          <a:xfrm>
            <a:off x="5503630" y="3383855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E9CA731B-8AB6-7CCA-1F4A-770638CBC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6143456" y="5272408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AEF8B9B-7AB7-80D7-D036-3261FF6F5A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21920" y="1799942"/>
            <a:ext cx="109538" cy="35528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FE14CC4E-66A2-0E58-E694-447E4A9B4ED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1920" y="5423447"/>
            <a:ext cx="109538" cy="409575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7F8AA42C-85CC-D545-9378-8B471812EBDE}"/>
              </a:ext>
            </a:extLst>
          </p:cNvPr>
          <p:cNvSpPr txBox="1"/>
          <p:nvPr/>
        </p:nvSpPr>
        <p:spPr>
          <a:xfrm>
            <a:off x="5787137" y="5833022"/>
            <a:ext cx="97732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Flatten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5B86DA4-4060-6A0D-D798-107253CDA1E3}"/>
              </a:ext>
            </a:extLst>
          </p:cNvPr>
          <p:cNvSpPr/>
          <p:nvPr/>
        </p:nvSpPr>
        <p:spPr>
          <a:xfrm rot="16200000">
            <a:off x="5741008" y="3257759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813A014-0362-556E-8D1B-CB3D7287554B}"/>
              </a:ext>
            </a:extLst>
          </p:cNvPr>
          <p:cNvSpPr/>
          <p:nvPr/>
        </p:nvSpPr>
        <p:spPr>
          <a:xfrm rot="16200000">
            <a:off x="6032782" y="3257759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5380EF2-0E7E-1364-77C8-980FFD5A8247}"/>
              </a:ext>
            </a:extLst>
          </p:cNvPr>
          <p:cNvCxnSpPr>
            <a:cxnSpLocks/>
          </p:cNvCxnSpPr>
          <p:nvPr/>
        </p:nvCxnSpPr>
        <p:spPr>
          <a:xfrm>
            <a:off x="6508753" y="3372506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1DDAF11-7DBF-F464-6CF0-6014D6C5FA1F}"/>
              </a:ext>
            </a:extLst>
          </p:cNvPr>
          <p:cNvSpPr txBox="1"/>
          <p:nvPr/>
        </p:nvSpPr>
        <p:spPr>
          <a:xfrm>
            <a:off x="6734840" y="4958136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DDF0CED-6BAF-FB87-4C05-9B11DA9EE916}"/>
              </a:ext>
            </a:extLst>
          </p:cNvPr>
          <p:cNvSpPr/>
          <p:nvPr/>
        </p:nvSpPr>
        <p:spPr>
          <a:xfrm rot="16200000">
            <a:off x="7070201" y="3267036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99874C-43FC-D8FA-6842-96389454751D}"/>
              </a:ext>
            </a:extLst>
          </p:cNvPr>
          <p:cNvSpPr/>
          <p:nvPr/>
        </p:nvSpPr>
        <p:spPr>
          <a:xfrm rot="16200000">
            <a:off x="7361975" y="3267036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ABFB7E6-5303-5EBF-EAB8-8EACD7177F63}"/>
              </a:ext>
            </a:extLst>
          </p:cNvPr>
          <p:cNvCxnSpPr>
            <a:cxnSpLocks/>
          </p:cNvCxnSpPr>
          <p:nvPr/>
        </p:nvCxnSpPr>
        <p:spPr>
          <a:xfrm>
            <a:off x="7837946" y="3381783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6BDC6DC-C706-F686-DC7B-56A97E2E567C}"/>
              </a:ext>
            </a:extLst>
          </p:cNvPr>
          <p:cNvSpPr txBox="1"/>
          <p:nvPr/>
        </p:nvSpPr>
        <p:spPr>
          <a:xfrm>
            <a:off x="8064033" y="4967413"/>
            <a:ext cx="143090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10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R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eLU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4D5057A0-7E65-18D6-5449-C033B834AF09}"/>
              </a:ext>
            </a:extLst>
          </p:cNvPr>
          <p:cNvSpPr/>
          <p:nvPr/>
        </p:nvSpPr>
        <p:spPr>
          <a:xfrm rot="16200000">
            <a:off x="8359639" y="3284262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6EA92245-3896-76EB-4152-4EA18E96FDE4}"/>
              </a:ext>
            </a:extLst>
          </p:cNvPr>
          <p:cNvCxnSpPr>
            <a:cxnSpLocks/>
          </p:cNvCxnSpPr>
          <p:nvPr/>
        </p:nvCxnSpPr>
        <p:spPr>
          <a:xfrm>
            <a:off x="9127384" y="3399009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49C65DE3-0476-5D04-3FB8-C7705E222F8A}"/>
              </a:ext>
            </a:extLst>
          </p:cNvPr>
          <p:cNvSpPr txBox="1"/>
          <p:nvPr/>
        </p:nvSpPr>
        <p:spPr>
          <a:xfrm>
            <a:off x="9281925" y="4984639"/>
            <a:ext cx="15739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b="1" u="sng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Dense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Units: 1</a:t>
            </a:r>
          </a:p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 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ED685E1-610F-0198-0477-9DEDD5470A82}"/>
              </a:ext>
            </a:extLst>
          </p:cNvPr>
          <p:cNvCxnSpPr>
            <a:cxnSpLocks/>
          </p:cNvCxnSpPr>
          <p:nvPr/>
        </p:nvCxnSpPr>
        <p:spPr>
          <a:xfrm>
            <a:off x="10162378" y="3410730"/>
            <a:ext cx="511421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CDB2F205-E300-29BE-68F4-3E90DCDCFAE9}"/>
              </a:ext>
            </a:extLst>
          </p:cNvPr>
          <p:cNvSpPr/>
          <p:nvPr/>
        </p:nvSpPr>
        <p:spPr>
          <a:xfrm>
            <a:off x="10487304" y="3205792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</p:spTree>
    <p:extLst>
      <p:ext uri="{BB962C8B-B14F-4D97-AF65-F5344CB8AC3E}">
        <p14:creationId xmlns:p14="http://schemas.microsoft.com/office/powerpoint/2010/main" val="4758501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3D0AF7-985B-73F1-658F-789C8AB1F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C94623-3B7E-EA3B-78CB-199C4EC5992C}"/>
              </a:ext>
            </a:extLst>
          </p:cNvPr>
          <p:cNvSpPr txBox="1"/>
          <p:nvPr/>
        </p:nvSpPr>
        <p:spPr>
          <a:xfrm>
            <a:off x="2107095" y="198784"/>
            <a:ext cx="97880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Model Summary, Parameters &amp; Hyper-Parameters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1DF0186D-0275-E73C-F3E1-F9BA986C20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53" y="145637"/>
            <a:ext cx="742841" cy="7428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48EDB65-3D2D-61F3-55FD-FFD75F698A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33" y="1067751"/>
            <a:ext cx="5825583" cy="540238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029946F-DE21-7E18-7986-47E7D113ACB0}"/>
              </a:ext>
            </a:extLst>
          </p:cNvPr>
          <p:cNvSpPr txBox="1"/>
          <p:nvPr/>
        </p:nvSpPr>
        <p:spPr>
          <a:xfrm>
            <a:off x="7021002" y="1717482"/>
            <a:ext cx="5104737" cy="3462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Train–Test–Validation ratio: </a:t>
            </a:r>
            <a:r>
              <a:rPr lang="en-US" altLang="en-US" sz="1600" dirty="0">
                <a:latin typeface="Oxygen" panose="02000503000000000000" pitchFamily="2" charset="0"/>
              </a:rPr>
              <a:t>0.8 / 0.1 / 0.1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Batch Size: </a:t>
            </a:r>
            <a:r>
              <a:rPr lang="en-US" altLang="en-US" sz="1600" dirty="0">
                <a:latin typeface="Oxygen" panose="02000503000000000000" pitchFamily="2" charset="0"/>
              </a:rPr>
              <a:t>32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Optimizer:</a:t>
            </a:r>
            <a:r>
              <a:rPr lang="en-US" altLang="en-US" sz="1600" dirty="0">
                <a:latin typeface="Oxygen" panose="02000503000000000000" pitchFamily="2" charset="0"/>
              </a:rPr>
              <a:t> Adam 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Learning rate:</a:t>
            </a:r>
            <a:r>
              <a:rPr lang="en-US" altLang="en-US" sz="1600" dirty="0">
                <a:latin typeface="Oxygen" panose="02000503000000000000" pitchFamily="2" charset="0"/>
              </a:rPr>
              <a:t> 0.01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Loss:</a:t>
            </a:r>
            <a:r>
              <a:rPr lang="en-US" altLang="en-US" sz="1600" dirty="0">
                <a:latin typeface="Oxygen" panose="02000503000000000000" pitchFamily="2" charset="0"/>
              </a:rPr>
              <a:t> Binary Crossentropy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Early Stopping:</a:t>
            </a:r>
            <a:r>
              <a:rPr lang="en-US" altLang="en-US" sz="1600" dirty="0">
                <a:latin typeface="Oxygen" panose="02000503000000000000" pitchFamily="2" charset="0"/>
              </a:rPr>
              <a:t> Training stabilized within 8–9 epochs</a:t>
            </a:r>
          </a:p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Oxygen" panose="02000503000000000000" pitchFamily="2" charset="0"/>
              </a:rPr>
              <a:t>Prediction Time/ Image (CPU):</a:t>
            </a:r>
            <a:r>
              <a:rPr lang="en-US" altLang="en-US" sz="1600" dirty="0">
                <a:latin typeface="Oxygen" panose="02000503000000000000" pitchFamily="2" charset="0"/>
              </a:rPr>
              <a:t> 566.65 milliseconds</a:t>
            </a:r>
          </a:p>
        </p:txBody>
      </p:sp>
    </p:spTree>
    <p:extLst>
      <p:ext uri="{BB962C8B-B14F-4D97-AF65-F5344CB8AC3E}">
        <p14:creationId xmlns:p14="http://schemas.microsoft.com/office/powerpoint/2010/main" val="36734488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B05CA-F7D1-F129-3A02-35E40D232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88122-C35D-177B-37F4-FD1087BD99A1}"/>
              </a:ext>
            </a:extLst>
          </p:cNvPr>
          <p:cNvSpPr txBox="1"/>
          <p:nvPr/>
        </p:nvSpPr>
        <p:spPr>
          <a:xfrm>
            <a:off x="2107095" y="405518"/>
            <a:ext cx="93586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4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Results and Accuracy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79B557B4-C755-0D01-F999-25B3F62B7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077" y="291313"/>
            <a:ext cx="1087593" cy="10875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9EAAAD7-3E7D-E32A-9651-A08106B4F153}"/>
              </a:ext>
            </a:extLst>
          </p:cNvPr>
          <p:cNvSpPr txBox="1"/>
          <p:nvPr/>
        </p:nvSpPr>
        <p:spPr>
          <a:xfrm>
            <a:off x="556649" y="2338234"/>
            <a:ext cx="4637834" cy="2787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Training accuracy = 96.3%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Validation stable &amp; balanced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Test accuracy ~94%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Early stopping prevents overfitting</a:t>
            </a:r>
            <a:endParaRPr lang="en-US" dirty="0">
              <a:latin typeface="Oxygen" panose="02000503000000000000" pitchFamily="2" charset="0"/>
            </a:endParaRPr>
          </a:p>
          <a:p>
            <a:pPr marL="285750" indent="-285750">
              <a:lnSpc>
                <a:spcPct val="200000"/>
              </a:lnSpc>
              <a:buClr>
                <a:srgbClr val="00FF00"/>
              </a:buClr>
              <a:buSzPct val="150000"/>
              <a:buFont typeface="Wingdings" panose="05000000000000000000" pitchFamily="2" charset="2"/>
              <a:buChar char="ü"/>
            </a:pPr>
            <a:r>
              <a:rPr lang="en-US" b="1" dirty="0">
                <a:latin typeface="Oxygen" panose="02000503000000000000" pitchFamily="2" charset="0"/>
              </a:rPr>
              <a:t>Reliable malaria detection with CNN</a:t>
            </a:r>
            <a:endParaRPr lang="en-US" dirty="0">
              <a:latin typeface="Oxygen" panose="02000503000000000000" pitchFamily="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8C7077-5F8F-630E-E888-1B0423E817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4966" y="1534101"/>
            <a:ext cx="6480814" cy="5200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0246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DA575-A876-59BE-E40B-BDE4228B9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D3C3C53-1EDF-6435-986D-611FD63128F5}"/>
              </a:ext>
            </a:extLst>
          </p:cNvPr>
          <p:cNvSpPr txBox="1"/>
          <p:nvPr/>
        </p:nvSpPr>
        <p:spPr>
          <a:xfrm>
            <a:off x="1486894" y="75289"/>
            <a:ext cx="1059908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32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Sample Feature-Maps for Positive &amp; Negative Examples 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5BE0CE47-967A-17CD-B9A7-2EFAC8F3B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209" y="141624"/>
            <a:ext cx="613918" cy="61391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740E1BE-D414-9AB7-07D8-AEEBEC393CC3}"/>
              </a:ext>
            </a:extLst>
          </p:cNvPr>
          <p:cNvSpPr/>
          <p:nvPr/>
        </p:nvSpPr>
        <p:spPr>
          <a:xfrm>
            <a:off x="739475" y="1637980"/>
            <a:ext cx="1097280" cy="109728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9F22DF-F8BA-12EC-E393-82196682FA00}"/>
              </a:ext>
            </a:extLst>
          </p:cNvPr>
          <p:cNvSpPr/>
          <p:nvPr/>
        </p:nvSpPr>
        <p:spPr>
          <a:xfrm>
            <a:off x="891875" y="1790380"/>
            <a:ext cx="1097280" cy="109728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b="1" dirty="0">
              <a:latin typeface="Oxygen" panose="02000503000000000000" pitchFamily="2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3BCAAB-7624-1E27-2660-8D3473A6F227}"/>
              </a:ext>
            </a:extLst>
          </p:cNvPr>
          <p:cNvSpPr/>
          <p:nvPr/>
        </p:nvSpPr>
        <p:spPr>
          <a:xfrm>
            <a:off x="1044275" y="1942780"/>
            <a:ext cx="1097280" cy="109728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latin typeface="Oxygen" panose="02000503000000000000" pitchFamily="2" charset="0"/>
              </a:rPr>
              <a:t>Input Image:</a:t>
            </a:r>
          </a:p>
          <a:p>
            <a:pPr algn="ctr"/>
            <a:endParaRPr lang="en-US" sz="1200" b="1" dirty="0">
              <a:latin typeface="Oxygen" panose="02000503000000000000" pitchFamily="2" charset="0"/>
            </a:endParaRPr>
          </a:p>
          <a:p>
            <a:pPr algn="ctr"/>
            <a:r>
              <a:rPr lang="en-US" sz="1200" b="1" dirty="0">
                <a:latin typeface="Oxygen" panose="02000503000000000000" pitchFamily="2" charset="0"/>
              </a:rPr>
              <a:t> 224X224X3</a:t>
            </a:r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0F6B5B80-1EC2-A5E9-8944-87A095E7C4C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81489481"/>
              </p:ext>
            </p:extLst>
          </p:nvPr>
        </p:nvGraphicFramePr>
        <p:xfrm>
          <a:off x="3301412" y="79864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EF989037-4A63-DBE3-ECA8-D31A718796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79864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797CA2DA-BA7A-4072-1453-D51ABB36B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8240659"/>
              </p:ext>
            </p:extLst>
          </p:nvPr>
        </p:nvGraphicFramePr>
        <p:xfrm>
          <a:off x="3301412" y="131330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37174F1A-542D-60AE-8FFE-B765F4E8798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131330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>
            <a:extLst>
              <a:ext uri="{FF2B5EF4-FFF2-40B4-BE49-F238E27FC236}">
                <a16:creationId xmlns:a16="http://schemas.microsoft.com/office/drawing/2014/main" id="{8956F40B-986C-C88D-1952-19C9233B93B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0484698"/>
              </p:ext>
            </p:extLst>
          </p:nvPr>
        </p:nvGraphicFramePr>
        <p:xfrm>
          <a:off x="3301412" y="182796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3" name="Object 12">
                        <a:extLst>
                          <a:ext uri="{FF2B5EF4-FFF2-40B4-BE49-F238E27FC236}">
                            <a16:creationId xmlns:a16="http://schemas.microsoft.com/office/drawing/2014/main" id="{211A973D-16E9-0656-44D2-3C4704D2145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182796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F89B1777-691C-E9F4-83CB-8CE6446A35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9726216"/>
              </p:ext>
            </p:extLst>
          </p:nvPr>
        </p:nvGraphicFramePr>
        <p:xfrm>
          <a:off x="3301412" y="234262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4" name="Object 13">
                        <a:extLst>
                          <a:ext uri="{FF2B5EF4-FFF2-40B4-BE49-F238E27FC236}">
                            <a16:creationId xmlns:a16="http://schemas.microsoft.com/office/drawing/2014/main" id="{689D124A-C12E-F62A-89D4-43D3CED4AF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234262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A5CDC68B-7A46-F1AC-A972-9335B78095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96873553"/>
              </p:ext>
            </p:extLst>
          </p:nvPr>
        </p:nvGraphicFramePr>
        <p:xfrm>
          <a:off x="3301412" y="285728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5" name="Object 14">
                        <a:extLst>
                          <a:ext uri="{FF2B5EF4-FFF2-40B4-BE49-F238E27FC236}">
                            <a16:creationId xmlns:a16="http://schemas.microsoft.com/office/drawing/2014/main" id="{3AF5AF01-D958-6443-3409-1AF0D49CD2A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285728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01BC8FD-9189-BD66-0F0E-2EEF260D64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0155395"/>
              </p:ext>
            </p:extLst>
          </p:nvPr>
        </p:nvGraphicFramePr>
        <p:xfrm>
          <a:off x="3301412" y="3371942"/>
          <a:ext cx="514660" cy="51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3" imgW="290398" imgH="290480" progId="Excel.Sheet.12">
                  <p:embed/>
                </p:oleObj>
              </mc:Choice>
              <mc:Fallback>
                <p:oleObj name="Worksheet" r:id="rId3" imgW="290398" imgH="290480" progId="Excel.Sheet.12">
                  <p:embed/>
                  <p:pic>
                    <p:nvPicPr>
                      <p:cNvPr id="16" name="Object 15">
                        <a:extLst>
                          <a:ext uri="{FF2B5EF4-FFF2-40B4-BE49-F238E27FC236}">
                            <a16:creationId xmlns:a16="http://schemas.microsoft.com/office/drawing/2014/main" id="{B13D0807-8460-8C2B-A763-7BFBADB23BE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01412" y="3371942"/>
                        <a:ext cx="514660" cy="51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20">
            <a:extLst>
              <a:ext uri="{FF2B5EF4-FFF2-40B4-BE49-F238E27FC236}">
                <a16:creationId xmlns:a16="http://schemas.microsoft.com/office/drawing/2014/main" id="{E2D5EF14-8252-3EB0-BED9-64FF0E0D0521}"/>
              </a:ext>
            </a:extLst>
          </p:cNvPr>
          <p:cNvSpPr/>
          <p:nvPr/>
        </p:nvSpPr>
        <p:spPr>
          <a:xfrm rot="16200000">
            <a:off x="2437398" y="221615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57FAE2-61B1-AC08-2D3E-A8637C52312A}"/>
              </a:ext>
            </a:extLst>
          </p:cNvPr>
          <p:cNvSpPr/>
          <p:nvPr/>
        </p:nvSpPr>
        <p:spPr>
          <a:xfrm rot="16200000">
            <a:off x="2729172" y="221615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6FDF30A-73FC-7A68-36CE-7D41EC7633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873856"/>
            <a:ext cx="357283" cy="357283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D9E1C185-C51B-C378-6D10-E06C56AE0C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873856"/>
            <a:ext cx="357283" cy="357283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7D298A86-6A2F-0340-D476-D83F6116E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244419"/>
            <a:ext cx="357283" cy="357283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0E56920-2305-BD2B-4B46-2A039B8BD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244419"/>
            <a:ext cx="357283" cy="357283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D5A91212-F2DF-5557-154C-654685B8F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614982"/>
            <a:ext cx="357283" cy="357283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0C0F7AB4-8EC0-C8A1-649F-5AB749753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614982"/>
            <a:ext cx="357283" cy="357283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FB958521-8BEC-7F64-BA7D-EAAA4F7987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1985545"/>
            <a:ext cx="357283" cy="357283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CB7B9D78-68AE-8CDB-3A96-2CEC76F64B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1985545"/>
            <a:ext cx="357283" cy="357283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790518AE-E8D5-9DDD-24A7-17DB20FB4E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2356108"/>
            <a:ext cx="357283" cy="357283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164B6D1-2FA8-1E90-199A-61E2BABC9B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2356108"/>
            <a:ext cx="357283" cy="357283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E340F464-B1C8-E29D-71E1-37B1EFE647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2726671"/>
            <a:ext cx="357283" cy="3572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EF2303CD-F7CF-BF4D-7A67-5BC70CCBE5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2726671"/>
            <a:ext cx="357283" cy="35728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8D78421-702B-5A52-9C84-EC58420CB3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3097234"/>
            <a:ext cx="357283" cy="357283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E8D0C868-40C9-33B2-E995-DDEEA326EF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3097234"/>
            <a:ext cx="357283" cy="357283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DE68A2F-84DC-AB1E-EFD0-9243F2CC5B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8934" y="3467797"/>
            <a:ext cx="357283" cy="357283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1F0F3F0-9577-730C-160C-872A8548FE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3841" y="3467797"/>
            <a:ext cx="357283" cy="357283"/>
          </a:xfrm>
          <a:prstGeom prst="rect">
            <a:avLst/>
          </a:prstGeom>
        </p:spPr>
      </p:pic>
      <p:sp>
        <p:nvSpPr>
          <p:cNvPr id="57" name="Rectangle 56">
            <a:extLst>
              <a:ext uri="{FF2B5EF4-FFF2-40B4-BE49-F238E27FC236}">
                <a16:creationId xmlns:a16="http://schemas.microsoft.com/office/drawing/2014/main" id="{ACF98877-204B-94C7-0E21-D05B6B581A8D}"/>
              </a:ext>
            </a:extLst>
          </p:cNvPr>
          <p:cNvSpPr/>
          <p:nvPr/>
        </p:nvSpPr>
        <p:spPr>
          <a:xfrm rot="16200000">
            <a:off x="4887727" y="223338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64C4D4F-F7D3-C39F-1856-571F8B672D9D}"/>
              </a:ext>
            </a:extLst>
          </p:cNvPr>
          <p:cNvSpPr/>
          <p:nvPr/>
        </p:nvSpPr>
        <p:spPr>
          <a:xfrm rot="16200000">
            <a:off x="5179501" y="223338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Maxpool:   </a:t>
            </a:r>
            <a:r>
              <a:rPr lang="en-US" sz="1200" dirty="0">
                <a:solidFill>
                  <a:schemeClr val="bg1"/>
                </a:solidFill>
                <a:latin typeface="Oxygen" panose="02000503000000000000" pitchFamily="2" charset="0"/>
              </a:rPr>
              <a:t>Poolsize: 2   Stride: 2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15F9AE6-9DCA-C1A1-57B8-7CE42FB55A9C}"/>
              </a:ext>
            </a:extLst>
          </p:cNvPr>
          <p:cNvCxnSpPr>
            <a:cxnSpLocks/>
          </p:cNvCxnSpPr>
          <p:nvPr/>
        </p:nvCxnSpPr>
        <p:spPr>
          <a:xfrm>
            <a:off x="6953679" y="2342249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3" name="Picture 72">
            <a:extLst>
              <a:ext uri="{FF2B5EF4-FFF2-40B4-BE49-F238E27FC236}">
                <a16:creationId xmlns:a16="http://schemas.microsoft.com/office/drawing/2014/main" id="{10144901-9071-16D6-0F28-79D3FF5E74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479794">
            <a:off x="7813230" y="2990405"/>
            <a:ext cx="262070" cy="246473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9F744E59-0B0F-8C0F-C23A-B9A9DA6C7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6673" y="713098"/>
            <a:ext cx="99580" cy="3229841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5D774006-C6C8-26A4-3169-86DAFBA99171}"/>
              </a:ext>
            </a:extLst>
          </p:cNvPr>
          <p:cNvSpPr/>
          <p:nvPr/>
        </p:nvSpPr>
        <p:spPr>
          <a:xfrm rot="16200000">
            <a:off x="6885997" y="2216153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00D4960-52F2-3908-974A-EB9F7B252AB6}"/>
              </a:ext>
            </a:extLst>
          </p:cNvPr>
          <p:cNvSpPr/>
          <p:nvPr/>
        </p:nvSpPr>
        <p:spPr>
          <a:xfrm rot="16200000">
            <a:off x="7177771" y="2216153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22705D4E-5A70-1EA7-5A0C-91ED7074584F}"/>
              </a:ext>
            </a:extLst>
          </p:cNvPr>
          <p:cNvSpPr/>
          <p:nvPr/>
        </p:nvSpPr>
        <p:spPr>
          <a:xfrm rot="16200000">
            <a:off x="7715899" y="2225430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57FDDD9-4B0C-064B-F3E4-7AAA0E603C31}"/>
              </a:ext>
            </a:extLst>
          </p:cNvPr>
          <p:cNvSpPr/>
          <p:nvPr/>
        </p:nvSpPr>
        <p:spPr>
          <a:xfrm rot="16200000">
            <a:off x="8506964" y="2225430"/>
            <a:ext cx="3087960" cy="25293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Batch Normalization</a:t>
            </a:r>
            <a:endParaRPr lang="en-US" sz="1200" dirty="0">
              <a:solidFill>
                <a:schemeClr val="bg1"/>
              </a:solidFill>
              <a:latin typeface="Oxygen" panose="02000503000000000000" pitchFamily="2" charset="0"/>
            </a:endParaRP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27239F24-700C-E0E8-A14E-92A2A96F4FA2}"/>
              </a:ext>
            </a:extLst>
          </p:cNvPr>
          <p:cNvSpPr/>
          <p:nvPr/>
        </p:nvSpPr>
        <p:spPr>
          <a:xfrm rot="16200000">
            <a:off x="8001831" y="2227028"/>
            <a:ext cx="3087960" cy="25293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  <a:latin typeface="Oxygen" panose="02000503000000000000" pitchFamily="2" charset="0"/>
              </a:rPr>
              <a:t>Dense Layer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B84A6DC3-134B-307B-6AA7-FEFF5493C91C}"/>
              </a:ext>
            </a:extLst>
          </p:cNvPr>
          <p:cNvSpPr txBox="1"/>
          <p:nvPr/>
        </p:nvSpPr>
        <p:spPr>
          <a:xfrm>
            <a:off x="10227951" y="1785170"/>
            <a:ext cx="97732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A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ctivatio</a:t>
            </a:r>
            <a:r>
              <a:rPr 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n:</a:t>
            </a:r>
          </a:p>
          <a:p>
            <a:pPr algn="ctr">
              <a:buNone/>
            </a:pPr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Oxygen" panose="02000503000000000000" pitchFamily="2" charset="0"/>
              </a:rPr>
              <a:t>Sigmoid</a:t>
            </a:r>
            <a:endParaRPr lang="en-US" b="1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Oxygen" panose="02000503000000000000" pitchFamily="2" charset="0"/>
            </a:endParaRP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553A8B67-06B8-FD95-9FF1-2F829AB4BF52}"/>
              </a:ext>
            </a:extLst>
          </p:cNvPr>
          <p:cNvCxnSpPr>
            <a:cxnSpLocks/>
          </p:cNvCxnSpPr>
          <p:nvPr/>
        </p:nvCxnSpPr>
        <p:spPr>
          <a:xfrm>
            <a:off x="10268659" y="2369124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6B8922C-1BDB-6F2A-5A69-54DE4DB945CD}"/>
              </a:ext>
            </a:extLst>
          </p:cNvPr>
          <p:cNvSpPr/>
          <p:nvPr/>
        </p:nvSpPr>
        <p:spPr>
          <a:xfrm>
            <a:off x="10914628" y="2142409"/>
            <a:ext cx="1082311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</a:t>
            </a:r>
          </a:p>
          <a:p>
            <a:pPr algn="ctr"/>
            <a:r>
              <a:rPr lang="en-US" sz="12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Probability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CBCBD52-DEF2-5D5C-287D-2B920B0F6A18}"/>
              </a:ext>
            </a:extLst>
          </p:cNvPr>
          <p:cNvCxnSpPr>
            <a:cxnSpLocks/>
          </p:cNvCxnSpPr>
          <p:nvPr/>
        </p:nvCxnSpPr>
        <p:spPr>
          <a:xfrm>
            <a:off x="4545759" y="2343575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D961CFC-EF87-5349-EB8D-38ABE51F8EFE}"/>
              </a:ext>
            </a:extLst>
          </p:cNvPr>
          <p:cNvCxnSpPr>
            <a:cxnSpLocks/>
          </p:cNvCxnSpPr>
          <p:nvPr/>
        </p:nvCxnSpPr>
        <p:spPr>
          <a:xfrm>
            <a:off x="2360476" y="2336949"/>
            <a:ext cx="823648" cy="0"/>
          </a:xfrm>
          <a:prstGeom prst="straightConnector1">
            <a:avLst/>
          </a:prstGeom>
          <a:ln w="1270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6B39359-BED1-E910-3D68-DA7E47C58A22}"/>
              </a:ext>
            </a:extLst>
          </p:cNvPr>
          <p:cNvSpPr/>
          <p:nvPr/>
        </p:nvSpPr>
        <p:spPr>
          <a:xfrm>
            <a:off x="0" y="5310502"/>
            <a:ext cx="12192000" cy="1281930"/>
          </a:xfrm>
          <a:prstGeom prst="rect">
            <a:avLst/>
          </a:prstGeom>
          <a:solidFill>
            <a:srgbClr val="80FF8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64AF69-7689-757B-5EB7-8FDCF7B4EC1D}"/>
              </a:ext>
            </a:extLst>
          </p:cNvPr>
          <p:cNvSpPr/>
          <p:nvPr/>
        </p:nvSpPr>
        <p:spPr>
          <a:xfrm>
            <a:off x="0" y="4021069"/>
            <a:ext cx="12192000" cy="1281930"/>
          </a:xfrm>
          <a:prstGeom prst="rect">
            <a:avLst/>
          </a:prstGeom>
          <a:solidFill>
            <a:srgbClr val="FF808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7B4FE0-F680-8394-1383-BE8463152D17}"/>
              </a:ext>
            </a:extLst>
          </p:cNvPr>
          <p:cNvSpPr/>
          <p:nvPr/>
        </p:nvSpPr>
        <p:spPr>
          <a:xfrm>
            <a:off x="166362" y="4431880"/>
            <a:ext cx="1431194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Parasitized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9B7564-9A10-D7B1-3FF0-3B157A7EEC6E}"/>
              </a:ext>
            </a:extLst>
          </p:cNvPr>
          <p:cNvSpPr/>
          <p:nvPr/>
        </p:nvSpPr>
        <p:spPr>
          <a:xfrm>
            <a:off x="166362" y="5713810"/>
            <a:ext cx="1497708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Uninfected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0451F-0FD5-144B-B91C-6B71D1C6008C}"/>
              </a:ext>
            </a:extLst>
          </p:cNvPr>
          <p:cNvSpPr/>
          <p:nvPr/>
        </p:nvSpPr>
        <p:spPr>
          <a:xfrm>
            <a:off x="8943289" y="5626722"/>
            <a:ext cx="3049944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 Probability: 0.9818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0492BA04-653D-C442-777C-3CABC202F7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893" y="5324436"/>
            <a:ext cx="1427525" cy="1173097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626B98C-7217-7244-4DA3-F5C0B030B9D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482" y="5344907"/>
            <a:ext cx="1138041" cy="1179773"/>
          </a:xfrm>
          <a:prstGeom prst="rect">
            <a:avLst/>
          </a:prstGeom>
        </p:spPr>
      </p:pic>
      <p:pic>
        <p:nvPicPr>
          <p:cNvPr id="35" name="Picture 34" descr="A purple circle with black background&#10;&#10;AI-generated content may be incorrect.">
            <a:extLst>
              <a:ext uri="{FF2B5EF4-FFF2-40B4-BE49-F238E27FC236}">
                <a16:creationId xmlns:a16="http://schemas.microsoft.com/office/drawing/2014/main" id="{3A4C70B8-68D6-D936-050D-C62B7D3F2E2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996" y="5363461"/>
            <a:ext cx="1174959" cy="1178168"/>
          </a:xfrm>
          <a:prstGeom prst="rect">
            <a:avLst/>
          </a:prstGeom>
        </p:spPr>
      </p:pic>
      <p:sp>
        <p:nvSpPr>
          <p:cNvPr id="36" name="Rectangle 35">
            <a:extLst>
              <a:ext uri="{FF2B5EF4-FFF2-40B4-BE49-F238E27FC236}">
                <a16:creationId xmlns:a16="http://schemas.microsoft.com/office/drawing/2014/main" id="{5923E332-C980-D957-A304-262133E2B921}"/>
              </a:ext>
            </a:extLst>
          </p:cNvPr>
          <p:cNvSpPr/>
          <p:nvPr/>
        </p:nvSpPr>
        <p:spPr>
          <a:xfrm>
            <a:off x="8975694" y="4453597"/>
            <a:ext cx="3049944" cy="4534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dirty="0">
                <a:solidFill>
                  <a:schemeClr val="tx1">
                    <a:lumMod val="65000"/>
                    <a:lumOff val="35000"/>
                  </a:schemeClr>
                </a:solidFill>
                <a:latin typeface="Oxygen" panose="02000503000000000000" pitchFamily="2" charset="0"/>
              </a:rPr>
              <a:t>Output Probability: 0.0106</a:t>
            </a:r>
          </a:p>
        </p:txBody>
      </p:sp>
      <p:pic>
        <p:nvPicPr>
          <p:cNvPr id="38" name="Picture 37" descr="A close up of a pink object&#10;&#10;AI-generated content may be incorrect.">
            <a:extLst>
              <a:ext uri="{FF2B5EF4-FFF2-40B4-BE49-F238E27FC236}">
                <a16:creationId xmlns:a16="http://schemas.microsoft.com/office/drawing/2014/main" id="{D8401C74-F56F-D244-008F-A3ED93EADD5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0156" y="4080677"/>
            <a:ext cx="1187799" cy="1178168"/>
          </a:xfrm>
          <a:prstGeom prst="rect">
            <a:avLst/>
          </a:prstGeom>
        </p:spPr>
      </p:pic>
      <p:pic>
        <p:nvPicPr>
          <p:cNvPr id="40" name="Picture 3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CDEDD2B-140B-8A1D-3934-90C2D5083D4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820" y="4083213"/>
            <a:ext cx="1427525" cy="1173097"/>
          </a:xfrm>
          <a:prstGeom prst="rect">
            <a:avLst/>
          </a:prstGeom>
        </p:spPr>
      </p:pic>
      <p:pic>
        <p:nvPicPr>
          <p:cNvPr id="59" name="Picture 58" descr="A collage of images of a person's face&#10;&#10;AI-generated content may be incorrect.">
            <a:extLst>
              <a:ext uri="{FF2B5EF4-FFF2-40B4-BE49-F238E27FC236}">
                <a16:creationId xmlns:a16="http://schemas.microsoft.com/office/drawing/2014/main" id="{1EC6BC31-BE7C-D682-F1ED-57F8D004D658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224" y="4066531"/>
            <a:ext cx="1138041" cy="1179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07617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16A048-26E7-D5D8-1DBD-F9E23C410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301E4E0-7B2C-451E-D78F-FD339DD4B29F}"/>
              </a:ext>
            </a:extLst>
          </p:cNvPr>
          <p:cNvSpPr txBox="1"/>
          <p:nvPr/>
        </p:nvSpPr>
        <p:spPr>
          <a:xfrm>
            <a:off x="2107095" y="198784"/>
            <a:ext cx="93586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4000" b="1" cap="small" dirty="0"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Conclusion and the Way Forward</a:t>
            </a:r>
          </a:p>
        </p:txBody>
      </p:sp>
      <p:pic>
        <p:nvPicPr>
          <p:cNvPr id="6" name="Picture 5" descr="A logo with a black background&#10;&#10;AI-generated content may be incorrect.">
            <a:extLst>
              <a:ext uri="{FF2B5EF4-FFF2-40B4-BE49-F238E27FC236}">
                <a16:creationId xmlns:a16="http://schemas.microsoft.com/office/drawing/2014/main" id="{FD47C9C2-4AC9-E84A-6482-934EBDC278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455" y="202813"/>
            <a:ext cx="898837" cy="8988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6679884-09FD-2391-E498-B91BDDFCFC5B}"/>
              </a:ext>
            </a:extLst>
          </p:cNvPr>
          <p:cNvSpPr txBox="1"/>
          <p:nvPr/>
        </p:nvSpPr>
        <p:spPr>
          <a:xfrm>
            <a:off x="2830666" y="969377"/>
            <a:ext cx="5860112" cy="25331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LeNet CNN achieved &gt;94% accuracy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Early stopping prevented overfitting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Strong generalization on unseen data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Future: larger, diverse datasets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Explore deeper CNN architectures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Oxygen" panose="02000503000000000000" pitchFamily="2" charset="0"/>
              </a:rPr>
              <a:t>Clinical trials for real-world validation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335040-0EC3-DE35-F517-7917A9803659}"/>
              </a:ext>
            </a:extLst>
          </p:cNvPr>
          <p:cNvSpPr txBox="1"/>
          <p:nvPr/>
        </p:nvSpPr>
        <p:spPr>
          <a:xfrm>
            <a:off x="1009873" y="3349416"/>
            <a:ext cx="10812448" cy="31735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</a:pPr>
            <a:r>
              <a:rPr lang="en-US" b="1" dirty="0">
                <a:latin typeface="Oxygen" panose="02000503000000000000" pitchFamily="2" charset="0"/>
              </a:rPr>
              <a:t>Google Colab: </a:t>
            </a:r>
            <a:r>
              <a:rPr lang="en-US" dirty="0">
                <a:solidFill>
                  <a:srgbClr val="467886"/>
                </a:solidFill>
                <a:latin typeface="Oxygen" panose="02000503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https://colab.research.google.com/drive/1zfSiuw_WDK97YWgTBDN9nYA0WMx9a8ZC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 err="1">
                <a:latin typeface="Oxygen" panose="02000503000000000000" pitchFamily="2" charset="0"/>
              </a:rPr>
              <a:t>Github</a:t>
            </a:r>
            <a:r>
              <a:rPr lang="en-US" b="1" dirty="0">
                <a:latin typeface="Oxygen" panose="02000503000000000000" pitchFamily="2" charset="0"/>
              </a:rPr>
              <a:t>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4"/>
              </a:rPr>
              <a:t>https://github.com/anodiamadmin/AIML/tree/main/07NuralNetworks/TF/002MalariaProject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</a:pPr>
            <a:r>
              <a:rPr lang="en-US" b="1" dirty="0">
                <a:latin typeface="Oxygen" panose="02000503000000000000" pitchFamily="2" charset="0"/>
              </a:rPr>
              <a:t>References: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Oxygen" panose="02000503000000000000" pitchFamily="2" charset="0"/>
              </a:rPr>
              <a:t>LeNet: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5"/>
              </a:rPr>
              <a:t>https://en.wikipedia.org/wiki/LeNet</a:t>
            </a:r>
            <a:endParaRPr lang="en-US" dirty="0">
              <a:latin typeface="Oxygen" panose="02000503000000000000" pitchFamily="2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latin typeface="Oxygen" panose="02000503000000000000" pitchFamily="2" charset="0"/>
              </a:rPr>
              <a:t>TensorFlow Docs:</a:t>
            </a:r>
            <a:r>
              <a:rPr lang="en-US" dirty="0">
                <a:latin typeface="Oxygen" panose="02000503000000000000" pitchFamily="2" charset="0"/>
              </a:rPr>
              <a:t> </a:t>
            </a:r>
            <a:r>
              <a:rPr lang="en-US" dirty="0">
                <a:latin typeface="Oxygen" panose="02000503000000000000" pitchFamily="2" charset="0"/>
                <a:hlinkClick r:id="rId6"/>
              </a:rPr>
              <a:t>https://www.tensorflow.org/api_docs</a:t>
            </a:r>
            <a:endParaRPr lang="en-US" dirty="0">
              <a:latin typeface="Oxygen" panose="02000503000000000000" pitchFamily="2" charset="0"/>
            </a:endParaRPr>
          </a:p>
          <a:p>
            <a:pPr>
              <a:lnSpc>
                <a:spcPct val="150000"/>
              </a:lnSpc>
              <a:buNone/>
            </a:pPr>
            <a:r>
              <a:rPr lang="en-US" sz="3600" b="1" dirty="0">
                <a:latin typeface="Oxygen" panose="02000503000000000000" pitchFamily="2" charset="0"/>
              </a:rPr>
              <a:t>			</a:t>
            </a:r>
            <a:r>
              <a:rPr lang="en-US" sz="3200" b="1" dirty="0">
                <a:latin typeface="Oxygen" panose="02000503000000000000" pitchFamily="2" charset="0"/>
              </a:rPr>
              <a:t>Thank you!</a:t>
            </a:r>
            <a:endParaRPr lang="en-US" sz="3600" dirty="0">
              <a:latin typeface="Oxygen" panose="02000503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52988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808</TotalTime>
  <Words>381</Words>
  <Application>Microsoft Office PowerPoint</Application>
  <PresentationFormat>Widescreen</PresentationFormat>
  <Paragraphs>99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Aptos</vt:lpstr>
      <vt:lpstr>Aptos Display</vt:lpstr>
      <vt:lpstr>Arial</vt:lpstr>
      <vt:lpstr>Oxygen</vt:lpstr>
      <vt:lpstr>Wingdings</vt:lpstr>
      <vt:lpstr>Office Theme</vt:lpstr>
      <vt:lpstr>Worksheet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12</cp:revision>
  <dcterms:created xsi:type="dcterms:W3CDTF">2025-08-25T05:02:55Z</dcterms:created>
  <dcterms:modified xsi:type="dcterms:W3CDTF">2025-08-27T12:43:13Z</dcterms:modified>
</cp:coreProperties>
</file>