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E83"/>
    <a:srgbClr val="F2C37D"/>
    <a:srgbClr val="79DCFF"/>
    <a:srgbClr val="32A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8B01-72ED-95B8-845E-7900C5D63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4205D-036E-EE34-31F5-E4FD3F528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327D-7EA0-3907-C363-E8632588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4426-FAE3-1D21-E6BC-4941FB8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1A0A-B09C-C3E0-0061-E1AB930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FC1E-BDC9-6623-416D-64400A36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00FC5-CD42-BCF8-88EB-71C57F9AB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C120-B2FF-7C3C-4138-C94F46F8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909C-8346-271C-FD5F-B749AC15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DF56-1120-D3B2-78DB-A78683DD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46FBD-9537-CD8D-6F1F-052BBE3E9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1037-F63E-C998-CE7E-922D2B8EB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B9C3-6A74-F260-C352-B151DA05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6368-3697-EECD-2E4A-9F7E7BB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3DA6-91E0-9A2F-A6E8-0E94192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A61C-5C23-0CAC-7922-2C94549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2561-E3FF-983B-E1A9-8CA14C27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39BB-9A55-48EC-EFD6-6875AE10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F994B-E46B-FA77-72D1-3322B422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6C2C-2C0D-7778-5F06-224F7155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0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33A5-B6B4-48D1-9FAE-4EDC0BA2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70AB-5863-C93B-02E3-84DB3CA3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816DA-6FAA-382C-9CD8-A3EF30A4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5697-1A1F-F9AF-6EC7-091C6FA9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AA6C-2A40-E5DE-97CF-CD8B605F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5FB5-1FF3-4E72-BDB0-EE0AC397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CB2E-DF42-9585-32BD-5D065E90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C688-8669-7E8B-CECF-D2D15785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14C49-9852-25CE-0999-1AF37307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FAB9C-C0B0-085C-8155-D8664B1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2B2B-2209-2D47-4DB2-8DBEE136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590-8DF9-922E-43F9-E965B66B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0991-18D1-9038-8E13-B3CEF6AC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58E63-921D-0D26-3F2E-964761E8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83CD3-D255-E739-63D5-F251EF698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ED87-306E-0FEC-1725-B552AF862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6A14F-1A31-7ADB-EAAC-66208CE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BCE30-963D-6359-C55F-3E40DE70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43254-7A36-4655-5E06-8B38F83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A55-27AA-E6A0-5034-344B170B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EDCBA-4BC4-D26C-6D29-32FC025F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2A520-A042-34E2-7C15-D96D4F8A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5E612-848E-1237-205C-E788FDFA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06FD7-AA55-AACA-7059-7BED3B1C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8E499-BB67-DFF7-1ED1-107F1B99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84E5A-2706-2707-ECA7-7D2821D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F988-F779-5CF3-9300-6CB7EACF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E8BF-EA1A-E9C1-DC17-08E2516B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15EEC-B7B9-5737-7053-0287C627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317E-C853-9AA3-2A9F-ACD66783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5D149-6C22-2E09-0397-7B155C2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FB732-278F-C82C-09D0-0CCD31EE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1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C91E-59FA-2DA9-22DF-CD6FE662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B5A6C-EA90-9DEB-CE51-E1511E2DB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AF9AE-ABEB-55A5-F35F-6F0CD766E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2A67-3E95-6546-2783-C750924B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515B-AA06-A563-2522-147D70FB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C231-04B9-569A-7E22-70EE8F3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89FED-7CA6-BCBB-2406-BFDBF84B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B126F-D2EC-92DE-CA24-87242547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B35C-C017-D069-788B-24199D599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DF8C-520F-4E11-A43C-C2E65B1DA25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C6AE-4D43-6066-7D8B-4B86505C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ED28-66F2-8512-3E2B-03853320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F6F2-4F93-41D7-8928-92C9B4641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14A196-06A5-D21B-5047-0E8C62AF1805}"/>
              </a:ext>
            </a:extLst>
          </p:cNvPr>
          <p:cNvSpPr/>
          <p:nvPr/>
        </p:nvSpPr>
        <p:spPr>
          <a:xfrm>
            <a:off x="2816456" y="914484"/>
            <a:ext cx="5900823" cy="4417934"/>
          </a:xfrm>
          <a:prstGeom prst="rect">
            <a:avLst/>
          </a:prstGeom>
          <a:solidFill>
            <a:srgbClr val="79D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303C98-DADB-5F7D-B800-E8ECCF02CF70}"/>
              </a:ext>
            </a:extLst>
          </p:cNvPr>
          <p:cNvSpPr/>
          <p:nvPr/>
        </p:nvSpPr>
        <p:spPr>
          <a:xfrm>
            <a:off x="6559658" y="1424807"/>
            <a:ext cx="1819446" cy="1686105"/>
          </a:xfrm>
          <a:prstGeom prst="ellipse">
            <a:avLst/>
          </a:prstGeom>
          <a:pattFill prst="pct20">
            <a:fgClr>
              <a:schemeClr val="tx1">
                <a:lumMod val="50000"/>
                <a:lumOff val="50000"/>
              </a:schemeClr>
            </a:fgClr>
            <a:bgClr>
              <a:srgbClr val="79DCFF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4C8FF9-B067-378B-F6F1-AF2F1827B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3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3240" y="914484"/>
            <a:ext cx="5900824" cy="44179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C79212-1BD4-11BB-7F8C-023138457EE6}"/>
              </a:ext>
            </a:extLst>
          </p:cNvPr>
          <p:cNvSpPr txBox="1"/>
          <p:nvPr/>
        </p:nvSpPr>
        <p:spPr>
          <a:xfrm>
            <a:off x="3340280" y="2052936"/>
            <a:ext cx="149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Hermania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8B399-E957-808C-D999-887C991E93D3}"/>
              </a:ext>
            </a:extLst>
          </p:cNvPr>
          <p:cNvSpPr txBox="1"/>
          <p:nvPr/>
        </p:nvSpPr>
        <p:spPr>
          <a:xfrm>
            <a:off x="6012180" y="3995295"/>
            <a:ext cx="119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Broland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FAA9F-E094-7CEA-0349-07D6BDA6628F}"/>
              </a:ext>
            </a:extLst>
          </p:cNvPr>
          <p:cNvSpPr txBox="1"/>
          <p:nvPr/>
        </p:nvSpPr>
        <p:spPr>
          <a:xfrm>
            <a:off x="7114327" y="3075372"/>
            <a:ext cx="158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Patris Sea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1BA78-2CC4-D893-B860-F38C9CD2A568}"/>
              </a:ext>
            </a:extLst>
          </p:cNvPr>
          <p:cNvSpPr txBox="1"/>
          <p:nvPr/>
        </p:nvSpPr>
        <p:spPr>
          <a:xfrm>
            <a:off x="6654095" y="1865814"/>
            <a:ext cx="168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 Deposit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($100bn)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A65987-3C33-8248-A672-78715205DC1C}"/>
              </a:ext>
            </a:extLst>
          </p:cNvPr>
          <p:cNvCxnSpPr/>
          <p:nvPr/>
        </p:nvCxnSpPr>
        <p:spPr>
          <a:xfrm>
            <a:off x="7605049" y="4983480"/>
            <a:ext cx="960120" cy="0"/>
          </a:xfrm>
          <a:prstGeom prst="line">
            <a:avLst/>
          </a:prstGeom>
          <a:ln w="635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E797FB-DFD2-AFD6-787D-51E9722449E2}"/>
              </a:ext>
            </a:extLst>
          </p:cNvPr>
          <p:cNvSpPr txBox="1"/>
          <p:nvPr/>
        </p:nvSpPr>
        <p:spPr>
          <a:xfrm>
            <a:off x="7870565" y="3793904"/>
            <a:ext cx="86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North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8C352B-52A0-BD02-0424-37BE112BA92A}"/>
              </a:ext>
            </a:extLst>
          </p:cNvPr>
          <p:cNvSpPr/>
          <p:nvPr/>
        </p:nvSpPr>
        <p:spPr>
          <a:xfrm>
            <a:off x="8029880" y="4436307"/>
            <a:ext cx="535289" cy="300284"/>
          </a:xfrm>
          <a:prstGeom prst="rightArrow">
            <a:avLst>
              <a:gd name="adj1" fmla="val 50000"/>
              <a:gd name="adj2" fmla="val 0"/>
            </a:avLst>
          </a:prstGeom>
          <a:gradFill>
            <a:gsLst>
              <a:gs pos="42000">
                <a:schemeClr val="accent1">
                  <a:lumMod val="5000"/>
                  <a:lumOff val="95000"/>
                </a:schemeClr>
              </a:gs>
              <a:gs pos="100000">
                <a:srgbClr val="B1C4E6"/>
              </a:gs>
              <a:gs pos="6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DCA5753-FA9F-B0DC-BAEB-F8CF94F4063C}"/>
              </a:ext>
            </a:extLst>
          </p:cNvPr>
          <p:cNvSpPr/>
          <p:nvPr/>
        </p:nvSpPr>
        <p:spPr>
          <a:xfrm rot="16200000">
            <a:off x="7905666" y="4344867"/>
            <a:ext cx="783717" cy="300284"/>
          </a:xfrm>
          <a:prstGeom prst="rightArrow">
            <a:avLst/>
          </a:prstGeom>
          <a:gradFill>
            <a:gsLst>
              <a:gs pos="42000">
                <a:schemeClr val="accent1">
                  <a:lumMod val="5000"/>
                  <a:lumOff val="95000"/>
                </a:schemeClr>
              </a:gs>
              <a:gs pos="100000">
                <a:srgbClr val="B1C4E6"/>
              </a:gs>
              <a:gs pos="6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B53C02-6513-2127-0446-28F24F084A87}"/>
              </a:ext>
            </a:extLst>
          </p:cNvPr>
          <p:cNvSpPr txBox="1"/>
          <p:nvPr/>
        </p:nvSpPr>
        <p:spPr>
          <a:xfrm>
            <a:off x="7654549" y="4942621"/>
            <a:ext cx="86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100Km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AACF38-97D6-3FB5-69BE-2C122B0D2A71}"/>
              </a:ext>
            </a:extLst>
          </p:cNvPr>
          <p:cNvSpPr/>
          <p:nvPr/>
        </p:nvSpPr>
        <p:spPr>
          <a:xfrm>
            <a:off x="9243060" y="441960"/>
            <a:ext cx="1333500" cy="899160"/>
          </a:xfrm>
          <a:prstGeom prst="rect">
            <a:avLst/>
          </a:prstGeom>
          <a:solidFill>
            <a:srgbClr val="F5EE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353CB9B-76D3-322D-A398-AD1DE888585D}"/>
              </a:ext>
            </a:extLst>
          </p:cNvPr>
          <p:cNvSpPr/>
          <p:nvPr/>
        </p:nvSpPr>
        <p:spPr>
          <a:xfrm>
            <a:off x="2716530" y="4439"/>
            <a:ext cx="806577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8F6830-985F-FA8E-3BF3-892EEED796BA}"/>
              </a:ext>
            </a:extLst>
          </p:cNvPr>
          <p:cNvCxnSpPr>
            <a:cxnSpLocks/>
          </p:cNvCxnSpPr>
          <p:nvPr/>
        </p:nvCxnSpPr>
        <p:spPr>
          <a:xfrm flipH="1">
            <a:off x="4659630" y="510540"/>
            <a:ext cx="1436370" cy="1742614"/>
          </a:xfrm>
          <a:prstGeom prst="line">
            <a:avLst/>
          </a:prstGeom>
          <a:ln w="127000">
            <a:solidFill>
              <a:srgbClr val="F2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948E4-761B-557A-D464-5309E18A29EF}"/>
              </a:ext>
            </a:extLst>
          </p:cNvPr>
          <p:cNvCxnSpPr>
            <a:cxnSpLocks/>
          </p:cNvCxnSpPr>
          <p:nvPr/>
        </p:nvCxnSpPr>
        <p:spPr>
          <a:xfrm>
            <a:off x="6096000" y="510540"/>
            <a:ext cx="1280160" cy="1668780"/>
          </a:xfrm>
          <a:prstGeom prst="line">
            <a:avLst/>
          </a:prstGeom>
          <a:ln w="127000">
            <a:solidFill>
              <a:srgbClr val="F2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8A99B-C1BE-EF64-AD61-0C61DE2FB95A}"/>
              </a:ext>
            </a:extLst>
          </p:cNvPr>
          <p:cNvSpPr/>
          <p:nvPr/>
        </p:nvSpPr>
        <p:spPr>
          <a:xfrm>
            <a:off x="5836920" y="160020"/>
            <a:ext cx="518160" cy="419100"/>
          </a:xfrm>
          <a:prstGeom prst="ellipse">
            <a:avLst/>
          </a:prstGeom>
          <a:solidFill>
            <a:srgbClr val="F2C3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FDD67-3AA3-E5DA-3CC4-8967E2E90E37}"/>
              </a:ext>
            </a:extLst>
          </p:cNvPr>
          <p:cNvSpPr txBox="1"/>
          <p:nvPr/>
        </p:nvSpPr>
        <p:spPr>
          <a:xfrm>
            <a:off x="6054090" y="200293"/>
            <a:ext cx="14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</a:t>
            </a:r>
            <a:endParaRPr lang="en-US" sz="24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F9FE5-9AD6-4F6F-1367-37880E9AF635}"/>
              </a:ext>
            </a:extLst>
          </p:cNvPr>
          <p:cNvSpPr txBox="1"/>
          <p:nvPr/>
        </p:nvSpPr>
        <p:spPr>
          <a:xfrm>
            <a:off x="4429940" y="929640"/>
            <a:ext cx="90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</a:t>
            </a:r>
          </a:p>
          <a:p>
            <a:pPr algn="r"/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en-US" sz="20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7C95A-E0BD-60DF-5863-1B948C60BC94}"/>
              </a:ext>
            </a:extLst>
          </p:cNvPr>
          <p:cNvSpPr txBox="1"/>
          <p:nvPr/>
        </p:nvSpPr>
        <p:spPr>
          <a:xfrm>
            <a:off x="6741795" y="962412"/>
            <a:ext cx="111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</a:t>
            </a:r>
          </a:p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$100bn</a:t>
            </a:r>
            <a:endParaRPr lang="en-US" sz="20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3921C-15E6-0CC3-C88B-880FBE58E350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6012180" y="579120"/>
            <a:ext cx="83820" cy="1786890"/>
          </a:xfrm>
          <a:prstGeom prst="line">
            <a:avLst/>
          </a:prstGeom>
          <a:ln w="127000">
            <a:solidFill>
              <a:srgbClr val="F2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94A323-1503-AAA0-1788-9CDC78B384E0}"/>
              </a:ext>
            </a:extLst>
          </p:cNvPr>
          <p:cNvSpPr txBox="1"/>
          <p:nvPr/>
        </p:nvSpPr>
        <p:spPr>
          <a:xfrm>
            <a:off x="5429250" y="1421115"/>
            <a:ext cx="11163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</a:t>
            </a:r>
          </a:p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</a:p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endParaRPr lang="en-US" sz="20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F43A75-4E91-23C6-A837-85C92322CFC4}"/>
              </a:ext>
            </a:extLst>
          </p:cNvPr>
          <p:cNvCxnSpPr>
            <a:cxnSpLocks/>
          </p:cNvCxnSpPr>
          <p:nvPr/>
        </p:nvCxnSpPr>
        <p:spPr>
          <a:xfrm flipH="1">
            <a:off x="4598125" y="2704371"/>
            <a:ext cx="1436370" cy="1742614"/>
          </a:xfrm>
          <a:prstGeom prst="line">
            <a:avLst/>
          </a:prstGeom>
          <a:ln w="127000">
            <a:solidFill>
              <a:srgbClr val="F5E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1C0FA5-3731-C698-8E87-7E783E39629E}"/>
              </a:ext>
            </a:extLst>
          </p:cNvPr>
          <p:cNvCxnSpPr>
            <a:cxnSpLocks/>
          </p:cNvCxnSpPr>
          <p:nvPr/>
        </p:nvCxnSpPr>
        <p:spPr>
          <a:xfrm>
            <a:off x="6034495" y="2704371"/>
            <a:ext cx="1280160" cy="1668780"/>
          </a:xfrm>
          <a:prstGeom prst="line">
            <a:avLst/>
          </a:prstGeom>
          <a:ln w="127000">
            <a:solidFill>
              <a:srgbClr val="F5E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6336AFE-533B-D7BD-5D9D-52A99E609F99}"/>
              </a:ext>
            </a:extLst>
          </p:cNvPr>
          <p:cNvSpPr/>
          <p:nvPr/>
        </p:nvSpPr>
        <p:spPr>
          <a:xfrm>
            <a:off x="5775415" y="2353851"/>
            <a:ext cx="518160" cy="419100"/>
          </a:xfrm>
          <a:prstGeom prst="ellipse">
            <a:avLst/>
          </a:prstGeom>
          <a:solidFill>
            <a:srgbClr val="F5EE83"/>
          </a:solidFill>
          <a:ln>
            <a:solidFill>
              <a:srgbClr val="F5E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5EE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D83612-8467-78EA-B54F-917B39D90984}"/>
              </a:ext>
            </a:extLst>
          </p:cNvPr>
          <p:cNvSpPr txBox="1"/>
          <p:nvPr/>
        </p:nvSpPr>
        <p:spPr>
          <a:xfrm>
            <a:off x="5925365" y="2431607"/>
            <a:ext cx="14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Broland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C4733-3E64-B18B-AE0D-89F9E20F7B41}"/>
              </a:ext>
            </a:extLst>
          </p:cNvPr>
          <p:cNvSpPr txBox="1"/>
          <p:nvPr/>
        </p:nvSpPr>
        <p:spPr>
          <a:xfrm>
            <a:off x="3645220" y="3182794"/>
            <a:ext cx="180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=&gt; Settlement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CED34A-9863-468E-A4FA-EBECB655ADFA}"/>
              </a:ext>
            </a:extLst>
          </p:cNvPr>
          <p:cNvSpPr txBox="1"/>
          <p:nvPr/>
        </p:nvSpPr>
        <p:spPr>
          <a:xfrm>
            <a:off x="6575922" y="3182794"/>
            <a:ext cx="139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Reject =&gt; War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8172F2-D173-9E02-E048-E64F43B52A79}"/>
              </a:ext>
            </a:extLst>
          </p:cNvPr>
          <p:cNvCxnSpPr>
            <a:cxnSpLocks/>
          </p:cNvCxnSpPr>
          <p:nvPr/>
        </p:nvCxnSpPr>
        <p:spPr>
          <a:xfrm flipH="1">
            <a:off x="5878285" y="4651169"/>
            <a:ext cx="1436370" cy="1742614"/>
          </a:xfrm>
          <a:prstGeom prst="line">
            <a:avLst/>
          </a:prstGeom>
          <a:ln w="127000">
            <a:solidFill>
              <a:srgbClr val="F2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A36DCA-2D6C-0E36-82E3-D70EAA0444FB}"/>
              </a:ext>
            </a:extLst>
          </p:cNvPr>
          <p:cNvCxnSpPr>
            <a:cxnSpLocks/>
          </p:cNvCxnSpPr>
          <p:nvPr/>
        </p:nvCxnSpPr>
        <p:spPr>
          <a:xfrm>
            <a:off x="7314655" y="4651169"/>
            <a:ext cx="1280160" cy="1668780"/>
          </a:xfrm>
          <a:prstGeom prst="line">
            <a:avLst/>
          </a:prstGeom>
          <a:ln w="127000">
            <a:solidFill>
              <a:srgbClr val="F2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570E1C4-433B-5A47-382B-0790593A640B}"/>
              </a:ext>
            </a:extLst>
          </p:cNvPr>
          <p:cNvSpPr/>
          <p:nvPr/>
        </p:nvSpPr>
        <p:spPr>
          <a:xfrm>
            <a:off x="7055575" y="4300649"/>
            <a:ext cx="518160" cy="419100"/>
          </a:xfrm>
          <a:prstGeom prst="ellipse">
            <a:avLst/>
          </a:prstGeom>
          <a:solidFill>
            <a:srgbClr val="F2C3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9425B7-ABBE-19F5-D955-D2D0BF64427B}"/>
              </a:ext>
            </a:extLst>
          </p:cNvPr>
          <p:cNvSpPr txBox="1"/>
          <p:nvPr/>
        </p:nvSpPr>
        <p:spPr>
          <a:xfrm>
            <a:off x="7272745" y="4340922"/>
            <a:ext cx="14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</a:t>
            </a:r>
            <a:endParaRPr lang="en-US" sz="24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0C2F96-8F34-702B-1775-C2617D06C3BD}"/>
              </a:ext>
            </a:extLst>
          </p:cNvPr>
          <p:cNvSpPr txBox="1"/>
          <p:nvPr/>
        </p:nvSpPr>
        <p:spPr>
          <a:xfrm>
            <a:off x="7879895" y="4957494"/>
            <a:ext cx="111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</a:t>
            </a:r>
          </a:p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Wins War</a:t>
            </a:r>
            <a:endParaRPr lang="en-US" sz="20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778F1-8CE0-52D8-74E8-DFAC7F855233}"/>
              </a:ext>
            </a:extLst>
          </p:cNvPr>
          <p:cNvSpPr txBox="1"/>
          <p:nvPr/>
        </p:nvSpPr>
        <p:spPr>
          <a:xfrm>
            <a:off x="7874998" y="6319949"/>
            <a:ext cx="265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Hermania’s prospect: + $45bn</a:t>
            </a:r>
          </a:p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Broland’s prospect: - $20bn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A57CFA-794F-93ED-2AE9-1F408057B8C5}"/>
              </a:ext>
            </a:extLst>
          </p:cNvPr>
          <p:cNvSpPr txBox="1"/>
          <p:nvPr/>
        </p:nvSpPr>
        <p:spPr>
          <a:xfrm>
            <a:off x="4718139" y="6334780"/>
            <a:ext cx="25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Hermania’s prospect: - $15bn</a:t>
            </a:r>
          </a:p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Broland’s prospect: + $20bn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B9546-B2D0-DA13-B340-2ADD6E90EB47}"/>
              </a:ext>
            </a:extLst>
          </p:cNvPr>
          <p:cNvSpPr txBox="1"/>
          <p:nvPr/>
        </p:nvSpPr>
        <p:spPr>
          <a:xfrm>
            <a:off x="5735955" y="4957494"/>
            <a:ext cx="1116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</a:t>
            </a:r>
          </a:p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Loses War</a:t>
            </a:r>
            <a:endParaRPr lang="en-US" sz="2000" b="1" dirty="0">
              <a:solidFill>
                <a:srgbClr val="F2C37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16F60-EC35-65AC-03FA-6996427E7427}"/>
              </a:ext>
            </a:extLst>
          </p:cNvPr>
          <p:cNvSpPr txBox="1"/>
          <p:nvPr/>
        </p:nvSpPr>
        <p:spPr>
          <a:xfrm>
            <a:off x="3309937" y="4491700"/>
            <a:ext cx="265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2C3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Hermania’s share: + $80bn</a:t>
            </a:r>
          </a:p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Broland’s share: + $20bn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89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71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2</cp:revision>
  <dcterms:created xsi:type="dcterms:W3CDTF">2024-07-30T14:00:21Z</dcterms:created>
  <dcterms:modified xsi:type="dcterms:W3CDTF">2024-08-01T06:21:14Z</dcterms:modified>
</cp:coreProperties>
</file>