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69" r:id="rId2"/>
    <p:sldId id="256" r:id="rId3"/>
    <p:sldId id="257" r:id="rId4"/>
    <p:sldId id="270" r:id="rId5"/>
    <p:sldId id="258" r:id="rId6"/>
    <p:sldId id="259" r:id="rId7"/>
    <p:sldId id="260" r:id="rId8"/>
    <p:sldId id="261" r:id="rId9"/>
    <p:sldId id="262" r:id="rId10"/>
    <p:sldId id="263" r:id="rId11"/>
    <p:sldId id="271" r:id="rId12"/>
    <p:sldId id="265" r:id="rId13"/>
    <p:sldId id="266" r:id="rId14"/>
    <p:sldId id="272" r:id="rId15"/>
    <p:sldId id="267" r:id="rId16"/>
    <p:sldId id="273" r:id="rId17"/>
    <p:sldId id="274" r:id="rId18"/>
    <p:sldId id="275" r:id="rId19"/>
    <p:sldId id="276" r:id="rId20"/>
    <p:sldId id="268"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34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p:scale>
          <a:sx n="66" d="100"/>
          <a:sy n="66" d="100"/>
        </p:scale>
        <p:origin x="68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986FF2-BB8A-4B76-8C2D-5BDCDC5A693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4FEE757-053F-4CC4-AEAC-73964F194A53}">
      <dgm:prSet phldrT="[Text]" custT="1"/>
      <dgm:spPr/>
      <dgm:t>
        <a:bodyPr/>
        <a:lstStyle/>
        <a:p>
          <a:r>
            <a:rPr lang="en-IN" sz="1400" dirty="0" smtClean="0">
              <a:latin typeface="Comic Sans MS" panose="030F0702030302020204" pitchFamily="66" charset="0"/>
            </a:rPr>
            <a:t>1. Structure Database</a:t>
          </a:r>
          <a:endParaRPr lang="en-US" sz="1400" dirty="0">
            <a:latin typeface="Comic Sans MS" panose="030F0702030302020204" pitchFamily="66" charset="0"/>
          </a:endParaRPr>
        </a:p>
      </dgm:t>
    </dgm:pt>
    <dgm:pt modelId="{C3DF2789-6D36-45FE-9608-49748CD9FD16}" type="parTrans" cxnId="{CDB11B8B-F661-4802-8AF4-5DFDE9259191}">
      <dgm:prSet/>
      <dgm:spPr/>
      <dgm:t>
        <a:bodyPr/>
        <a:lstStyle/>
        <a:p>
          <a:endParaRPr lang="en-US"/>
        </a:p>
      </dgm:t>
    </dgm:pt>
    <dgm:pt modelId="{53912231-708A-4BB5-B18A-23372F7C9A30}" type="sibTrans" cxnId="{CDB11B8B-F661-4802-8AF4-5DFDE9259191}">
      <dgm:prSet/>
      <dgm:spPr/>
      <dgm:t>
        <a:bodyPr/>
        <a:lstStyle/>
        <a:p>
          <a:endParaRPr lang="en-US"/>
        </a:p>
      </dgm:t>
    </dgm:pt>
    <dgm:pt modelId="{3EC772E5-C5B3-4ABF-A85B-17E32B426594}">
      <dgm:prSet phldrT="[Text]"/>
      <dgm:spPr/>
      <dgm:t>
        <a:bodyPr/>
        <a:lstStyle/>
        <a:p>
          <a:r>
            <a:rPr lang="en-IN" dirty="0" smtClean="0">
              <a:solidFill>
                <a:srgbClr val="121314"/>
              </a:solidFill>
              <a:latin typeface="Book Antiqua" panose="02040602050305030304" pitchFamily="18" charset="0"/>
            </a:rPr>
            <a:t>MLD Library will Maintain the information about all structures which the application is using.</a:t>
          </a:r>
          <a:endParaRPr lang="en-US" dirty="0"/>
        </a:p>
      </dgm:t>
    </dgm:pt>
    <dgm:pt modelId="{2A699F4C-D98C-4BC4-8081-11091DBEB2E2}" type="parTrans" cxnId="{98806CD8-5D51-4FC5-88BE-79D20EC91443}">
      <dgm:prSet/>
      <dgm:spPr/>
      <dgm:t>
        <a:bodyPr/>
        <a:lstStyle/>
        <a:p>
          <a:endParaRPr lang="en-US"/>
        </a:p>
      </dgm:t>
    </dgm:pt>
    <dgm:pt modelId="{94321880-9E0D-4036-9D5F-C4CCB8261229}" type="sibTrans" cxnId="{98806CD8-5D51-4FC5-88BE-79D20EC91443}">
      <dgm:prSet/>
      <dgm:spPr/>
      <dgm:t>
        <a:bodyPr/>
        <a:lstStyle/>
        <a:p>
          <a:endParaRPr lang="en-US"/>
        </a:p>
      </dgm:t>
    </dgm:pt>
    <dgm:pt modelId="{E03F3EB4-19C8-4275-8BE7-206D0590717B}">
      <dgm:prSet phldrT="[Text]" custT="1"/>
      <dgm:spPr/>
      <dgm:t>
        <a:bodyPr/>
        <a:lstStyle/>
        <a:p>
          <a:r>
            <a:rPr lang="en-IN" sz="1400" dirty="0" smtClean="0">
              <a:latin typeface="Comic Sans MS" panose="030F0702030302020204" pitchFamily="66" charset="0"/>
            </a:rPr>
            <a:t>2. Object Database</a:t>
          </a:r>
          <a:endParaRPr lang="en-US" sz="1400" dirty="0">
            <a:latin typeface="Comic Sans MS" panose="030F0702030302020204" pitchFamily="66" charset="0"/>
          </a:endParaRPr>
        </a:p>
      </dgm:t>
    </dgm:pt>
    <dgm:pt modelId="{6890037C-F8CB-4458-AE90-CD9E539BC93A}" type="parTrans" cxnId="{3EE9C224-2D7D-420E-A3EC-A5F0A5BAF84A}">
      <dgm:prSet/>
      <dgm:spPr/>
      <dgm:t>
        <a:bodyPr/>
        <a:lstStyle/>
        <a:p>
          <a:endParaRPr lang="en-US"/>
        </a:p>
      </dgm:t>
    </dgm:pt>
    <dgm:pt modelId="{B18C6A56-61E4-4E1B-8315-9413C5228D12}" type="sibTrans" cxnId="{3EE9C224-2D7D-420E-A3EC-A5F0A5BAF84A}">
      <dgm:prSet/>
      <dgm:spPr/>
      <dgm:t>
        <a:bodyPr/>
        <a:lstStyle/>
        <a:p>
          <a:endParaRPr lang="en-US"/>
        </a:p>
      </dgm:t>
    </dgm:pt>
    <dgm:pt modelId="{0187AF88-F660-4407-AE55-1A7D2025AB45}">
      <dgm:prSet phldrT="[Text]"/>
      <dgm:spPr/>
      <dgm:t>
        <a:bodyPr/>
        <a:lstStyle/>
        <a:p>
          <a:r>
            <a:rPr lang="en-IN" dirty="0" smtClean="0">
              <a:solidFill>
                <a:srgbClr val="121314"/>
              </a:solidFill>
              <a:latin typeface="Book Antiqua" panose="02040602050305030304" pitchFamily="18" charset="0"/>
            </a:rPr>
            <a:t>MLD Library will Maintain the information about objects malloc’d by the application.</a:t>
          </a:r>
          <a:endParaRPr lang="en-US" dirty="0"/>
        </a:p>
      </dgm:t>
    </dgm:pt>
    <dgm:pt modelId="{6ECDD8D8-3E14-466A-9C95-C2FB2EAE8E73}" type="parTrans" cxnId="{FAEAF91F-C6BD-4782-8896-7B08DC8E79BA}">
      <dgm:prSet/>
      <dgm:spPr/>
      <dgm:t>
        <a:bodyPr/>
        <a:lstStyle/>
        <a:p>
          <a:endParaRPr lang="en-US"/>
        </a:p>
      </dgm:t>
    </dgm:pt>
    <dgm:pt modelId="{5AE289D9-43DF-4627-97CB-6167E3C2EC1F}" type="sibTrans" cxnId="{FAEAF91F-C6BD-4782-8896-7B08DC8E79BA}">
      <dgm:prSet/>
      <dgm:spPr/>
      <dgm:t>
        <a:bodyPr/>
        <a:lstStyle/>
        <a:p>
          <a:endParaRPr lang="en-US"/>
        </a:p>
      </dgm:t>
    </dgm:pt>
    <dgm:pt modelId="{61CC4706-B212-45CE-A594-9F01B24D1BB3}">
      <dgm:prSet phldrT="[Text]" custT="1"/>
      <dgm:spPr/>
      <dgm:t>
        <a:bodyPr/>
        <a:lstStyle/>
        <a:p>
          <a:r>
            <a:rPr lang="en-IN" sz="1400" dirty="0" smtClean="0">
              <a:latin typeface="Comic Sans MS" panose="030F0702030302020204" pitchFamily="66" charset="0"/>
            </a:rPr>
            <a:t>3. Memory Leak Detection Algorithm.</a:t>
          </a:r>
          <a:endParaRPr lang="en-US" sz="1400" dirty="0">
            <a:latin typeface="Comic Sans MS" panose="030F0702030302020204" pitchFamily="66" charset="0"/>
          </a:endParaRPr>
        </a:p>
      </dgm:t>
    </dgm:pt>
    <dgm:pt modelId="{65CC494D-88F3-4EC8-A7C1-3B28EC966D68}" type="parTrans" cxnId="{A7DFB7D2-F576-4043-8043-14F83D3A892B}">
      <dgm:prSet/>
      <dgm:spPr/>
      <dgm:t>
        <a:bodyPr/>
        <a:lstStyle/>
        <a:p>
          <a:endParaRPr lang="en-US"/>
        </a:p>
      </dgm:t>
    </dgm:pt>
    <dgm:pt modelId="{748CD144-23C5-43E5-87E4-58C0D6DC26C8}" type="sibTrans" cxnId="{A7DFB7D2-F576-4043-8043-14F83D3A892B}">
      <dgm:prSet/>
      <dgm:spPr/>
      <dgm:t>
        <a:bodyPr/>
        <a:lstStyle/>
        <a:p>
          <a:endParaRPr lang="en-US"/>
        </a:p>
      </dgm:t>
    </dgm:pt>
    <dgm:pt modelId="{200356A2-E6E9-4030-9188-08F6CB9F0CCA}">
      <dgm:prSet phldrT="[Text]"/>
      <dgm:spPr/>
      <dgm:t>
        <a:bodyPr/>
        <a:lstStyle/>
        <a:p>
          <a:r>
            <a:rPr lang="en-IN" dirty="0" smtClean="0">
              <a:solidFill>
                <a:srgbClr val="121314"/>
              </a:solidFill>
              <a:latin typeface="Book Antiqua" panose="02040602050305030304" pitchFamily="18" charset="0"/>
            </a:rPr>
            <a:t>MLD Library Triggers Memory Leak Detection Algorithm on object Database to find the leaked objects.</a:t>
          </a:r>
          <a:endParaRPr lang="en-US" dirty="0"/>
        </a:p>
      </dgm:t>
    </dgm:pt>
    <dgm:pt modelId="{B621212F-F75B-4F79-AF68-B0511A46D975}" type="parTrans" cxnId="{72168DE2-924C-4C3D-BCB9-E3FA1AEA22CF}">
      <dgm:prSet/>
      <dgm:spPr/>
      <dgm:t>
        <a:bodyPr/>
        <a:lstStyle/>
        <a:p>
          <a:endParaRPr lang="en-US"/>
        </a:p>
      </dgm:t>
    </dgm:pt>
    <dgm:pt modelId="{E0678C4B-7334-4FCC-AEC5-4AA6C9E67528}" type="sibTrans" cxnId="{72168DE2-924C-4C3D-BCB9-E3FA1AEA22CF}">
      <dgm:prSet/>
      <dgm:spPr/>
      <dgm:t>
        <a:bodyPr/>
        <a:lstStyle/>
        <a:p>
          <a:endParaRPr lang="en-US"/>
        </a:p>
      </dgm:t>
    </dgm:pt>
    <dgm:pt modelId="{91735925-2A0D-440F-B7EB-6E6A9B165055}" type="pres">
      <dgm:prSet presAssocID="{A1986FF2-BB8A-4B76-8C2D-5BDCDC5A6930}" presName="linearFlow" presStyleCnt="0">
        <dgm:presLayoutVars>
          <dgm:dir/>
          <dgm:animLvl val="lvl"/>
          <dgm:resizeHandles val="exact"/>
        </dgm:presLayoutVars>
      </dgm:prSet>
      <dgm:spPr/>
      <dgm:t>
        <a:bodyPr/>
        <a:lstStyle/>
        <a:p>
          <a:endParaRPr lang="en-US"/>
        </a:p>
      </dgm:t>
    </dgm:pt>
    <dgm:pt modelId="{E9EFFCD4-1237-4754-892A-7CDE726CF749}" type="pres">
      <dgm:prSet presAssocID="{14FEE757-053F-4CC4-AEAC-73964F194A53}" presName="composite" presStyleCnt="0"/>
      <dgm:spPr/>
    </dgm:pt>
    <dgm:pt modelId="{4AFE159D-6E40-4F05-A76A-E1AC0BB162D2}" type="pres">
      <dgm:prSet presAssocID="{14FEE757-053F-4CC4-AEAC-73964F194A53}" presName="parentText" presStyleLbl="alignNode1" presStyleIdx="0" presStyleCnt="3" custLinFactNeighborY="0">
        <dgm:presLayoutVars>
          <dgm:chMax val="1"/>
          <dgm:bulletEnabled val="1"/>
        </dgm:presLayoutVars>
      </dgm:prSet>
      <dgm:spPr/>
      <dgm:t>
        <a:bodyPr/>
        <a:lstStyle/>
        <a:p>
          <a:endParaRPr lang="en-US"/>
        </a:p>
      </dgm:t>
    </dgm:pt>
    <dgm:pt modelId="{A132E14E-65B7-43F4-AE3A-CCEEC1ABF94E}" type="pres">
      <dgm:prSet presAssocID="{14FEE757-053F-4CC4-AEAC-73964F194A53}" presName="descendantText" presStyleLbl="alignAcc1" presStyleIdx="0" presStyleCnt="3">
        <dgm:presLayoutVars>
          <dgm:bulletEnabled val="1"/>
        </dgm:presLayoutVars>
      </dgm:prSet>
      <dgm:spPr/>
      <dgm:t>
        <a:bodyPr/>
        <a:lstStyle/>
        <a:p>
          <a:endParaRPr lang="en-US"/>
        </a:p>
      </dgm:t>
    </dgm:pt>
    <dgm:pt modelId="{A480C3B0-FC37-4D53-A348-B857989FC24A}" type="pres">
      <dgm:prSet presAssocID="{53912231-708A-4BB5-B18A-23372F7C9A30}" presName="sp" presStyleCnt="0"/>
      <dgm:spPr/>
    </dgm:pt>
    <dgm:pt modelId="{4C9DCB50-E78C-493B-BD0F-F038D2F25042}" type="pres">
      <dgm:prSet presAssocID="{E03F3EB4-19C8-4275-8BE7-206D0590717B}" presName="composite" presStyleCnt="0"/>
      <dgm:spPr/>
    </dgm:pt>
    <dgm:pt modelId="{5B1190C1-6D4F-405F-BCE3-870E538A4D9D}" type="pres">
      <dgm:prSet presAssocID="{E03F3EB4-19C8-4275-8BE7-206D0590717B}" presName="parentText" presStyleLbl="alignNode1" presStyleIdx="1" presStyleCnt="3" custLinFactNeighborY="0">
        <dgm:presLayoutVars>
          <dgm:chMax val="1"/>
          <dgm:bulletEnabled val="1"/>
        </dgm:presLayoutVars>
      </dgm:prSet>
      <dgm:spPr/>
      <dgm:t>
        <a:bodyPr/>
        <a:lstStyle/>
        <a:p>
          <a:endParaRPr lang="en-US"/>
        </a:p>
      </dgm:t>
    </dgm:pt>
    <dgm:pt modelId="{CCBEAFF5-D2BB-4DBF-9C3C-6FE5B4D1A42B}" type="pres">
      <dgm:prSet presAssocID="{E03F3EB4-19C8-4275-8BE7-206D0590717B}" presName="descendantText" presStyleLbl="alignAcc1" presStyleIdx="1" presStyleCnt="3">
        <dgm:presLayoutVars>
          <dgm:bulletEnabled val="1"/>
        </dgm:presLayoutVars>
      </dgm:prSet>
      <dgm:spPr/>
      <dgm:t>
        <a:bodyPr/>
        <a:lstStyle/>
        <a:p>
          <a:endParaRPr lang="en-US"/>
        </a:p>
      </dgm:t>
    </dgm:pt>
    <dgm:pt modelId="{627FFDC6-1736-45ED-BA9A-4E76451C80D9}" type="pres">
      <dgm:prSet presAssocID="{B18C6A56-61E4-4E1B-8315-9413C5228D12}" presName="sp" presStyleCnt="0"/>
      <dgm:spPr/>
    </dgm:pt>
    <dgm:pt modelId="{44975D6C-F11E-4B16-B83E-0801C9F78BA6}" type="pres">
      <dgm:prSet presAssocID="{61CC4706-B212-45CE-A594-9F01B24D1BB3}" presName="composite" presStyleCnt="0"/>
      <dgm:spPr/>
    </dgm:pt>
    <dgm:pt modelId="{B56BC441-C7C3-4160-87FA-FD628232A68A}" type="pres">
      <dgm:prSet presAssocID="{61CC4706-B212-45CE-A594-9F01B24D1BB3}" presName="parentText" presStyleLbl="alignNode1" presStyleIdx="2" presStyleCnt="3" custLinFactNeighborX="-22377" custLinFactNeighborY="-4895">
        <dgm:presLayoutVars>
          <dgm:chMax val="1"/>
          <dgm:bulletEnabled val="1"/>
        </dgm:presLayoutVars>
      </dgm:prSet>
      <dgm:spPr/>
      <dgm:t>
        <a:bodyPr/>
        <a:lstStyle/>
        <a:p>
          <a:endParaRPr lang="en-US"/>
        </a:p>
      </dgm:t>
    </dgm:pt>
    <dgm:pt modelId="{605D719E-FC67-4FA8-8322-D41AF189318C}" type="pres">
      <dgm:prSet presAssocID="{61CC4706-B212-45CE-A594-9F01B24D1BB3}" presName="descendantText" presStyleLbl="alignAcc1" presStyleIdx="2" presStyleCnt="3">
        <dgm:presLayoutVars>
          <dgm:bulletEnabled val="1"/>
        </dgm:presLayoutVars>
      </dgm:prSet>
      <dgm:spPr/>
      <dgm:t>
        <a:bodyPr/>
        <a:lstStyle/>
        <a:p>
          <a:endParaRPr lang="en-US"/>
        </a:p>
      </dgm:t>
    </dgm:pt>
  </dgm:ptLst>
  <dgm:cxnLst>
    <dgm:cxn modelId="{A7DFB7D2-F576-4043-8043-14F83D3A892B}" srcId="{A1986FF2-BB8A-4B76-8C2D-5BDCDC5A6930}" destId="{61CC4706-B212-45CE-A594-9F01B24D1BB3}" srcOrd="2" destOrd="0" parTransId="{65CC494D-88F3-4EC8-A7C1-3B28EC966D68}" sibTransId="{748CD144-23C5-43E5-87E4-58C0D6DC26C8}"/>
    <dgm:cxn modelId="{E50C5E52-83BB-4D76-94C6-D3C27AD9E9AF}" type="presOf" srcId="{3EC772E5-C5B3-4ABF-A85B-17E32B426594}" destId="{A132E14E-65B7-43F4-AE3A-CCEEC1ABF94E}" srcOrd="0" destOrd="0" presId="urn:microsoft.com/office/officeart/2005/8/layout/chevron2"/>
    <dgm:cxn modelId="{D4873E7A-EC02-48B0-973A-02CA9F59DB49}" type="presOf" srcId="{E03F3EB4-19C8-4275-8BE7-206D0590717B}" destId="{5B1190C1-6D4F-405F-BCE3-870E538A4D9D}" srcOrd="0" destOrd="0" presId="urn:microsoft.com/office/officeart/2005/8/layout/chevron2"/>
    <dgm:cxn modelId="{CDB11B8B-F661-4802-8AF4-5DFDE9259191}" srcId="{A1986FF2-BB8A-4B76-8C2D-5BDCDC5A6930}" destId="{14FEE757-053F-4CC4-AEAC-73964F194A53}" srcOrd="0" destOrd="0" parTransId="{C3DF2789-6D36-45FE-9608-49748CD9FD16}" sibTransId="{53912231-708A-4BB5-B18A-23372F7C9A30}"/>
    <dgm:cxn modelId="{5F85FD3B-90B4-4FAA-B704-8E60FDAD02F4}" type="presOf" srcId="{A1986FF2-BB8A-4B76-8C2D-5BDCDC5A6930}" destId="{91735925-2A0D-440F-B7EB-6E6A9B165055}" srcOrd="0" destOrd="0" presId="urn:microsoft.com/office/officeart/2005/8/layout/chevron2"/>
    <dgm:cxn modelId="{FAEAF91F-C6BD-4782-8896-7B08DC8E79BA}" srcId="{E03F3EB4-19C8-4275-8BE7-206D0590717B}" destId="{0187AF88-F660-4407-AE55-1A7D2025AB45}" srcOrd="0" destOrd="0" parTransId="{6ECDD8D8-3E14-466A-9C95-C2FB2EAE8E73}" sibTransId="{5AE289D9-43DF-4627-97CB-6167E3C2EC1F}"/>
    <dgm:cxn modelId="{A569711E-9998-471B-A4CF-98F96CFEAB78}" type="presOf" srcId="{14FEE757-053F-4CC4-AEAC-73964F194A53}" destId="{4AFE159D-6E40-4F05-A76A-E1AC0BB162D2}" srcOrd="0" destOrd="0" presId="urn:microsoft.com/office/officeart/2005/8/layout/chevron2"/>
    <dgm:cxn modelId="{72168DE2-924C-4C3D-BCB9-E3FA1AEA22CF}" srcId="{61CC4706-B212-45CE-A594-9F01B24D1BB3}" destId="{200356A2-E6E9-4030-9188-08F6CB9F0CCA}" srcOrd="0" destOrd="0" parTransId="{B621212F-F75B-4F79-AF68-B0511A46D975}" sibTransId="{E0678C4B-7334-4FCC-AEC5-4AA6C9E67528}"/>
    <dgm:cxn modelId="{98806CD8-5D51-4FC5-88BE-79D20EC91443}" srcId="{14FEE757-053F-4CC4-AEAC-73964F194A53}" destId="{3EC772E5-C5B3-4ABF-A85B-17E32B426594}" srcOrd="0" destOrd="0" parTransId="{2A699F4C-D98C-4BC4-8081-11091DBEB2E2}" sibTransId="{94321880-9E0D-4036-9D5F-C4CCB8261229}"/>
    <dgm:cxn modelId="{072A8DF4-FD4D-4067-A387-F8DF5454F0A1}" type="presOf" srcId="{200356A2-E6E9-4030-9188-08F6CB9F0CCA}" destId="{605D719E-FC67-4FA8-8322-D41AF189318C}" srcOrd="0" destOrd="0" presId="urn:microsoft.com/office/officeart/2005/8/layout/chevron2"/>
    <dgm:cxn modelId="{82AB799F-E7DC-4532-86BC-B2181FA7B764}" type="presOf" srcId="{61CC4706-B212-45CE-A594-9F01B24D1BB3}" destId="{B56BC441-C7C3-4160-87FA-FD628232A68A}" srcOrd="0" destOrd="0" presId="urn:microsoft.com/office/officeart/2005/8/layout/chevron2"/>
    <dgm:cxn modelId="{C654022C-E9F5-456B-95EC-D494D38B107C}" type="presOf" srcId="{0187AF88-F660-4407-AE55-1A7D2025AB45}" destId="{CCBEAFF5-D2BB-4DBF-9C3C-6FE5B4D1A42B}" srcOrd="0" destOrd="0" presId="urn:microsoft.com/office/officeart/2005/8/layout/chevron2"/>
    <dgm:cxn modelId="{3EE9C224-2D7D-420E-A3EC-A5F0A5BAF84A}" srcId="{A1986FF2-BB8A-4B76-8C2D-5BDCDC5A6930}" destId="{E03F3EB4-19C8-4275-8BE7-206D0590717B}" srcOrd="1" destOrd="0" parTransId="{6890037C-F8CB-4458-AE90-CD9E539BC93A}" sibTransId="{B18C6A56-61E4-4E1B-8315-9413C5228D12}"/>
    <dgm:cxn modelId="{99C7A753-506E-43DD-A943-F6B88F12F9C6}" type="presParOf" srcId="{91735925-2A0D-440F-B7EB-6E6A9B165055}" destId="{E9EFFCD4-1237-4754-892A-7CDE726CF749}" srcOrd="0" destOrd="0" presId="urn:microsoft.com/office/officeart/2005/8/layout/chevron2"/>
    <dgm:cxn modelId="{88689CF6-6D89-4FE8-83F6-2373F5F518AF}" type="presParOf" srcId="{E9EFFCD4-1237-4754-892A-7CDE726CF749}" destId="{4AFE159D-6E40-4F05-A76A-E1AC0BB162D2}" srcOrd="0" destOrd="0" presId="urn:microsoft.com/office/officeart/2005/8/layout/chevron2"/>
    <dgm:cxn modelId="{99377E37-F756-4F7F-98CC-E66F0D498243}" type="presParOf" srcId="{E9EFFCD4-1237-4754-892A-7CDE726CF749}" destId="{A132E14E-65B7-43F4-AE3A-CCEEC1ABF94E}" srcOrd="1" destOrd="0" presId="urn:microsoft.com/office/officeart/2005/8/layout/chevron2"/>
    <dgm:cxn modelId="{5ADD3AF1-BE25-443C-8E12-BDD4F078102A}" type="presParOf" srcId="{91735925-2A0D-440F-B7EB-6E6A9B165055}" destId="{A480C3B0-FC37-4D53-A348-B857989FC24A}" srcOrd="1" destOrd="0" presId="urn:microsoft.com/office/officeart/2005/8/layout/chevron2"/>
    <dgm:cxn modelId="{965A65C6-996E-4091-8565-9B33E8A51F0E}" type="presParOf" srcId="{91735925-2A0D-440F-B7EB-6E6A9B165055}" destId="{4C9DCB50-E78C-493B-BD0F-F038D2F25042}" srcOrd="2" destOrd="0" presId="urn:microsoft.com/office/officeart/2005/8/layout/chevron2"/>
    <dgm:cxn modelId="{D2DB02D0-D656-489E-9EF3-F57A5F25B8CB}" type="presParOf" srcId="{4C9DCB50-E78C-493B-BD0F-F038D2F25042}" destId="{5B1190C1-6D4F-405F-BCE3-870E538A4D9D}" srcOrd="0" destOrd="0" presId="urn:microsoft.com/office/officeart/2005/8/layout/chevron2"/>
    <dgm:cxn modelId="{AA17DB8E-91D1-42DE-B365-35DE8E00EB18}" type="presParOf" srcId="{4C9DCB50-E78C-493B-BD0F-F038D2F25042}" destId="{CCBEAFF5-D2BB-4DBF-9C3C-6FE5B4D1A42B}" srcOrd="1" destOrd="0" presId="urn:microsoft.com/office/officeart/2005/8/layout/chevron2"/>
    <dgm:cxn modelId="{925A5751-8161-491D-B239-71448D49F7C6}" type="presParOf" srcId="{91735925-2A0D-440F-B7EB-6E6A9B165055}" destId="{627FFDC6-1736-45ED-BA9A-4E76451C80D9}" srcOrd="3" destOrd="0" presId="urn:microsoft.com/office/officeart/2005/8/layout/chevron2"/>
    <dgm:cxn modelId="{A78734FB-E2C9-4546-BC83-389F01725118}" type="presParOf" srcId="{91735925-2A0D-440F-B7EB-6E6A9B165055}" destId="{44975D6C-F11E-4B16-B83E-0801C9F78BA6}" srcOrd="4" destOrd="0" presId="urn:microsoft.com/office/officeart/2005/8/layout/chevron2"/>
    <dgm:cxn modelId="{302E0633-2239-4615-BF2C-7737E23EF4F6}" type="presParOf" srcId="{44975D6C-F11E-4B16-B83E-0801C9F78BA6}" destId="{B56BC441-C7C3-4160-87FA-FD628232A68A}" srcOrd="0" destOrd="0" presId="urn:microsoft.com/office/officeart/2005/8/layout/chevron2"/>
    <dgm:cxn modelId="{E235DAC5-4838-4A07-8EDD-A2CB72E9CB47}" type="presParOf" srcId="{44975D6C-F11E-4B16-B83E-0801C9F78BA6}" destId="{605D719E-FC67-4FA8-8322-D41AF18931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E159D-6E40-4F05-A76A-E1AC0BB162D2}">
      <dsp:nvSpPr>
        <dsp:cNvPr id="0" name=""/>
        <dsp:cNvSpPr/>
      </dsp:nvSpPr>
      <dsp:spPr>
        <a:xfrm rot="5400000">
          <a:off x="-250104" y="254816"/>
          <a:ext cx="1667360" cy="1167152"/>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latin typeface="Comic Sans MS" panose="030F0702030302020204" pitchFamily="66" charset="0"/>
            </a:rPr>
            <a:t>1. Structure Database</a:t>
          </a:r>
          <a:endParaRPr lang="en-US" sz="1400" kern="1200" dirty="0">
            <a:latin typeface="Comic Sans MS" panose="030F0702030302020204" pitchFamily="66" charset="0"/>
          </a:endParaRPr>
        </a:p>
      </dsp:txBody>
      <dsp:txXfrm rot="-5400000">
        <a:off x="0" y="588288"/>
        <a:ext cx="1167152" cy="500208"/>
      </dsp:txXfrm>
    </dsp:sp>
    <dsp:sp modelId="{A132E14E-65B7-43F4-AE3A-CCEEC1ABF94E}">
      <dsp:nvSpPr>
        <dsp:cNvPr id="0" name=""/>
        <dsp:cNvSpPr/>
      </dsp:nvSpPr>
      <dsp:spPr>
        <a:xfrm rot="5400000">
          <a:off x="5346655" y="-4174790"/>
          <a:ext cx="1083784" cy="944279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smtClean="0">
              <a:solidFill>
                <a:srgbClr val="121314"/>
              </a:solidFill>
              <a:latin typeface="Book Antiqua" panose="02040602050305030304" pitchFamily="18" charset="0"/>
            </a:rPr>
            <a:t>MLD Library will Maintain the information about all structures which the application is using.</a:t>
          </a:r>
          <a:endParaRPr lang="en-US" sz="2800" kern="1200" dirty="0"/>
        </a:p>
      </dsp:txBody>
      <dsp:txXfrm rot="-5400000">
        <a:off x="1167152" y="57619"/>
        <a:ext cx="9389884" cy="977972"/>
      </dsp:txXfrm>
    </dsp:sp>
    <dsp:sp modelId="{5B1190C1-6D4F-405F-BCE3-870E538A4D9D}">
      <dsp:nvSpPr>
        <dsp:cNvPr id="0" name=""/>
        <dsp:cNvSpPr/>
      </dsp:nvSpPr>
      <dsp:spPr>
        <a:xfrm rot="5400000">
          <a:off x="-250104" y="1729070"/>
          <a:ext cx="1667360" cy="1167152"/>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latin typeface="Comic Sans MS" panose="030F0702030302020204" pitchFamily="66" charset="0"/>
            </a:rPr>
            <a:t>2. Object Database</a:t>
          </a:r>
          <a:endParaRPr lang="en-US" sz="1400" kern="1200" dirty="0">
            <a:latin typeface="Comic Sans MS" panose="030F0702030302020204" pitchFamily="66" charset="0"/>
          </a:endParaRPr>
        </a:p>
      </dsp:txBody>
      <dsp:txXfrm rot="-5400000">
        <a:off x="0" y="2062542"/>
        <a:ext cx="1167152" cy="500208"/>
      </dsp:txXfrm>
    </dsp:sp>
    <dsp:sp modelId="{CCBEAFF5-D2BB-4DBF-9C3C-6FE5B4D1A42B}">
      <dsp:nvSpPr>
        <dsp:cNvPr id="0" name=""/>
        <dsp:cNvSpPr/>
      </dsp:nvSpPr>
      <dsp:spPr>
        <a:xfrm rot="5400000">
          <a:off x="5346655" y="-2700536"/>
          <a:ext cx="1083784" cy="944279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smtClean="0">
              <a:solidFill>
                <a:srgbClr val="121314"/>
              </a:solidFill>
              <a:latin typeface="Book Antiqua" panose="02040602050305030304" pitchFamily="18" charset="0"/>
            </a:rPr>
            <a:t>MLD Library will Maintain the information about objects malloc’d by the application.</a:t>
          </a:r>
          <a:endParaRPr lang="en-US" sz="2800" kern="1200" dirty="0"/>
        </a:p>
      </dsp:txBody>
      <dsp:txXfrm rot="-5400000">
        <a:off x="1167152" y="1531873"/>
        <a:ext cx="9389884" cy="977972"/>
      </dsp:txXfrm>
    </dsp:sp>
    <dsp:sp modelId="{B56BC441-C7C3-4160-87FA-FD628232A68A}">
      <dsp:nvSpPr>
        <dsp:cNvPr id="0" name=""/>
        <dsp:cNvSpPr/>
      </dsp:nvSpPr>
      <dsp:spPr>
        <a:xfrm rot="5400000">
          <a:off x="-250104" y="3121708"/>
          <a:ext cx="1667360" cy="1167152"/>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latin typeface="Comic Sans MS" panose="030F0702030302020204" pitchFamily="66" charset="0"/>
            </a:rPr>
            <a:t>3. Memory Leak Detection Algorithm.</a:t>
          </a:r>
          <a:endParaRPr lang="en-US" sz="1400" kern="1200" dirty="0">
            <a:latin typeface="Comic Sans MS" panose="030F0702030302020204" pitchFamily="66" charset="0"/>
          </a:endParaRPr>
        </a:p>
      </dsp:txBody>
      <dsp:txXfrm rot="-5400000">
        <a:off x="0" y="3455180"/>
        <a:ext cx="1167152" cy="500208"/>
      </dsp:txXfrm>
    </dsp:sp>
    <dsp:sp modelId="{605D719E-FC67-4FA8-8322-D41AF189318C}">
      <dsp:nvSpPr>
        <dsp:cNvPr id="0" name=""/>
        <dsp:cNvSpPr/>
      </dsp:nvSpPr>
      <dsp:spPr>
        <a:xfrm rot="5400000">
          <a:off x="5346370" y="-1225996"/>
          <a:ext cx="1084354" cy="9442790"/>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smtClean="0">
              <a:solidFill>
                <a:srgbClr val="121314"/>
              </a:solidFill>
              <a:latin typeface="Book Antiqua" panose="02040602050305030304" pitchFamily="18" charset="0"/>
            </a:rPr>
            <a:t>MLD Library Triggers Memory Leak Detection Algorithm on object Database to find the leaked objects.</a:t>
          </a:r>
          <a:endParaRPr lang="en-US" sz="2800" kern="1200" dirty="0"/>
        </a:p>
      </dsp:txBody>
      <dsp:txXfrm rot="-5400000">
        <a:off x="1167152" y="3006156"/>
        <a:ext cx="9389856" cy="9784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420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686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01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70781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77152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7970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9887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1138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73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921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653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367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73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77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717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383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450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CF1133-3259-4C45-BABA-5B62D9C6F78D}" type="datetimeFigureOut">
              <a:rPr lang="en-US" smtClean="0"/>
              <a:t>1/9/2021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081984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931818"/>
          </a:xfrm>
        </p:spPr>
        <p:txBody>
          <a:bodyPr>
            <a:noAutofit/>
          </a:bodyPr>
          <a:lstStyle/>
          <a:p>
            <a:r>
              <a:rPr lang="en-IN" sz="2400" u="sng" dirty="0" smtClean="0">
                <a:solidFill>
                  <a:schemeClr val="accent3">
                    <a:lumMod val="75000"/>
                  </a:schemeClr>
                </a:solidFill>
              </a:rPr>
              <a:t>Minor </a:t>
            </a:r>
            <a:r>
              <a:rPr lang="en-IN" sz="2400" u="sng" dirty="0">
                <a:solidFill>
                  <a:schemeClr val="accent3">
                    <a:lumMod val="75000"/>
                  </a:schemeClr>
                </a:solidFill>
              </a:rPr>
              <a:t>Project </a:t>
            </a:r>
            <a:r>
              <a:rPr lang="en-IN" sz="2400" u="sng" dirty="0" smtClean="0">
                <a:solidFill>
                  <a:schemeClr val="accent3">
                    <a:lumMod val="75000"/>
                  </a:schemeClr>
                </a:solidFill>
              </a:rPr>
              <a:t> </a:t>
            </a:r>
            <a:r>
              <a:rPr lang="en-IN" sz="2400" u="sng" dirty="0">
                <a:solidFill>
                  <a:schemeClr val="accent3">
                    <a:lumMod val="75000"/>
                  </a:schemeClr>
                </a:solidFill>
              </a:rPr>
              <a:t/>
            </a:r>
            <a:br>
              <a:rPr lang="en-IN" sz="2400" u="sng" dirty="0">
                <a:solidFill>
                  <a:schemeClr val="accent3">
                    <a:lumMod val="75000"/>
                  </a:schemeClr>
                </a:solidFill>
              </a:rPr>
            </a:br>
            <a:r>
              <a:rPr lang="en-IN" sz="2400" u="sng" dirty="0">
                <a:solidFill>
                  <a:schemeClr val="accent3">
                    <a:lumMod val="75000"/>
                  </a:schemeClr>
                </a:solidFill>
              </a:rPr>
              <a:t>On </a:t>
            </a:r>
            <a:br>
              <a:rPr lang="en-IN" sz="2400" u="sng" dirty="0">
                <a:solidFill>
                  <a:schemeClr val="accent3">
                    <a:lumMod val="75000"/>
                  </a:schemeClr>
                </a:solidFill>
              </a:rPr>
            </a:br>
            <a:r>
              <a:rPr lang="en-US" sz="2400" b="1" u="sng" dirty="0">
                <a:solidFill>
                  <a:schemeClr val="accent3">
                    <a:lumMod val="75000"/>
                  </a:schemeClr>
                </a:solidFill>
              </a:rPr>
              <a:t>Memory Leak Detector For C </a:t>
            </a:r>
            <a:endParaRPr lang="en-IN" sz="2400" u="sng" dirty="0">
              <a:solidFill>
                <a:schemeClr val="accent3">
                  <a:lumMod val="75000"/>
                </a:schemeClr>
              </a:solidFill>
            </a:endParaRPr>
          </a:p>
        </p:txBody>
      </p:sp>
      <p:sp>
        <p:nvSpPr>
          <p:cNvPr id="3" name="Content Placeholder 2"/>
          <p:cNvSpPr>
            <a:spLocks noGrp="1"/>
          </p:cNvSpPr>
          <p:nvPr>
            <p:ph idx="1"/>
          </p:nvPr>
        </p:nvSpPr>
        <p:spPr>
          <a:xfrm>
            <a:off x="913795" y="1732449"/>
            <a:ext cx="10353762" cy="4955734"/>
          </a:xfrm>
        </p:spPr>
        <p:txBody>
          <a:bodyPr>
            <a:normAutofit fontScale="92500" lnSpcReduction="20000"/>
          </a:bodyPr>
          <a:lstStyle/>
          <a:p>
            <a:pPr marL="36900" indent="0" algn="ctr">
              <a:buNone/>
            </a:pPr>
            <a:r>
              <a:rPr lang="en-US" dirty="0" smtClean="0"/>
              <a:t> </a:t>
            </a:r>
            <a:r>
              <a:rPr lang="en-US" dirty="0">
                <a:solidFill>
                  <a:schemeClr val="accent2">
                    <a:lumMod val="75000"/>
                  </a:schemeClr>
                </a:solidFill>
              </a:rPr>
              <a:t>BACHELOR IN TECHNOLOGY </a:t>
            </a:r>
            <a:r>
              <a:rPr lang="en-US" dirty="0" smtClean="0">
                <a:solidFill>
                  <a:schemeClr val="accent2">
                    <a:lumMod val="75000"/>
                  </a:schemeClr>
                </a:solidFill>
              </a:rPr>
              <a:t>IN </a:t>
            </a:r>
            <a:r>
              <a:rPr lang="en-US" dirty="0">
                <a:solidFill>
                  <a:schemeClr val="accent2">
                    <a:lumMod val="75000"/>
                  </a:schemeClr>
                </a:solidFill>
              </a:rPr>
              <a:t>COMPUTER SCIENCE AND ENGINEERING </a:t>
            </a:r>
            <a:endParaRPr lang="en-US" dirty="0" smtClean="0">
              <a:solidFill>
                <a:schemeClr val="accent2">
                  <a:lumMod val="75000"/>
                </a:schemeClr>
              </a:solidFill>
            </a:endParaRPr>
          </a:p>
          <a:p>
            <a:pPr marL="36900" indent="0">
              <a:buNone/>
            </a:pPr>
            <a:endParaRPr lang="en-US" dirty="0" smtClean="0"/>
          </a:p>
          <a:p>
            <a:pPr marL="36900" indent="0" algn="ctr">
              <a:buNone/>
            </a:pPr>
            <a:endParaRPr lang="en-US" dirty="0" smtClean="0"/>
          </a:p>
          <a:p>
            <a:pPr marL="36900" indent="0" algn="ctr">
              <a:buNone/>
            </a:pPr>
            <a:endParaRPr lang="en-US" dirty="0"/>
          </a:p>
          <a:p>
            <a:pPr marL="36900" indent="0" algn="ctr">
              <a:buNone/>
            </a:pPr>
            <a:endParaRPr lang="en-US" dirty="0" smtClean="0"/>
          </a:p>
          <a:p>
            <a:pPr marL="36900" indent="0" algn="ctr">
              <a:buNone/>
            </a:pPr>
            <a:endParaRPr lang="en-US" dirty="0" smtClean="0"/>
          </a:p>
          <a:p>
            <a:pPr marL="36900" indent="0" algn="ctr">
              <a:buNone/>
            </a:pPr>
            <a:r>
              <a:rPr lang="en-US" sz="2400" dirty="0" smtClean="0">
                <a:solidFill>
                  <a:schemeClr val="accent2">
                    <a:lumMod val="75000"/>
                  </a:schemeClr>
                </a:solidFill>
              </a:rPr>
              <a:t>University </a:t>
            </a:r>
            <a:r>
              <a:rPr lang="en-US" sz="2400" dirty="0">
                <a:solidFill>
                  <a:schemeClr val="accent2">
                    <a:lumMod val="75000"/>
                  </a:schemeClr>
                </a:solidFill>
              </a:rPr>
              <a:t>School of Information, Communication and Technology </a:t>
            </a:r>
          </a:p>
          <a:p>
            <a:pPr marL="36900" indent="0" algn="ctr">
              <a:buNone/>
            </a:pPr>
            <a:r>
              <a:rPr lang="en-IN" sz="2400" dirty="0">
                <a:solidFill>
                  <a:schemeClr val="accent2">
                    <a:lumMod val="75000"/>
                  </a:schemeClr>
                </a:solidFill>
              </a:rPr>
              <a:t>(GURU GOBIND SINGH INDRAPRASTHA UNIVERSITY) </a:t>
            </a:r>
          </a:p>
          <a:p>
            <a:pPr marL="720000" lvl="2" indent="0">
              <a:buNone/>
            </a:pPr>
            <a:r>
              <a:rPr lang="en-IN" sz="2400" b="1" dirty="0">
                <a:solidFill>
                  <a:schemeClr val="accent2">
                    <a:lumMod val="60000"/>
                    <a:lumOff val="40000"/>
                  </a:schemeClr>
                </a:solidFill>
              </a:rPr>
              <a:t>SUBMITTED TO: </a:t>
            </a:r>
            <a:r>
              <a:rPr lang="en-IN" sz="2400" b="1" dirty="0" smtClean="0">
                <a:solidFill>
                  <a:schemeClr val="accent2">
                    <a:lumMod val="60000"/>
                    <a:lumOff val="40000"/>
                  </a:schemeClr>
                </a:solidFill>
              </a:rPr>
              <a:t>											SUBMITTED </a:t>
            </a:r>
            <a:r>
              <a:rPr lang="en-IN" sz="2400" b="1" dirty="0">
                <a:solidFill>
                  <a:schemeClr val="accent2">
                    <a:lumMod val="60000"/>
                    <a:lumOff val="40000"/>
                  </a:schemeClr>
                </a:solidFill>
              </a:rPr>
              <a:t>BY: </a:t>
            </a:r>
            <a:endParaRPr lang="en-IN" sz="2400" dirty="0">
              <a:solidFill>
                <a:schemeClr val="accent2">
                  <a:lumMod val="60000"/>
                  <a:lumOff val="40000"/>
                </a:schemeClr>
              </a:solidFill>
            </a:endParaRPr>
          </a:p>
          <a:p>
            <a:pPr marL="720000" lvl="2" indent="0">
              <a:buNone/>
            </a:pPr>
            <a:r>
              <a:rPr lang="sv-SE" sz="2400" dirty="0">
                <a:solidFill>
                  <a:schemeClr val="accent2">
                    <a:lumMod val="60000"/>
                    <a:lumOff val="40000"/>
                  </a:schemeClr>
                </a:solidFill>
              </a:rPr>
              <a:t>Dr. Jaspreeti Singh </a:t>
            </a:r>
            <a:r>
              <a:rPr lang="sv-SE" sz="2400" dirty="0" smtClean="0">
                <a:solidFill>
                  <a:schemeClr val="accent2">
                    <a:lumMod val="60000"/>
                    <a:lumOff val="40000"/>
                  </a:schemeClr>
                </a:solidFill>
              </a:rPr>
              <a:t>											Mohit </a:t>
            </a:r>
            <a:r>
              <a:rPr lang="sv-SE" sz="2400" dirty="0">
                <a:solidFill>
                  <a:schemeClr val="accent2">
                    <a:lumMod val="60000"/>
                    <a:lumOff val="40000"/>
                  </a:schemeClr>
                </a:solidFill>
              </a:rPr>
              <a:t>Kumar </a:t>
            </a:r>
          </a:p>
          <a:p>
            <a:pPr marL="720000" lvl="2" indent="0">
              <a:buNone/>
            </a:pPr>
            <a:r>
              <a:rPr lang="en-IN" sz="2400" dirty="0">
                <a:solidFill>
                  <a:schemeClr val="accent2">
                    <a:lumMod val="60000"/>
                    <a:lumOff val="40000"/>
                  </a:schemeClr>
                </a:solidFill>
              </a:rPr>
              <a:t>(Assistant Professor) </a:t>
            </a:r>
            <a:r>
              <a:rPr lang="en-IN" sz="2400" dirty="0" smtClean="0">
                <a:solidFill>
                  <a:schemeClr val="accent2">
                    <a:lumMod val="60000"/>
                    <a:lumOff val="40000"/>
                  </a:schemeClr>
                </a:solidFill>
              </a:rPr>
              <a:t>										02116403217 </a:t>
            </a:r>
            <a:endParaRPr lang="en-IN" sz="2400" dirty="0">
              <a:solidFill>
                <a:schemeClr val="accent2">
                  <a:lumMod val="60000"/>
                  <a:lumOff val="40000"/>
                </a:schemeClr>
              </a:solidFill>
            </a:endParaRPr>
          </a:p>
          <a:p>
            <a:pPr marL="720000" lvl="2" indent="0">
              <a:buNone/>
            </a:pPr>
            <a:r>
              <a:rPr lang="en-IN" sz="2400" dirty="0">
                <a:solidFill>
                  <a:schemeClr val="accent2">
                    <a:lumMod val="60000"/>
                    <a:lumOff val="40000"/>
                  </a:schemeClr>
                </a:solidFill>
              </a:rPr>
              <a:t>USICT, GGSIPU </a:t>
            </a:r>
            <a:r>
              <a:rPr lang="en-IN" sz="2400" dirty="0" smtClean="0">
                <a:solidFill>
                  <a:schemeClr val="accent2">
                    <a:lumMod val="60000"/>
                    <a:lumOff val="40000"/>
                  </a:schemeClr>
                </a:solidFill>
              </a:rPr>
              <a:t>											(</a:t>
            </a:r>
            <a:r>
              <a:rPr lang="en-IN" sz="2400" dirty="0">
                <a:solidFill>
                  <a:schemeClr val="accent2">
                    <a:lumMod val="60000"/>
                    <a:lumOff val="40000"/>
                  </a:schemeClr>
                </a:solidFill>
              </a:rPr>
              <a:t>7th Semester)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051" y="2037805"/>
            <a:ext cx="2381250" cy="1854925"/>
          </a:xfrm>
          <a:prstGeom prst="rect">
            <a:avLst/>
          </a:prstGeom>
        </p:spPr>
      </p:pic>
    </p:spTree>
    <p:extLst>
      <p:ext uri="{BB962C8B-B14F-4D97-AF65-F5344CB8AC3E}">
        <p14:creationId xmlns:p14="http://schemas.microsoft.com/office/powerpoint/2010/main" val="422505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1117600"/>
            <a:ext cx="10842170" cy="5156425"/>
          </a:xfrm>
          <a:prstGeom prst="rect">
            <a:avLst/>
          </a:prstGeom>
        </p:spPr>
      </p:pic>
      <p:sp>
        <p:nvSpPr>
          <p:cNvPr id="3" name="Horizontal Scroll 2"/>
          <p:cNvSpPr/>
          <p:nvPr/>
        </p:nvSpPr>
        <p:spPr>
          <a:xfrm>
            <a:off x="0" y="43542"/>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mic Sans MS" panose="030F0702030302020204" pitchFamily="66" charset="0"/>
              </a:rPr>
              <a:t>Structure Registration Example  </a:t>
            </a:r>
            <a:endParaRPr lang="en-IN" sz="2000" dirty="0">
              <a:solidFill>
                <a:schemeClr val="accent1">
                  <a:lumMod val="75000"/>
                </a:schemeClr>
              </a:solidFill>
              <a:latin typeface="Comic Sans MS" panose="030F0702030302020204" pitchFamily="66" charset="0"/>
            </a:endParaRPr>
          </a:p>
        </p:txBody>
      </p:sp>
    </p:spTree>
    <p:extLst>
      <p:ext uri="{BB962C8B-B14F-4D97-AF65-F5344CB8AC3E}">
        <p14:creationId xmlns:p14="http://schemas.microsoft.com/office/powerpoint/2010/main" val="298646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0" y="43542"/>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mic Sans MS" panose="030F0702030302020204" pitchFamily="66" charset="0"/>
              </a:rPr>
              <a:t>Designing MLD Structure Database</a:t>
            </a:r>
            <a:endParaRPr lang="en-IN" sz="2000" dirty="0">
              <a:solidFill>
                <a:schemeClr val="accent1">
                  <a:lumMod val="75000"/>
                </a:schemeClr>
              </a:solidFill>
              <a:latin typeface="Comic Sans MS" panose="030F0702030302020204"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24" y="1072970"/>
            <a:ext cx="10764752" cy="5182323"/>
          </a:xfrm>
          <a:prstGeom prst="rect">
            <a:avLst/>
          </a:prstGeom>
        </p:spPr>
      </p:pic>
    </p:spTree>
    <p:extLst>
      <p:ext uri="{BB962C8B-B14F-4D97-AF65-F5344CB8AC3E}">
        <p14:creationId xmlns:p14="http://schemas.microsoft.com/office/powerpoint/2010/main" val="67846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u="sng" dirty="0">
                <a:solidFill>
                  <a:schemeClr val="accent2">
                    <a:lumMod val="75000"/>
                  </a:schemeClr>
                </a:solidFill>
              </a:rPr>
              <a:t>Goals of Phase </a:t>
            </a:r>
            <a:r>
              <a:rPr lang="en-IN" u="sng" dirty="0" smtClean="0">
                <a:solidFill>
                  <a:schemeClr val="accent2">
                    <a:lumMod val="75000"/>
                  </a:schemeClr>
                </a:solidFill>
              </a:rPr>
              <a:t>-2</a:t>
            </a:r>
            <a:endParaRPr lang="en-IN" dirty="0"/>
          </a:p>
        </p:txBody>
      </p:sp>
      <p:sp>
        <p:nvSpPr>
          <p:cNvPr id="3" name="Content Placeholder 2"/>
          <p:cNvSpPr>
            <a:spLocks noGrp="1"/>
          </p:cNvSpPr>
          <p:nvPr>
            <p:ph idx="1"/>
          </p:nvPr>
        </p:nvSpPr>
        <p:spPr>
          <a:xfrm>
            <a:off x="913795" y="1732449"/>
            <a:ext cx="10353762" cy="4566751"/>
          </a:xfrm>
        </p:spPr>
        <p:txBody>
          <a:bodyPr>
            <a:normAutofit/>
          </a:bodyPr>
          <a:lstStyle/>
          <a:p>
            <a:r>
              <a:rPr lang="en-IN" dirty="0" smtClean="0"/>
              <a:t>In this Phase Our MLD Library Will have all the information about all the objects the application has malloc’d.</a:t>
            </a:r>
          </a:p>
          <a:p>
            <a:r>
              <a:rPr lang="en-IN" dirty="0" smtClean="0"/>
              <a:t>Whenever the application malloc a new object, MLD Library will store the relevant information about this object such as </a:t>
            </a:r>
          </a:p>
          <a:p>
            <a:pPr lvl="1">
              <a:buFont typeface="Wingdings" panose="05000000000000000000" pitchFamily="2" charset="2"/>
              <a:buChar char="Ø"/>
            </a:pPr>
            <a:r>
              <a:rPr lang="en-IN" dirty="0" smtClean="0"/>
              <a:t>Corresponding structure details of the object.</a:t>
            </a:r>
          </a:p>
          <a:p>
            <a:pPr lvl="1">
              <a:buFont typeface="Wingdings" panose="05000000000000000000" pitchFamily="2" charset="2"/>
              <a:buChar char="Ø"/>
            </a:pPr>
            <a:r>
              <a:rPr lang="en-IN" dirty="0" smtClean="0"/>
              <a:t>Address of the object.</a:t>
            </a:r>
          </a:p>
          <a:p>
            <a:r>
              <a:rPr lang="en-IN" dirty="0" smtClean="0"/>
              <a:t>The object record holds the above information of the object.</a:t>
            </a:r>
          </a:p>
          <a:p>
            <a:r>
              <a:rPr lang="en-IN" dirty="0" smtClean="0"/>
              <a:t>Idea is, MLD Library must have all information about all the dynamic objects the application is using at any point of time.</a:t>
            </a:r>
          </a:p>
          <a:p>
            <a:r>
              <a:rPr lang="en-IN" dirty="0" smtClean="0"/>
              <a:t>MLD Library will maintains a database called </a:t>
            </a:r>
            <a:r>
              <a:rPr lang="en-IN" dirty="0" smtClean="0">
                <a:solidFill>
                  <a:schemeClr val="accent3">
                    <a:lumMod val="60000"/>
                    <a:lumOff val="40000"/>
                  </a:schemeClr>
                </a:solidFill>
              </a:rPr>
              <a:t>object database </a:t>
            </a:r>
            <a:r>
              <a:rPr lang="en-IN" dirty="0" smtClean="0"/>
              <a:t>to keep track of all dynamic objects being used by the application.</a:t>
            </a:r>
            <a:endParaRPr lang="en-IN" dirty="0" smtClean="0">
              <a:solidFill>
                <a:schemeClr val="accent3">
                  <a:lumMod val="60000"/>
                  <a:lumOff val="40000"/>
                </a:schemeClr>
              </a:solidFill>
            </a:endParaRPr>
          </a:p>
          <a:p>
            <a:endParaRPr lang="en-IN" dirty="0"/>
          </a:p>
        </p:txBody>
      </p:sp>
    </p:spTree>
    <p:extLst>
      <p:ext uri="{BB962C8B-B14F-4D97-AF65-F5344CB8AC3E}">
        <p14:creationId xmlns:p14="http://schemas.microsoft.com/office/powerpoint/2010/main" val="237899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0" y="43542"/>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mic Sans MS" panose="030F0702030302020204" pitchFamily="66" charset="0"/>
              </a:rPr>
              <a:t>Object Database Modelling </a:t>
            </a:r>
            <a:endParaRPr lang="en-IN" sz="2000" dirty="0">
              <a:solidFill>
                <a:schemeClr val="accent1">
                  <a:lumMod val="75000"/>
                </a:schemeClr>
              </a:solidFill>
              <a:latin typeface="Comic Sans MS" panose="030F0702030302020204" pitchFamily="66"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35" y="1081027"/>
            <a:ext cx="5430907" cy="4985944"/>
          </a:xfrm>
          <a:prstGeom prst="rect">
            <a:avLst/>
          </a:prstGeom>
        </p:spPr>
      </p:pic>
      <p:sp>
        <p:nvSpPr>
          <p:cNvPr id="6" name="TextBox 5"/>
          <p:cNvSpPr txBox="1"/>
          <p:nvPr/>
        </p:nvSpPr>
        <p:spPr>
          <a:xfrm>
            <a:off x="5965371" y="1081027"/>
            <a:ext cx="5791200" cy="5724644"/>
          </a:xfrm>
          <a:prstGeom prst="rect">
            <a:avLst/>
          </a:prstGeom>
          <a:noFill/>
        </p:spPr>
        <p:txBody>
          <a:bodyPr wrap="square" rtlCol="0">
            <a:spAutoFit/>
          </a:bodyPr>
          <a:lstStyle/>
          <a:p>
            <a:r>
              <a:rPr lang="en-IN" dirty="0" smtClean="0">
                <a:solidFill>
                  <a:schemeClr val="accent3">
                    <a:lumMod val="60000"/>
                    <a:lumOff val="40000"/>
                  </a:schemeClr>
                </a:solidFill>
              </a:rPr>
              <a:t>//We will write our own calloc , let call it xcalloc </a:t>
            </a:r>
          </a:p>
          <a:p>
            <a:endParaRPr lang="en-IN" dirty="0">
              <a:solidFill>
                <a:schemeClr val="accent3">
                  <a:lumMod val="60000"/>
                  <a:lumOff val="40000"/>
                </a:schemeClr>
              </a:solidFill>
            </a:endParaRPr>
          </a:p>
          <a:p>
            <a:r>
              <a:rPr lang="en-US" dirty="0">
                <a:solidFill>
                  <a:schemeClr val="accent3">
                    <a:lumMod val="60000"/>
                    <a:lumOff val="40000"/>
                  </a:schemeClr>
                </a:solidFill>
              </a:rPr>
              <a:t>/*API to malloc the object*/</a:t>
            </a:r>
          </a:p>
          <a:p>
            <a:r>
              <a:rPr lang="en-US" dirty="0" smtClean="0">
                <a:solidFill>
                  <a:schemeClr val="accent3">
                    <a:lumMod val="60000"/>
                    <a:lumOff val="40000"/>
                  </a:schemeClr>
                </a:solidFill>
              </a:rPr>
              <a:t>void *xcalloc(object_db_t *object_db, char *struct_name, int units);</a:t>
            </a:r>
          </a:p>
          <a:p>
            <a:endParaRPr lang="en-IN" dirty="0" smtClean="0">
              <a:solidFill>
                <a:schemeClr val="accent3">
                  <a:lumMod val="60000"/>
                  <a:lumOff val="40000"/>
                </a:schemeClr>
              </a:solidFill>
            </a:endParaRPr>
          </a:p>
          <a:p>
            <a:r>
              <a:rPr lang="en-IN" dirty="0" smtClean="0">
                <a:solidFill>
                  <a:schemeClr val="accent3">
                    <a:lumMod val="60000"/>
                    <a:lumOff val="40000"/>
                  </a:schemeClr>
                </a:solidFill>
              </a:rPr>
              <a:t>//Ex. </a:t>
            </a:r>
            <a:r>
              <a:rPr lang="fr-FR" dirty="0">
                <a:solidFill>
                  <a:schemeClr val="accent3">
                    <a:lumMod val="60000"/>
                    <a:lumOff val="40000"/>
                  </a:schemeClr>
                </a:solidFill>
              </a:rPr>
              <a:t>emp_t </a:t>
            </a:r>
            <a:r>
              <a:rPr lang="fr-FR" dirty="0" smtClean="0">
                <a:solidFill>
                  <a:schemeClr val="accent3">
                    <a:lumMod val="60000"/>
                    <a:lumOff val="40000"/>
                  </a:schemeClr>
                </a:solidFill>
              </a:rPr>
              <a:t>*emp</a:t>
            </a:r>
            <a:r>
              <a:rPr lang="fr-FR" dirty="0">
                <a:solidFill>
                  <a:schemeClr val="accent3">
                    <a:lumMod val="60000"/>
                    <a:lumOff val="40000"/>
                  </a:schemeClr>
                </a:solidFill>
              </a:rPr>
              <a:t> = xcalloc(object_db, "emp_t", </a:t>
            </a:r>
            <a:r>
              <a:rPr lang="fr-FR" dirty="0" smtClean="0">
                <a:solidFill>
                  <a:schemeClr val="accent3">
                    <a:lumMod val="60000"/>
                    <a:lumOff val="40000"/>
                  </a:schemeClr>
                </a:solidFill>
              </a:rPr>
              <a:t>1);</a:t>
            </a:r>
          </a:p>
          <a:p>
            <a:endParaRPr lang="fr-FR" dirty="0"/>
          </a:p>
          <a:p>
            <a:r>
              <a:rPr lang="en-IN" sz="2400" u="sng" dirty="0">
                <a:solidFill>
                  <a:schemeClr val="accent2">
                    <a:lumMod val="75000"/>
                  </a:schemeClr>
                </a:solidFill>
              </a:rPr>
              <a:t>x</a:t>
            </a:r>
            <a:r>
              <a:rPr lang="en-IN" sz="2400" u="sng" dirty="0" smtClean="0">
                <a:solidFill>
                  <a:schemeClr val="accent2">
                    <a:lumMod val="75000"/>
                  </a:schemeClr>
                </a:solidFill>
              </a:rPr>
              <a:t>calloc does the following :</a:t>
            </a:r>
          </a:p>
          <a:p>
            <a:pPr marL="342900" indent="-342900">
              <a:buAutoNum type="arabicPeriod"/>
            </a:pPr>
            <a:r>
              <a:rPr lang="en-IN" dirty="0" smtClean="0">
                <a:solidFill>
                  <a:schemeClr val="accent3">
                    <a:lumMod val="60000"/>
                    <a:lumOff val="40000"/>
                  </a:schemeClr>
                </a:solidFill>
              </a:rPr>
              <a:t>Allocate “units” units of contiguous memory  for object of type “struct_name”.</a:t>
            </a:r>
          </a:p>
          <a:p>
            <a:pPr marL="342900" indent="-342900">
              <a:buAutoNum type="arabicPeriod"/>
            </a:pPr>
            <a:r>
              <a:rPr lang="en-IN" dirty="0" smtClean="0">
                <a:solidFill>
                  <a:schemeClr val="accent3">
                    <a:lumMod val="60000"/>
                    <a:lumOff val="40000"/>
                  </a:schemeClr>
                </a:solidFill>
              </a:rPr>
              <a:t>Create the object record for new allocated object and add the object record in object database.</a:t>
            </a:r>
          </a:p>
          <a:p>
            <a:pPr marL="342900" indent="-342900">
              <a:buAutoNum type="arabicPeriod"/>
            </a:pPr>
            <a:r>
              <a:rPr lang="en-IN" dirty="0" smtClean="0">
                <a:solidFill>
                  <a:schemeClr val="accent3">
                    <a:lumMod val="60000"/>
                    <a:lumOff val="40000"/>
                  </a:schemeClr>
                </a:solidFill>
              </a:rPr>
              <a:t>Link the object record with structure record for structure “struct_name”</a:t>
            </a:r>
          </a:p>
          <a:p>
            <a:pPr marL="342900" indent="-342900">
              <a:buAutoNum type="arabicPeriod"/>
            </a:pPr>
            <a:r>
              <a:rPr lang="en-IN" dirty="0" smtClean="0">
                <a:solidFill>
                  <a:schemeClr val="accent3">
                    <a:lumMod val="60000"/>
                    <a:lumOff val="40000"/>
                  </a:schemeClr>
                </a:solidFill>
              </a:rPr>
              <a:t>Return the pointer to the allocated object.</a:t>
            </a:r>
          </a:p>
          <a:p>
            <a:pPr marL="342900" indent="-342900">
              <a:buAutoNum type="arabicPeriod"/>
            </a:pPr>
            <a:endParaRPr lang="en-IN" dirty="0">
              <a:solidFill>
                <a:schemeClr val="accent3">
                  <a:lumMod val="60000"/>
                  <a:lumOff val="40000"/>
                </a:schemeClr>
              </a:solidFill>
            </a:endParaRPr>
          </a:p>
          <a:p>
            <a:r>
              <a:rPr lang="en-IN" dirty="0" smtClean="0">
                <a:solidFill>
                  <a:schemeClr val="accent3">
                    <a:lumMod val="60000"/>
                    <a:lumOff val="40000"/>
                  </a:schemeClr>
                </a:solidFill>
              </a:rPr>
              <a:t>Thus, xcalloc allocates memory for the object, but also create internal data structure in MLD Library so that MLD can keep track of the newly allocated object.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313415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0" y="43542"/>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mic Sans MS" panose="030F0702030302020204" pitchFamily="66" charset="0"/>
              </a:rPr>
              <a:t>Design And Implement Object Database </a:t>
            </a:r>
            <a:endParaRPr lang="en-IN" sz="2000" dirty="0">
              <a:solidFill>
                <a:schemeClr val="accent1">
                  <a:lumMod val="75000"/>
                </a:schemeClr>
              </a:solidFill>
              <a:latin typeface="Comic Sans MS" panose="030F0702030302020204" pitchFamily="66" charset="0"/>
            </a:endParaRPr>
          </a:p>
        </p:txBody>
      </p:sp>
      <p:sp>
        <p:nvSpPr>
          <p:cNvPr id="3" name="Title 2"/>
          <p:cNvSpPr>
            <a:spLocks noGrp="1"/>
          </p:cNvSpPr>
          <p:nvPr>
            <p:ph type="title"/>
          </p:nvPr>
        </p:nvSpPr>
        <p:spPr>
          <a:xfrm>
            <a:off x="913795" y="972457"/>
            <a:ext cx="6720719" cy="2017486"/>
          </a:xfrm>
        </p:spPr>
        <p:txBody>
          <a:bodyPr>
            <a:normAutofit/>
          </a:bodyPr>
          <a:lstStyle/>
          <a:p>
            <a:pPr algn="l"/>
            <a:r>
              <a:rPr lang="en-IN" sz="2000" dirty="0" smtClean="0">
                <a:solidFill>
                  <a:schemeClr val="accent2">
                    <a:lumMod val="60000"/>
                    <a:lumOff val="40000"/>
                  </a:schemeClr>
                </a:solidFill>
              </a:rPr>
              <a:t>Let us suppose, the application create three objects:</a:t>
            </a:r>
            <a:r>
              <a:rPr lang="en-IN" sz="2000" dirty="0">
                <a:solidFill>
                  <a:schemeClr val="accent2">
                    <a:lumMod val="60000"/>
                    <a:lumOff val="40000"/>
                  </a:schemeClr>
                </a:solidFill>
              </a:rPr>
              <a:t/>
            </a:r>
            <a:br>
              <a:rPr lang="en-IN" sz="2000" dirty="0">
                <a:solidFill>
                  <a:schemeClr val="accent2">
                    <a:lumMod val="60000"/>
                    <a:lumOff val="40000"/>
                  </a:schemeClr>
                </a:solidFill>
              </a:rPr>
            </a:br>
            <a:r>
              <a:rPr lang="en-IN" sz="2000" dirty="0" smtClean="0">
                <a:solidFill>
                  <a:schemeClr val="tx1"/>
                </a:solidFill>
              </a:rPr>
              <a:t>student_t *mohit = xcalloc(object_db</a:t>
            </a:r>
            <a:r>
              <a:rPr lang="en-IN" sz="2000" dirty="0">
                <a:solidFill>
                  <a:schemeClr val="tx1"/>
                </a:solidFill>
              </a:rPr>
              <a:t> </a:t>
            </a:r>
            <a:r>
              <a:rPr lang="en-IN" sz="2000" dirty="0" smtClean="0">
                <a:solidFill>
                  <a:schemeClr val="tx1"/>
                </a:solidFill>
              </a:rPr>
              <a:t>, “student_t” , 1);</a:t>
            </a:r>
            <a:br>
              <a:rPr lang="en-IN" sz="2000" dirty="0" smtClean="0">
                <a:solidFill>
                  <a:schemeClr val="tx1"/>
                </a:solidFill>
              </a:rPr>
            </a:br>
            <a:r>
              <a:rPr lang="en-IN" sz="2000" dirty="0" smtClean="0">
                <a:solidFill>
                  <a:schemeClr val="tx1"/>
                </a:solidFill>
              </a:rPr>
              <a:t>emp_t *rohit = xcalloc(object_db , “emp_t” ,  2);</a:t>
            </a:r>
            <a:br>
              <a:rPr lang="en-IN" sz="2000" dirty="0" smtClean="0">
                <a:solidFill>
                  <a:schemeClr val="tx1"/>
                </a:solidFill>
              </a:rPr>
            </a:br>
            <a:r>
              <a:rPr lang="en-IN" sz="2000" dirty="0">
                <a:solidFill>
                  <a:schemeClr val="tx1"/>
                </a:solidFill>
              </a:rPr>
              <a:t>student_t </a:t>
            </a:r>
            <a:r>
              <a:rPr lang="en-IN" sz="2000" dirty="0" smtClean="0">
                <a:solidFill>
                  <a:schemeClr val="tx1"/>
                </a:solidFill>
              </a:rPr>
              <a:t>*kapil </a:t>
            </a:r>
            <a:r>
              <a:rPr lang="en-IN" sz="2000" dirty="0">
                <a:solidFill>
                  <a:schemeClr val="tx1"/>
                </a:solidFill>
              </a:rPr>
              <a:t>= xcalloc(object_db , “student_t” , 1</a:t>
            </a:r>
            <a:r>
              <a:rPr lang="en-IN" sz="2000" dirty="0" smtClean="0">
                <a:solidFill>
                  <a:schemeClr val="tx1"/>
                </a:solidFill>
              </a:rPr>
              <a:t>);</a:t>
            </a:r>
            <a:endParaRPr lang="en-IN" sz="2000"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8639363"/>
              </p:ext>
            </p:extLst>
          </p:nvPr>
        </p:nvGraphicFramePr>
        <p:xfrm>
          <a:off x="913795" y="3873635"/>
          <a:ext cx="6978652" cy="370840"/>
        </p:xfrm>
        <a:graphic>
          <a:graphicData uri="http://schemas.openxmlformats.org/drawingml/2006/table">
            <a:tbl>
              <a:tblPr firstRow="1" bandRow="1">
                <a:tableStyleId>{5C22544A-7EE6-4342-B048-85BDC9FD1C3A}</a:tableStyleId>
              </a:tblPr>
              <a:tblGrid>
                <a:gridCol w="1744663">
                  <a:extLst>
                    <a:ext uri="{9D8B030D-6E8A-4147-A177-3AD203B41FA5}">
                      <a16:colId xmlns:a16="http://schemas.microsoft.com/office/drawing/2014/main" val="1292101201"/>
                    </a:ext>
                  </a:extLst>
                </a:gridCol>
                <a:gridCol w="1744663">
                  <a:extLst>
                    <a:ext uri="{9D8B030D-6E8A-4147-A177-3AD203B41FA5}">
                      <a16:colId xmlns:a16="http://schemas.microsoft.com/office/drawing/2014/main" val="1213934252"/>
                    </a:ext>
                  </a:extLst>
                </a:gridCol>
                <a:gridCol w="1744663">
                  <a:extLst>
                    <a:ext uri="{9D8B030D-6E8A-4147-A177-3AD203B41FA5}">
                      <a16:colId xmlns:a16="http://schemas.microsoft.com/office/drawing/2014/main" val="1526638871"/>
                    </a:ext>
                  </a:extLst>
                </a:gridCol>
                <a:gridCol w="1744663">
                  <a:extLst>
                    <a:ext uri="{9D8B030D-6E8A-4147-A177-3AD203B41FA5}">
                      <a16:colId xmlns:a16="http://schemas.microsoft.com/office/drawing/2014/main" val="3701107776"/>
                    </a:ext>
                  </a:extLst>
                </a:gridCol>
              </a:tblGrid>
              <a:tr h="370840">
                <a:tc>
                  <a:txBody>
                    <a:bodyPr/>
                    <a:lstStyle/>
                    <a:p>
                      <a:endParaRPr lang="en-IN" dirty="0"/>
                    </a:p>
                  </a:txBody>
                  <a:tcPr/>
                </a:tc>
                <a:tc>
                  <a:txBody>
                    <a:bodyPr/>
                    <a:lstStyle/>
                    <a:p>
                      <a:pPr algn="ctr"/>
                      <a:r>
                        <a:rPr lang="en-IN" dirty="0" smtClean="0"/>
                        <a:t>Add of mohit</a:t>
                      </a:r>
                      <a:endParaRPr lang="en-IN" dirty="0"/>
                    </a:p>
                  </a:txBody>
                  <a:tcPr/>
                </a:tc>
                <a:tc>
                  <a:txBody>
                    <a:bodyPr/>
                    <a:lstStyle/>
                    <a:p>
                      <a:pPr algn="ctr"/>
                      <a:r>
                        <a:rPr lang="en-IN" dirty="0" smtClean="0"/>
                        <a:t>1</a:t>
                      </a:r>
                      <a:endParaRPr lang="en-IN" dirty="0"/>
                    </a:p>
                  </a:txBody>
                  <a:tcPr/>
                </a:tc>
                <a:tc>
                  <a:txBody>
                    <a:bodyPr/>
                    <a:lstStyle/>
                    <a:p>
                      <a:endParaRPr lang="en-IN" dirty="0"/>
                    </a:p>
                  </a:txBody>
                  <a:tcPr/>
                </a:tc>
                <a:extLst>
                  <a:ext uri="{0D108BD9-81ED-4DB2-BD59-A6C34878D82A}">
                    <a16:rowId xmlns:a16="http://schemas.microsoft.com/office/drawing/2014/main" val="4244876305"/>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206" y="43542"/>
            <a:ext cx="4153651" cy="4332802"/>
          </a:xfrm>
          <a:prstGeom prst="rect">
            <a:avLst/>
          </a:prstGeom>
        </p:spPr>
      </p:pic>
      <p:graphicFrame>
        <p:nvGraphicFramePr>
          <p:cNvPr id="7" name="Content Placeholder 5"/>
          <p:cNvGraphicFramePr>
            <a:graphicFrameLocks/>
          </p:cNvGraphicFramePr>
          <p:nvPr>
            <p:extLst>
              <p:ext uri="{D42A27DB-BD31-4B8C-83A1-F6EECF244321}">
                <p14:modId xmlns:p14="http://schemas.microsoft.com/office/powerpoint/2010/main" val="3216879143"/>
              </p:ext>
            </p:extLst>
          </p:nvPr>
        </p:nvGraphicFramePr>
        <p:xfrm>
          <a:off x="913795" y="4796245"/>
          <a:ext cx="6978652" cy="370840"/>
        </p:xfrm>
        <a:graphic>
          <a:graphicData uri="http://schemas.openxmlformats.org/drawingml/2006/table">
            <a:tbl>
              <a:tblPr firstRow="1" bandRow="1">
                <a:tableStyleId>{5C22544A-7EE6-4342-B048-85BDC9FD1C3A}</a:tableStyleId>
              </a:tblPr>
              <a:tblGrid>
                <a:gridCol w="1744663">
                  <a:extLst>
                    <a:ext uri="{9D8B030D-6E8A-4147-A177-3AD203B41FA5}">
                      <a16:colId xmlns:a16="http://schemas.microsoft.com/office/drawing/2014/main" val="1292101201"/>
                    </a:ext>
                  </a:extLst>
                </a:gridCol>
                <a:gridCol w="1744663">
                  <a:extLst>
                    <a:ext uri="{9D8B030D-6E8A-4147-A177-3AD203B41FA5}">
                      <a16:colId xmlns:a16="http://schemas.microsoft.com/office/drawing/2014/main" val="1213934252"/>
                    </a:ext>
                  </a:extLst>
                </a:gridCol>
                <a:gridCol w="1744663">
                  <a:extLst>
                    <a:ext uri="{9D8B030D-6E8A-4147-A177-3AD203B41FA5}">
                      <a16:colId xmlns:a16="http://schemas.microsoft.com/office/drawing/2014/main" val="1526638871"/>
                    </a:ext>
                  </a:extLst>
                </a:gridCol>
                <a:gridCol w="1744663">
                  <a:extLst>
                    <a:ext uri="{9D8B030D-6E8A-4147-A177-3AD203B41FA5}">
                      <a16:colId xmlns:a16="http://schemas.microsoft.com/office/drawing/2014/main" val="3701107776"/>
                    </a:ext>
                  </a:extLst>
                </a:gridCol>
              </a:tblGrid>
              <a:tr h="370840">
                <a:tc>
                  <a:txBody>
                    <a:bodyPr/>
                    <a:lstStyle/>
                    <a:p>
                      <a:pPr algn="ctr"/>
                      <a:endParaRPr lang="en-IN" dirty="0"/>
                    </a:p>
                  </a:txBody>
                  <a:tcPr/>
                </a:tc>
                <a:tc>
                  <a:txBody>
                    <a:bodyPr/>
                    <a:lstStyle/>
                    <a:p>
                      <a:pPr algn="ctr"/>
                      <a:r>
                        <a:rPr lang="en-IN" dirty="0" smtClean="0"/>
                        <a:t>Add of rohit</a:t>
                      </a:r>
                      <a:endParaRPr lang="en-IN" dirty="0"/>
                    </a:p>
                  </a:txBody>
                  <a:tcPr/>
                </a:tc>
                <a:tc>
                  <a:txBody>
                    <a:bodyPr/>
                    <a:lstStyle/>
                    <a:p>
                      <a:pPr algn="ctr"/>
                      <a:r>
                        <a:rPr lang="en-IN" dirty="0" smtClean="0"/>
                        <a:t>2</a:t>
                      </a:r>
                      <a:endParaRPr lang="en-IN" dirty="0"/>
                    </a:p>
                  </a:txBody>
                  <a:tcPr/>
                </a:tc>
                <a:tc>
                  <a:txBody>
                    <a:bodyPr/>
                    <a:lstStyle/>
                    <a:p>
                      <a:endParaRPr lang="en-IN" dirty="0"/>
                    </a:p>
                  </a:txBody>
                  <a:tcPr/>
                </a:tc>
                <a:extLst>
                  <a:ext uri="{0D108BD9-81ED-4DB2-BD59-A6C34878D82A}">
                    <a16:rowId xmlns:a16="http://schemas.microsoft.com/office/drawing/2014/main" val="4244876305"/>
                  </a:ext>
                </a:extLst>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2489948652"/>
              </p:ext>
            </p:extLst>
          </p:nvPr>
        </p:nvGraphicFramePr>
        <p:xfrm>
          <a:off x="913795" y="5718855"/>
          <a:ext cx="6978652" cy="370840"/>
        </p:xfrm>
        <a:graphic>
          <a:graphicData uri="http://schemas.openxmlformats.org/drawingml/2006/table">
            <a:tbl>
              <a:tblPr firstRow="1" bandRow="1">
                <a:tableStyleId>{5C22544A-7EE6-4342-B048-85BDC9FD1C3A}</a:tableStyleId>
              </a:tblPr>
              <a:tblGrid>
                <a:gridCol w="1744663">
                  <a:extLst>
                    <a:ext uri="{9D8B030D-6E8A-4147-A177-3AD203B41FA5}">
                      <a16:colId xmlns:a16="http://schemas.microsoft.com/office/drawing/2014/main" val="1292101201"/>
                    </a:ext>
                  </a:extLst>
                </a:gridCol>
                <a:gridCol w="1744663">
                  <a:extLst>
                    <a:ext uri="{9D8B030D-6E8A-4147-A177-3AD203B41FA5}">
                      <a16:colId xmlns:a16="http://schemas.microsoft.com/office/drawing/2014/main" val="1213934252"/>
                    </a:ext>
                  </a:extLst>
                </a:gridCol>
                <a:gridCol w="1744663">
                  <a:extLst>
                    <a:ext uri="{9D8B030D-6E8A-4147-A177-3AD203B41FA5}">
                      <a16:colId xmlns:a16="http://schemas.microsoft.com/office/drawing/2014/main" val="1526638871"/>
                    </a:ext>
                  </a:extLst>
                </a:gridCol>
                <a:gridCol w="1744663">
                  <a:extLst>
                    <a:ext uri="{9D8B030D-6E8A-4147-A177-3AD203B41FA5}">
                      <a16:colId xmlns:a16="http://schemas.microsoft.com/office/drawing/2014/main" val="3701107776"/>
                    </a:ext>
                  </a:extLst>
                </a:gridCol>
              </a:tblGrid>
              <a:tr h="370840">
                <a:tc>
                  <a:txBody>
                    <a:bodyPr/>
                    <a:lstStyle/>
                    <a:p>
                      <a:pPr algn="ctr"/>
                      <a:r>
                        <a:rPr lang="en-IN" dirty="0" smtClean="0"/>
                        <a:t>NULL</a:t>
                      </a:r>
                      <a:endParaRPr lang="en-IN" dirty="0"/>
                    </a:p>
                  </a:txBody>
                  <a:tcPr/>
                </a:tc>
                <a:tc>
                  <a:txBody>
                    <a:bodyPr/>
                    <a:lstStyle/>
                    <a:p>
                      <a:pPr algn="ctr"/>
                      <a:r>
                        <a:rPr lang="en-IN" dirty="0" smtClean="0"/>
                        <a:t>Add of kapil</a:t>
                      </a:r>
                      <a:endParaRPr lang="en-IN" dirty="0"/>
                    </a:p>
                  </a:txBody>
                  <a:tcPr/>
                </a:tc>
                <a:tc>
                  <a:txBody>
                    <a:bodyPr/>
                    <a:lstStyle/>
                    <a:p>
                      <a:pPr algn="ctr"/>
                      <a:r>
                        <a:rPr lang="en-IN" dirty="0" smtClean="0"/>
                        <a:t>1</a:t>
                      </a:r>
                      <a:endParaRPr lang="en-IN" dirty="0"/>
                    </a:p>
                  </a:txBody>
                  <a:tcPr/>
                </a:tc>
                <a:tc>
                  <a:txBody>
                    <a:bodyPr/>
                    <a:lstStyle/>
                    <a:p>
                      <a:endParaRPr lang="en-IN" dirty="0"/>
                    </a:p>
                  </a:txBody>
                  <a:tcPr/>
                </a:tc>
                <a:extLst>
                  <a:ext uri="{0D108BD9-81ED-4DB2-BD59-A6C34878D82A}">
                    <a16:rowId xmlns:a16="http://schemas.microsoft.com/office/drawing/2014/main" val="4244876305"/>
                  </a:ext>
                </a:extLst>
              </a:tr>
            </a:tbl>
          </a:graphicData>
        </a:graphic>
      </p:graphicFrame>
      <p:sp>
        <p:nvSpPr>
          <p:cNvPr id="11" name="Down Arrow 10"/>
          <p:cNvSpPr/>
          <p:nvPr/>
        </p:nvSpPr>
        <p:spPr>
          <a:xfrm>
            <a:off x="913036" y="3393328"/>
            <a:ext cx="130024" cy="4613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42317" y="3123230"/>
            <a:ext cx="1001486" cy="369332"/>
          </a:xfrm>
          <a:prstGeom prst="rect">
            <a:avLst/>
          </a:prstGeom>
          <a:noFill/>
        </p:spPr>
        <p:txBody>
          <a:bodyPr wrap="square" rtlCol="0">
            <a:spAutoFit/>
          </a:bodyPr>
          <a:lstStyle/>
          <a:p>
            <a:r>
              <a:rPr lang="en-IN" dirty="0" smtClean="0">
                <a:solidFill>
                  <a:schemeClr val="accent2">
                    <a:lumMod val="60000"/>
                    <a:lumOff val="40000"/>
                  </a:schemeClr>
                </a:solidFill>
              </a:rPr>
              <a:t>Head</a:t>
            </a:r>
            <a:endParaRPr lang="en-IN" dirty="0">
              <a:solidFill>
                <a:schemeClr val="accent2">
                  <a:lumMod val="60000"/>
                  <a:lumOff val="40000"/>
                </a:schemeClr>
              </a:solidFill>
            </a:endParaRPr>
          </a:p>
        </p:txBody>
      </p:sp>
      <p:sp>
        <p:nvSpPr>
          <p:cNvPr id="13" name="Right Arrow 12"/>
          <p:cNvSpPr/>
          <p:nvPr/>
        </p:nvSpPr>
        <p:spPr>
          <a:xfrm>
            <a:off x="7634514" y="4888955"/>
            <a:ext cx="1132115" cy="185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ight Arrow 13"/>
          <p:cNvSpPr/>
          <p:nvPr/>
        </p:nvSpPr>
        <p:spPr>
          <a:xfrm>
            <a:off x="7634514" y="5811565"/>
            <a:ext cx="1132115" cy="185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Up Arrow 14"/>
          <p:cNvSpPr/>
          <p:nvPr/>
        </p:nvSpPr>
        <p:spPr>
          <a:xfrm flipH="1">
            <a:off x="6923314" y="3636274"/>
            <a:ext cx="149833" cy="5287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5675086" y="2989943"/>
            <a:ext cx="2217361" cy="646331"/>
          </a:xfrm>
          <a:prstGeom prst="rect">
            <a:avLst/>
          </a:prstGeom>
          <a:noFill/>
        </p:spPr>
        <p:txBody>
          <a:bodyPr wrap="square" rtlCol="0">
            <a:spAutoFit/>
          </a:bodyPr>
          <a:lstStyle/>
          <a:p>
            <a:r>
              <a:rPr lang="en-IN" dirty="0" smtClean="0">
                <a:solidFill>
                  <a:schemeClr val="accent2">
                    <a:lumMod val="60000"/>
                    <a:lumOff val="40000"/>
                  </a:schemeClr>
                </a:solidFill>
              </a:rPr>
              <a:t>Pointer to student_t struct_db_rec_t</a:t>
            </a:r>
            <a:endParaRPr lang="en-IN" dirty="0">
              <a:solidFill>
                <a:schemeClr val="accent2">
                  <a:lumMod val="60000"/>
                  <a:lumOff val="40000"/>
                </a:schemeClr>
              </a:solidFill>
            </a:endParaRPr>
          </a:p>
        </p:txBody>
      </p:sp>
      <p:sp>
        <p:nvSpPr>
          <p:cNvPr id="17" name="TextBox 16"/>
          <p:cNvSpPr txBox="1"/>
          <p:nvPr/>
        </p:nvSpPr>
        <p:spPr>
          <a:xfrm>
            <a:off x="8766629" y="4469054"/>
            <a:ext cx="2830285" cy="923330"/>
          </a:xfrm>
          <a:prstGeom prst="rect">
            <a:avLst/>
          </a:prstGeom>
          <a:noFill/>
        </p:spPr>
        <p:txBody>
          <a:bodyPr wrap="square" rtlCol="0">
            <a:spAutoFit/>
          </a:bodyPr>
          <a:lstStyle/>
          <a:p>
            <a:r>
              <a:rPr lang="en-IN" dirty="0">
                <a:solidFill>
                  <a:schemeClr val="accent2">
                    <a:lumMod val="60000"/>
                    <a:lumOff val="40000"/>
                  </a:schemeClr>
                </a:solidFill>
              </a:rPr>
              <a:t>Pointer to </a:t>
            </a:r>
            <a:r>
              <a:rPr lang="en-IN" dirty="0" smtClean="0">
                <a:solidFill>
                  <a:schemeClr val="accent2">
                    <a:lumMod val="60000"/>
                    <a:lumOff val="40000"/>
                  </a:schemeClr>
                </a:solidFill>
              </a:rPr>
              <a:t>emp_t </a:t>
            </a:r>
            <a:r>
              <a:rPr lang="en-IN" dirty="0">
                <a:solidFill>
                  <a:schemeClr val="accent2">
                    <a:lumMod val="60000"/>
                    <a:lumOff val="40000"/>
                  </a:schemeClr>
                </a:solidFill>
              </a:rPr>
              <a:t>struct_db_rec_t</a:t>
            </a:r>
          </a:p>
          <a:p>
            <a:endParaRPr lang="en-IN" dirty="0"/>
          </a:p>
        </p:txBody>
      </p:sp>
      <p:sp>
        <p:nvSpPr>
          <p:cNvPr id="18" name="TextBox 17"/>
          <p:cNvSpPr txBox="1"/>
          <p:nvPr/>
        </p:nvSpPr>
        <p:spPr>
          <a:xfrm>
            <a:off x="8766629" y="5575199"/>
            <a:ext cx="2496457" cy="923330"/>
          </a:xfrm>
          <a:prstGeom prst="rect">
            <a:avLst/>
          </a:prstGeom>
          <a:noFill/>
        </p:spPr>
        <p:txBody>
          <a:bodyPr wrap="square" rtlCol="0">
            <a:spAutoFit/>
          </a:bodyPr>
          <a:lstStyle/>
          <a:p>
            <a:r>
              <a:rPr lang="en-IN" dirty="0">
                <a:solidFill>
                  <a:schemeClr val="accent2">
                    <a:lumMod val="60000"/>
                    <a:lumOff val="40000"/>
                  </a:schemeClr>
                </a:solidFill>
              </a:rPr>
              <a:t>Pointer to student_t struct_db_rec_t</a:t>
            </a:r>
          </a:p>
          <a:p>
            <a:endParaRPr lang="en-IN" dirty="0"/>
          </a:p>
        </p:txBody>
      </p:sp>
    </p:spTree>
    <p:extLst>
      <p:ext uri="{BB962C8B-B14F-4D97-AF65-F5344CB8AC3E}">
        <p14:creationId xmlns:p14="http://schemas.microsoft.com/office/powerpoint/2010/main" val="398071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IN" u="sng" dirty="0">
                <a:solidFill>
                  <a:schemeClr val="accent2">
                    <a:lumMod val="75000"/>
                  </a:schemeClr>
                </a:solidFill>
              </a:rPr>
              <a:t>Goals of Phase </a:t>
            </a:r>
            <a:r>
              <a:rPr lang="en-IN" u="sng" dirty="0" smtClean="0">
                <a:solidFill>
                  <a:schemeClr val="accent2">
                    <a:lumMod val="75000"/>
                  </a:schemeClr>
                </a:solidFill>
              </a:rPr>
              <a:t>-3</a:t>
            </a:r>
            <a:endParaRPr lang="en-IN" dirty="0"/>
          </a:p>
        </p:txBody>
      </p:sp>
      <p:sp>
        <p:nvSpPr>
          <p:cNvPr id="5" name="Content Placeholder 4"/>
          <p:cNvSpPr>
            <a:spLocks noGrp="1"/>
          </p:cNvSpPr>
          <p:nvPr>
            <p:ph idx="1"/>
          </p:nvPr>
        </p:nvSpPr>
        <p:spPr/>
        <p:txBody>
          <a:bodyPr/>
          <a:lstStyle/>
          <a:p>
            <a:r>
              <a:rPr lang="en-IN" dirty="0" smtClean="0"/>
              <a:t>The purpose of MLD Library is to process object database , with the help of structure database and find Leaked application objects and report them.</a:t>
            </a:r>
          </a:p>
          <a:p>
            <a:r>
              <a:rPr lang="en-IN" dirty="0" smtClean="0"/>
              <a:t>We need to implement Memory Leak Detection Algorithm in MLD Library to accomplish this goal.</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648" y="3495344"/>
            <a:ext cx="3019846" cy="2372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663" y="3504870"/>
            <a:ext cx="2972215" cy="2362530"/>
          </a:xfrm>
          <a:prstGeom prst="rect">
            <a:avLst/>
          </a:prstGeom>
        </p:spPr>
      </p:pic>
      <p:sp>
        <p:nvSpPr>
          <p:cNvPr id="9" name="Rectangle 8"/>
          <p:cNvSpPr/>
          <p:nvPr/>
        </p:nvSpPr>
        <p:spPr>
          <a:xfrm>
            <a:off x="1959885" y="5996996"/>
            <a:ext cx="1537600" cy="369332"/>
          </a:xfrm>
          <a:prstGeom prst="rect">
            <a:avLst/>
          </a:prstGeom>
        </p:spPr>
        <p:txBody>
          <a:bodyPr wrap="none">
            <a:spAutoFit/>
          </a:bodyPr>
          <a:lstStyle/>
          <a:p>
            <a:pPr algn="ctr"/>
            <a:r>
              <a:rPr lang="en-IN" dirty="0">
                <a:solidFill>
                  <a:schemeClr val="accent5">
                    <a:lumMod val="60000"/>
                    <a:lumOff val="40000"/>
                  </a:schemeClr>
                </a:solidFill>
                <a:latin typeface="Comic Sans MS" panose="030F0702030302020204" pitchFamily="66" charset="0"/>
              </a:rPr>
              <a:t>MLD Library</a:t>
            </a:r>
          </a:p>
        </p:txBody>
      </p:sp>
      <p:sp>
        <p:nvSpPr>
          <p:cNvPr id="11" name="TextBox 10"/>
          <p:cNvSpPr txBox="1"/>
          <p:nvPr/>
        </p:nvSpPr>
        <p:spPr>
          <a:xfrm>
            <a:off x="5166648" y="5996996"/>
            <a:ext cx="3411295" cy="369332"/>
          </a:xfrm>
          <a:prstGeom prst="rect">
            <a:avLst/>
          </a:prstGeom>
          <a:noFill/>
        </p:spPr>
        <p:txBody>
          <a:bodyPr wrap="square" rtlCol="0">
            <a:spAutoFit/>
          </a:bodyPr>
          <a:lstStyle/>
          <a:p>
            <a:r>
              <a:rPr lang="en-IN" dirty="0" smtClean="0">
                <a:solidFill>
                  <a:schemeClr val="accent5">
                    <a:lumMod val="60000"/>
                    <a:lumOff val="40000"/>
                  </a:schemeClr>
                </a:solidFill>
                <a:latin typeface="Comic Sans MS" panose="030F0702030302020204" pitchFamily="66" charset="0"/>
              </a:rPr>
              <a:t>Application Data Structure</a:t>
            </a:r>
            <a:endParaRPr lang="en-IN" dirty="0">
              <a:solidFill>
                <a:schemeClr val="accent5">
                  <a:lumMod val="60000"/>
                  <a:lumOff val="40000"/>
                </a:schemeClr>
              </a:solidFill>
              <a:latin typeface="Comic Sans MS" panose="030F0702030302020204" pitchFamily="66" charset="0"/>
            </a:endParaRPr>
          </a:p>
        </p:txBody>
      </p:sp>
      <p:sp>
        <p:nvSpPr>
          <p:cNvPr id="12" name="Rounded Rectangle 11"/>
          <p:cNvSpPr/>
          <p:nvPr/>
        </p:nvSpPr>
        <p:spPr>
          <a:xfrm>
            <a:off x="8882743" y="3352800"/>
            <a:ext cx="1190171"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60000"/>
                    <a:lumOff val="40000"/>
                  </a:schemeClr>
                </a:solidFill>
              </a:rPr>
              <a:t>Struct DB</a:t>
            </a:r>
            <a:endParaRPr lang="en-IN" dirty="0">
              <a:solidFill>
                <a:schemeClr val="accent3">
                  <a:lumMod val="60000"/>
                  <a:lumOff val="40000"/>
                </a:schemeClr>
              </a:solidFill>
            </a:endParaRPr>
          </a:p>
        </p:txBody>
      </p:sp>
      <p:sp>
        <p:nvSpPr>
          <p:cNvPr id="13" name="Rounded Rectangle 12"/>
          <p:cNvSpPr/>
          <p:nvPr/>
        </p:nvSpPr>
        <p:spPr>
          <a:xfrm>
            <a:off x="10223297" y="3352800"/>
            <a:ext cx="1190171"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60000"/>
                    <a:lumOff val="40000"/>
                  </a:schemeClr>
                </a:solidFill>
              </a:rPr>
              <a:t>Object DB</a:t>
            </a:r>
            <a:endParaRPr lang="en-IN" dirty="0">
              <a:solidFill>
                <a:schemeClr val="accent3">
                  <a:lumMod val="60000"/>
                  <a:lumOff val="40000"/>
                </a:schemeClr>
              </a:solidFill>
            </a:endParaRPr>
          </a:p>
        </p:txBody>
      </p:sp>
      <p:sp>
        <p:nvSpPr>
          <p:cNvPr id="14" name="Rounded Rectangle 13"/>
          <p:cNvSpPr/>
          <p:nvPr/>
        </p:nvSpPr>
        <p:spPr>
          <a:xfrm>
            <a:off x="9305086" y="4572000"/>
            <a:ext cx="1596571"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60000"/>
                    <a:lumOff val="40000"/>
                  </a:schemeClr>
                </a:solidFill>
              </a:rPr>
              <a:t>MLD Algo</a:t>
            </a:r>
            <a:endParaRPr lang="en-IN" dirty="0">
              <a:solidFill>
                <a:schemeClr val="accent3">
                  <a:lumMod val="60000"/>
                  <a:lumOff val="40000"/>
                </a:schemeClr>
              </a:solidFill>
            </a:endParaRPr>
          </a:p>
        </p:txBody>
      </p:sp>
      <p:sp>
        <p:nvSpPr>
          <p:cNvPr id="15" name="Rounded Rectangle 14"/>
          <p:cNvSpPr/>
          <p:nvPr/>
        </p:nvSpPr>
        <p:spPr>
          <a:xfrm>
            <a:off x="9578991" y="5929085"/>
            <a:ext cx="1190171" cy="66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60000"/>
                    <a:lumOff val="40000"/>
                  </a:schemeClr>
                </a:solidFill>
              </a:rPr>
              <a:t>Leaked Object</a:t>
            </a:r>
            <a:endParaRPr lang="en-IN" dirty="0">
              <a:solidFill>
                <a:schemeClr val="accent3">
                  <a:lumMod val="60000"/>
                  <a:lumOff val="40000"/>
                </a:schemeClr>
              </a:solidFill>
            </a:endParaRPr>
          </a:p>
        </p:txBody>
      </p:sp>
      <p:sp>
        <p:nvSpPr>
          <p:cNvPr id="16" name="Down Arrow 15"/>
          <p:cNvSpPr/>
          <p:nvPr/>
        </p:nvSpPr>
        <p:spPr>
          <a:xfrm>
            <a:off x="9578991" y="4020457"/>
            <a:ext cx="203200" cy="551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3">
                  <a:lumMod val="60000"/>
                  <a:lumOff val="40000"/>
                </a:schemeClr>
              </a:solidFill>
            </a:endParaRPr>
          </a:p>
        </p:txBody>
      </p:sp>
      <p:sp>
        <p:nvSpPr>
          <p:cNvPr id="18" name="Down Arrow 17"/>
          <p:cNvSpPr/>
          <p:nvPr/>
        </p:nvSpPr>
        <p:spPr>
          <a:xfrm>
            <a:off x="10448857" y="4020457"/>
            <a:ext cx="212474" cy="551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3">
                  <a:lumMod val="60000"/>
                  <a:lumOff val="40000"/>
                </a:schemeClr>
              </a:solidFill>
            </a:endParaRPr>
          </a:p>
        </p:txBody>
      </p:sp>
      <p:sp>
        <p:nvSpPr>
          <p:cNvPr id="20" name="Down Arrow 19"/>
          <p:cNvSpPr/>
          <p:nvPr/>
        </p:nvSpPr>
        <p:spPr>
          <a:xfrm>
            <a:off x="10072914" y="5239657"/>
            <a:ext cx="150383" cy="689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3">
                  <a:lumMod val="60000"/>
                  <a:lumOff val="40000"/>
                </a:schemeClr>
              </a:solidFill>
            </a:endParaRPr>
          </a:p>
        </p:txBody>
      </p:sp>
    </p:spTree>
    <p:extLst>
      <p:ext uri="{BB962C8B-B14F-4D97-AF65-F5344CB8AC3E}">
        <p14:creationId xmlns:p14="http://schemas.microsoft.com/office/powerpoint/2010/main" val="218816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accent2">
                    <a:lumMod val="75000"/>
                  </a:schemeClr>
                </a:solidFill>
              </a:rPr>
              <a:t>Application of Data Structure as Disjoint set of Graphs </a:t>
            </a:r>
            <a:endParaRPr lang="en-IN" sz="3400" dirty="0"/>
          </a:p>
        </p:txBody>
      </p:sp>
      <p:sp>
        <p:nvSpPr>
          <p:cNvPr id="3" name="Content Placeholder 2"/>
          <p:cNvSpPr>
            <a:spLocks noGrp="1"/>
          </p:cNvSpPr>
          <p:nvPr>
            <p:ph idx="1"/>
          </p:nvPr>
        </p:nvSpPr>
        <p:spPr>
          <a:xfrm>
            <a:off x="913795" y="1732449"/>
            <a:ext cx="10353762" cy="4846151"/>
          </a:xfrm>
        </p:spPr>
        <p:txBody>
          <a:bodyPr/>
          <a:lstStyle/>
          <a:p>
            <a:r>
              <a:rPr lang="en-IN" dirty="0" smtClean="0"/>
              <a:t>Leaked Objects are those objects which are not reachable from any other objects.</a:t>
            </a:r>
          </a:p>
          <a:p>
            <a:r>
              <a:rPr lang="en-IN" dirty="0" smtClean="0"/>
              <a:t>Finding the set of leaked objects is a graph problem.</a:t>
            </a:r>
          </a:p>
          <a:p>
            <a:pPr lvl="1"/>
            <a:r>
              <a:rPr lang="en-IN" dirty="0" smtClean="0">
                <a:solidFill>
                  <a:schemeClr val="accent2">
                    <a:lumMod val="75000"/>
                  </a:schemeClr>
                </a:solidFill>
              </a:rPr>
              <a:t>Task:- </a:t>
            </a:r>
            <a:r>
              <a:rPr lang="en-IN" dirty="0" smtClean="0"/>
              <a:t>Given </a:t>
            </a:r>
            <a:r>
              <a:rPr lang="en-IN" dirty="0" smtClean="0"/>
              <a:t>a graph of nodes and edges , find all the nodes which are not reachable from any other nodes.</a:t>
            </a:r>
          </a:p>
          <a:p>
            <a:r>
              <a:rPr lang="en-IN" dirty="0" smtClean="0"/>
              <a:t>Application objects have references to one another, overall, all application objects combined take the shape of a graph.</a:t>
            </a:r>
          </a:p>
          <a:p>
            <a:r>
              <a:rPr lang="en-IN" dirty="0" smtClean="0"/>
              <a:t>The graph can be disjoint – it can be set of isolated graphs.</a:t>
            </a:r>
          </a:p>
          <a:p>
            <a:r>
              <a:rPr lang="en-IN" dirty="0" smtClean="0"/>
              <a:t>Each Isolated Individual graph has a special node called root of the graph.</a:t>
            </a:r>
          </a:p>
          <a:p>
            <a:r>
              <a:rPr lang="en-IN" dirty="0" smtClean="0"/>
              <a:t>We assume that our application Data Structures always takes the shape of disjoint set of graphs</a:t>
            </a:r>
            <a:r>
              <a:rPr lang="en-IN" dirty="0" smtClean="0"/>
              <a:t>.</a:t>
            </a:r>
          </a:p>
          <a:p>
            <a:r>
              <a:rPr lang="en-IN" dirty="0" smtClean="0"/>
              <a:t>At any point of time we try to maintain the overall data structure as Directed Cyclic Graphs.</a:t>
            </a:r>
            <a:endParaRPr lang="en-IN" dirty="0"/>
          </a:p>
        </p:txBody>
      </p:sp>
    </p:spTree>
    <p:extLst>
      <p:ext uri="{BB962C8B-B14F-4D97-AF65-F5344CB8AC3E}">
        <p14:creationId xmlns:p14="http://schemas.microsoft.com/office/powerpoint/2010/main" val="106299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2">
                    <a:lumMod val="75000"/>
                  </a:schemeClr>
                </a:solidFill>
              </a:rPr>
              <a:t>Leaked And Reachable Objects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695" y="1684840"/>
            <a:ext cx="2924583" cy="21815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690" y="1684840"/>
            <a:ext cx="3145971" cy="218673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8073" y="1684841"/>
            <a:ext cx="3083805" cy="2181528"/>
          </a:xfrm>
          <a:prstGeom prst="rect">
            <a:avLst/>
          </a:prstGeom>
        </p:spPr>
      </p:pic>
      <p:sp>
        <p:nvSpPr>
          <p:cNvPr id="7" name="TextBox 6"/>
          <p:cNvSpPr txBox="1"/>
          <p:nvPr/>
        </p:nvSpPr>
        <p:spPr>
          <a:xfrm>
            <a:off x="1088571" y="4339771"/>
            <a:ext cx="9753600"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latin typeface="+mj-lt"/>
              </a:rPr>
              <a:t>Root objects are usually global or Static objects maintain by our application.</a:t>
            </a:r>
          </a:p>
          <a:p>
            <a:endParaRPr lang="en-IN" dirty="0" smtClean="0">
              <a:latin typeface="+mj-lt"/>
            </a:endParaRPr>
          </a:p>
          <a:p>
            <a:pPr marL="285750" indent="-285750">
              <a:buFont typeface="Wingdings" panose="05000000000000000000" pitchFamily="2" charset="2"/>
              <a:buChar char="Ø"/>
            </a:pPr>
            <a:r>
              <a:rPr lang="en-IN" dirty="0" smtClean="0">
                <a:latin typeface="+mj-lt"/>
              </a:rPr>
              <a:t>Every other malloc’d objects must be reachable from atleast one root object.</a:t>
            </a:r>
          </a:p>
          <a:p>
            <a:endParaRPr lang="en-IN" dirty="0">
              <a:latin typeface="+mj-lt"/>
            </a:endParaRPr>
          </a:p>
          <a:p>
            <a:pPr marL="285750" indent="-285750">
              <a:buFont typeface="Wingdings" panose="05000000000000000000" pitchFamily="2" charset="2"/>
              <a:buChar char="Ø"/>
            </a:pPr>
            <a:r>
              <a:rPr lang="en-IN" dirty="0" err="1" smtClean="0">
                <a:latin typeface="+mj-lt"/>
              </a:rPr>
              <a:t>Malloc’d</a:t>
            </a:r>
            <a:r>
              <a:rPr lang="en-IN" dirty="0" smtClean="0">
                <a:latin typeface="+mj-lt"/>
              </a:rPr>
              <a:t> object which are not reachable are leaked objects. </a:t>
            </a:r>
            <a:endParaRPr lang="en-IN" dirty="0">
              <a:latin typeface="+mj-lt"/>
            </a:endParaRPr>
          </a:p>
        </p:txBody>
      </p:sp>
    </p:spTree>
    <p:extLst>
      <p:ext uri="{BB962C8B-B14F-4D97-AF65-F5344CB8AC3E}">
        <p14:creationId xmlns:p14="http://schemas.microsoft.com/office/powerpoint/2010/main" val="4083748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13795" y="765628"/>
            <a:ext cx="10353762" cy="970450"/>
          </a:xfrm>
        </p:spPr>
        <p:txBody>
          <a:bodyPr/>
          <a:lstStyle/>
          <a:p>
            <a:r>
              <a:rPr lang="en-IN" u="sng" dirty="0" smtClean="0">
                <a:solidFill>
                  <a:schemeClr val="accent2">
                    <a:lumMod val="75000"/>
                  </a:schemeClr>
                </a:solidFill>
              </a:rPr>
              <a:t>MLD Algorithm Root Objects</a:t>
            </a:r>
            <a:endParaRPr lang="en-IN" dirty="0"/>
          </a:p>
        </p:txBody>
      </p:sp>
      <p:sp>
        <p:nvSpPr>
          <p:cNvPr id="6" name="Content Placeholder 5"/>
          <p:cNvSpPr>
            <a:spLocks noGrp="1"/>
          </p:cNvSpPr>
          <p:nvPr>
            <p:ph idx="1"/>
          </p:nvPr>
        </p:nvSpPr>
        <p:spPr>
          <a:xfrm>
            <a:off x="913795" y="1906620"/>
            <a:ext cx="10353762" cy="4058751"/>
          </a:xfrm>
        </p:spPr>
        <p:txBody>
          <a:bodyPr>
            <a:normAutofit fontScale="92500" lnSpcReduction="20000"/>
          </a:bodyPr>
          <a:lstStyle/>
          <a:p>
            <a:r>
              <a:rPr lang="en-IN" dirty="0" smtClean="0"/>
              <a:t>The Application has to tell MLD library the setoff all root objects.</a:t>
            </a:r>
          </a:p>
          <a:p>
            <a:r>
              <a:rPr lang="en-IN" dirty="0" smtClean="0"/>
              <a:t>MLD library must provide an API using which an application can register its root objects.</a:t>
            </a:r>
          </a:p>
          <a:p>
            <a:r>
              <a:rPr lang="en-IN" dirty="0" smtClean="0"/>
              <a:t>Application can create root objects in two ways.</a:t>
            </a:r>
          </a:p>
          <a:p>
            <a:pPr marL="792900" lvl="1" indent="-342900">
              <a:buFont typeface="+mj-lt"/>
              <a:buAutoNum type="arabicPeriod"/>
            </a:pPr>
            <a:r>
              <a:rPr lang="en-IN" dirty="0" smtClean="0"/>
              <a:t>As a Global root object.</a:t>
            </a:r>
          </a:p>
          <a:p>
            <a:pPr marL="792900" lvl="1" indent="-342900">
              <a:buFont typeface="+mj-lt"/>
              <a:buAutoNum type="arabicPeriod"/>
            </a:pPr>
            <a:r>
              <a:rPr lang="en-IN" dirty="0" smtClean="0"/>
              <a:t>As a Dynamic root object.</a:t>
            </a:r>
          </a:p>
          <a:p>
            <a:r>
              <a:rPr lang="en-IN" dirty="0" smtClean="0"/>
              <a:t>The </a:t>
            </a:r>
            <a:r>
              <a:rPr lang="en-IN" dirty="0"/>
              <a:t>Memory Leak Detection Algorithm begins from root objects</a:t>
            </a:r>
            <a:r>
              <a:rPr lang="en-IN" dirty="0" smtClean="0"/>
              <a:t>.</a:t>
            </a:r>
          </a:p>
          <a:p>
            <a:r>
              <a:rPr lang="en-IN" dirty="0" smtClean="0"/>
              <a:t>Global objects are referenced by global variables in application, so we can assume that Global objects cannot be leaked.</a:t>
            </a:r>
          </a:p>
          <a:p>
            <a:r>
              <a:rPr lang="en-IN" dirty="0" smtClean="0"/>
              <a:t>Our MLD Library assumes dynamic root objects of the application are also never leaked by the application. If dynamic root objects are leaked by the application, our MLD algorithm will not report it since it starts Memory Leak Detection algorithm from root object assuming root objects are always reachable.</a:t>
            </a:r>
            <a:r>
              <a:rPr lang="en-IN" dirty="0"/>
              <a:t/>
            </a:r>
            <a:br>
              <a:rPr lang="en-IN" dirty="0"/>
            </a:br>
            <a:endParaRPr lang="en-IN" dirty="0"/>
          </a:p>
        </p:txBody>
      </p:sp>
      <p:sp>
        <p:nvSpPr>
          <p:cNvPr id="5" name="Horizontal Scroll 4"/>
          <p:cNvSpPr/>
          <p:nvPr/>
        </p:nvSpPr>
        <p:spPr>
          <a:xfrm>
            <a:off x="0" y="0"/>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mic Sans MS" panose="030F0702030302020204" pitchFamily="66" charset="0"/>
              </a:rPr>
              <a:t>Memory Leak Detection Algorithm</a:t>
            </a:r>
            <a:endParaRPr lang="en-IN" sz="2000" dirty="0">
              <a:solidFill>
                <a:schemeClr val="accent1">
                  <a:lumMod val="75000"/>
                </a:schemeClr>
              </a:solidFill>
              <a:latin typeface="Comic Sans MS" panose="030F0702030302020204" pitchFamily="66" charset="0"/>
            </a:endParaRPr>
          </a:p>
        </p:txBody>
      </p:sp>
    </p:spTree>
    <p:extLst>
      <p:ext uri="{BB962C8B-B14F-4D97-AF65-F5344CB8AC3E}">
        <p14:creationId xmlns:p14="http://schemas.microsoft.com/office/powerpoint/2010/main" val="2871250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2">
                    <a:lumMod val="75000"/>
                  </a:schemeClr>
                </a:solidFill>
              </a:rPr>
              <a:t>MLD Algorithm Dry Run</a:t>
            </a:r>
            <a:endParaRPr lang="en-IN" dirty="0"/>
          </a:p>
        </p:txBody>
      </p:sp>
      <p:sp>
        <p:nvSpPr>
          <p:cNvPr id="4" name="Horizontal Scroll 3"/>
          <p:cNvSpPr/>
          <p:nvPr/>
        </p:nvSpPr>
        <p:spPr>
          <a:xfrm>
            <a:off x="0" y="0"/>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mic Sans MS" panose="030F0702030302020204" pitchFamily="66" charset="0"/>
              </a:rPr>
              <a:t>Memory Leak Detection Algorithm</a:t>
            </a:r>
            <a:endParaRPr lang="en-IN" sz="2000" dirty="0">
              <a:solidFill>
                <a:schemeClr val="accent1">
                  <a:lumMod val="75000"/>
                </a:schemeClr>
              </a:solidFill>
              <a:latin typeface="Comic Sans MS" panose="030F0702030302020204" pitchFamily="66"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9066" y="1672373"/>
            <a:ext cx="3880836" cy="25512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0686" y="204421"/>
            <a:ext cx="2199216" cy="13466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77496302"/>
              </p:ext>
            </p:extLst>
          </p:nvPr>
        </p:nvGraphicFramePr>
        <p:xfrm>
          <a:off x="330198" y="1672373"/>
          <a:ext cx="3512457" cy="3750732"/>
        </p:xfrm>
        <a:graphic>
          <a:graphicData uri="http://schemas.openxmlformats.org/drawingml/2006/table">
            <a:tbl>
              <a:tblPr firstRow="1" bandRow="1">
                <a:tableStyleId>{F5AB1C69-6EDB-4FF4-983F-18BD219EF322}</a:tableStyleId>
              </a:tblPr>
              <a:tblGrid>
                <a:gridCol w="1170819">
                  <a:extLst>
                    <a:ext uri="{9D8B030D-6E8A-4147-A177-3AD203B41FA5}">
                      <a16:colId xmlns:a16="http://schemas.microsoft.com/office/drawing/2014/main" val="2271045833"/>
                    </a:ext>
                  </a:extLst>
                </a:gridCol>
                <a:gridCol w="1170819">
                  <a:extLst>
                    <a:ext uri="{9D8B030D-6E8A-4147-A177-3AD203B41FA5}">
                      <a16:colId xmlns:a16="http://schemas.microsoft.com/office/drawing/2014/main" val="3267844289"/>
                    </a:ext>
                  </a:extLst>
                </a:gridCol>
                <a:gridCol w="1170819">
                  <a:extLst>
                    <a:ext uri="{9D8B030D-6E8A-4147-A177-3AD203B41FA5}">
                      <a16:colId xmlns:a16="http://schemas.microsoft.com/office/drawing/2014/main" val="1603523257"/>
                    </a:ext>
                  </a:extLst>
                </a:gridCol>
              </a:tblGrid>
              <a:tr h="416748">
                <a:tc>
                  <a:txBody>
                    <a:bodyPr/>
                    <a:lstStyle/>
                    <a:p>
                      <a:pPr algn="ctr"/>
                      <a:r>
                        <a:rPr lang="en-IN" dirty="0" smtClean="0"/>
                        <a:t>Object</a:t>
                      </a:r>
                      <a:endParaRPr lang="en-IN" dirty="0"/>
                    </a:p>
                  </a:txBody>
                  <a:tcPr/>
                </a:tc>
                <a:tc>
                  <a:txBody>
                    <a:bodyPr/>
                    <a:lstStyle/>
                    <a:p>
                      <a:pPr algn="ctr"/>
                      <a:r>
                        <a:rPr lang="en-IN" dirty="0" smtClean="0"/>
                        <a:t>Is Visited</a:t>
                      </a:r>
                      <a:endParaRPr lang="en-IN" dirty="0"/>
                    </a:p>
                  </a:txBody>
                  <a:tcPr/>
                </a:tc>
                <a:tc>
                  <a:txBody>
                    <a:bodyPr/>
                    <a:lstStyle/>
                    <a:p>
                      <a:pPr algn="ctr"/>
                      <a:r>
                        <a:rPr lang="en-IN" dirty="0" smtClean="0"/>
                        <a:t>Is Root</a:t>
                      </a:r>
                      <a:endParaRPr lang="en-IN" dirty="0"/>
                    </a:p>
                  </a:txBody>
                  <a:tcPr/>
                </a:tc>
                <a:extLst>
                  <a:ext uri="{0D108BD9-81ED-4DB2-BD59-A6C34878D82A}">
                    <a16:rowId xmlns:a16="http://schemas.microsoft.com/office/drawing/2014/main" val="1068602396"/>
                  </a:ext>
                </a:extLst>
              </a:tr>
              <a:tr h="416748">
                <a:tc>
                  <a:txBody>
                    <a:bodyPr/>
                    <a:lstStyle/>
                    <a:p>
                      <a:pPr algn="ctr"/>
                      <a:r>
                        <a:rPr lang="en-IN" dirty="0" smtClean="0"/>
                        <a:t>A</a:t>
                      </a:r>
                      <a:endParaRPr lang="en-IN" dirty="0"/>
                    </a:p>
                  </a:txBody>
                  <a:tcPr/>
                </a:tc>
                <a:tc>
                  <a:txBody>
                    <a:bodyPr/>
                    <a:lstStyle/>
                    <a:p>
                      <a:pPr algn="ctr"/>
                      <a:r>
                        <a:rPr lang="en-IN" dirty="0" smtClean="0"/>
                        <a:t>0 </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2534680144"/>
                  </a:ext>
                </a:extLst>
              </a:tr>
              <a:tr h="416748">
                <a:tc>
                  <a:txBody>
                    <a:bodyPr/>
                    <a:lstStyle/>
                    <a:p>
                      <a:pPr algn="ctr"/>
                      <a:r>
                        <a:rPr lang="en-IN" dirty="0" smtClean="0"/>
                        <a:t>B</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106051766"/>
                  </a:ext>
                </a:extLst>
              </a:tr>
              <a:tr h="416748">
                <a:tc>
                  <a:txBody>
                    <a:bodyPr/>
                    <a:lstStyle/>
                    <a:p>
                      <a:pPr algn="ctr"/>
                      <a:r>
                        <a:rPr lang="en-IN" dirty="0" smtClean="0"/>
                        <a:t>C</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603665826"/>
                  </a:ext>
                </a:extLst>
              </a:tr>
              <a:tr h="416748">
                <a:tc>
                  <a:txBody>
                    <a:bodyPr/>
                    <a:lstStyle/>
                    <a:p>
                      <a:pPr algn="ctr"/>
                      <a:r>
                        <a:rPr lang="en-IN" dirty="0" smtClean="0"/>
                        <a:t>D</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777010502"/>
                  </a:ext>
                </a:extLst>
              </a:tr>
              <a:tr h="416748">
                <a:tc>
                  <a:txBody>
                    <a:bodyPr/>
                    <a:lstStyle/>
                    <a:p>
                      <a:pPr algn="ctr"/>
                      <a:r>
                        <a:rPr lang="en-IN" dirty="0" smtClean="0"/>
                        <a:t>E</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683040092"/>
                  </a:ext>
                </a:extLst>
              </a:tr>
              <a:tr h="416748">
                <a:tc>
                  <a:txBody>
                    <a:bodyPr/>
                    <a:lstStyle/>
                    <a:p>
                      <a:pPr algn="ctr"/>
                      <a:r>
                        <a:rPr lang="en-IN" dirty="0" smtClean="0"/>
                        <a:t>R</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965013229"/>
                  </a:ext>
                </a:extLst>
              </a:tr>
              <a:tr h="416748">
                <a:tc>
                  <a:txBody>
                    <a:bodyPr/>
                    <a:lstStyle/>
                    <a:p>
                      <a:pPr algn="ctr"/>
                      <a:r>
                        <a:rPr lang="en-IN" dirty="0" smtClean="0"/>
                        <a:t>F</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242533968"/>
                  </a:ext>
                </a:extLst>
              </a:tr>
              <a:tr h="416748">
                <a:tc>
                  <a:txBody>
                    <a:bodyPr/>
                    <a:lstStyle/>
                    <a:p>
                      <a:pPr algn="ctr"/>
                      <a:r>
                        <a:rPr lang="en-IN" dirty="0" smtClean="0"/>
                        <a:t>Z</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167442119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83513778"/>
              </p:ext>
            </p:extLst>
          </p:nvPr>
        </p:nvGraphicFramePr>
        <p:xfrm>
          <a:off x="4334447" y="1672373"/>
          <a:ext cx="3512457" cy="3750732"/>
        </p:xfrm>
        <a:graphic>
          <a:graphicData uri="http://schemas.openxmlformats.org/drawingml/2006/table">
            <a:tbl>
              <a:tblPr firstRow="1" bandRow="1">
                <a:tableStyleId>{F5AB1C69-6EDB-4FF4-983F-18BD219EF322}</a:tableStyleId>
              </a:tblPr>
              <a:tblGrid>
                <a:gridCol w="1170819">
                  <a:extLst>
                    <a:ext uri="{9D8B030D-6E8A-4147-A177-3AD203B41FA5}">
                      <a16:colId xmlns:a16="http://schemas.microsoft.com/office/drawing/2014/main" val="2271045833"/>
                    </a:ext>
                  </a:extLst>
                </a:gridCol>
                <a:gridCol w="1170819">
                  <a:extLst>
                    <a:ext uri="{9D8B030D-6E8A-4147-A177-3AD203B41FA5}">
                      <a16:colId xmlns:a16="http://schemas.microsoft.com/office/drawing/2014/main" val="3267844289"/>
                    </a:ext>
                  </a:extLst>
                </a:gridCol>
                <a:gridCol w="1170819">
                  <a:extLst>
                    <a:ext uri="{9D8B030D-6E8A-4147-A177-3AD203B41FA5}">
                      <a16:colId xmlns:a16="http://schemas.microsoft.com/office/drawing/2014/main" val="1603523257"/>
                    </a:ext>
                  </a:extLst>
                </a:gridCol>
              </a:tblGrid>
              <a:tr h="416748">
                <a:tc>
                  <a:txBody>
                    <a:bodyPr/>
                    <a:lstStyle/>
                    <a:p>
                      <a:pPr algn="ctr"/>
                      <a:r>
                        <a:rPr lang="en-IN" dirty="0" smtClean="0"/>
                        <a:t>Object</a:t>
                      </a:r>
                      <a:endParaRPr lang="en-IN" dirty="0"/>
                    </a:p>
                  </a:txBody>
                  <a:tcPr/>
                </a:tc>
                <a:tc>
                  <a:txBody>
                    <a:bodyPr/>
                    <a:lstStyle/>
                    <a:p>
                      <a:pPr algn="ctr"/>
                      <a:r>
                        <a:rPr lang="en-IN" dirty="0" smtClean="0"/>
                        <a:t>Is Visited</a:t>
                      </a:r>
                      <a:endParaRPr lang="en-IN" dirty="0"/>
                    </a:p>
                  </a:txBody>
                  <a:tcPr/>
                </a:tc>
                <a:tc>
                  <a:txBody>
                    <a:bodyPr/>
                    <a:lstStyle/>
                    <a:p>
                      <a:pPr algn="ctr"/>
                      <a:r>
                        <a:rPr lang="en-IN" dirty="0" smtClean="0"/>
                        <a:t>Is Root</a:t>
                      </a:r>
                      <a:endParaRPr lang="en-IN" dirty="0"/>
                    </a:p>
                  </a:txBody>
                  <a:tcPr/>
                </a:tc>
                <a:extLst>
                  <a:ext uri="{0D108BD9-81ED-4DB2-BD59-A6C34878D82A}">
                    <a16:rowId xmlns:a16="http://schemas.microsoft.com/office/drawing/2014/main" val="1068602396"/>
                  </a:ext>
                </a:extLst>
              </a:tr>
              <a:tr h="416748">
                <a:tc>
                  <a:txBody>
                    <a:bodyPr/>
                    <a:lstStyle/>
                    <a:p>
                      <a:pPr algn="ctr"/>
                      <a:r>
                        <a:rPr lang="en-IN" dirty="0" smtClean="0"/>
                        <a:t>A</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2534680144"/>
                  </a:ext>
                </a:extLst>
              </a:tr>
              <a:tr h="416748">
                <a:tc>
                  <a:txBody>
                    <a:bodyPr/>
                    <a:lstStyle/>
                    <a:p>
                      <a:pPr algn="ctr"/>
                      <a:r>
                        <a:rPr lang="en-IN" dirty="0" smtClean="0"/>
                        <a:t>B</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106051766"/>
                  </a:ext>
                </a:extLst>
              </a:tr>
              <a:tr h="416748">
                <a:tc>
                  <a:txBody>
                    <a:bodyPr/>
                    <a:lstStyle/>
                    <a:p>
                      <a:pPr algn="ctr"/>
                      <a:r>
                        <a:rPr lang="en-IN" dirty="0" smtClean="0"/>
                        <a:t>C</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603665826"/>
                  </a:ext>
                </a:extLst>
              </a:tr>
              <a:tr h="416748">
                <a:tc>
                  <a:txBody>
                    <a:bodyPr/>
                    <a:lstStyle/>
                    <a:p>
                      <a:pPr algn="ctr"/>
                      <a:r>
                        <a:rPr lang="en-IN" dirty="0" smtClean="0"/>
                        <a:t>D</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777010502"/>
                  </a:ext>
                </a:extLst>
              </a:tr>
              <a:tr h="416748">
                <a:tc>
                  <a:txBody>
                    <a:bodyPr/>
                    <a:lstStyle/>
                    <a:p>
                      <a:pPr algn="ctr"/>
                      <a:r>
                        <a:rPr lang="en-IN" dirty="0" smtClean="0"/>
                        <a:t>E</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683040092"/>
                  </a:ext>
                </a:extLst>
              </a:tr>
              <a:tr h="416748">
                <a:tc>
                  <a:txBody>
                    <a:bodyPr/>
                    <a:lstStyle/>
                    <a:p>
                      <a:pPr algn="ctr"/>
                      <a:r>
                        <a:rPr lang="en-IN" dirty="0" smtClean="0"/>
                        <a:t>R</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965013229"/>
                  </a:ext>
                </a:extLst>
              </a:tr>
              <a:tr h="416748">
                <a:tc>
                  <a:txBody>
                    <a:bodyPr/>
                    <a:lstStyle/>
                    <a:p>
                      <a:pPr algn="ctr"/>
                      <a:r>
                        <a:rPr lang="en-IN" dirty="0" smtClean="0"/>
                        <a:t>F</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3242533968"/>
                  </a:ext>
                </a:extLst>
              </a:tr>
              <a:tr h="416748">
                <a:tc>
                  <a:txBody>
                    <a:bodyPr/>
                    <a:lstStyle/>
                    <a:p>
                      <a:pPr algn="ctr"/>
                      <a:r>
                        <a:rPr lang="en-IN" dirty="0" smtClean="0"/>
                        <a:t>Z</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1674421192"/>
                  </a:ext>
                </a:extLst>
              </a:tr>
            </a:tbl>
          </a:graphicData>
        </a:graphic>
      </p:graphicFrame>
      <p:sp>
        <p:nvSpPr>
          <p:cNvPr id="9" name="TextBox 8"/>
          <p:cNvSpPr txBox="1"/>
          <p:nvPr/>
        </p:nvSpPr>
        <p:spPr>
          <a:xfrm>
            <a:off x="997552" y="5606533"/>
            <a:ext cx="2177748" cy="369332"/>
          </a:xfrm>
          <a:prstGeom prst="rect">
            <a:avLst/>
          </a:prstGeom>
          <a:noFill/>
        </p:spPr>
        <p:txBody>
          <a:bodyPr wrap="square" rtlCol="0">
            <a:spAutoFit/>
          </a:bodyPr>
          <a:lstStyle/>
          <a:p>
            <a:pPr algn="ctr"/>
            <a:r>
              <a:rPr lang="en-IN" dirty="0" smtClean="0"/>
              <a:t>Initial State</a:t>
            </a:r>
            <a:endParaRPr lang="en-IN" dirty="0"/>
          </a:p>
        </p:txBody>
      </p:sp>
      <p:sp>
        <p:nvSpPr>
          <p:cNvPr id="10" name="TextBox 9"/>
          <p:cNvSpPr txBox="1"/>
          <p:nvPr/>
        </p:nvSpPr>
        <p:spPr>
          <a:xfrm>
            <a:off x="5074675" y="5606533"/>
            <a:ext cx="2032000" cy="369332"/>
          </a:xfrm>
          <a:prstGeom prst="rect">
            <a:avLst/>
          </a:prstGeom>
          <a:noFill/>
        </p:spPr>
        <p:txBody>
          <a:bodyPr wrap="square" rtlCol="0">
            <a:spAutoFit/>
          </a:bodyPr>
          <a:lstStyle/>
          <a:p>
            <a:pPr algn="ctr"/>
            <a:r>
              <a:rPr lang="en-IN" dirty="0" smtClean="0"/>
              <a:t>Final State</a:t>
            </a:r>
            <a:endParaRPr lang="en-IN" dirty="0"/>
          </a:p>
        </p:txBody>
      </p:sp>
      <p:sp>
        <p:nvSpPr>
          <p:cNvPr id="11" name="TextBox 10"/>
          <p:cNvSpPr txBox="1"/>
          <p:nvPr/>
        </p:nvSpPr>
        <p:spPr>
          <a:xfrm>
            <a:off x="8159066" y="4545942"/>
            <a:ext cx="4032933" cy="1846659"/>
          </a:xfrm>
          <a:prstGeom prst="rect">
            <a:avLst/>
          </a:prstGeom>
          <a:noFill/>
        </p:spPr>
        <p:txBody>
          <a:bodyPr wrap="square" rtlCol="0">
            <a:spAutoFit/>
          </a:bodyPr>
          <a:lstStyle/>
          <a:p>
            <a:r>
              <a:rPr lang="en-IN" sz="2400" dirty="0" smtClean="0">
                <a:solidFill>
                  <a:schemeClr val="accent4">
                    <a:lumMod val="60000"/>
                    <a:lumOff val="40000"/>
                  </a:schemeClr>
                </a:solidFill>
              </a:rPr>
              <a:t>Analysis :</a:t>
            </a:r>
          </a:p>
          <a:p>
            <a:pPr marL="342900" indent="-342900">
              <a:buFont typeface="+mj-lt"/>
              <a:buAutoNum type="arabicPeriod"/>
            </a:pPr>
            <a:r>
              <a:rPr lang="en-IN" dirty="0" smtClean="0">
                <a:solidFill>
                  <a:schemeClr val="accent6">
                    <a:lumMod val="40000"/>
                    <a:lumOff val="60000"/>
                  </a:schemeClr>
                </a:solidFill>
              </a:rPr>
              <a:t>MLD algorithm is recursive.</a:t>
            </a:r>
          </a:p>
          <a:p>
            <a:pPr marL="342900" indent="-342900">
              <a:buFont typeface="+mj-lt"/>
              <a:buAutoNum type="arabicPeriod"/>
            </a:pPr>
            <a:r>
              <a:rPr lang="en-IN" dirty="0" smtClean="0">
                <a:solidFill>
                  <a:schemeClr val="accent6">
                    <a:lumMod val="40000"/>
                    <a:lumOff val="60000"/>
                  </a:schemeClr>
                </a:solidFill>
              </a:rPr>
              <a:t>MLD algorithm is basically a DFS(Depth First Search) algorithm.</a:t>
            </a:r>
          </a:p>
          <a:p>
            <a:pPr marL="342900" indent="-342900">
              <a:buFont typeface="+mj-lt"/>
              <a:buAutoNum type="arabicPeriod"/>
            </a:pPr>
            <a:r>
              <a:rPr lang="en-IN" dirty="0" err="1">
                <a:solidFill>
                  <a:schemeClr val="accent6">
                    <a:lumMod val="40000"/>
                    <a:lumOff val="60000"/>
                  </a:schemeClr>
                </a:solidFill>
              </a:rPr>
              <a:t>i</a:t>
            </a:r>
            <a:r>
              <a:rPr lang="en-IN" dirty="0" err="1" smtClean="0">
                <a:solidFill>
                  <a:schemeClr val="accent6">
                    <a:lumMod val="40000"/>
                    <a:lumOff val="60000"/>
                  </a:schemeClr>
                </a:solidFill>
              </a:rPr>
              <a:t>s_visited</a:t>
            </a:r>
            <a:r>
              <a:rPr lang="en-IN" dirty="0" smtClean="0">
                <a:solidFill>
                  <a:schemeClr val="accent6">
                    <a:lumMod val="40000"/>
                    <a:lumOff val="60000"/>
                  </a:schemeClr>
                </a:solidFill>
              </a:rPr>
              <a:t> flag is used to avoid loops.</a:t>
            </a:r>
          </a:p>
          <a:p>
            <a:endParaRPr lang="en-IN" dirty="0">
              <a:solidFill>
                <a:schemeClr val="accent6">
                  <a:lumMod val="40000"/>
                  <a:lumOff val="60000"/>
                </a:schemeClr>
              </a:solidFill>
            </a:endParaRPr>
          </a:p>
        </p:txBody>
      </p:sp>
    </p:spTree>
    <p:extLst>
      <p:ext uri="{BB962C8B-B14F-4D97-AF65-F5344CB8AC3E}">
        <p14:creationId xmlns:p14="http://schemas.microsoft.com/office/powerpoint/2010/main" val="22294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04949"/>
            <a:ext cx="10515600" cy="2095637"/>
          </a:xfrm>
        </p:spPr>
        <p:txBody>
          <a:bodyPr>
            <a:normAutofit/>
          </a:bodyPr>
          <a:lstStyle/>
          <a:p>
            <a:pPr algn="ctr"/>
            <a:r>
              <a:rPr lang="en-IN" sz="4000" u="sng" dirty="0">
                <a:solidFill>
                  <a:schemeClr val="tx1"/>
                </a:solidFill>
                <a:latin typeface="Algerian" panose="04020705040A02060702" pitchFamily="82" charset="0"/>
              </a:rPr>
              <a:t/>
            </a:r>
            <a:br>
              <a:rPr lang="en-IN" sz="4000" u="sng" dirty="0">
                <a:solidFill>
                  <a:schemeClr val="tx1"/>
                </a:solidFill>
                <a:latin typeface="Algerian" panose="04020705040A02060702" pitchFamily="82" charset="0"/>
              </a:rPr>
            </a:br>
            <a:r>
              <a:rPr lang="en-US" sz="4000" u="sng" dirty="0">
                <a:solidFill>
                  <a:schemeClr val="accent2">
                    <a:lumMod val="50000"/>
                  </a:schemeClr>
                </a:solidFill>
                <a:latin typeface="Algerian" panose="04020705040A02060702" pitchFamily="82" charset="0"/>
              </a:rPr>
              <a:t> </a:t>
            </a:r>
            <a:r>
              <a:rPr lang="en-US" sz="4000" u="sng" dirty="0" smtClean="0">
                <a:solidFill>
                  <a:schemeClr val="accent2">
                    <a:lumMod val="50000"/>
                  </a:schemeClr>
                </a:solidFill>
                <a:latin typeface="Algerian" panose="04020705040A02060702" pitchFamily="82" charset="0"/>
              </a:rPr>
              <a:t>project:-&gt; </a:t>
            </a:r>
            <a:r>
              <a:rPr lang="en-US" sz="4000" u="sng" dirty="0" smtClean="0">
                <a:solidFill>
                  <a:schemeClr val="tx1"/>
                </a:solidFill>
                <a:latin typeface="Algerian" panose="04020705040A02060702" pitchFamily="82" charset="0"/>
              </a:rPr>
              <a:t>design and implement  </a:t>
            </a:r>
            <a:br>
              <a:rPr lang="en-US" sz="4000" u="sng" dirty="0" smtClean="0">
                <a:solidFill>
                  <a:schemeClr val="tx1"/>
                </a:solidFill>
                <a:latin typeface="Algerian" panose="04020705040A02060702" pitchFamily="82" charset="0"/>
              </a:rPr>
            </a:br>
            <a:r>
              <a:rPr lang="en-US" sz="4000" u="sng" dirty="0" smtClean="0">
                <a:solidFill>
                  <a:schemeClr val="tx1"/>
                </a:solidFill>
                <a:latin typeface="Algerian" panose="04020705040A02060702" pitchFamily="82" charset="0"/>
              </a:rPr>
              <a:t>Memory </a:t>
            </a:r>
            <a:r>
              <a:rPr lang="en-US" sz="4000" u="sng" dirty="0">
                <a:solidFill>
                  <a:schemeClr val="tx1"/>
                </a:solidFill>
                <a:latin typeface="Algerian" panose="04020705040A02060702" pitchFamily="82" charset="0"/>
              </a:rPr>
              <a:t>Leak Detector For </a:t>
            </a:r>
            <a:r>
              <a:rPr lang="en-US" sz="4000" u="sng" dirty="0" smtClean="0">
                <a:solidFill>
                  <a:schemeClr val="tx1"/>
                </a:solidFill>
                <a:latin typeface="Algerian" panose="04020705040A02060702" pitchFamily="82" charset="0"/>
              </a:rPr>
              <a:t>C/C++ </a:t>
            </a:r>
            <a:endParaRPr lang="en-IN" sz="4000" u="sng" dirty="0">
              <a:solidFill>
                <a:schemeClr val="tx1"/>
              </a:solidFill>
              <a:latin typeface="Algerian" panose="04020705040A02060702" pitchFamily="82" charset="0"/>
            </a:endParaRPr>
          </a:p>
        </p:txBody>
      </p:sp>
      <p:sp>
        <p:nvSpPr>
          <p:cNvPr id="5" name="Content Placeholder 4"/>
          <p:cNvSpPr>
            <a:spLocks noGrp="1"/>
          </p:cNvSpPr>
          <p:nvPr>
            <p:ph idx="1"/>
          </p:nvPr>
        </p:nvSpPr>
        <p:spPr>
          <a:xfrm>
            <a:off x="919119" y="1690688"/>
            <a:ext cx="10353762" cy="4316412"/>
          </a:xfrm>
        </p:spPr>
        <p:txBody>
          <a:bodyPr>
            <a:noAutofit/>
          </a:bodyPr>
          <a:lstStyle/>
          <a:p>
            <a:pPr algn="just"/>
            <a:r>
              <a:rPr lang="en-US" dirty="0">
                <a:cs typeface="Arial" panose="020B0604020202020204" pitchFamily="34" charset="0"/>
              </a:rPr>
              <a:t>Memory leaks are one of the primary causes of software aging. Despite of recent countermeasures in C/C++ such as smart pointers, leak-related defects remain a troublesome issue in C/C++ code, especially in legacy applications. The project aims is to build a library that catches the memory leaks, if any, by the application. In this project, Our main focus </a:t>
            </a:r>
            <a:r>
              <a:rPr lang="en-US" dirty="0" smtClean="0">
                <a:cs typeface="Arial" panose="020B0604020202020204" pitchFamily="34" charset="0"/>
              </a:rPr>
              <a:t>will be on how </a:t>
            </a:r>
            <a:r>
              <a:rPr lang="en-US" dirty="0">
                <a:cs typeface="Arial" panose="020B0604020202020204" pitchFamily="34" charset="0"/>
              </a:rPr>
              <a:t>to design and implement a garbage collector library called MLD (Memory Leak Detector) which when integrated to the application will provide the facility to catch leaked objects and report them. MLD library will be the generic library and has the ability to parse any application's data structures and manipulate them. </a:t>
            </a:r>
            <a:endParaRPr lang="en-US" dirty="0" smtClean="0">
              <a:cs typeface="Arial" panose="020B0604020202020204" pitchFamily="34" charset="0"/>
            </a:endParaRPr>
          </a:p>
          <a:p>
            <a:pPr algn="just"/>
            <a:r>
              <a:rPr lang="en-US" dirty="0"/>
              <a:t>In order to implement a garbage collector for C programs which work on the principle of reachability of objects to detect memory leaks. Through this project, we will understand the limitation of such a garbage collector for C like programming languages (which have direct access to underlying memory addresses, unlike Java/python) and analyze its limitations and cost for being an inbuilt feature of C-like </a:t>
            </a:r>
            <a:r>
              <a:rPr lang="en-US" dirty="0" smtClean="0"/>
              <a:t>language. </a:t>
            </a:r>
            <a:endParaRPr lang="en-IN" dirty="0">
              <a:cs typeface="Arial" panose="020B0604020202020204" pitchFamily="34" charset="0"/>
            </a:endParaRPr>
          </a:p>
        </p:txBody>
      </p:sp>
    </p:spTree>
    <p:extLst>
      <p:ext uri="{BB962C8B-B14F-4D97-AF65-F5344CB8AC3E}">
        <p14:creationId xmlns:p14="http://schemas.microsoft.com/office/powerpoint/2010/main" val="3973806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2">
                    <a:lumMod val="75000"/>
                  </a:schemeClr>
                </a:solidFill>
              </a:rPr>
              <a:t>OUTPUT</a:t>
            </a:r>
            <a:endParaRPr lang="en-IN" dirty="0"/>
          </a:p>
        </p:txBody>
      </p:sp>
      <p:sp>
        <p:nvSpPr>
          <p:cNvPr id="5" name="Horizontal Scroll 4"/>
          <p:cNvSpPr/>
          <p:nvPr/>
        </p:nvSpPr>
        <p:spPr>
          <a:xfrm>
            <a:off x="0" y="0"/>
            <a:ext cx="4833257"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mic Sans MS" panose="030F0702030302020204" pitchFamily="66" charset="0"/>
              </a:rPr>
              <a:t>Final Demo</a:t>
            </a:r>
            <a:endParaRPr lang="en-IN" sz="2000" dirty="0">
              <a:solidFill>
                <a:schemeClr val="accent1">
                  <a:lumMod val="75000"/>
                </a:schemeClr>
              </a:solidFill>
              <a:latin typeface="Comic Sans MS" panose="030F0702030302020204" pitchFamily="66"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279" y="1465943"/>
            <a:ext cx="10231278" cy="5130562"/>
          </a:xfrm>
          <a:prstGeom prst="rect">
            <a:avLst/>
          </a:prstGeom>
        </p:spPr>
      </p:pic>
    </p:spTree>
    <p:extLst>
      <p:ext uri="{BB962C8B-B14F-4D97-AF65-F5344CB8AC3E}">
        <p14:creationId xmlns:p14="http://schemas.microsoft.com/office/powerpoint/2010/main" val="2897675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481" y="0"/>
            <a:ext cx="10353762" cy="970450"/>
          </a:xfrm>
        </p:spPr>
        <p:txBody>
          <a:bodyPr/>
          <a:lstStyle/>
          <a:p>
            <a:r>
              <a:rPr lang="en-IN" u="sng" dirty="0">
                <a:solidFill>
                  <a:schemeClr val="accent2">
                    <a:lumMod val="75000"/>
                  </a:schemeClr>
                </a:solidFill>
              </a:rPr>
              <a:t>OUTPUT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33" y="857067"/>
            <a:ext cx="10078857" cy="19814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32" y="2856942"/>
            <a:ext cx="10078857" cy="214342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932" y="5000366"/>
            <a:ext cx="10078857" cy="1857634"/>
          </a:xfrm>
          <a:prstGeom prst="rect">
            <a:avLst/>
          </a:prstGeom>
        </p:spPr>
      </p:pic>
    </p:spTree>
    <p:extLst>
      <p:ext uri="{BB962C8B-B14F-4D97-AF65-F5344CB8AC3E}">
        <p14:creationId xmlns:p14="http://schemas.microsoft.com/office/powerpoint/2010/main" val="152086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2" cy="970450"/>
          </a:xfrm>
        </p:spPr>
        <p:txBody>
          <a:bodyPr>
            <a:normAutofit/>
          </a:bodyPr>
          <a:lstStyle/>
          <a:p>
            <a:pPr algn="l">
              <a:buSzPct val="200000"/>
            </a:pPr>
            <a:r>
              <a:rPr lang="en-IN" sz="3600" u="sng" dirty="0">
                <a:solidFill>
                  <a:schemeClr val="accent2">
                    <a:lumMod val="75000"/>
                  </a:schemeClr>
                </a:solidFill>
              </a:rPr>
              <a:t>Issue with C/C++ </a:t>
            </a:r>
          </a:p>
        </p:txBody>
      </p:sp>
      <p:sp>
        <p:nvSpPr>
          <p:cNvPr id="3" name="Content Placeholder 2"/>
          <p:cNvSpPr>
            <a:spLocks noGrp="1"/>
          </p:cNvSpPr>
          <p:nvPr>
            <p:ph idx="1"/>
          </p:nvPr>
        </p:nvSpPr>
        <p:spPr>
          <a:xfrm>
            <a:off x="913795" y="970450"/>
            <a:ext cx="10353762" cy="5778693"/>
          </a:xfrm>
        </p:spPr>
        <p:txBody>
          <a:bodyPr>
            <a:normAutofit fontScale="92500" lnSpcReduction="10000"/>
          </a:bodyPr>
          <a:lstStyle/>
          <a:p>
            <a:r>
              <a:rPr lang="en-US" dirty="0" smtClean="0"/>
              <a:t>Since </a:t>
            </a:r>
            <a:r>
              <a:rPr lang="en-US" dirty="0"/>
              <a:t>the advent of C/C++ Programming language, Memory management is one of the responsibilities which the developer has to deal with. </a:t>
            </a:r>
          </a:p>
          <a:p>
            <a:r>
              <a:rPr lang="en-US" dirty="0" smtClean="0"/>
              <a:t> </a:t>
            </a:r>
            <a:r>
              <a:rPr lang="en-US" dirty="0"/>
              <a:t>C/C++ Softwares often suffers from Two Memory related Problems : </a:t>
            </a:r>
            <a:r>
              <a:rPr lang="en-US" dirty="0" smtClean="0"/>
              <a:t> </a:t>
            </a:r>
          </a:p>
          <a:p>
            <a:pPr marL="36900" indent="0">
              <a:buNone/>
            </a:pPr>
            <a:r>
              <a:rPr lang="en-IN" dirty="0" smtClean="0"/>
              <a:t>		1.Memory </a:t>
            </a:r>
            <a:r>
              <a:rPr lang="en-IN" dirty="0"/>
              <a:t>corruption </a:t>
            </a:r>
            <a:endParaRPr lang="en-IN" dirty="0" smtClean="0"/>
          </a:p>
          <a:p>
            <a:pPr marL="36900" indent="0">
              <a:buNone/>
            </a:pPr>
            <a:r>
              <a:rPr lang="en-IN" dirty="0" smtClean="0"/>
              <a:t>		2.Memory </a:t>
            </a:r>
            <a:r>
              <a:rPr lang="en-IN" dirty="0"/>
              <a:t>leak </a:t>
            </a:r>
          </a:p>
          <a:p>
            <a:r>
              <a:rPr lang="en-US" dirty="0" smtClean="0"/>
              <a:t>Unlike </a:t>
            </a:r>
            <a:r>
              <a:rPr lang="en-US" dirty="0"/>
              <a:t>Java, C/C++ does not have the luxury for automatic garbage collection. </a:t>
            </a:r>
          </a:p>
          <a:p>
            <a:r>
              <a:rPr lang="en-US" dirty="0" smtClean="0"/>
              <a:t>Java </a:t>
            </a:r>
            <a:r>
              <a:rPr lang="en-US" dirty="0"/>
              <a:t>does not allow programmer to access the physical memory directly, but C/C++ does, not does java expose pointers directly to the developer/coder. Therefore Java applications do not suffer from Memory corruption either, but C/C++ does. </a:t>
            </a:r>
            <a:endParaRPr lang="en-US" dirty="0" smtClean="0"/>
          </a:p>
          <a:p>
            <a:pPr marL="36900" indent="0">
              <a:buNone/>
            </a:pPr>
            <a:r>
              <a:rPr lang="en-US" sz="3600" u="sng" dirty="0" smtClean="0">
                <a:solidFill>
                  <a:schemeClr val="accent2">
                    <a:lumMod val="75000"/>
                  </a:schemeClr>
                </a:solidFill>
                <a:latin typeface="+mj-lt"/>
              </a:rPr>
              <a:t>Pre-requisites</a:t>
            </a:r>
            <a:endParaRPr lang="en-IN" dirty="0"/>
          </a:p>
          <a:p>
            <a:r>
              <a:rPr lang="en-US" dirty="0"/>
              <a:t>Knowledge of C Programming and Pointers. </a:t>
            </a:r>
          </a:p>
          <a:p>
            <a:r>
              <a:rPr lang="en-US" dirty="0" smtClean="0"/>
              <a:t>Elementary </a:t>
            </a:r>
            <a:r>
              <a:rPr lang="en-US" dirty="0"/>
              <a:t>Knowledge of OS Memory Management. </a:t>
            </a:r>
          </a:p>
          <a:p>
            <a:r>
              <a:rPr lang="en-US" dirty="0" smtClean="0"/>
              <a:t>Any </a:t>
            </a:r>
            <a:r>
              <a:rPr lang="en-US" dirty="0"/>
              <a:t>additional knowledge of internal workings of routines such as malloc, calloc, free, memcpy, and memset (that is, routines that deal with memory allocation, deallocation, and content modification) is a plus. </a:t>
            </a:r>
          </a:p>
          <a:p>
            <a:pPr marL="36900" indent="0">
              <a:buNone/>
            </a:pPr>
            <a:endParaRPr lang="en-US" sz="3600" u="sng" dirty="0">
              <a:solidFill>
                <a:schemeClr val="accent2">
                  <a:lumMod val="75000"/>
                </a:schemeClr>
              </a:solidFill>
              <a:latin typeface="+mj-lt"/>
            </a:endParaRPr>
          </a:p>
        </p:txBody>
      </p:sp>
    </p:spTree>
    <p:extLst>
      <p:ext uri="{BB962C8B-B14F-4D97-AF65-F5344CB8AC3E}">
        <p14:creationId xmlns:p14="http://schemas.microsoft.com/office/powerpoint/2010/main" val="379660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725714"/>
            <a:ext cx="7366363" cy="1828813"/>
          </a:xfrm>
        </p:spPr>
        <p:txBody>
          <a:bodyPr>
            <a:normAutofit fontScale="90000"/>
          </a:bodyPr>
          <a:lstStyle/>
          <a:p>
            <a:pPr algn="just"/>
            <a:r>
              <a:rPr lang="en-IN" sz="1800" dirty="0" smtClean="0">
                <a:solidFill>
                  <a:schemeClr val="accent2">
                    <a:lumMod val="60000"/>
                    <a:lumOff val="40000"/>
                  </a:schemeClr>
                </a:solidFill>
                <a:latin typeface="+mn-lt"/>
              </a:rPr>
              <a:t>Memory Leak </a:t>
            </a:r>
            <a:r>
              <a:rPr lang="en-US" sz="1800" dirty="0">
                <a:effectLst/>
                <a:latin typeface="+mn-lt"/>
              </a:rPr>
              <a:t>In </a:t>
            </a:r>
            <a:r>
              <a:rPr lang="en-US" sz="1800" dirty="0" smtClean="0">
                <a:effectLst/>
                <a:latin typeface="+mn-lt"/>
              </a:rPr>
              <a:t>computer science, </a:t>
            </a:r>
            <a:r>
              <a:rPr lang="en-US" sz="1800" dirty="0">
                <a:effectLst/>
                <a:latin typeface="+mn-lt"/>
              </a:rPr>
              <a:t>a </a:t>
            </a:r>
            <a:r>
              <a:rPr lang="en-US" sz="1800" b="1" dirty="0">
                <a:effectLst/>
                <a:latin typeface="+mn-lt"/>
              </a:rPr>
              <a:t>memory leak</a:t>
            </a:r>
            <a:r>
              <a:rPr lang="en-US" sz="1800" dirty="0">
                <a:effectLst/>
                <a:latin typeface="+mn-lt"/>
              </a:rPr>
              <a:t> is a type of </a:t>
            </a:r>
            <a:r>
              <a:rPr lang="en-US" sz="1800" dirty="0" smtClean="0">
                <a:effectLst/>
                <a:latin typeface="+mn-lt"/>
              </a:rPr>
              <a:t>resource leak</a:t>
            </a:r>
            <a:r>
              <a:rPr lang="en-US" sz="1800" dirty="0">
                <a:effectLst/>
                <a:latin typeface="+mn-lt"/>
              </a:rPr>
              <a:t> that occurs when a </a:t>
            </a:r>
            <a:r>
              <a:rPr lang="en-US" sz="1800" dirty="0" smtClean="0">
                <a:effectLst/>
                <a:latin typeface="+mn-lt"/>
              </a:rPr>
              <a:t>computer program</a:t>
            </a:r>
            <a:r>
              <a:rPr lang="en-US" sz="1800" dirty="0">
                <a:effectLst/>
                <a:latin typeface="+mn-lt"/>
              </a:rPr>
              <a:t> incorrectly manages </a:t>
            </a:r>
            <a:r>
              <a:rPr lang="en-US" sz="1800" dirty="0" smtClean="0">
                <a:effectLst/>
                <a:latin typeface="+mn-lt"/>
              </a:rPr>
              <a:t>memory allocations</a:t>
            </a:r>
            <a:r>
              <a:rPr lang="en-US" sz="1800" dirty="0">
                <a:effectLst/>
                <a:latin typeface="+mn-lt"/>
              </a:rPr>
              <a:t> in a way that memory which is no longer needed is not released. A memory leak may also happen when an </a:t>
            </a:r>
            <a:r>
              <a:rPr lang="en-US" sz="1800" dirty="0" smtClean="0">
                <a:effectLst/>
                <a:latin typeface="+mn-lt"/>
              </a:rPr>
              <a:t>object</a:t>
            </a:r>
            <a:r>
              <a:rPr lang="en-US" sz="1800" dirty="0">
                <a:effectLst/>
                <a:latin typeface="+mn-lt"/>
              </a:rPr>
              <a:t> is stored in memory but cannot be accessed by the running </a:t>
            </a:r>
            <a:r>
              <a:rPr lang="en-US" sz="1800" dirty="0" smtClean="0">
                <a:effectLst/>
                <a:latin typeface="+mn-lt"/>
              </a:rPr>
              <a:t>code. A </a:t>
            </a:r>
            <a:r>
              <a:rPr lang="en-US" sz="1800" dirty="0">
                <a:effectLst/>
                <a:latin typeface="+mn-lt"/>
              </a:rPr>
              <a:t>memory leak has symptoms similar to a number of other problems and generally can only be diagnosed by a programmer with access to the </a:t>
            </a:r>
            <a:r>
              <a:rPr lang="en-US" sz="1800" dirty="0" smtClean="0">
                <a:effectLst/>
                <a:latin typeface="+mn-lt"/>
              </a:rPr>
              <a:t>programs </a:t>
            </a:r>
            <a:r>
              <a:rPr lang="en-US" sz="1800" dirty="0">
                <a:effectLst/>
                <a:latin typeface="+mn-lt"/>
              </a:rPr>
              <a:t>source code.</a:t>
            </a:r>
            <a:endParaRPr lang="en-IN" sz="1800" dirty="0">
              <a:latin typeface="+mn-lt"/>
            </a:endParaRPr>
          </a:p>
        </p:txBody>
      </p:sp>
      <p:sp>
        <p:nvSpPr>
          <p:cNvPr id="4" name="Text Placeholder 3"/>
          <p:cNvSpPr>
            <a:spLocks noGrp="1"/>
          </p:cNvSpPr>
          <p:nvPr>
            <p:ph type="body" idx="1"/>
          </p:nvPr>
        </p:nvSpPr>
        <p:spPr>
          <a:xfrm>
            <a:off x="825137" y="2554526"/>
            <a:ext cx="10683239" cy="3712923"/>
          </a:xfrm>
        </p:spPr>
        <p:txBody>
          <a:bodyPr/>
          <a:lstStyle/>
          <a:p>
            <a:pPr marL="285750" indent="-285750" algn="just">
              <a:buFont typeface="Wingdings" panose="05000000000000000000" pitchFamily="2" charset="2"/>
              <a:buChar char="Ø"/>
            </a:pPr>
            <a:r>
              <a:rPr lang="en-US" sz="1800" dirty="0">
                <a:effectLst/>
              </a:rPr>
              <a:t>A memory leak reduces the performance of the computer by reducing the amount of available memory. Eventually, in the worst case, too much of the available memory may become allocated and all or part of the system or device stops working correctly, the application fails, or the system slows down vastly due to </a:t>
            </a:r>
            <a:r>
              <a:rPr lang="en-US" sz="1800" dirty="0" smtClean="0">
                <a:effectLst/>
              </a:rPr>
              <a:t>thrashing.</a:t>
            </a:r>
          </a:p>
          <a:p>
            <a:pPr marL="285750" indent="-285750" algn="just">
              <a:buFont typeface="Wingdings" panose="05000000000000000000" pitchFamily="2" charset="2"/>
              <a:buChar char="Ø"/>
            </a:pPr>
            <a:r>
              <a:rPr lang="en-IN" sz="1800" dirty="0" smtClean="0"/>
              <a:t>In this Project we shall going to create a Tool called Memory Leak Detector (MLD) tool.</a:t>
            </a:r>
          </a:p>
          <a:p>
            <a:pPr marL="285750" indent="-285750" algn="just">
              <a:buFont typeface="Wingdings" panose="05000000000000000000" pitchFamily="2" charset="2"/>
              <a:buChar char="Ø"/>
            </a:pPr>
            <a:r>
              <a:rPr lang="en-IN" sz="1800" dirty="0" smtClean="0"/>
              <a:t>We Shall Implement this tool as the library and our C/C++ application will use this library for Memory Management.</a:t>
            </a:r>
          </a:p>
          <a:p>
            <a:pPr marL="285750" indent="-285750" algn="just">
              <a:buFont typeface="Wingdings" panose="05000000000000000000" pitchFamily="2" charset="2"/>
              <a:buChar char="Ø"/>
            </a:pPr>
            <a:r>
              <a:rPr lang="en-IN" sz="1800" dirty="0" smtClean="0"/>
              <a:t>MLD library will keep track of all the Heap Objects the application has created and how various heap objects holds references to one another.</a:t>
            </a:r>
          </a:p>
          <a:p>
            <a:pPr marL="285750" indent="-285750" algn="just">
              <a:buFont typeface="Wingdings" panose="05000000000000000000" pitchFamily="2" charset="2"/>
              <a:buChar char="Ø"/>
            </a:pPr>
            <a:r>
              <a:rPr lang="en-IN" sz="1800" dirty="0" smtClean="0"/>
              <a:t>MLD library will show the leaked objects , if any.</a:t>
            </a:r>
            <a:endParaRPr lang="en-IN" sz="1800" dirty="0"/>
          </a:p>
        </p:txBody>
      </p:sp>
      <p:sp>
        <p:nvSpPr>
          <p:cNvPr id="5" name="Horizontal Scroll 4"/>
          <p:cNvSpPr/>
          <p:nvPr/>
        </p:nvSpPr>
        <p:spPr>
          <a:xfrm>
            <a:off x="0" y="0"/>
            <a:ext cx="6184900"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latin typeface="Comic Sans MS" panose="030F0702030302020204" pitchFamily="66" charset="0"/>
              </a:rPr>
              <a:t>Brief </a:t>
            </a:r>
            <a:r>
              <a:rPr lang="en-IN" sz="2000" dirty="0">
                <a:latin typeface="Comic Sans MS" panose="030F0702030302020204" pitchFamily="66" charset="0"/>
              </a:rPr>
              <a:t>Introduction</a:t>
            </a:r>
            <a:r>
              <a:rPr lang="en-US" sz="2000" dirty="0" smtClean="0">
                <a:latin typeface="Comic Sans MS" panose="030F0702030302020204" pitchFamily="66" charset="0"/>
              </a:rPr>
              <a:t> / Problems with Memory Leak</a:t>
            </a:r>
            <a:endParaRPr lang="en-IN" sz="2000" dirty="0">
              <a:solidFill>
                <a:schemeClr val="accent1">
                  <a:lumMod val="75000"/>
                </a:schemeClr>
              </a:solidFill>
              <a:latin typeface="Comic Sans MS" panose="030F0702030302020204" pitchFamily="66"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64600"/>
            <a:ext cx="3886200" cy="2489925"/>
          </a:xfrm>
          <a:prstGeom prst="rect">
            <a:avLst/>
          </a:prstGeom>
        </p:spPr>
      </p:pic>
    </p:spTree>
    <p:extLst>
      <p:ext uri="{BB962C8B-B14F-4D97-AF65-F5344CB8AC3E}">
        <p14:creationId xmlns:p14="http://schemas.microsoft.com/office/powerpoint/2010/main" val="78308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u="sng" dirty="0" smtClean="0">
                <a:solidFill>
                  <a:schemeClr val="accent2">
                    <a:lumMod val="75000"/>
                  </a:schemeClr>
                </a:solidFill>
              </a:rPr>
              <a:t>Low Level Block Diagram</a:t>
            </a:r>
            <a:endParaRPr lang="en-IN" u="sng" dirty="0">
              <a:solidFill>
                <a:schemeClr val="accent2">
                  <a:lumMod val="75000"/>
                </a:schemeClr>
              </a:solidFill>
            </a:endParaRPr>
          </a:p>
        </p:txBody>
      </p:sp>
      <p:sp>
        <p:nvSpPr>
          <p:cNvPr id="4" name="Horizontal Scroll 3"/>
          <p:cNvSpPr/>
          <p:nvPr/>
        </p:nvSpPr>
        <p:spPr>
          <a:xfrm>
            <a:off x="0" y="43542"/>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mic Sans MS" panose="030F0702030302020204" pitchFamily="66" charset="0"/>
              </a:rPr>
              <a:t>Project Block Diagram and Architecture </a:t>
            </a:r>
            <a:endParaRPr lang="en-IN" sz="2000" dirty="0">
              <a:solidFill>
                <a:schemeClr val="accent1">
                  <a:lumMod val="75000"/>
                </a:schemeClr>
              </a:solidFill>
              <a:latin typeface="Comic Sans MS" panose="030F0702030302020204" pitchFamily="66" charset="0"/>
            </a:endParaRPr>
          </a:p>
        </p:txBody>
      </p:sp>
      <p:sp>
        <p:nvSpPr>
          <p:cNvPr id="10" name="Rounded Rectangle 9"/>
          <p:cNvSpPr/>
          <p:nvPr/>
        </p:nvSpPr>
        <p:spPr>
          <a:xfrm>
            <a:off x="913795" y="2189648"/>
            <a:ext cx="2017486" cy="3122579"/>
          </a:xfrm>
          <a:prstGeom prst="roundRect">
            <a:avLst/>
          </a:prstGeom>
          <a:solidFill>
            <a:srgbClr val="00B050"/>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 Application</a:t>
            </a:r>
            <a:endParaRPr lang="en-IN" dirty="0"/>
          </a:p>
        </p:txBody>
      </p:sp>
      <p:sp>
        <p:nvSpPr>
          <p:cNvPr id="12" name="Rounded Rectangle 11"/>
          <p:cNvSpPr/>
          <p:nvPr/>
        </p:nvSpPr>
        <p:spPr>
          <a:xfrm>
            <a:off x="6814458" y="2189648"/>
            <a:ext cx="2017486" cy="3122579"/>
          </a:xfrm>
          <a:prstGeom prst="roundRect">
            <a:avLst/>
          </a:prstGeom>
          <a:solidFill>
            <a:srgbClr val="92D050"/>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Kernel/OS</a:t>
            </a:r>
            <a:endParaRPr lang="en-IN" dirty="0"/>
          </a:p>
        </p:txBody>
      </p:sp>
      <p:sp>
        <p:nvSpPr>
          <p:cNvPr id="13" name="Right Arrow 12"/>
          <p:cNvSpPr/>
          <p:nvPr/>
        </p:nvSpPr>
        <p:spPr>
          <a:xfrm>
            <a:off x="2931281" y="3149600"/>
            <a:ext cx="3883177" cy="27577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Left Arrow 13"/>
          <p:cNvSpPr/>
          <p:nvPr/>
        </p:nvSpPr>
        <p:spPr>
          <a:xfrm>
            <a:off x="2931281" y="3991429"/>
            <a:ext cx="3883177" cy="275771"/>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p:cNvSpPr txBox="1"/>
          <p:nvPr/>
        </p:nvSpPr>
        <p:spPr>
          <a:xfrm flipH="1">
            <a:off x="3665340" y="2583542"/>
            <a:ext cx="2566853" cy="646331"/>
          </a:xfrm>
          <a:prstGeom prst="rect">
            <a:avLst/>
          </a:prstGeom>
          <a:noFill/>
        </p:spPr>
        <p:txBody>
          <a:bodyPr wrap="square" rtlCol="0">
            <a:spAutoFit/>
          </a:bodyPr>
          <a:lstStyle/>
          <a:p>
            <a:r>
              <a:rPr lang="en-IN" dirty="0" smtClean="0">
                <a:solidFill>
                  <a:srgbClr val="00B050"/>
                </a:solidFill>
              </a:rPr>
              <a:t>1.Request Memory malloc/free</a:t>
            </a:r>
            <a:endParaRPr lang="en-IN" dirty="0">
              <a:solidFill>
                <a:srgbClr val="00B050"/>
              </a:solidFill>
            </a:endParaRPr>
          </a:p>
        </p:txBody>
      </p:sp>
      <p:sp>
        <p:nvSpPr>
          <p:cNvPr id="16" name="TextBox 15"/>
          <p:cNvSpPr txBox="1"/>
          <p:nvPr/>
        </p:nvSpPr>
        <p:spPr>
          <a:xfrm>
            <a:off x="3665339" y="4267200"/>
            <a:ext cx="2566853" cy="646331"/>
          </a:xfrm>
          <a:prstGeom prst="rect">
            <a:avLst/>
          </a:prstGeom>
          <a:noFill/>
        </p:spPr>
        <p:txBody>
          <a:bodyPr wrap="square" rtlCol="0">
            <a:spAutoFit/>
          </a:bodyPr>
          <a:lstStyle/>
          <a:p>
            <a:r>
              <a:rPr lang="en-IN" dirty="0" smtClean="0">
                <a:solidFill>
                  <a:srgbClr val="92D050"/>
                </a:solidFill>
              </a:rPr>
              <a:t>3.Memory Returned to Application for  use</a:t>
            </a:r>
            <a:endParaRPr lang="en-IN" dirty="0">
              <a:solidFill>
                <a:srgbClr val="92D050"/>
              </a:solidFill>
            </a:endParaRPr>
          </a:p>
        </p:txBody>
      </p:sp>
      <p:sp>
        <p:nvSpPr>
          <p:cNvPr id="17" name="TextBox 16"/>
          <p:cNvSpPr txBox="1"/>
          <p:nvPr/>
        </p:nvSpPr>
        <p:spPr>
          <a:xfrm>
            <a:off x="8962571" y="3102205"/>
            <a:ext cx="2126343" cy="646331"/>
          </a:xfrm>
          <a:prstGeom prst="rect">
            <a:avLst/>
          </a:prstGeom>
          <a:noFill/>
        </p:spPr>
        <p:txBody>
          <a:bodyPr wrap="square" rtlCol="0">
            <a:spAutoFit/>
          </a:bodyPr>
          <a:lstStyle/>
          <a:p>
            <a:r>
              <a:rPr lang="en-IN" dirty="0" smtClean="0">
                <a:solidFill>
                  <a:srgbClr val="92D050"/>
                </a:solidFill>
              </a:rPr>
              <a:t>2.Memory Request Served</a:t>
            </a:r>
            <a:endParaRPr lang="en-IN" dirty="0">
              <a:solidFill>
                <a:srgbClr val="92D050"/>
              </a:solidFill>
            </a:endParaRPr>
          </a:p>
        </p:txBody>
      </p:sp>
    </p:spTree>
    <p:extLst>
      <p:ext uri="{BB962C8B-B14F-4D97-AF65-F5344CB8AC3E}">
        <p14:creationId xmlns:p14="http://schemas.microsoft.com/office/powerpoint/2010/main" val="834891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u="sng" dirty="0" smtClean="0">
                <a:solidFill>
                  <a:schemeClr val="accent2">
                    <a:lumMod val="75000"/>
                  </a:schemeClr>
                </a:solidFill>
              </a:rPr>
              <a:t>High </a:t>
            </a:r>
            <a:r>
              <a:rPr lang="en-IN" u="sng" dirty="0">
                <a:solidFill>
                  <a:schemeClr val="accent2">
                    <a:lumMod val="75000"/>
                  </a:schemeClr>
                </a:solidFill>
              </a:rPr>
              <a:t>Level Block Diagram</a:t>
            </a:r>
            <a:endParaRPr lang="en-IN" dirty="0"/>
          </a:p>
        </p:txBody>
      </p:sp>
      <p:sp>
        <p:nvSpPr>
          <p:cNvPr id="4" name="Horizontal Scroll 3"/>
          <p:cNvSpPr/>
          <p:nvPr/>
        </p:nvSpPr>
        <p:spPr>
          <a:xfrm>
            <a:off x="0" y="43542"/>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mic Sans MS" panose="030F0702030302020204" pitchFamily="66" charset="0"/>
              </a:rPr>
              <a:t>Project Block Diagram and Architecture </a:t>
            </a:r>
            <a:endParaRPr lang="en-IN" sz="2000" dirty="0">
              <a:solidFill>
                <a:schemeClr val="accent1">
                  <a:lumMod val="75000"/>
                </a:schemeClr>
              </a:solidFill>
              <a:latin typeface="Comic Sans MS" panose="030F0702030302020204" pitchFamily="66" charset="0"/>
            </a:endParaRPr>
          </a:p>
        </p:txBody>
      </p:sp>
      <p:sp>
        <p:nvSpPr>
          <p:cNvPr id="12" name="Rounded Rectangle 11"/>
          <p:cNvSpPr/>
          <p:nvPr/>
        </p:nvSpPr>
        <p:spPr>
          <a:xfrm>
            <a:off x="768652" y="1580051"/>
            <a:ext cx="2017486" cy="2912140"/>
          </a:xfrm>
          <a:prstGeom prst="roundRect">
            <a:avLst/>
          </a:prstGeom>
          <a:solidFill>
            <a:srgbClr val="00B050"/>
          </a:solid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 Application</a:t>
            </a:r>
            <a:endParaRPr lang="en-IN" dirty="0"/>
          </a:p>
        </p:txBody>
      </p:sp>
      <p:sp>
        <p:nvSpPr>
          <p:cNvPr id="13" name="Rounded Rectangle 12"/>
          <p:cNvSpPr/>
          <p:nvPr/>
        </p:nvSpPr>
        <p:spPr>
          <a:xfrm>
            <a:off x="6669315" y="1580051"/>
            <a:ext cx="2017486" cy="2912140"/>
          </a:xfrm>
          <a:prstGeom prst="roundRect">
            <a:avLst/>
          </a:prstGeom>
          <a:solidFill>
            <a:schemeClr val="accent5">
              <a:lumMod val="75000"/>
            </a:schemeClr>
          </a:solid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MLD </a:t>
            </a:r>
          </a:p>
          <a:p>
            <a:pPr algn="ctr"/>
            <a:r>
              <a:rPr lang="en-IN" sz="2400" dirty="0" smtClean="0"/>
              <a:t>Library</a:t>
            </a:r>
            <a:endParaRPr lang="en-IN" sz="2400" dirty="0"/>
          </a:p>
        </p:txBody>
      </p:sp>
      <p:sp>
        <p:nvSpPr>
          <p:cNvPr id="14" name="Right Arrow 13"/>
          <p:cNvSpPr/>
          <p:nvPr/>
        </p:nvSpPr>
        <p:spPr>
          <a:xfrm>
            <a:off x="2786138" y="2540003"/>
            <a:ext cx="3883177" cy="25718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Left Arrow 14"/>
          <p:cNvSpPr/>
          <p:nvPr/>
        </p:nvSpPr>
        <p:spPr>
          <a:xfrm>
            <a:off x="2786138" y="3381832"/>
            <a:ext cx="3883177" cy="257186"/>
          </a:xfrm>
          <a:prstGeom prst="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flipH="1">
            <a:off x="3368401" y="1955360"/>
            <a:ext cx="2566853" cy="646331"/>
          </a:xfrm>
          <a:prstGeom prst="rect">
            <a:avLst/>
          </a:prstGeom>
          <a:noFill/>
        </p:spPr>
        <p:txBody>
          <a:bodyPr wrap="square" rtlCol="0">
            <a:spAutoFit/>
          </a:bodyPr>
          <a:lstStyle/>
          <a:p>
            <a:r>
              <a:rPr lang="en-IN" dirty="0" smtClean="0">
                <a:solidFill>
                  <a:srgbClr val="92D050"/>
                </a:solidFill>
              </a:rPr>
              <a:t>1.Request Memory malloc/free</a:t>
            </a:r>
            <a:endParaRPr lang="en-IN" dirty="0">
              <a:solidFill>
                <a:srgbClr val="92D050"/>
              </a:solidFill>
            </a:endParaRPr>
          </a:p>
        </p:txBody>
      </p:sp>
      <p:sp>
        <p:nvSpPr>
          <p:cNvPr id="17" name="TextBox 16"/>
          <p:cNvSpPr txBox="1"/>
          <p:nvPr/>
        </p:nvSpPr>
        <p:spPr>
          <a:xfrm>
            <a:off x="3368401" y="2821695"/>
            <a:ext cx="2566852" cy="646331"/>
          </a:xfrm>
          <a:prstGeom prst="rect">
            <a:avLst/>
          </a:prstGeom>
          <a:noFill/>
        </p:spPr>
        <p:txBody>
          <a:bodyPr wrap="square" rtlCol="0">
            <a:spAutoFit/>
          </a:bodyPr>
          <a:lstStyle/>
          <a:p>
            <a:pPr algn="ctr"/>
            <a:r>
              <a:rPr lang="en-IN" dirty="0" smtClean="0">
                <a:solidFill>
                  <a:schemeClr val="accent5">
                    <a:lumMod val="60000"/>
                    <a:lumOff val="40000"/>
                  </a:schemeClr>
                </a:solidFill>
              </a:rPr>
              <a:t>5.Memory </a:t>
            </a:r>
            <a:r>
              <a:rPr lang="en-IN" dirty="0">
                <a:solidFill>
                  <a:schemeClr val="accent5">
                    <a:lumMod val="60000"/>
                    <a:lumOff val="40000"/>
                  </a:schemeClr>
                </a:solidFill>
              </a:rPr>
              <a:t>Returned to Appl. For use</a:t>
            </a:r>
          </a:p>
        </p:txBody>
      </p:sp>
      <p:sp>
        <p:nvSpPr>
          <p:cNvPr id="18" name="TextBox 17"/>
          <p:cNvSpPr txBox="1"/>
          <p:nvPr/>
        </p:nvSpPr>
        <p:spPr>
          <a:xfrm>
            <a:off x="8817428" y="2492607"/>
            <a:ext cx="2823029" cy="1200329"/>
          </a:xfrm>
          <a:prstGeom prst="rect">
            <a:avLst/>
          </a:prstGeom>
          <a:noFill/>
        </p:spPr>
        <p:txBody>
          <a:bodyPr wrap="square" rtlCol="0">
            <a:spAutoFit/>
          </a:bodyPr>
          <a:lstStyle/>
          <a:p>
            <a:pPr algn="ctr"/>
            <a:r>
              <a:rPr lang="en-IN" dirty="0" smtClean="0">
                <a:solidFill>
                  <a:schemeClr val="accent5">
                    <a:lumMod val="60000"/>
                    <a:lumOff val="40000"/>
                  </a:schemeClr>
                </a:solidFill>
              </a:rPr>
              <a:t>4.Update </a:t>
            </a:r>
            <a:r>
              <a:rPr lang="en-IN" dirty="0">
                <a:solidFill>
                  <a:schemeClr val="accent5">
                    <a:lumMod val="60000"/>
                    <a:lumOff val="40000"/>
                  </a:schemeClr>
                </a:solidFill>
              </a:rPr>
              <a:t>its internal Data Structure to Keep Track of Memory object used by the Application</a:t>
            </a:r>
          </a:p>
        </p:txBody>
      </p:sp>
      <p:sp>
        <p:nvSpPr>
          <p:cNvPr id="19" name="Rounded Rectangle 18"/>
          <p:cNvSpPr/>
          <p:nvPr/>
        </p:nvSpPr>
        <p:spPr>
          <a:xfrm>
            <a:off x="6669315" y="5573486"/>
            <a:ext cx="2148113" cy="1146628"/>
          </a:xfrm>
          <a:prstGeom prst="roundRect">
            <a:avLst/>
          </a:prstGeom>
          <a:solidFill>
            <a:srgbClr val="00B050"/>
          </a:solid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Kernel/OS</a:t>
            </a:r>
            <a:endParaRPr lang="en-IN" dirty="0"/>
          </a:p>
        </p:txBody>
      </p:sp>
      <p:sp>
        <p:nvSpPr>
          <p:cNvPr id="20" name="Down Arrow 19"/>
          <p:cNvSpPr/>
          <p:nvPr/>
        </p:nvSpPr>
        <p:spPr>
          <a:xfrm>
            <a:off x="7112000" y="4492191"/>
            <a:ext cx="203200" cy="1081295"/>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Up Arrow 20"/>
          <p:cNvSpPr/>
          <p:nvPr/>
        </p:nvSpPr>
        <p:spPr>
          <a:xfrm>
            <a:off x="7924800" y="4492191"/>
            <a:ext cx="203200" cy="1081295"/>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p:cNvSpPr txBox="1"/>
          <p:nvPr/>
        </p:nvSpPr>
        <p:spPr>
          <a:xfrm>
            <a:off x="4945742" y="4709672"/>
            <a:ext cx="2351315" cy="646331"/>
          </a:xfrm>
          <a:prstGeom prst="rect">
            <a:avLst/>
          </a:prstGeom>
          <a:noFill/>
        </p:spPr>
        <p:txBody>
          <a:bodyPr wrap="square" rtlCol="0">
            <a:spAutoFit/>
          </a:bodyPr>
          <a:lstStyle/>
          <a:p>
            <a:r>
              <a:rPr lang="en-IN" dirty="0" smtClean="0">
                <a:solidFill>
                  <a:schemeClr val="accent5">
                    <a:lumMod val="60000"/>
                    <a:lumOff val="40000"/>
                  </a:schemeClr>
                </a:solidFill>
              </a:rPr>
              <a:t>2.Forward Memory Request to OS</a:t>
            </a:r>
            <a:endParaRPr lang="en-IN" dirty="0">
              <a:solidFill>
                <a:schemeClr val="accent5">
                  <a:lumMod val="60000"/>
                  <a:lumOff val="40000"/>
                </a:schemeClr>
              </a:solidFill>
            </a:endParaRPr>
          </a:p>
        </p:txBody>
      </p:sp>
      <p:sp>
        <p:nvSpPr>
          <p:cNvPr id="23" name="TextBox 22"/>
          <p:cNvSpPr txBox="1"/>
          <p:nvPr/>
        </p:nvSpPr>
        <p:spPr>
          <a:xfrm>
            <a:off x="8389257" y="4709672"/>
            <a:ext cx="2249714" cy="646331"/>
          </a:xfrm>
          <a:prstGeom prst="rect">
            <a:avLst/>
          </a:prstGeom>
          <a:noFill/>
        </p:spPr>
        <p:txBody>
          <a:bodyPr wrap="square" rtlCol="0">
            <a:spAutoFit/>
          </a:bodyPr>
          <a:lstStyle/>
          <a:p>
            <a:r>
              <a:rPr lang="en-IN" dirty="0" smtClean="0">
                <a:solidFill>
                  <a:srgbClr val="92D050"/>
                </a:solidFill>
              </a:rPr>
              <a:t>3.Memory Request Served</a:t>
            </a:r>
            <a:endParaRPr lang="en-IN" dirty="0">
              <a:solidFill>
                <a:srgbClr val="92D050"/>
              </a:solidFill>
            </a:endParaRPr>
          </a:p>
        </p:txBody>
      </p:sp>
    </p:spTree>
    <p:extLst>
      <p:ext uri="{BB962C8B-B14F-4D97-AF65-F5344CB8AC3E}">
        <p14:creationId xmlns:p14="http://schemas.microsoft.com/office/powerpoint/2010/main" val="115181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0" y="43542"/>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mic Sans MS" panose="030F0702030302020204" pitchFamily="66" charset="0"/>
              </a:rPr>
              <a:t>Project </a:t>
            </a:r>
            <a:r>
              <a:rPr lang="en-US" sz="2000" dirty="0" smtClean="0">
                <a:latin typeface="Comic Sans MS" panose="030F0702030302020204" pitchFamily="66" charset="0"/>
              </a:rPr>
              <a:t>Development Phases</a:t>
            </a:r>
            <a:endParaRPr lang="en-IN" sz="2000" dirty="0">
              <a:solidFill>
                <a:schemeClr val="accent1">
                  <a:lumMod val="75000"/>
                </a:schemeClr>
              </a:solidFill>
              <a:latin typeface="Comic Sans MS" panose="030F0702030302020204" pitchFamily="66" charset="0"/>
            </a:endParaRPr>
          </a:p>
        </p:txBody>
      </p:sp>
      <p:sp>
        <p:nvSpPr>
          <p:cNvPr id="5" name="Title 4"/>
          <p:cNvSpPr>
            <a:spLocks noGrp="1"/>
          </p:cNvSpPr>
          <p:nvPr>
            <p:ph type="title"/>
          </p:nvPr>
        </p:nvSpPr>
        <p:spPr/>
        <p:txBody>
          <a:bodyPr/>
          <a:lstStyle/>
          <a:p>
            <a:pPr algn="l"/>
            <a:r>
              <a:rPr lang="en-IN" u="sng" dirty="0" smtClean="0">
                <a:solidFill>
                  <a:schemeClr val="accent2">
                    <a:lumMod val="75000"/>
                  </a:schemeClr>
                </a:solidFill>
              </a:rPr>
              <a:t>Phases of The Project</a:t>
            </a:r>
            <a:endParaRPr lang="en-IN" u="sng" dirty="0">
              <a:solidFill>
                <a:schemeClr val="accent2">
                  <a:lumMod val="75000"/>
                </a:scheme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92041233"/>
              </p:ext>
            </p:extLst>
          </p:nvPr>
        </p:nvGraphicFramePr>
        <p:xfrm>
          <a:off x="914400" y="1731963"/>
          <a:ext cx="10609943" cy="4625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923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u="sng" dirty="0" smtClean="0">
                <a:solidFill>
                  <a:schemeClr val="accent2">
                    <a:lumMod val="75000"/>
                  </a:schemeClr>
                </a:solidFill>
              </a:rPr>
              <a:t>Goals of Phase -1</a:t>
            </a:r>
            <a:endParaRPr lang="en-IN" dirty="0"/>
          </a:p>
        </p:txBody>
      </p:sp>
      <p:sp>
        <p:nvSpPr>
          <p:cNvPr id="3" name="Content Placeholder 2"/>
          <p:cNvSpPr>
            <a:spLocks noGrp="1"/>
          </p:cNvSpPr>
          <p:nvPr>
            <p:ph idx="1"/>
          </p:nvPr>
        </p:nvSpPr>
        <p:spPr>
          <a:xfrm>
            <a:off x="913795" y="1732450"/>
            <a:ext cx="10353762" cy="2665380"/>
          </a:xfrm>
        </p:spPr>
        <p:txBody>
          <a:bodyPr/>
          <a:lstStyle/>
          <a:p>
            <a:r>
              <a:rPr lang="en-IN" dirty="0" smtClean="0"/>
              <a:t>MLD Library must know the information about all structures being used by the application.</a:t>
            </a:r>
          </a:p>
          <a:p>
            <a:r>
              <a:rPr lang="en-IN" dirty="0" smtClean="0"/>
              <a:t>It is the responsibility of the application to tell the MLD Library during initialization about all the structures it is using . This is called “Structure Registration”.</a:t>
            </a:r>
          </a:p>
          <a:p>
            <a:r>
              <a:rPr lang="en-IN" dirty="0" smtClean="0"/>
              <a:t>MLD Library will maintain the structure database (preferably a Linked List) to store application structure information.</a:t>
            </a:r>
          </a:p>
          <a:p>
            <a:r>
              <a:rPr lang="en-IN" dirty="0" smtClean="0"/>
              <a:t>Key to search in structure database is “name of structure”.</a:t>
            </a:r>
            <a:endParaRPr lang="en-IN" dirty="0"/>
          </a:p>
        </p:txBody>
      </p:sp>
      <p:sp>
        <p:nvSpPr>
          <p:cNvPr id="4" name="Rounded Rectangle 3"/>
          <p:cNvSpPr/>
          <p:nvPr/>
        </p:nvSpPr>
        <p:spPr>
          <a:xfrm>
            <a:off x="2075542" y="4934857"/>
            <a:ext cx="1582057" cy="172720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 Application</a:t>
            </a:r>
            <a:endParaRPr lang="en-IN" dirty="0"/>
          </a:p>
        </p:txBody>
      </p:sp>
      <p:sp>
        <p:nvSpPr>
          <p:cNvPr id="6" name="Rounded Rectangle 5"/>
          <p:cNvSpPr/>
          <p:nvPr/>
        </p:nvSpPr>
        <p:spPr>
          <a:xfrm>
            <a:off x="7612742" y="4934857"/>
            <a:ext cx="1582057" cy="172720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MLD </a:t>
            </a:r>
          </a:p>
          <a:p>
            <a:pPr algn="ctr"/>
            <a:r>
              <a:rPr lang="en-IN" dirty="0" smtClean="0"/>
              <a:t>Library</a:t>
            </a:r>
            <a:endParaRPr lang="en-IN" dirty="0"/>
          </a:p>
        </p:txBody>
      </p:sp>
      <p:sp>
        <p:nvSpPr>
          <p:cNvPr id="8" name="Pentagon 7"/>
          <p:cNvSpPr/>
          <p:nvPr/>
        </p:nvSpPr>
        <p:spPr>
          <a:xfrm>
            <a:off x="3657598" y="5152572"/>
            <a:ext cx="3955143" cy="133531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1.No of Fields.</a:t>
            </a:r>
          </a:p>
          <a:p>
            <a:r>
              <a:rPr lang="en-IN" dirty="0" smtClean="0"/>
              <a:t>2.What are the Fields name.</a:t>
            </a:r>
          </a:p>
          <a:p>
            <a:r>
              <a:rPr lang="en-IN" dirty="0" smtClean="0"/>
              <a:t>3.Data Type </a:t>
            </a:r>
          </a:p>
          <a:p>
            <a:r>
              <a:rPr lang="en-IN" dirty="0" smtClean="0"/>
              <a:t>4.Size</a:t>
            </a:r>
          </a:p>
          <a:p>
            <a:r>
              <a:rPr lang="en-IN" dirty="0" smtClean="0"/>
              <a:t>5.etc…</a:t>
            </a:r>
          </a:p>
        </p:txBody>
      </p:sp>
      <p:sp>
        <p:nvSpPr>
          <p:cNvPr id="9" name="TextBox 8"/>
          <p:cNvSpPr txBox="1"/>
          <p:nvPr/>
        </p:nvSpPr>
        <p:spPr>
          <a:xfrm>
            <a:off x="3947885" y="4717143"/>
            <a:ext cx="3323772" cy="369332"/>
          </a:xfrm>
          <a:prstGeom prst="rect">
            <a:avLst/>
          </a:prstGeom>
          <a:noFill/>
        </p:spPr>
        <p:txBody>
          <a:bodyPr wrap="square" rtlCol="0">
            <a:spAutoFit/>
          </a:bodyPr>
          <a:lstStyle/>
          <a:p>
            <a:r>
              <a:rPr lang="en-IN" dirty="0" smtClean="0">
                <a:solidFill>
                  <a:schemeClr val="accent5">
                    <a:lumMod val="60000"/>
                    <a:lumOff val="40000"/>
                  </a:schemeClr>
                </a:solidFill>
                <a:latin typeface="Comic Sans MS" panose="030F0702030302020204" pitchFamily="66" charset="0"/>
              </a:rPr>
              <a:t>Structure xyz information</a:t>
            </a:r>
            <a:endParaRPr lang="en-IN" dirty="0">
              <a:solidFill>
                <a:schemeClr val="accent5">
                  <a:lumMod val="60000"/>
                  <a:lumOff val="40000"/>
                </a:schemeClr>
              </a:solidFill>
              <a:latin typeface="Comic Sans MS" panose="030F0702030302020204" pitchFamily="66" charset="0"/>
            </a:endParaRPr>
          </a:p>
        </p:txBody>
      </p:sp>
      <p:sp>
        <p:nvSpPr>
          <p:cNvPr id="10" name="TextBox 9"/>
          <p:cNvSpPr txBox="1"/>
          <p:nvPr/>
        </p:nvSpPr>
        <p:spPr>
          <a:xfrm>
            <a:off x="9303657" y="5336792"/>
            <a:ext cx="2569028" cy="923330"/>
          </a:xfrm>
          <a:prstGeom prst="rect">
            <a:avLst/>
          </a:prstGeom>
          <a:noFill/>
        </p:spPr>
        <p:txBody>
          <a:bodyPr wrap="square" rtlCol="0">
            <a:spAutoFit/>
          </a:bodyPr>
          <a:lstStyle/>
          <a:p>
            <a:r>
              <a:rPr lang="en-IN" dirty="0" smtClean="0">
                <a:solidFill>
                  <a:schemeClr val="accent5">
                    <a:lumMod val="60000"/>
                    <a:lumOff val="40000"/>
                  </a:schemeClr>
                </a:solidFill>
              </a:rPr>
              <a:t>Store the structure information and its internal Data Structures.</a:t>
            </a:r>
            <a:endParaRPr lang="en-IN" dirty="0">
              <a:solidFill>
                <a:schemeClr val="accent5">
                  <a:lumMod val="60000"/>
                  <a:lumOff val="40000"/>
                </a:schemeClr>
              </a:solidFill>
            </a:endParaRPr>
          </a:p>
        </p:txBody>
      </p:sp>
      <p:sp>
        <p:nvSpPr>
          <p:cNvPr id="11" name="Vertical Scroll 10"/>
          <p:cNvSpPr/>
          <p:nvPr/>
        </p:nvSpPr>
        <p:spPr>
          <a:xfrm>
            <a:off x="-51405" y="4717143"/>
            <a:ext cx="1930400" cy="2111827"/>
          </a:xfrm>
          <a:prstGeom prst="vertic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Structure Registration</a:t>
            </a:r>
            <a:endParaRPr lang="en-IN" dirty="0"/>
          </a:p>
        </p:txBody>
      </p:sp>
    </p:spTree>
    <p:extLst>
      <p:ext uri="{BB962C8B-B14F-4D97-AF65-F5344CB8AC3E}">
        <p14:creationId xmlns:p14="http://schemas.microsoft.com/office/powerpoint/2010/main" val="188272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0" y="43542"/>
            <a:ext cx="5675086" cy="725714"/>
          </a:xfrm>
          <a:prstGeom prst="horizontalScroll">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omic Sans MS" panose="030F0702030302020204" pitchFamily="66" charset="0"/>
              </a:rPr>
              <a:t>Modelling of Structure Database  </a:t>
            </a:r>
            <a:endParaRPr lang="en-IN" sz="2000" dirty="0">
              <a:solidFill>
                <a:schemeClr val="accent1">
                  <a:lumMod val="75000"/>
                </a:schemeClr>
              </a:solidFill>
              <a:latin typeface="Comic Sans MS" panose="030F0702030302020204" pitchFamily="66"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963" y="863397"/>
            <a:ext cx="3968808" cy="22136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14" y="863397"/>
            <a:ext cx="7097486" cy="588554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2961" y="3439481"/>
            <a:ext cx="3968809" cy="3309459"/>
          </a:xfrm>
          <a:prstGeom prst="rect">
            <a:avLst/>
          </a:prstGeom>
        </p:spPr>
      </p:pic>
    </p:spTree>
    <p:extLst>
      <p:ext uri="{BB962C8B-B14F-4D97-AF65-F5344CB8AC3E}">
        <p14:creationId xmlns:p14="http://schemas.microsoft.com/office/powerpoint/2010/main" val="212589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472</TotalTime>
  <Words>1250</Words>
  <Application>Microsoft Office PowerPoint</Application>
  <PresentationFormat>Widescreen</PresentationFormat>
  <Paragraphs>214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Book Antiqua</vt:lpstr>
      <vt:lpstr>Calisto MT</vt:lpstr>
      <vt:lpstr>Comic Sans MS</vt:lpstr>
      <vt:lpstr>Trebuchet MS</vt:lpstr>
      <vt:lpstr>Wingdings</vt:lpstr>
      <vt:lpstr>Wingdings 2</vt:lpstr>
      <vt:lpstr>Slate</vt:lpstr>
      <vt:lpstr>Minor Project   On  Memory Leak Detector For C </vt:lpstr>
      <vt:lpstr>  project:-&gt; design and implement   Memory Leak Detector For C/C++ </vt:lpstr>
      <vt:lpstr>Issue with C/C++ </vt:lpstr>
      <vt:lpstr>Memory Leak In computer science, a memory leak is a type of resource leak that occurs when a computer program incorrectly manages memory allocations in a way that memory which is no longer needed is not released. A memory leak may also happen when an object is stored in memory but cannot be accessed by the running code. A memory leak has symptoms similar to a number of other problems and generally can only be diagnosed by a programmer with access to the programs source code.</vt:lpstr>
      <vt:lpstr>Low Level Block Diagram</vt:lpstr>
      <vt:lpstr>High Level Block Diagram</vt:lpstr>
      <vt:lpstr>Phases of The Project</vt:lpstr>
      <vt:lpstr>Goals of Phase -1</vt:lpstr>
      <vt:lpstr>PowerPoint Presentation</vt:lpstr>
      <vt:lpstr>PowerPoint Presentation</vt:lpstr>
      <vt:lpstr>PowerPoint Presentation</vt:lpstr>
      <vt:lpstr>Goals of Phase -2</vt:lpstr>
      <vt:lpstr>PowerPoint Presentation</vt:lpstr>
      <vt:lpstr>Let us suppose, the application create three objects: student_t *mohit = xcalloc(object_db , “student_t” , 1); emp_t *rohit = xcalloc(object_db , “emp_t” ,  2); student_t *kapil = xcalloc(object_db , “student_t” , 1);</vt:lpstr>
      <vt:lpstr>Goals of Phase -3</vt:lpstr>
      <vt:lpstr>Application of Data Structure as Disjoint set of Graphs </vt:lpstr>
      <vt:lpstr>Leaked And Reachable Objects</vt:lpstr>
      <vt:lpstr>MLD Algorithm Root Objects</vt:lpstr>
      <vt:lpstr>MLD Algorithm Dry Run</vt:lpstr>
      <vt:lpstr>OUTPUT</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design and implement   Memory Leak Detector For C</dc:title>
  <dc:creator>MOHIT</dc:creator>
  <cp:lastModifiedBy>MOHIT</cp:lastModifiedBy>
  <cp:revision>41</cp:revision>
  <dcterms:created xsi:type="dcterms:W3CDTF">2020-11-22T04:29:25Z</dcterms:created>
  <dcterms:modified xsi:type="dcterms:W3CDTF">2021-01-09T10:39:21Z</dcterms:modified>
</cp:coreProperties>
</file>