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6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5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nl-NL" sz="2000" spc="-1" strike="noStrike">
                <a:latin typeface="Arial"/>
              </a:rPr>
              <a:t>Click to edit the notes format</a:t>
            </a:r>
            <a:endParaRPr b="0" lang="nl-NL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nl-NL" sz="1400" spc="-1" strike="noStrike">
                <a:latin typeface="Times New Roman"/>
              </a:rPr>
              <a:t>&lt;header&gt;</a:t>
            </a:r>
            <a:endParaRPr b="0" lang="nl-NL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nl-NL" sz="1400" spc="-1" strike="noStrike">
                <a:latin typeface="Times New Roman"/>
              </a:rPr>
              <a:t>&lt;date/time&gt;</a:t>
            </a:r>
            <a:endParaRPr b="0" lang="nl-NL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nl-NL" sz="1400" spc="-1" strike="noStrike">
                <a:latin typeface="Times New Roman"/>
              </a:rPr>
              <a:t>&lt;footer&gt;</a:t>
            </a:r>
            <a:endParaRPr b="0" lang="nl-NL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01F6572-0E09-4D3A-B0F7-018264CDDF8F}" type="slidenum">
              <a:rPr b="0" lang="nl-NL" sz="1400" spc="-1" strike="noStrike">
                <a:latin typeface="Times New Roman"/>
              </a:rPr>
              <a:t>&lt;number&gt;</a:t>
            </a:fld>
            <a:endParaRPr b="0" lang="nl-NL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hyperlink" Target="https://networkx.org/documentation/stable/reference/generated/networkx.linalg.laplacianmatrix.directed_laplacian_matrix.html" TargetMode="External"/><Relationship Id="rId2" Type="http://schemas.openxmlformats.org/officeDocument/2006/relationships/slide" Target="../slides/slide18.xml"/><Relationship Id="rId3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Blue embedding: not normalized;</a:t>
            </a:r>
            <a:endParaRPr b="0" lang="nl-NL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Red embedding: L_sym</a:t>
            </a:r>
            <a:endParaRPr b="0" lang="nl-NL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Green embedding: L_rw</a:t>
            </a:r>
            <a:endParaRPr b="0" lang="nl-NL" sz="2000" spc="-1" strike="noStrike">
              <a:latin typeface="Arial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0359F13-7596-42B8-B7E6-96766E51C496}" type="slidenum">
              <a:rPr b="0" lang="nl-NL" sz="1200" spc="-1" strike="noStrike">
                <a:latin typeface="Times New Roman"/>
              </a:rPr>
              <a:t>&lt;number&gt;</a:t>
            </a:fld>
            <a:endParaRPr b="0" lang="nl-NL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540000" y="490896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nl-NL" sz="2000" spc="-1" strike="noStrike">
                <a:latin typeface="Arial"/>
              </a:rPr>
              <a:t>Properly normalizing the laplacian (for a DiGraph) is hard. See</a:t>
            </a:r>
            <a:endParaRPr b="0" lang="nl-NL" sz="2000" spc="-1" strike="noStrike">
              <a:latin typeface="Arial"/>
            </a:endParaRPr>
          </a:p>
          <a:p>
            <a:r>
              <a:rPr b="0" lang="nl-NL" sz="2000" spc="-1" strike="noStrike">
                <a:latin typeface="Arial"/>
                <a:hlinkClick r:id="rId1"/>
              </a:rPr>
              <a:t>https://networkx.org/documentation/stable/reference/generated/networkx.linalg.laplacianmatrix.directed_laplacian_matrix.html</a:t>
            </a:r>
            <a:endParaRPr b="0" lang="nl-NL" sz="2000" spc="-1" strike="noStrike">
              <a:latin typeface="Arial"/>
            </a:endParaRPr>
          </a:p>
          <a:p>
            <a:r>
              <a:rPr b="0" lang="nl-NL" sz="2000" spc="-1" strike="noStrike">
                <a:latin typeface="Arial"/>
              </a:rPr>
              <a:t>The smallest eigenvector is the eigenvector associated with the smallest eigenvalue (which is 0)</a:t>
            </a:r>
            <a:endParaRPr b="0" lang="nl-NL" sz="2000" spc="-1" strike="noStrike">
              <a:latin typeface="Arial"/>
            </a:endParaRPr>
          </a:p>
          <a:p>
            <a:r>
              <a:rPr b="0" lang="nl-NL" sz="2000" spc="-1" strike="noStrike">
                <a:latin typeface="Arial"/>
              </a:rPr>
              <a:t>Also note there are additional constraints. G must be strongly connected and not bipartite.</a:t>
            </a:r>
            <a:endParaRPr b="0" lang="nl-NL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32360" y="490896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nl-NL" sz="2000" spc="-1" strike="noStrike">
                <a:latin typeface="Arial"/>
              </a:rPr>
              <a:t>Left: parent graph G</a:t>
            </a:r>
            <a:endParaRPr b="0" lang="nl-NL" sz="2000" spc="-1" strike="noStrike">
              <a:latin typeface="Arial"/>
            </a:endParaRPr>
          </a:p>
          <a:p>
            <a:r>
              <a:rPr b="0" lang="nl-NL" sz="2000" spc="-1" strike="noStrike">
                <a:latin typeface="Arial"/>
              </a:rPr>
              <a:t>Middle, in pink G[S], is an induced subgraph</a:t>
            </a:r>
            <a:endParaRPr b="0" lang="nl-NL" sz="2000" spc="-1" strike="noStrike">
              <a:latin typeface="Arial"/>
            </a:endParaRPr>
          </a:p>
          <a:p>
            <a:r>
              <a:rPr b="0" lang="nl-NL" sz="2000" spc="-1" strike="noStrike">
                <a:latin typeface="Arial"/>
              </a:rPr>
              <a:t>Right, in pink G[S], is a subgraph (but not induced)</a:t>
            </a:r>
            <a:endParaRPr b="0" lang="nl-NL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A3200B4-AE5F-44CD-A246-BAB221B566D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3/24/23</a:t>
            </a:fld>
            <a:endParaRPr b="0" lang="nl-NL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nl-NL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407EA33-CCFA-48B9-A8C6-1822D6833F4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nl-NL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7A15E4C-ABD0-4140-BB19-E0863C2298B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3/24/23</a:t>
            </a:fld>
            <a:endParaRPr b="0" lang="nl-NL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nl-NL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76CB44C-8A4F-4034-876F-CF4DE8D2032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nl-NL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Graph theory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4" descr="Diagram, schematic&#10;&#10;Description automatically generated"/>
          <p:cNvPicPr/>
          <p:nvPr/>
        </p:nvPicPr>
        <p:blipFill>
          <a:blip r:embed="rId1"/>
          <a:srcRect l="-83" t="0" r="52156" b="0"/>
          <a:stretch/>
        </p:blipFill>
        <p:spPr>
          <a:xfrm>
            <a:off x="9020880" y="4199400"/>
            <a:ext cx="2940840" cy="2657160"/>
          </a:xfrm>
          <a:prstGeom prst="rect">
            <a:avLst/>
          </a:prstGeom>
          <a:ln w="0">
            <a:noFill/>
          </a:ln>
        </p:spPr>
      </p:pic>
      <p:sp>
        <p:nvSpPr>
          <p:cNvPr id="1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Adjacency matrix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Recap: use a (square) matrix to describe a graph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0 = no edge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1 = edge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Alternative, use edge weight rather than 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Free linear algebra!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8510040" y="298440"/>
            <a:ext cx="3529080" cy="39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[[0, 1, 0, 1, 0, 0, 0, 0, 0, 0, 0, 0, 0, 0],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[1, 0, 1, 1, 0, 0, 0, 0, 0, 0, 0, 0, 0, 0],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[0, 1, 0, 1, 1, 0, 0, 0, 0, 0, 0, 0, 0, 0],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[1, 1, 1, 0, 0, 0, 0, 0, 1, 0, 0, 0, 0, 0],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[0, 0, 1, 0, 0, 1, 1, 0, 1, 0, 0, 0, 0, 0],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[0, 0, 0, 0, 1, 0, 1, 1, 0, 1, 0, 0, 0, 0],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[0, 0, 0, 0, 1, 1, 0, 1, 1, 0, 0, 0, 0, 0],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[0, 0, 0, 0, 0, 1, 1, 0, 1, 0, 0, 0, 0, 0],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[0, 0, 0, 1, 1, 0, 1, 1, 0, 0, 0, 0, 0, 0],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[0, 0, 0, 0, 0, 1, 0, 0, 0, 0, 1, 1, 0, 1],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[0, 0, 0, 0, 0, 0, 0, 0, 0, 1, 0, 1, 1, 0],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[0, 0, 0, 0, 0, 0, 0, 0, 0, 1, 1, 0, 1, 1],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[0, 0, 0, 0, 0, 0, 0, 0, 0, 0, 1, 1, 0, 1],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[0, 0, 0, 0, 0, 0, 0, 0, 0, 1, 0, 1, 1, 0]]</a:t>
            </a:r>
            <a:endParaRPr b="0" lang="nl-N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4" descr="Diagram, schematic&#10;&#10;Description automatically generated"/>
          <p:cNvPicPr/>
          <p:nvPr/>
        </p:nvPicPr>
        <p:blipFill>
          <a:blip r:embed="rId1"/>
          <a:srcRect l="-83" t="0" r="52156" b="0"/>
          <a:stretch/>
        </p:blipFill>
        <p:spPr>
          <a:xfrm>
            <a:off x="8307720" y="16560"/>
            <a:ext cx="2940840" cy="2657160"/>
          </a:xfrm>
          <a:prstGeom prst="rect">
            <a:avLst/>
          </a:prstGeom>
          <a:ln w="0">
            <a:noFill/>
          </a:ln>
        </p:spPr>
      </p:pic>
      <p:sp>
        <p:nvSpPr>
          <p:cNvPr id="1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Graph Laplacian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L = D – 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Where D is the diagonal matrix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Why? Because it has much nicer properties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1" name="Picture 4" descr=""/>
          <p:cNvPicPr/>
          <p:nvPr/>
        </p:nvPicPr>
        <p:blipFill>
          <a:blip r:embed="rId2"/>
          <a:stretch/>
        </p:blipFill>
        <p:spPr>
          <a:xfrm>
            <a:off x="5777640" y="2381400"/>
            <a:ext cx="1406880" cy="591480"/>
          </a:xfrm>
          <a:prstGeom prst="rect">
            <a:avLst/>
          </a:prstGeom>
          <a:ln w="0">
            <a:noFill/>
          </a:ln>
        </p:spPr>
      </p:pic>
      <p:sp>
        <p:nvSpPr>
          <p:cNvPr id="122" name="CustomShape 3"/>
          <p:cNvSpPr/>
          <p:nvPr/>
        </p:nvSpPr>
        <p:spPr>
          <a:xfrm>
            <a:off x="8031960" y="2608560"/>
            <a:ext cx="4348080" cy="39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[[ 2, -1, 0, -1, 0, 0, 0, 0, 0, 0, 0, 0, 0, 0],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[-1, 3, -1, -1, 0, 0, 0, 0, 0, 0, 0, 0, 0, 0],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[ 0, -1, 3, -1, -1, 0, 0, 0, 0, 0, 0, 0, 0, 0],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[-1, -1, -1, 4, 0, 0, 0, 0, -1, 0, 0, 0, 0, 0],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[ 0, 0, -1, 0, 4, -1, -1, 0, -1, 0, 0, 0, 0, 0],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[ 0, 0, 0, 0, -1, 4, -1, -1, 0, -1, 0, 0, 0, 0],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[ 0, 0, 0, 0, -1, -1, 4, -1, -1, 0, 0, 0, 0, 0],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[ 0, 0, 0, 0, 0, -1, -1, 3, -1, 0, 0, 0, 0, 0],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[ 0, 0, 0, -1, -1, 0, -1, -1, 4, 0, 0, 0, 0, 0],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[ 0, 0, 0, 0, 0, -1, 0, 0, 0, 4, -1, -1, 0, -1],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[ 0, 0, 0, 0, 0, 0, 0, 0, 0, -1, 3, -1, -1, 0],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[ 0, 0, 0, 0, 0, 0, 0, 0, 0, -1, -1, 4, -1, -1],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[ 0, 0, 0, 0, 0, 0, 0, 0, 0, 0, -1, -1, 3, -1],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[ 0, 0, 0, 0, 0, 0, 0, 0, 0, -1, 0, -1, -1, 3]]</a:t>
            </a:r>
            <a:endParaRPr b="0" lang="nl-N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Spectral graph theory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838080" y="1825560"/>
            <a:ext cx="747540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Eigenvalues and eigenvectors of Laplacian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Smallest eigenvalue of L is 0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If there are n connected components in the graph, then there are n eigenvalues with value 0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First eigenvector (column) is constant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Sequence of eigenvalues indicator of (number of) communities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5" name="Picture 4" descr="Chart, scatter chart&#10;&#10;Description automatically generated"/>
          <p:cNvPicPr/>
          <p:nvPr/>
        </p:nvPicPr>
        <p:blipFill>
          <a:blip r:embed="rId1"/>
          <a:stretch/>
        </p:blipFill>
        <p:spPr>
          <a:xfrm>
            <a:off x="7999560" y="130320"/>
            <a:ext cx="3991320" cy="2738160"/>
          </a:xfrm>
          <a:prstGeom prst="rect">
            <a:avLst/>
          </a:prstGeom>
          <a:ln w="0">
            <a:noFill/>
          </a:ln>
        </p:spPr>
      </p:pic>
      <p:sp>
        <p:nvSpPr>
          <p:cNvPr id="126" name="CustomShape 3"/>
          <p:cNvSpPr/>
          <p:nvPr/>
        </p:nvSpPr>
        <p:spPr>
          <a:xfrm>
            <a:off x="7569720" y="3070800"/>
            <a:ext cx="5174640" cy="64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-0.000, 0.176, 0.729, 2.302, 3.000, 3.104, 3.515, 3.807, 4.298, 4.737, 5.000, 5.283, 5.671, 6.377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6491520" y="4270320"/>
            <a:ext cx="578268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[[-0.26726124, -0.30898671, -0.455847 , 0.62690674, ...],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[-0.26726124, -0.29442565, -0.36140126, -0.12245337, ...],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[-0.26726124, -0.25330525, -0.14695614, -0.64548824, ...],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[-0.26726124, -0.26916601, -0.21778166, -0.06688793, ...],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...]</a:t>
            </a:r>
            <a:endParaRPr b="0" lang="nl-N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Spectral embedding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9" name="Picture 4" descr="Chart, line chart&#10;&#10;Description automatically generated"/>
          <p:cNvPicPr/>
          <p:nvPr/>
        </p:nvPicPr>
        <p:blipFill>
          <a:blip r:embed="rId1"/>
          <a:stretch/>
        </p:blipFill>
        <p:spPr>
          <a:xfrm>
            <a:off x="7174080" y="2562840"/>
            <a:ext cx="4247640" cy="2876040"/>
          </a:xfrm>
          <a:prstGeom prst="rect">
            <a:avLst/>
          </a:prstGeom>
          <a:ln w="0"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6410520" y="435960"/>
            <a:ext cx="578268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[[-0.26726124, -0.30898671, -0.455847 , 0.62690674, ...],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[-0.26726124, -0.29442565, -0.36140126, -0.12245337, ...],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[-0.26726124, -0.25330525, -0.14695614, -0.64548824, ...],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[-0.26726124, -0.26916601, -0.21778166, -0.06688793, ...],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...]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7843680" y="434520"/>
            <a:ext cx="2561400" cy="1474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4"/>
          <p:cNvSpPr/>
          <p:nvPr/>
        </p:nvSpPr>
        <p:spPr>
          <a:xfrm>
            <a:off x="8991720" y="1906920"/>
            <a:ext cx="6120" cy="58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5"/>
          <p:cNvSpPr/>
          <p:nvPr/>
        </p:nvSpPr>
        <p:spPr>
          <a:xfrm>
            <a:off x="838080" y="1825560"/>
            <a:ext cx="747540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 eigenvector columns as coordinates</a:t>
            </a:r>
            <a:endParaRPr b="0" lang="nl-N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nl-NL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 columns for drawing, but can take n</a:t>
            </a:r>
            <a:endParaRPr b="0" lang="nl-N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nl-NL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Nx.draw_spectral, nx.spectral_layout</a:t>
            </a:r>
            <a:endParaRPr b="0" lang="nl-NL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Graph partitioning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Divide graph into k sets of nodes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6" name="Picture 4" descr="Diagram, text, schematic&#10;&#10;Description automatically generated"/>
          <p:cNvPicPr/>
          <p:nvPr/>
        </p:nvPicPr>
        <p:blipFill>
          <a:blip r:embed="rId1"/>
          <a:stretch/>
        </p:blipFill>
        <p:spPr>
          <a:xfrm>
            <a:off x="1125000" y="2265840"/>
            <a:ext cx="5052600" cy="262656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4" descr="Diagram, schematic&#10;&#10;Description automatically generated"/>
          <p:cNvPicPr/>
          <p:nvPr/>
        </p:nvPicPr>
        <p:blipFill>
          <a:blip r:embed="rId2"/>
          <a:srcRect l="-83" t="0" r="52156" b="0"/>
          <a:stretch/>
        </p:blipFill>
        <p:spPr>
          <a:xfrm>
            <a:off x="8015760" y="381600"/>
            <a:ext cx="2940840" cy="2657160"/>
          </a:xfrm>
          <a:prstGeom prst="rect">
            <a:avLst/>
          </a:prstGeom>
          <a:ln w="0">
            <a:noFill/>
          </a:ln>
        </p:spPr>
      </p:pic>
      <p:sp>
        <p:nvSpPr>
          <p:cNvPr id="138" name="CustomShape 3"/>
          <p:cNvSpPr/>
          <p:nvPr/>
        </p:nvSpPr>
        <p:spPr>
          <a:xfrm flipH="1">
            <a:off x="8402400" y="1804320"/>
            <a:ext cx="777960" cy="47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4"/>
          <p:cNvSpPr/>
          <p:nvPr/>
        </p:nvSpPr>
        <p:spPr>
          <a:xfrm flipV="1">
            <a:off x="5919480" y="4206240"/>
            <a:ext cx="1611360" cy="23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5"/>
          <p:cNvSpPr/>
          <p:nvPr/>
        </p:nvSpPr>
        <p:spPr>
          <a:xfrm>
            <a:off x="7490880" y="3948120"/>
            <a:ext cx="4420800" cy="70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Vol(A): sum of all edge weights in subgraph induced by A</a:t>
            </a:r>
            <a:endParaRPr b="0" lang="nl-N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Spectral graph partitioning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Goal: minimize RatioCut (or NCut) for k partitions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NP hard problem!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Solve by 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Spectrally embedding G in k dimensions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 e.g. k-means to cluster points into k clusters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3" name="Picture 4" descr="Diagram, text, schematic&#10;&#10;Description automatically generated"/>
          <p:cNvPicPr/>
          <p:nvPr/>
        </p:nvPicPr>
        <p:blipFill>
          <a:blip r:embed="rId1"/>
          <a:stretch/>
        </p:blipFill>
        <p:spPr>
          <a:xfrm>
            <a:off x="8007120" y="2436120"/>
            <a:ext cx="3666600" cy="1905120"/>
          </a:xfrm>
          <a:prstGeom prst="rect">
            <a:avLst/>
          </a:prstGeom>
          <a:ln w="0">
            <a:noFill/>
          </a:ln>
        </p:spPr>
      </p:pic>
      <p:pic>
        <p:nvPicPr>
          <p:cNvPr id="144" name="Picture 5" descr="Chart, line chart&#10;&#10;Description automatically generated"/>
          <p:cNvPicPr/>
          <p:nvPr/>
        </p:nvPicPr>
        <p:blipFill>
          <a:blip r:embed="rId2"/>
          <a:stretch/>
        </p:blipFill>
        <p:spPr>
          <a:xfrm>
            <a:off x="8855280" y="4518720"/>
            <a:ext cx="2742840" cy="185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Spectrally embedding G in k dimensions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L = D – A, or...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Slightly different embeddings...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Unnormalized -&gt; RatioCut, Normalized (sym or rw) -&gt; NCut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7" name="Picture 4" descr=""/>
          <p:cNvPicPr/>
          <p:nvPr/>
        </p:nvPicPr>
        <p:blipFill>
          <a:blip r:embed="rId1"/>
          <a:stretch/>
        </p:blipFill>
        <p:spPr>
          <a:xfrm>
            <a:off x="776520" y="3426840"/>
            <a:ext cx="5743080" cy="102636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5" descr=""/>
          <p:cNvPicPr/>
          <p:nvPr/>
        </p:nvPicPr>
        <p:blipFill>
          <a:blip r:embed="rId2"/>
          <a:stretch/>
        </p:blipFill>
        <p:spPr>
          <a:xfrm>
            <a:off x="7995240" y="1827360"/>
            <a:ext cx="2742840" cy="185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Markov modeling 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6840000" y="1825560"/>
            <a:ext cx="451332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Transitions between states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Transition chance only depends on current state (not past states)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Protein folding, drug binding, 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a directed graph!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720000" y="1391760"/>
            <a:ext cx="6032160" cy="5088240"/>
          </a:xfrm>
          <a:prstGeom prst="rect">
            <a:avLst/>
          </a:prstGeom>
          <a:ln w="0">
            <a:noFill/>
          </a:ln>
        </p:spPr>
      </p:pic>
      <p:sp>
        <p:nvSpPr>
          <p:cNvPr id="152" name="CustomShape 3"/>
          <p:cNvSpPr/>
          <p:nvPr/>
        </p:nvSpPr>
        <p:spPr>
          <a:xfrm>
            <a:off x="4500000" y="4680000"/>
            <a:ext cx="2340000" cy="180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Markov modeling 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900000" y="1825560"/>
            <a:ext cx="1045332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a directed graph!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Interested in “stable state” --- long-term probability that the system will be in each state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“simple” way: from a starting state distribution, calculate inf transitions → x</a:t>
            </a:r>
            <a:r>
              <a:rPr b="0" lang="en-US" sz="2800" spc="-1" strike="noStrike" baseline="-8000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= x</a:t>
            </a:r>
            <a:r>
              <a:rPr b="0" lang="en-US" sz="2800" spc="-1" strike="noStrike" baseline="-8000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P</a:t>
            </a:r>
            <a:r>
              <a:rPr b="0" lang="en-US" sz="2800" spc="-1" strike="noStrike" baseline="33000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“smart” way: square of smallest eigenvector of normalized Laplacian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4" descr="Chart, scatter chart&#10;&#10;Description automatically generated"/>
          <p:cNvPicPr/>
          <p:nvPr/>
        </p:nvPicPr>
        <p:blipFill>
          <a:blip r:embed="rId1"/>
          <a:stretch/>
        </p:blipFill>
        <p:spPr>
          <a:xfrm>
            <a:off x="8236080" y="118800"/>
            <a:ext cx="3484080" cy="3150000"/>
          </a:xfrm>
          <a:prstGeom prst="rect">
            <a:avLst/>
          </a:prstGeom>
          <a:ln w="0">
            <a:noFill/>
          </a:ln>
        </p:spPr>
      </p:pic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Communities in graphs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Groups of nodes that are closely connected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Neigbours update neighbours -&gt; reinforcing loops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Finding communities is very hard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And communities can overlap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Communities?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" name="Picture 4" descr="Diagram, schematic&#10;&#10;Description automatically generated"/>
          <p:cNvPicPr/>
          <p:nvPr/>
        </p:nvPicPr>
        <p:blipFill>
          <a:blip r:embed="rId1"/>
          <a:srcRect l="-83" t="0" r="52156" b="0"/>
          <a:stretch/>
        </p:blipFill>
        <p:spPr>
          <a:xfrm>
            <a:off x="2867040" y="2210760"/>
            <a:ext cx="2940840" cy="2657160"/>
          </a:xfrm>
          <a:prstGeom prst="rect">
            <a:avLst/>
          </a:prstGeom>
          <a:ln w="0">
            <a:noFill/>
          </a:ln>
        </p:spPr>
      </p:pic>
      <p:pic>
        <p:nvPicPr>
          <p:cNvPr id="95" name="Picture 5" descr="Diagram&#10;&#10;Description automatically generated"/>
          <p:cNvPicPr/>
          <p:nvPr/>
        </p:nvPicPr>
        <p:blipFill>
          <a:blip r:embed="rId2"/>
          <a:srcRect l="54745" t="0" r="154" b="374"/>
          <a:stretch/>
        </p:blipFill>
        <p:spPr>
          <a:xfrm>
            <a:off x="6691680" y="2724840"/>
            <a:ext cx="2532960" cy="219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Cliques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Ideal community: clique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"Complete graph as part of larger graph"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a clique of a graph G is an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induced subgraph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of G that is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complete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Let G = (V,E) be any graph, and let S ⊂ V be any subset of vertices of G. Then the induced subgraph G[S] is the graph whose vertex set is S and whose edge set consists of all of the edges in E that have both endpoints in S. That is, for any two vertices (u,v) ∈ S, u and v are adjacent in G[S] if and only if they are adjacent in 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3"/>
          <p:cNvSpPr/>
          <p:nvPr/>
        </p:nvSpPr>
        <p:spPr>
          <a:xfrm flipH="1">
            <a:off x="1150200" y="3223080"/>
            <a:ext cx="4909680" cy="75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Induced subgraph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Picture 4" descr="Diagram&#10;&#10;Description automatically generated"/>
          <p:cNvPicPr/>
          <p:nvPr/>
        </p:nvPicPr>
        <p:blipFill>
          <a:blip r:embed="rId1"/>
          <a:srcRect l="0" t="0" r="23883" b="31875"/>
          <a:stretch/>
        </p:blipFill>
        <p:spPr>
          <a:xfrm>
            <a:off x="3090240" y="4280760"/>
            <a:ext cx="4726800" cy="1362240"/>
          </a:xfrm>
          <a:prstGeom prst="rect">
            <a:avLst/>
          </a:prstGeom>
          <a:ln w="0"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839880" y="1908360"/>
            <a:ext cx="10520280" cy="22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Let G = (V,E) be any graph, and let S ⊂ V be any subset of vertices of G. Then the induced subgraph G[S] is the graph whose vertex set is S and whose edge set consists of all of the edges in E that have both endpoints in S. That is, for any two vertices (u,v) ∈ S, u and v are adjacent in G[S] if and only if they are adjacent in G​</a:t>
            </a:r>
            <a:endParaRPr b="0" lang="nl-NL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Clustering coefficient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To what degree are neighbours of v also neighbours of each other?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Used to show the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existence 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of communities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This is a "local" view/definition: depends on nodes and their environment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4" name="Picture 4" descr="Text, letter&#10;&#10;Description automatically generated"/>
          <p:cNvPicPr/>
          <p:nvPr/>
        </p:nvPicPr>
        <p:blipFill>
          <a:blip r:embed="rId1"/>
          <a:stretch/>
        </p:blipFill>
        <p:spPr>
          <a:xfrm>
            <a:off x="3353760" y="2855520"/>
            <a:ext cx="6134400" cy="170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Global view on clustering coefficients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Network transitivity: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Number of triangles divided by number of triples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Triangle: xyz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Triples: wzy and wzx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7" name="Picture 4" descr="Chart, scatter chart&#10;&#10;Description automatically generated"/>
          <p:cNvPicPr/>
          <p:nvPr/>
        </p:nvPicPr>
        <p:blipFill>
          <a:blip r:embed="rId1"/>
          <a:stretch/>
        </p:blipFill>
        <p:spPr>
          <a:xfrm>
            <a:off x="8712360" y="1187640"/>
            <a:ext cx="2742840" cy="274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Centrality 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Which nodes are in the middle of the graph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Eccentricity of node u: maximum distance from u to any other node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Vertex centrality: 1/eccentricity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0" name="Picture 4" descr="Text, letter&#10;&#10;Description automatically generated"/>
          <p:cNvPicPr/>
          <p:nvPr/>
        </p:nvPicPr>
        <p:blipFill>
          <a:blip r:embed="rId1"/>
          <a:stretch/>
        </p:blipFill>
        <p:spPr>
          <a:xfrm>
            <a:off x="1887120" y="2323440"/>
            <a:ext cx="6046200" cy="788040"/>
          </a:xfrm>
          <a:prstGeom prst="rect">
            <a:avLst/>
          </a:prstGeom>
          <a:ln w="0">
            <a:noFill/>
          </a:ln>
        </p:spPr>
      </p:pic>
      <p:pic>
        <p:nvPicPr>
          <p:cNvPr id="111" name="Picture 5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1850760" y="3023280"/>
            <a:ext cx="5932800" cy="486720"/>
          </a:xfrm>
          <a:prstGeom prst="rect">
            <a:avLst/>
          </a:prstGeom>
          <a:ln w="0">
            <a:noFill/>
          </a:ln>
        </p:spPr>
      </p:pic>
      <p:pic>
        <p:nvPicPr>
          <p:cNvPr id="112" name="Picture 6" descr="Text&#10;&#10;Description automatically generated"/>
          <p:cNvPicPr/>
          <p:nvPr/>
        </p:nvPicPr>
        <p:blipFill>
          <a:blip r:embed="rId3"/>
          <a:stretch/>
        </p:blipFill>
        <p:spPr>
          <a:xfrm>
            <a:off x="1887120" y="4858920"/>
            <a:ext cx="5819040" cy="50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Break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Application>LibreOffice/7.0.4.2$Linux_X86_64 LibreOffice_project/00$Build-2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2022-03-15T13:29:07Z</dcterms:created>
  <dc:creator/>
  <dc:description/>
  <dc:language>nl-NL</dc:language>
  <cp:lastModifiedBy/>
  <dcterms:modified xsi:type="dcterms:W3CDTF">2023-03-24T17:16:51Z</dcterms:modified>
  <cp:revision>324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16</vt:i4>
  </property>
</Properties>
</file>