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62" r:id="rId3"/>
    <p:sldId id="270" r:id="rId4"/>
    <p:sldId id="280" r:id="rId5"/>
    <p:sldId id="366" r:id="rId6"/>
    <p:sldId id="263" r:id="rId7"/>
    <p:sldId id="381" r:id="rId8"/>
    <p:sldId id="382" r:id="rId9"/>
    <p:sldId id="386" r:id="rId10"/>
    <p:sldId id="388" r:id="rId11"/>
    <p:sldId id="390" r:id="rId12"/>
    <p:sldId id="391" r:id="rId13"/>
    <p:sldId id="392" r:id="rId14"/>
    <p:sldId id="393" r:id="rId15"/>
    <p:sldId id="398" r:id="rId16"/>
    <p:sldId id="394" r:id="rId17"/>
    <p:sldId id="395" r:id="rId18"/>
    <p:sldId id="396" r:id="rId19"/>
    <p:sldId id="397" r:id="rId20"/>
    <p:sldId id="325" r:id="rId21"/>
    <p:sldId id="347" r:id="rId22"/>
    <p:sldId id="30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8" autoAdjust="0"/>
    <p:restoredTop sz="94660"/>
  </p:normalViewPr>
  <p:slideViewPr>
    <p:cSldViewPr snapToGrid="0">
      <p:cViewPr varScale="1">
        <p:scale>
          <a:sx n="80" d="100"/>
          <a:sy n="80" d="100"/>
        </p:scale>
        <p:origin x="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CF417B8-F486-4D15-8342-EB90EAA3C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C9DE11C-1704-4C35-A30D-592CBDFC2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1A604-A5B8-40D7-B78A-0F36EEA423DD}" type="datetimeFigureOut">
              <a:rPr lang="fr-FR" smtClean="0"/>
              <a:t>13/11/2021</a:t>
            </a:fld>
            <a:endParaRPr lang="fr-FR"/>
          </a:p>
        </p:txBody>
      </p:sp>
      <p:sp>
        <p:nvSpPr>
          <p:cNvPr id="4" name="Espace réservé du pied de page 3">
            <a:extLst>
              <a:ext uri="{FF2B5EF4-FFF2-40B4-BE49-F238E27FC236}">
                <a16:creationId xmlns:a16="http://schemas.microsoft.com/office/drawing/2014/main" id="{70CA5225-C4F8-4C43-9F4B-48D4FF5905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9D6DAAE-5B5A-4545-8999-7CB5DE6A7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5D0EB2-0263-4ACA-A393-38349B4428D8}" type="slidenum">
              <a:rPr lang="fr-FR" smtClean="0"/>
              <a:t>‹N°›</a:t>
            </a:fld>
            <a:endParaRPr lang="fr-FR"/>
          </a:p>
        </p:txBody>
      </p:sp>
    </p:spTree>
    <p:extLst>
      <p:ext uri="{BB962C8B-B14F-4D97-AF65-F5344CB8AC3E}">
        <p14:creationId xmlns:p14="http://schemas.microsoft.com/office/powerpoint/2010/main" val="1274880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61E8EA8-95D5-4750-A75C-B4E50D5E3C1F}" type="datetimeFigureOut">
              <a:rPr lang="fr-FR" smtClean="0"/>
              <a:t>13/11/2021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AA12-EF4A-4F80-A39A-A04ECD4092F0}" type="slidenum">
              <a:rPr lang="fr-FR" smtClean="0"/>
              <a:t>‹N°›</a:t>
            </a:fld>
            <a:endParaRPr lang="fr-FR"/>
          </a:p>
        </p:txBody>
      </p:sp>
    </p:spTree>
    <p:extLst>
      <p:ext uri="{BB962C8B-B14F-4D97-AF65-F5344CB8AC3E}">
        <p14:creationId xmlns:p14="http://schemas.microsoft.com/office/powerpoint/2010/main" val="28878953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A78C364-BF30-46FB-A00B-E2C8657349CA}"/>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9649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84654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41128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614548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079993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47847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059533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537941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4109983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674019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Tree>
    <p:extLst>
      <p:ext uri="{BB962C8B-B14F-4D97-AF65-F5344CB8AC3E}">
        <p14:creationId xmlns:p14="http://schemas.microsoft.com/office/powerpoint/2010/main" val="318795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F92FE251-89D2-43F4-BB11-4BEBDEC252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90794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7CF0CEC-B847-4E71-AB40-ACBC9E1B084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1124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98165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72389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43788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4447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85556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160094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75788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478A2-5CF8-4654-ABBF-A13B67A8CC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AC4CE7-F35E-445B-A82B-CCAF71D61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CE3F6-AB88-426D-8183-53B116623148}"/>
              </a:ext>
            </a:extLst>
          </p:cNvPr>
          <p:cNvSpPr>
            <a:spLocks noGrp="1"/>
          </p:cNvSpPr>
          <p:nvPr>
            <p:ph type="dt" sz="half" idx="10"/>
          </p:nvPr>
        </p:nvSpPr>
        <p:spPr/>
        <p:txBody>
          <a:bodyPr/>
          <a:lstStyle/>
          <a:p>
            <a:fld id="{A99428E0-8BB2-4E4C-9C4C-A6B9C456A6CA}" type="datetime1">
              <a:rPr lang="fr-FR" smtClean="0"/>
              <a:t>13/11/2021</a:t>
            </a:fld>
            <a:endParaRPr lang="fr-FR"/>
          </a:p>
        </p:txBody>
      </p:sp>
      <p:sp>
        <p:nvSpPr>
          <p:cNvPr id="5" name="Espace réservé du pied de page 4">
            <a:extLst>
              <a:ext uri="{FF2B5EF4-FFF2-40B4-BE49-F238E27FC236}">
                <a16:creationId xmlns:a16="http://schemas.microsoft.com/office/drawing/2014/main" id="{60BB28D7-DF6E-4E19-965F-A68C46FE9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CAC90F-0F30-432B-A353-1040E1C5A61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0529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18D4-E881-47DC-BBA7-D11E8DCECA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B05451-A93B-418B-80E7-711289C5F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6E59A-3A77-4A95-A779-8F5BE09A1389}"/>
              </a:ext>
            </a:extLst>
          </p:cNvPr>
          <p:cNvSpPr>
            <a:spLocks noGrp="1"/>
          </p:cNvSpPr>
          <p:nvPr>
            <p:ph type="dt" sz="half" idx="10"/>
          </p:nvPr>
        </p:nvSpPr>
        <p:spPr/>
        <p:txBody>
          <a:bodyPr/>
          <a:lstStyle/>
          <a:p>
            <a:fld id="{65D98FB4-0CAF-4260-AD4A-D64333A91C53}" type="datetime1">
              <a:rPr lang="fr-FR" smtClean="0"/>
              <a:t>13/11/2021</a:t>
            </a:fld>
            <a:endParaRPr lang="fr-FR"/>
          </a:p>
        </p:txBody>
      </p:sp>
      <p:sp>
        <p:nvSpPr>
          <p:cNvPr id="5" name="Espace réservé du pied de page 4">
            <a:extLst>
              <a:ext uri="{FF2B5EF4-FFF2-40B4-BE49-F238E27FC236}">
                <a16:creationId xmlns:a16="http://schemas.microsoft.com/office/drawing/2014/main" id="{7E14EF88-74D3-497E-95D8-7DA6E73912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2D81FD-01BB-4660-B8D3-CACA67765F1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6581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336E86-4D83-4EF8-B251-0C60DBDC24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CBD87F-E137-41CB-992E-EAD38C4148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B692F0-CAFC-4586-8C0E-BCC45F9AEE3F}"/>
              </a:ext>
            </a:extLst>
          </p:cNvPr>
          <p:cNvSpPr>
            <a:spLocks noGrp="1"/>
          </p:cNvSpPr>
          <p:nvPr>
            <p:ph type="dt" sz="half" idx="10"/>
          </p:nvPr>
        </p:nvSpPr>
        <p:spPr/>
        <p:txBody>
          <a:bodyPr/>
          <a:lstStyle/>
          <a:p>
            <a:fld id="{05E394F7-8C1C-4BFE-A373-F50D9FCD2B9C}" type="datetime1">
              <a:rPr lang="fr-FR" smtClean="0"/>
              <a:t>13/11/2021</a:t>
            </a:fld>
            <a:endParaRPr lang="fr-FR"/>
          </a:p>
        </p:txBody>
      </p:sp>
      <p:sp>
        <p:nvSpPr>
          <p:cNvPr id="5" name="Espace réservé du pied de page 4">
            <a:extLst>
              <a:ext uri="{FF2B5EF4-FFF2-40B4-BE49-F238E27FC236}">
                <a16:creationId xmlns:a16="http://schemas.microsoft.com/office/drawing/2014/main" id="{F29729AB-8F32-40BC-A8D7-95F717D28F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6225D4-0846-4B69-AD4C-718B9F6A7C6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9865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E03F2-EE32-4A7D-8C1C-BF2A23D3CB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9A0820-C8CF-4C74-A645-193B744764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31B11A-30E4-43FC-BDA2-678CA5B8C35D}"/>
              </a:ext>
            </a:extLst>
          </p:cNvPr>
          <p:cNvSpPr>
            <a:spLocks noGrp="1"/>
          </p:cNvSpPr>
          <p:nvPr>
            <p:ph type="dt" sz="half" idx="10"/>
          </p:nvPr>
        </p:nvSpPr>
        <p:spPr/>
        <p:txBody>
          <a:bodyPr/>
          <a:lstStyle/>
          <a:p>
            <a:fld id="{AE4CFC66-B8F1-489F-B186-A7890ECF844F}" type="datetime1">
              <a:rPr lang="fr-FR" smtClean="0"/>
              <a:t>13/11/2021</a:t>
            </a:fld>
            <a:endParaRPr lang="fr-FR"/>
          </a:p>
        </p:txBody>
      </p:sp>
      <p:sp>
        <p:nvSpPr>
          <p:cNvPr id="5" name="Espace réservé du pied de page 4">
            <a:extLst>
              <a:ext uri="{FF2B5EF4-FFF2-40B4-BE49-F238E27FC236}">
                <a16:creationId xmlns:a16="http://schemas.microsoft.com/office/drawing/2014/main" id="{DA80EA11-78CE-449F-A18A-9B3FBFE59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2D5C9F-4850-434A-A454-533B387CE1E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3754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2BE05-4F15-43B4-B23B-0C7464F83A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36CDAB-4811-4434-B0E8-15A9F56C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6819E6-9BEF-4E4E-8F6C-47139530BDF7}"/>
              </a:ext>
            </a:extLst>
          </p:cNvPr>
          <p:cNvSpPr>
            <a:spLocks noGrp="1"/>
          </p:cNvSpPr>
          <p:nvPr>
            <p:ph type="dt" sz="half" idx="10"/>
          </p:nvPr>
        </p:nvSpPr>
        <p:spPr/>
        <p:txBody>
          <a:bodyPr/>
          <a:lstStyle/>
          <a:p>
            <a:fld id="{CE62BF3D-4CA8-4D45-889B-29550387A5D7}" type="datetime1">
              <a:rPr lang="fr-FR" smtClean="0"/>
              <a:t>13/11/2021</a:t>
            </a:fld>
            <a:endParaRPr lang="fr-FR"/>
          </a:p>
        </p:txBody>
      </p:sp>
      <p:sp>
        <p:nvSpPr>
          <p:cNvPr id="5" name="Espace réservé du pied de page 4">
            <a:extLst>
              <a:ext uri="{FF2B5EF4-FFF2-40B4-BE49-F238E27FC236}">
                <a16:creationId xmlns:a16="http://schemas.microsoft.com/office/drawing/2014/main" id="{70C14621-0585-4FB0-8722-A609080A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980DA7-C996-494A-94F3-D49BE40C7A3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87591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BE02B-D6D3-462F-B801-26696AD83B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5D1D51-F7AA-454D-9FF2-82AAEF7B839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2A8412-A47C-40AB-92B7-B35ACF4C17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3C9771B-AD54-47B4-8475-DA73590E6000}"/>
              </a:ext>
            </a:extLst>
          </p:cNvPr>
          <p:cNvSpPr>
            <a:spLocks noGrp="1"/>
          </p:cNvSpPr>
          <p:nvPr>
            <p:ph type="dt" sz="half" idx="10"/>
          </p:nvPr>
        </p:nvSpPr>
        <p:spPr/>
        <p:txBody>
          <a:bodyPr/>
          <a:lstStyle/>
          <a:p>
            <a:fld id="{FF20E0A6-BBB3-41A2-988E-3A7ADF872A0F}" type="datetime1">
              <a:rPr lang="fr-FR" smtClean="0"/>
              <a:t>13/11/2021</a:t>
            </a:fld>
            <a:endParaRPr lang="fr-FR"/>
          </a:p>
        </p:txBody>
      </p:sp>
      <p:sp>
        <p:nvSpPr>
          <p:cNvPr id="6" name="Espace réservé du pied de page 5">
            <a:extLst>
              <a:ext uri="{FF2B5EF4-FFF2-40B4-BE49-F238E27FC236}">
                <a16:creationId xmlns:a16="http://schemas.microsoft.com/office/drawing/2014/main" id="{87BA0B85-F16B-4D61-8E53-3419B93FB8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ECC956-52BC-4515-8D45-141452AEA972}"/>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16178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5D35-7106-451D-8405-28F40B096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6BA111-FBA8-42B0-8799-BD36F2F8C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19E32C-9644-4A93-8F98-28E0B98AF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7A42B6-4612-4AD2-8342-72C3ABC6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1D0A8F-9C66-4320-8801-799FBB0F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89A585-EE22-493B-93D3-1EC75F206CBD}"/>
              </a:ext>
            </a:extLst>
          </p:cNvPr>
          <p:cNvSpPr>
            <a:spLocks noGrp="1"/>
          </p:cNvSpPr>
          <p:nvPr>
            <p:ph type="dt" sz="half" idx="10"/>
          </p:nvPr>
        </p:nvSpPr>
        <p:spPr/>
        <p:txBody>
          <a:bodyPr/>
          <a:lstStyle/>
          <a:p>
            <a:fld id="{EE8A0FA5-7C92-4E7C-86FE-8AB6319511E6}" type="datetime1">
              <a:rPr lang="fr-FR" smtClean="0"/>
              <a:t>13/11/2021</a:t>
            </a:fld>
            <a:endParaRPr lang="fr-FR"/>
          </a:p>
        </p:txBody>
      </p:sp>
      <p:sp>
        <p:nvSpPr>
          <p:cNvPr id="8" name="Espace réservé du pied de page 7">
            <a:extLst>
              <a:ext uri="{FF2B5EF4-FFF2-40B4-BE49-F238E27FC236}">
                <a16:creationId xmlns:a16="http://schemas.microsoft.com/office/drawing/2014/main" id="{98BEB320-A5AE-4623-953B-154A2E992C1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614BD3-698A-496A-B280-680BEDBDF15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715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CE9BD-FDEA-414B-AB90-7F4E597726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EC2C52-C2B1-4048-9640-35C42C5C938D}"/>
              </a:ext>
            </a:extLst>
          </p:cNvPr>
          <p:cNvSpPr>
            <a:spLocks noGrp="1"/>
          </p:cNvSpPr>
          <p:nvPr>
            <p:ph type="dt" sz="half" idx="10"/>
          </p:nvPr>
        </p:nvSpPr>
        <p:spPr/>
        <p:txBody>
          <a:bodyPr/>
          <a:lstStyle/>
          <a:p>
            <a:fld id="{F2688612-2E82-46CC-85BA-D8A7BCAEBC1E}" type="datetime1">
              <a:rPr lang="fr-FR" smtClean="0"/>
              <a:t>13/11/2021</a:t>
            </a:fld>
            <a:endParaRPr lang="fr-FR"/>
          </a:p>
        </p:txBody>
      </p:sp>
      <p:sp>
        <p:nvSpPr>
          <p:cNvPr id="4" name="Espace réservé du pied de page 3">
            <a:extLst>
              <a:ext uri="{FF2B5EF4-FFF2-40B4-BE49-F238E27FC236}">
                <a16:creationId xmlns:a16="http://schemas.microsoft.com/office/drawing/2014/main" id="{645DCFE3-A494-45E1-86E6-3FA244A5C58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78EEEF-42F3-4962-BDD1-B7D041EB358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062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C0C7C5-47E9-45C5-9E08-407930B14D51}"/>
              </a:ext>
            </a:extLst>
          </p:cNvPr>
          <p:cNvSpPr>
            <a:spLocks noGrp="1"/>
          </p:cNvSpPr>
          <p:nvPr>
            <p:ph type="dt" sz="half" idx="10"/>
          </p:nvPr>
        </p:nvSpPr>
        <p:spPr/>
        <p:txBody>
          <a:bodyPr/>
          <a:lstStyle/>
          <a:p>
            <a:fld id="{4B8B6D98-4FC9-493C-9ADD-9551DB0581EB}" type="datetime1">
              <a:rPr lang="fr-FR" smtClean="0"/>
              <a:t>13/11/2021</a:t>
            </a:fld>
            <a:endParaRPr lang="fr-FR"/>
          </a:p>
        </p:txBody>
      </p:sp>
      <p:sp>
        <p:nvSpPr>
          <p:cNvPr id="3" name="Espace réservé du pied de page 2">
            <a:extLst>
              <a:ext uri="{FF2B5EF4-FFF2-40B4-BE49-F238E27FC236}">
                <a16:creationId xmlns:a16="http://schemas.microsoft.com/office/drawing/2014/main" id="{103DB2A8-02CB-4F2A-B1F6-06842420B5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A69BCC-3EDD-4405-B990-04A8D801F957}"/>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5463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4E0CE-D510-40A4-A935-4B663053C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6904C3-3E9A-4A44-AA7D-8885AFCB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D7898B-69A6-438B-AF1D-6FAC31CC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C19E70-2C55-469C-BD6C-50FCF0B7737C}"/>
              </a:ext>
            </a:extLst>
          </p:cNvPr>
          <p:cNvSpPr>
            <a:spLocks noGrp="1"/>
          </p:cNvSpPr>
          <p:nvPr>
            <p:ph type="dt" sz="half" idx="10"/>
          </p:nvPr>
        </p:nvSpPr>
        <p:spPr/>
        <p:txBody>
          <a:bodyPr/>
          <a:lstStyle/>
          <a:p>
            <a:fld id="{FDB3B522-BA01-4019-8F39-3716CA135DA3}" type="datetime1">
              <a:rPr lang="fr-FR" smtClean="0"/>
              <a:t>13/11/2021</a:t>
            </a:fld>
            <a:endParaRPr lang="fr-FR"/>
          </a:p>
        </p:txBody>
      </p:sp>
      <p:sp>
        <p:nvSpPr>
          <p:cNvPr id="6" name="Espace réservé du pied de page 5">
            <a:extLst>
              <a:ext uri="{FF2B5EF4-FFF2-40B4-BE49-F238E27FC236}">
                <a16:creationId xmlns:a16="http://schemas.microsoft.com/office/drawing/2014/main" id="{26A256AF-B465-4175-86D5-709CB879F5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5D846-4BF9-4EB6-BF8C-C862EDB5F1AC}"/>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7682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36006-85CF-424E-ABBE-B2F1D6CC2B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C54D28-6732-410B-9675-1CCD26628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3844B1-7093-413A-A50D-84D54D90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6F0D2-0233-48CD-949A-E4B7689F0494}"/>
              </a:ext>
            </a:extLst>
          </p:cNvPr>
          <p:cNvSpPr>
            <a:spLocks noGrp="1"/>
          </p:cNvSpPr>
          <p:nvPr>
            <p:ph type="dt" sz="half" idx="10"/>
          </p:nvPr>
        </p:nvSpPr>
        <p:spPr/>
        <p:txBody>
          <a:bodyPr/>
          <a:lstStyle/>
          <a:p>
            <a:fld id="{F2398C8B-BA48-4A42-B34C-44FD75506685}" type="datetime1">
              <a:rPr lang="fr-FR" smtClean="0"/>
              <a:t>13/11/2021</a:t>
            </a:fld>
            <a:endParaRPr lang="fr-FR"/>
          </a:p>
        </p:txBody>
      </p:sp>
      <p:sp>
        <p:nvSpPr>
          <p:cNvPr id="6" name="Espace réservé du pied de page 5">
            <a:extLst>
              <a:ext uri="{FF2B5EF4-FFF2-40B4-BE49-F238E27FC236}">
                <a16:creationId xmlns:a16="http://schemas.microsoft.com/office/drawing/2014/main" id="{1048D739-79D6-49DC-943D-4738F80964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F21C93-3139-4BA4-9667-35DB36FCBD90}"/>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5913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103032-C2BC-4D80-A4EA-59884525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37F397-8A98-47B1-B054-13E6211FE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6BCE3F-AA89-476B-8F2C-84B4CC94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EC76C-77B3-47AF-B53E-36C73065A431}" type="datetime1">
              <a:rPr lang="fr-FR" smtClean="0"/>
              <a:t>13/11/2021</a:t>
            </a:fld>
            <a:endParaRPr lang="fr-FR"/>
          </a:p>
        </p:txBody>
      </p:sp>
      <p:sp>
        <p:nvSpPr>
          <p:cNvPr id="5" name="Espace réservé du pied de page 4">
            <a:extLst>
              <a:ext uri="{FF2B5EF4-FFF2-40B4-BE49-F238E27FC236}">
                <a16:creationId xmlns:a16="http://schemas.microsoft.com/office/drawing/2014/main" id="{E87CF7A2-F37A-4B9F-8046-6D508FF9C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850FB1F-3B81-4BEF-8301-0C366539E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BE94-6443-42E4-8EFE-37A8E7FF6A57}" type="slidenum">
              <a:rPr lang="fr-FR" smtClean="0"/>
              <a:t>‹N°›</a:t>
            </a:fld>
            <a:endParaRPr lang="fr-FR"/>
          </a:p>
        </p:txBody>
      </p:sp>
    </p:spTree>
    <p:extLst>
      <p:ext uri="{BB962C8B-B14F-4D97-AF65-F5344CB8AC3E}">
        <p14:creationId xmlns:p14="http://schemas.microsoft.com/office/powerpoint/2010/main" val="9476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p:txBody>
          <a:bodyPr/>
          <a:lstStyle/>
          <a:p>
            <a:r>
              <a:rPr lang="fr-FR" dirty="0"/>
              <a:t>Projet n°8</a:t>
            </a:r>
          </a:p>
        </p:txBody>
      </p:sp>
      <p:sp>
        <p:nvSpPr>
          <p:cNvPr id="3" name="Sous-titre 2">
            <a:extLst>
              <a:ext uri="{FF2B5EF4-FFF2-40B4-BE49-F238E27FC236}">
                <a16:creationId xmlns:a16="http://schemas.microsoft.com/office/drawing/2014/main" id="{EA7E18C9-559D-4DA9-BC08-9E158FC59BCF}"/>
              </a:ext>
            </a:extLst>
          </p:cNvPr>
          <p:cNvSpPr>
            <a:spLocks noGrp="1"/>
          </p:cNvSpPr>
          <p:nvPr>
            <p:ph type="subTitle" idx="1"/>
          </p:nvPr>
        </p:nvSpPr>
        <p:spPr>
          <a:xfrm>
            <a:off x="2107692" y="3735336"/>
            <a:ext cx="7976616" cy="460978"/>
          </a:xfrm>
        </p:spPr>
        <p:txBody>
          <a:bodyPr>
            <a:noAutofit/>
          </a:bodyPr>
          <a:lstStyle/>
          <a:p>
            <a:r>
              <a:rPr lang="fr-FR" sz="2000" b="1" dirty="0"/>
              <a:t>Déployez un modèle dans le cloud</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8" name="Sous-titre 2">
            <a:extLst>
              <a:ext uri="{FF2B5EF4-FFF2-40B4-BE49-F238E27FC236}">
                <a16:creationId xmlns:a16="http://schemas.microsoft.com/office/drawing/2014/main" id="{C3D009BE-D318-4344-96ED-57581F4DE71A}"/>
              </a:ext>
            </a:extLst>
          </p:cNvPr>
          <p:cNvSpPr txBox="1">
            <a:spLocks/>
          </p:cNvSpPr>
          <p:nvPr/>
        </p:nvSpPr>
        <p:spPr>
          <a:xfrm>
            <a:off x="8499047" y="5933914"/>
            <a:ext cx="4149365" cy="35376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ANANTHARAJAH Anojan</a:t>
            </a:r>
          </a:p>
        </p:txBody>
      </p:sp>
    </p:spTree>
    <p:extLst>
      <p:ext uri="{BB962C8B-B14F-4D97-AF65-F5344CB8AC3E}">
        <p14:creationId xmlns:p14="http://schemas.microsoft.com/office/powerpoint/2010/main" val="336486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Configuration du serveur pour l’utilisation de </a:t>
            </a:r>
            <a:r>
              <a:rPr lang="fr-FR" sz="2000" b="1" u="sng" dirty="0" err="1"/>
              <a:t>Jupyter</a:t>
            </a:r>
            <a:r>
              <a:rPr lang="fr-FR" sz="2000" b="1" u="sng" dirty="0"/>
              <a:t> Notebook &amp; Spark</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10</a:t>
            </a:fld>
            <a:endParaRPr lang="fr-FR" dirty="0"/>
          </a:p>
        </p:txBody>
      </p:sp>
      <p:pic>
        <p:nvPicPr>
          <p:cNvPr id="3074" name="Picture 2" descr="Installer Anaconda pour le Machine Learning et la Data Science avec Python">
            <a:extLst>
              <a:ext uri="{FF2B5EF4-FFF2-40B4-BE49-F238E27FC236}">
                <a16:creationId xmlns:a16="http://schemas.microsoft.com/office/drawing/2014/main" id="{6AFC1168-D154-4F6F-996B-0766137958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696" y="5522577"/>
            <a:ext cx="1790936" cy="8898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e nouvel Ubuntu 10.04 LTS s'ouvre aux réseaux sociaux - CNET France">
            <a:extLst>
              <a:ext uri="{FF2B5EF4-FFF2-40B4-BE49-F238E27FC236}">
                <a16:creationId xmlns:a16="http://schemas.microsoft.com/office/drawing/2014/main" id="{DDB18BCA-AB0F-4D13-B4E8-751D9BDA46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9999" y="3808959"/>
            <a:ext cx="1447827" cy="10844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C2 : Comment crée une instance sur AWS - SysReseau.net">
            <a:extLst>
              <a:ext uri="{FF2B5EF4-FFF2-40B4-BE49-F238E27FC236}">
                <a16:creationId xmlns:a16="http://schemas.microsoft.com/office/drawing/2014/main" id="{88088179-C596-4733-B4B3-8839C62222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8035" y="1875044"/>
            <a:ext cx="1231752" cy="13168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Java Recent History — Java 8 [Part 3] — Two-Argument (Bi) Functional  Interfaces, Primitive Type Functional Interfaces | by Júlio Falbo |  Tradeshift Engineering | Medium">
            <a:extLst>
              <a:ext uri="{FF2B5EF4-FFF2-40B4-BE49-F238E27FC236}">
                <a16:creationId xmlns:a16="http://schemas.microsoft.com/office/drawing/2014/main" id="{FE5B5A51-3A7D-406A-B1CE-6686840106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2806" y="5362489"/>
            <a:ext cx="2382211" cy="121001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3.0">
            <a:extLst>
              <a:ext uri="{FF2B5EF4-FFF2-40B4-BE49-F238E27FC236}">
                <a16:creationId xmlns:a16="http://schemas.microsoft.com/office/drawing/2014/main" id="{68B39AE0-BEE2-4A3D-BF5E-9C0E32F6B9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2191" y="5469258"/>
            <a:ext cx="2404898" cy="120244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9BF7A1E2-2472-4CEE-B428-EACAFA95DEE8}"/>
              </a:ext>
            </a:extLst>
          </p:cNvPr>
          <p:cNvCxnSpPr>
            <a:cxnSpLocks/>
          </p:cNvCxnSpPr>
          <p:nvPr/>
        </p:nvCxnSpPr>
        <p:spPr>
          <a:xfrm flipV="1">
            <a:off x="3903384" y="5050215"/>
            <a:ext cx="1001670" cy="5942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eur droit avec flèche 17">
            <a:extLst>
              <a:ext uri="{FF2B5EF4-FFF2-40B4-BE49-F238E27FC236}">
                <a16:creationId xmlns:a16="http://schemas.microsoft.com/office/drawing/2014/main" id="{FA7BDAEB-2692-4E1C-B7C2-0FFF74BFA737}"/>
              </a:ext>
            </a:extLst>
          </p:cNvPr>
          <p:cNvCxnSpPr>
            <a:cxnSpLocks/>
          </p:cNvCxnSpPr>
          <p:nvPr/>
        </p:nvCxnSpPr>
        <p:spPr>
          <a:xfrm flipV="1">
            <a:off x="5993911" y="5078704"/>
            <a:ext cx="0" cy="5771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necteur droit avec flèche 21">
            <a:extLst>
              <a:ext uri="{FF2B5EF4-FFF2-40B4-BE49-F238E27FC236}">
                <a16:creationId xmlns:a16="http://schemas.microsoft.com/office/drawing/2014/main" id="{9002C541-A962-4FCA-86FB-1AA6986ABF10}"/>
              </a:ext>
            </a:extLst>
          </p:cNvPr>
          <p:cNvCxnSpPr>
            <a:cxnSpLocks/>
          </p:cNvCxnSpPr>
          <p:nvPr/>
        </p:nvCxnSpPr>
        <p:spPr>
          <a:xfrm flipH="1" flipV="1">
            <a:off x="7363653" y="5044213"/>
            <a:ext cx="834604" cy="7505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eur droit avec flèche 23">
            <a:extLst>
              <a:ext uri="{FF2B5EF4-FFF2-40B4-BE49-F238E27FC236}">
                <a16:creationId xmlns:a16="http://schemas.microsoft.com/office/drawing/2014/main" id="{EC38FD2E-F41B-4D33-AC70-4AA085815CE5}"/>
              </a:ext>
            </a:extLst>
          </p:cNvPr>
          <p:cNvCxnSpPr>
            <a:cxnSpLocks/>
          </p:cNvCxnSpPr>
          <p:nvPr/>
        </p:nvCxnSpPr>
        <p:spPr>
          <a:xfrm flipV="1">
            <a:off x="5993422" y="3212260"/>
            <a:ext cx="0" cy="5771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214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Création d’un </a:t>
            </a:r>
            <a:r>
              <a:rPr lang="fr-FR" sz="2000" b="1" u="sng" dirty="0" err="1"/>
              <a:t>Bucket</a:t>
            </a:r>
            <a:r>
              <a:rPr lang="fr-FR" sz="2000" b="1" u="sng" dirty="0"/>
              <a:t> S3 pour le stockage de fichiers</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11</a:t>
            </a:fld>
            <a:endParaRPr lang="fr-FR" dirty="0"/>
          </a:p>
        </p:txBody>
      </p:sp>
      <p:sp>
        <p:nvSpPr>
          <p:cNvPr id="16" name="ZoneTexte 15">
            <a:extLst>
              <a:ext uri="{FF2B5EF4-FFF2-40B4-BE49-F238E27FC236}">
                <a16:creationId xmlns:a16="http://schemas.microsoft.com/office/drawing/2014/main" id="{D6F9EADE-B0F3-4128-9AE7-D94A9C1537AE}"/>
              </a:ext>
            </a:extLst>
          </p:cNvPr>
          <p:cNvSpPr txBox="1"/>
          <p:nvPr/>
        </p:nvSpPr>
        <p:spPr>
          <a:xfrm>
            <a:off x="243562" y="1652399"/>
            <a:ext cx="11704873" cy="1754326"/>
          </a:xfrm>
          <a:prstGeom prst="rect">
            <a:avLst/>
          </a:prstGeom>
          <a:noFill/>
        </p:spPr>
        <p:txBody>
          <a:bodyPr wrap="square" rtlCol="0">
            <a:spAutoFit/>
          </a:bodyPr>
          <a:lstStyle/>
          <a:p>
            <a:r>
              <a:rPr lang="fr-FR" dirty="0"/>
              <a:t>Amazon Simple Storage Service (abrégé S3) est un service de stockage de données. Il s’agit d'un moyen de stocker des fichiers sur Internet, qui est devenu très populaire. Si populaire qu'on pourrait même dire qu'il s'agit du service le plus célèbre d'AWS avec EC2.</a:t>
            </a:r>
          </a:p>
          <a:p>
            <a:endParaRPr lang="fr-FR" dirty="0"/>
          </a:p>
          <a:p>
            <a:r>
              <a:rPr lang="fr-FR" dirty="0"/>
              <a:t>Amazon S3 propose de stocker des données dans des </a:t>
            </a:r>
            <a:r>
              <a:rPr lang="fr-FR" dirty="0" err="1"/>
              <a:t>buckets</a:t>
            </a:r>
            <a:r>
              <a:rPr lang="fr-FR" dirty="0"/>
              <a:t>. Ce sont des conteneurs qui peuvent stocker autant de fichiers que l'on veut (répartis dans des dossiers à l'intérieur s'il le faut).</a:t>
            </a:r>
          </a:p>
        </p:txBody>
      </p:sp>
      <p:pic>
        <p:nvPicPr>
          <p:cNvPr id="5122" name="Picture 2" descr="S3 permet de stocker des objets (fichiers) à l'intérieur de buckets (conteneurs)">
            <a:extLst>
              <a:ext uri="{FF2B5EF4-FFF2-40B4-BE49-F238E27FC236}">
                <a16:creationId xmlns:a16="http://schemas.microsoft.com/office/drawing/2014/main" id="{8F1BD25E-FF3F-4FEF-9CA2-95FF6498B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890" y="3566954"/>
            <a:ext cx="2880215" cy="315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Création d’un </a:t>
            </a:r>
            <a:r>
              <a:rPr lang="fr-FR" sz="2000" b="1" u="sng" dirty="0" err="1"/>
              <a:t>Bucket</a:t>
            </a:r>
            <a:r>
              <a:rPr lang="fr-FR" sz="2000" b="1" u="sng" dirty="0"/>
              <a:t> S3 pour le stockage de fichiers</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12</a:t>
            </a:fld>
            <a:endParaRPr lang="fr-FR" dirty="0"/>
          </a:p>
        </p:txBody>
      </p:sp>
      <p:pic>
        <p:nvPicPr>
          <p:cNvPr id="5" name="Image 4">
            <a:extLst>
              <a:ext uri="{FF2B5EF4-FFF2-40B4-BE49-F238E27FC236}">
                <a16:creationId xmlns:a16="http://schemas.microsoft.com/office/drawing/2014/main" id="{DA3CAC3F-120A-4150-A4E0-C57C2C9AD619}"/>
              </a:ext>
            </a:extLst>
          </p:cNvPr>
          <p:cNvPicPr>
            <a:picLocks noChangeAspect="1"/>
          </p:cNvPicPr>
          <p:nvPr/>
        </p:nvPicPr>
        <p:blipFill>
          <a:blip r:embed="rId5"/>
          <a:stretch>
            <a:fillRect/>
          </a:stretch>
        </p:blipFill>
        <p:spPr>
          <a:xfrm>
            <a:off x="0" y="1726190"/>
            <a:ext cx="12192000" cy="4556369"/>
          </a:xfrm>
          <a:prstGeom prst="rect">
            <a:avLst/>
          </a:prstGeom>
        </p:spPr>
      </p:pic>
    </p:spTree>
    <p:extLst>
      <p:ext uri="{BB962C8B-B14F-4D97-AF65-F5344CB8AC3E}">
        <p14:creationId xmlns:p14="http://schemas.microsoft.com/office/powerpoint/2010/main" val="87160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528320" y="3302000"/>
            <a:ext cx="11074399"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Mise en place d’une Session Spark pour l’exploitation de données massives</a:t>
            </a:r>
          </a:p>
        </p:txBody>
      </p:sp>
    </p:spTree>
    <p:extLst>
      <p:ext uri="{BB962C8B-B14F-4D97-AF65-F5344CB8AC3E}">
        <p14:creationId xmlns:p14="http://schemas.microsoft.com/office/powerpoint/2010/main" val="110762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14</a:t>
            </a:fld>
            <a:endParaRPr lang="fr-FR" dirty="0"/>
          </a:p>
        </p:txBody>
      </p:sp>
      <p:cxnSp>
        <p:nvCxnSpPr>
          <p:cNvPr id="14" name="Connecteur droit 13">
            <a:extLst>
              <a:ext uri="{FF2B5EF4-FFF2-40B4-BE49-F238E27FC236}">
                <a16:creationId xmlns:a16="http://schemas.microsoft.com/office/drawing/2014/main" id="{B1CE05F7-AA24-4D4A-8F21-9C16482117C9}"/>
              </a:ext>
            </a:extLst>
          </p:cNvPr>
          <p:cNvCxnSpPr/>
          <p:nvPr/>
        </p:nvCxnSpPr>
        <p:spPr>
          <a:xfrm>
            <a:off x="5108643" y="2228850"/>
            <a:ext cx="0" cy="3133725"/>
          </a:xfrm>
          <a:prstGeom prst="line">
            <a:avLst/>
          </a:prstGeom>
          <a:ln w="38100"/>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0DF21D5F-96FB-44E8-83BE-5035B28A97E5}"/>
              </a:ext>
            </a:extLst>
          </p:cNvPr>
          <p:cNvSpPr txBox="1"/>
          <p:nvPr/>
        </p:nvSpPr>
        <p:spPr>
          <a:xfrm>
            <a:off x="161925" y="1714500"/>
            <a:ext cx="4581510" cy="4801314"/>
          </a:xfrm>
          <a:prstGeom prst="rect">
            <a:avLst/>
          </a:prstGeom>
          <a:noFill/>
        </p:spPr>
        <p:txBody>
          <a:bodyPr wrap="square" rtlCol="0">
            <a:spAutoFit/>
          </a:bodyPr>
          <a:lstStyle/>
          <a:p>
            <a:pPr marL="285750" indent="-285750" algn="just">
              <a:buFont typeface="Arial" panose="020B0604020202020204" pitchFamily="34" charset="0"/>
              <a:buChar char="•"/>
            </a:pPr>
            <a:r>
              <a:rPr lang="fr-FR" dirty="0"/>
              <a:t>Apache Spark est un système de calcul en grappe à usage général</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Il fournit une API de haut niveau en Java, Scala, Python et R</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Spark fournit un moteur optimisé qui prend en charge le graphique d'exécution général</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Un fonctionnement en mémoire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Intégration flexible aux différentes architectures </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Une approche « </a:t>
            </a:r>
            <a:r>
              <a:rPr lang="fr-FR" dirty="0" err="1"/>
              <a:t>Lazy</a:t>
            </a:r>
            <a:r>
              <a:rPr lang="fr-FR" dirty="0"/>
              <a:t> Evaluation » pour retarder les calculs</a:t>
            </a:r>
          </a:p>
          <a:p>
            <a:pPr marL="285750" indent="-285750" algn="just">
              <a:buFont typeface="Arial" panose="020B0604020202020204" pitchFamily="34" charset="0"/>
              <a:buChar char="•"/>
            </a:pPr>
            <a:endParaRPr lang="fr-FR" dirty="0"/>
          </a:p>
        </p:txBody>
      </p:sp>
      <p:pic>
        <p:nvPicPr>
          <p:cNvPr id="1028" name="Picture 4" descr="Apache Spark Ecosystem - Spark Core, Spark SQL, Spark Streaming, MLlib, GraphX, SparkR.">
            <a:extLst>
              <a:ext uri="{FF2B5EF4-FFF2-40B4-BE49-F238E27FC236}">
                <a16:creationId xmlns:a16="http://schemas.microsoft.com/office/drawing/2014/main" id="{B17F846E-38B9-4DE1-9DF4-3978226D0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7859" y="2016575"/>
            <a:ext cx="5983924" cy="3133726"/>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u contenu 2">
            <a:extLst>
              <a:ext uri="{FF2B5EF4-FFF2-40B4-BE49-F238E27FC236}">
                <a16:creationId xmlns:a16="http://schemas.microsoft.com/office/drawing/2014/main" id="{D733CE7B-8439-4595-AD8A-DFFBA14EBB44}"/>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Ecosystème Spark</a:t>
            </a:r>
          </a:p>
        </p:txBody>
      </p:sp>
    </p:spTree>
    <p:extLst>
      <p:ext uri="{BB962C8B-B14F-4D97-AF65-F5344CB8AC3E}">
        <p14:creationId xmlns:p14="http://schemas.microsoft.com/office/powerpoint/2010/main" val="82401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Configuration de la Session Spark dans </a:t>
            </a:r>
            <a:r>
              <a:rPr lang="fr-FR" sz="2000" b="1" u="sng" dirty="0" err="1"/>
              <a:t>Jupyter</a:t>
            </a:r>
            <a:endParaRPr lang="fr-FR" sz="2000" b="1" u="sng"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15</a:t>
            </a:fld>
            <a:endParaRPr lang="fr-FR" dirty="0"/>
          </a:p>
        </p:txBody>
      </p:sp>
      <p:sp>
        <p:nvSpPr>
          <p:cNvPr id="10" name="ZoneTexte 9">
            <a:extLst>
              <a:ext uri="{FF2B5EF4-FFF2-40B4-BE49-F238E27FC236}">
                <a16:creationId xmlns:a16="http://schemas.microsoft.com/office/drawing/2014/main" id="{90F457AB-D620-4B36-BA78-5A892EDEFA34}"/>
              </a:ext>
            </a:extLst>
          </p:cNvPr>
          <p:cNvSpPr txBox="1"/>
          <p:nvPr/>
        </p:nvSpPr>
        <p:spPr>
          <a:xfrm>
            <a:off x="243562" y="1652399"/>
            <a:ext cx="11704873" cy="646331"/>
          </a:xfrm>
          <a:prstGeom prst="rect">
            <a:avLst/>
          </a:prstGeom>
          <a:noFill/>
        </p:spPr>
        <p:txBody>
          <a:bodyPr wrap="square" rtlCol="0">
            <a:spAutoFit/>
          </a:bodyPr>
          <a:lstStyle/>
          <a:p>
            <a:pPr marL="285750" indent="-285750">
              <a:buFont typeface="Arial" panose="020B0604020202020204" pitchFamily="34" charset="0"/>
              <a:buChar char="•"/>
            </a:pPr>
            <a:r>
              <a:rPr lang="fr-FR" dirty="0"/>
              <a:t>Création d’un utilisateur avec le service IAM pour obtenir la clé API</a:t>
            </a:r>
          </a:p>
          <a:p>
            <a:pPr marL="285750" indent="-285750">
              <a:buFont typeface="Arial" panose="020B0604020202020204" pitchFamily="34" charset="0"/>
              <a:buChar char="•"/>
            </a:pPr>
            <a:r>
              <a:rPr lang="fr-FR" dirty="0"/>
              <a:t>Récupération de la clé d’accès et de la clé secrète </a:t>
            </a:r>
          </a:p>
        </p:txBody>
      </p:sp>
      <p:pic>
        <p:nvPicPr>
          <p:cNvPr id="7" name="Image 6">
            <a:extLst>
              <a:ext uri="{FF2B5EF4-FFF2-40B4-BE49-F238E27FC236}">
                <a16:creationId xmlns:a16="http://schemas.microsoft.com/office/drawing/2014/main" id="{CD7D60C1-D7D9-45F3-B575-6E2ECC9B5EB1}"/>
              </a:ext>
            </a:extLst>
          </p:cNvPr>
          <p:cNvPicPr>
            <a:picLocks noChangeAspect="1"/>
          </p:cNvPicPr>
          <p:nvPr/>
        </p:nvPicPr>
        <p:blipFill>
          <a:blip r:embed="rId5"/>
          <a:stretch>
            <a:fillRect/>
          </a:stretch>
        </p:blipFill>
        <p:spPr>
          <a:xfrm>
            <a:off x="431936" y="3236589"/>
            <a:ext cx="7424144" cy="1427720"/>
          </a:xfrm>
          <a:prstGeom prst="rect">
            <a:avLst/>
          </a:prstGeom>
        </p:spPr>
      </p:pic>
      <p:pic>
        <p:nvPicPr>
          <p:cNvPr id="12" name="Image 11">
            <a:extLst>
              <a:ext uri="{FF2B5EF4-FFF2-40B4-BE49-F238E27FC236}">
                <a16:creationId xmlns:a16="http://schemas.microsoft.com/office/drawing/2014/main" id="{EC4B1EEF-AACC-4830-A388-F7B18634935F}"/>
              </a:ext>
            </a:extLst>
          </p:cNvPr>
          <p:cNvPicPr>
            <a:picLocks noChangeAspect="1"/>
          </p:cNvPicPr>
          <p:nvPr/>
        </p:nvPicPr>
        <p:blipFill>
          <a:blip r:embed="rId6"/>
          <a:stretch>
            <a:fillRect/>
          </a:stretch>
        </p:blipFill>
        <p:spPr>
          <a:xfrm>
            <a:off x="8463279" y="2412405"/>
            <a:ext cx="2479042" cy="3076088"/>
          </a:xfrm>
          <a:prstGeom prst="rect">
            <a:avLst/>
          </a:prstGeom>
        </p:spPr>
      </p:pic>
    </p:spTree>
    <p:extLst>
      <p:ext uri="{BB962C8B-B14F-4D97-AF65-F5344CB8AC3E}">
        <p14:creationId xmlns:p14="http://schemas.microsoft.com/office/powerpoint/2010/main" val="322018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Récupération des Images &amp; Labels dans un </a:t>
            </a:r>
            <a:r>
              <a:rPr lang="fr-FR" sz="2000" b="1" u="sng" dirty="0" err="1"/>
              <a:t>DataFrame</a:t>
            </a:r>
            <a:r>
              <a:rPr lang="fr-FR" sz="2000" b="1" u="sng" dirty="0"/>
              <a:t> Spark</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16</a:t>
            </a:fld>
            <a:endParaRPr lang="fr-FR" dirty="0"/>
          </a:p>
        </p:txBody>
      </p:sp>
      <p:pic>
        <p:nvPicPr>
          <p:cNvPr id="5" name="Image 4">
            <a:extLst>
              <a:ext uri="{FF2B5EF4-FFF2-40B4-BE49-F238E27FC236}">
                <a16:creationId xmlns:a16="http://schemas.microsoft.com/office/drawing/2014/main" id="{99A9264A-B9F5-4373-857B-FE8FEE2A9E31}"/>
              </a:ext>
            </a:extLst>
          </p:cNvPr>
          <p:cNvPicPr>
            <a:picLocks noChangeAspect="1"/>
          </p:cNvPicPr>
          <p:nvPr/>
        </p:nvPicPr>
        <p:blipFill>
          <a:blip r:embed="rId5"/>
          <a:stretch>
            <a:fillRect/>
          </a:stretch>
        </p:blipFill>
        <p:spPr>
          <a:xfrm>
            <a:off x="3077437" y="1954205"/>
            <a:ext cx="6037123" cy="1667292"/>
          </a:xfrm>
          <a:prstGeom prst="rect">
            <a:avLst/>
          </a:prstGeom>
        </p:spPr>
      </p:pic>
      <p:pic>
        <p:nvPicPr>
          <p:cNvPr id="13" name="Image 12">
            <a:extLst>
              <a:ext uri="{FF2B5EF4-FFF2-40B4-BE49-F238E27FC236}">
                <a16:creationId xmlns:a16="http://schemas.microsoft.com/office/drawing/2014/main" id="{E1E6DB77-82E4-4A1E-B2F8-DE742A9DFEA4}"/>
              </a:ext>
            </a:extLst>
          </p:cNvPr>
          <p:cNvPicPr>
            <a:picLocks noChangeAspect="1"/>
          </p:cNvPicPr>
          <p:nvPr/>
        </p:nvPicPr>
        <p:blipFill>
          <a:blip r:embed="rId6"/>
          <a:stretch>
            <a:fillRect/>
          </a:stretch>
        </p:blipFill>
        <p:spPr>
          <a:xfrm>
            <a:off x="2652442" y="4517857"/>
            <a:ext cx="6887116" cy="1689087"/>
          </a:xfrm>
          <a:prstGeom prst="rect">
            <a:avLst/>
          </a:prstGeom>
        </p:spPr>
      </p:pic>
      <p:sp>
        <p:nvSpPr>
          <p:cNvPr id="14" name="Flèche : droite 13">
            <a:extLst>
              <a:ext uri="{FF2B5EF4-FFF2-40B4-BE49-F238E27FC236}">
                <a16:creationId xmlns:a16="http://schemas.microsoft.com/office/drawing/2014/main" id="{E0E9FE70-2666-4D67-A026-386DBEF02A5F}"/>
              </a:ext>
            </a:extLst>
          </p:cNvPr>
          <p:cNvSpPr/>
          <p:nvPr/>
        </p:nvSpPr>
        <p:spPr>
          <a:xfrm rot="5400000">
            <a:off x="5791258" y="3854253"/>
            <a:ext cx="609480"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99406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Récupération des </a:t>
            </a:r>
            <a:r>
              <a:rPr lang="fr-FR" sz="2000" b="1" u="sng" dirty="0" err="1"/>
              <a:t>Features</a:t>
            </a:r>
            <a:r>
              <a:rPr lang="fr-FR" sz="2000" b="1" u="sng" dirty="0"/>
              <a:t> via un Transfer Learning (ResNet50)</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17</a:t>
            </a:fld>
            <a:endParaRPr lang="fr-FR" dirty="0"/>
          </a:p>
        </p:txBody>
      </p:sp>
      <p:sp>
        <p:nvSpPr>
          <p:cNvPr id="10" name="ZoneTexte 9">
            <a:extLst>
              <a:ext uri="{FF2B5EF4-FFF2-40B4-BE49-F238E27FC236}">
                <a16:creationId xmlns:a16="http://schemas.microsoft.com/office/drawing/2014/main" id="{06DEE144-E752-4B64-8C5C-37DD0B9CF8C1}"/>
              </a:ext>
            </a:extLst>
          </p:cNvPr>
          <p:cNvSpPr txBox="1"/>
          <p:nvPr/>
        </p:nvSpPr>
        <p:spPr>
          <a:xfrm>
            <a:off x="243562" y="1652399"/>
            <a:ext cx="11704873" cy="2862322"/>
          </a:xfrm>
          <a:prstGeom prst="rect">
            <a:avLst/>
          </a:prstGeom>
          <a:noFill/>
        </p:spPr>
        <p:txBody>
          <a:bodyPr wrap="square" rtlCol="0">
            <a:spAutoFit/>
          </a:bodyPr>
          <a:lstStyle/>
          <a:p>
            <a:r>
              <a:rPr lang="fr-FR" dirty="0"/>
              <a:t>Nous allons récupérer une architecture de réseau convolutif donnant de très bonnes performances sur </a:t>
            </a:r>
            <a:r>
              <a:rPr lang="fr-FR" dirty="0" err="1"/>
              <a:t>ImageNet</a:t>
            </a:r>
            <a:r>
              <a:rPr lang="fr-FR" dirty="0"/>
              <a:t>. </a:t>
            </a:r>
          </a:p>
          <a:p>
            <a:r>
              <a:rPr lang="fr-FR" dirty="0"/>
              <a:t>On va ici s’intéresser aux réseaux </a:t>
            </a:r>
            <a:r>
              <a:rPr lang="fr-FR" dirty="0" err="1"/>
              <a:t>ResNet</a:t>
            </a:r>
            <a:r>
              <a:rPr lang="fr-FR" dirty="0"/>
              <a:t>.</a:t>
            </a:r>
          </a:p>
          <a:p>
            <a:endParaRPr lang="fr-FR" dirty="0"/>
          </a:p>
          <a:p>
            <a:r>
              <a:rPr lang="fr-FR" dirty="0"/>
              <a:t>Les principales étapes pour cette </a:t>
            </a:r>
            <a:r>
              <a:rPr lang="fr-FR" dirty="0" err="1"/>
              <a:t>Featurization</a:t>
            </a:r>
            <a:r>
              <a:rPr lang="fr-FR" dirty="0"/>
              <a:t> : </a:t>
            </a:r>
          </a:p>
          <a:p>
            <a:endParaRPr lang="fr-FR" dirty="0"/>
          </a:p>
          <a:p>
            <a:pPr marL="285750" indent="-285750">
              <a:buFont typeface="Arial" panose="020B0604020202020204" pitchFamily="34" charset="0"/>
              <a:buChar char="•"/>
            </a:pPr>
            <a:r>
              <a:rPr lang="fr-FR" dirty="0"/>
              <a:t>Renvoie un modèle ResNet50 avec la couche supérieure supprimée et les poids pré-entraînés diffusés (Calculs Parallèles)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Prétraite les octets de l'image brute pour la prédiction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décorateur spécifie que cette méthode renvoie une colonne Spark </a:t>
            </a:r>
            <a:r>
              <a:rPr lang="fr-FR" dirty="0" err="1"/>
              <a:t>DataFrame</a:t>
            </a:r>
            <a:r>
              <a:rPr lang="fr-FR" dirty="0"/>
              <a:t> de type </a:t>
            </a:r>
            <a:r>
              <a:rPr lang="fr-FR" dirty="0" err="1"/>
              <a:t>ArrayType</a:t>
            </a:r>
            <a:r>
              <a:rPr lang="fr-FR" dirty="0"/>
              <a:t> (</a:t>
            </a:r>
            <a:r>
              <a:rPr lang="fr-FR" dirty="0" err="1"/>
              <a:t>FloatType</a:t>
            </a:r>
            <a:r>
              <a:rPr lang="fr-FR" dirty="0"/>
              <a:t>)</a:t>
            </a:r>
          </a:p>
        </p:txBody>
      </p:sp>
    </p:spTree>
    <p:extLst>
      <p:ext uri="{BB962C8B-B14F-4D97-AF65-F5344CB8AC3E}">
        <p14:creationId xmlns:p14="http://schemas.microsoft.com/office/powerpoint/2010/main" val="350632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Vectorisation &amp; Standardisation des </a:t>
            </a:r>
            <a:r>
              <a:rPr lang="fr-FR" sz="2000" b="1" u="sng" dirty="0" err="1"/>
              <a:t>Features</a:t>
            </a:r>
            <a:endParaRPr lang="fr-FR" sz="2000" b="1" u="sng"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18</a:t>
            </a:fld>
            <a:endParaRPr lang="fr-FR" dirty="0"/>
          </a:p>
        </p:txBody>
      </p:sp>
      <p:pic>
        <p:nvPicPr>
          <p:cNvPr id="10" name="Image 9">
            <a:extLst>
              <a:ext uri="{FF2B5EF4-FFF2-40B4-BE49-F238E27FC236}">
                <a16:creationId xmlns:a16="http://schemas.microsoft.com/office/drawing/2014/main" id="{F08BA07B-2C2E-46C2-8C88-5A719E0EF228}"/>
              </a:ext>
            </a:extLst>
          </p:cNvPr>
          <p:cNvPicPr>
            <a:picLocks noChangeAspect="1"/>
          </p:cNvPicPr>
          <p:nvPr/>
        </p:nvPicPr>
        <p:blipFill>
          <a:blip r:embed="rId5"/>
          <a:stretch>
            <a:fillRect/>
          </a:stretch>
        </p:blipFill>
        <p:spPr>
          <a:xfrm>
            <a:off x="1743075" y="1952625"/>
            <a:ext cx="4352925" cy="1476375"/>
          </a:xfrm>
          <a:prstGeom prst="rect">
            <a:avLst/>
          </a:prstGeom>
        </p:spPr>
      </p:pic>
      <p:pic>
        <p:nvPicPr>
          <p:cNvPr id="11" name="Image 10">
            <a:extLst>
              <a:ext uri="{FF2B5EF4-FFF2-40B4-BE49-F238E27FC236}">
                <a16:creationId xmlns:a16="http://schemas.microsoft.com/office/drawing/2014/main" id="{48DC34D8-BFCD-4B26-A8CD-1DB5D9229C8D}"/>
              </a:ext>
            </a:extLst>
          </p:cNvPr>
          <p:cNvPicPr>
            <a:picLocks noChangeAspect="1"/>
          </p:cNvPicPr>
          <p:nvPr/>
        </p:nvPicPr>
        <p:blipFill>
          <a:blip r:embed="rId6"/>
          <a:stretch>
            <a:fillRect/>
          </a:stretch>
        </p:blipFill>
        <p:spPr>
          <a:xfrm>
            <a:off x="6585585" y="2247899"/>
            <a:ext cx="3448050" cy="885825"/>
          </a:xfrm>
          <a:prstGeom prst="rect">
            <a:avLst/>
          </a:prstGeom>
        </p:spPr>
      </p:pic>
      <p:pic>
        <p:nvPicPr>
          <p:cNvPr id="7" name="Image 6">
            <a:extLst>
              <a:ext uri="{FF2B5EF4-FFF2-40B4-BE49-F238E27FC236}">
                <a16:creationId xmlns:a16="http://schemas.microsoft.com/office/drawing/2014/main" id="{A44045BA-35D9-482F-ABFB-CCBF52718F48}"/>
              </a:ext>
            </a:extLst>
          </p:cNvPr>
          <p:cNvPicPr>
            <a:picLocks noChangeAspect="1"/>
          </p:cNvPicPr>
          <p:nvPr/>
        </p:nvPicPr>
        <p:blipFill>
          <a:blip r:embed="rId7"/>
          <a:stretch>
            <a:fillRect/>
          </a:stretch>
        </p:blipFill>
        <p:spPr>
          <a:xfrm>
            <a:off x="288678" y="4405326"/>
            <a:ext cx="5953125" cy="1466850"/>
          </a:xfrm>
          <a:prstGeom prst="rect">
            <a:avLst/>
          </a:prstGeom>
        </p:spPr>
      </p:pic>
      <p:pic>
        <p:nvPicPr>
          <p:cNvPr id="15" name="Image 14">
            <a:extLst>
              <a:ext uri="{FF2B5EF4-FFF2-40B4-BE49-F238E27FC236}">
                <a16:creationId xmlns:a16="http://schemas.microsoft.com/office/drawing/2014/main" id="{09F3EBD2-9F9B-407D-A01F-29173A10398F}"/>
              </a:ext>
            </a:extLst>
          </p:cNvPr>
          <p:cNvPicPr>
            <a:picLocks noChangeAspect="1"/>
          </p:cNvPicPr>
          <p:nvPr/>
        </p:nvPicPr>
        <p:blipFill>
          <a:blip r:embed="rId8"/>
          <a:stretch>
            <a:fillRect/>
          </a:stretch>
        </p:blipFill>
        <p:spPr>
          <a:xfrm>
            <a:off x="6591300" y="4769311"/>
            <a:ext cx="3390900" cy="885825"/>
          </a:xfrm>
          <a:prstGeom prst="rect">
            <a:avLst/>
          </a:prstGeom>
        </p:spPr>
      </p:pic>
      <p:sp>
        <p:nvSpPr>
          <p:cNvPr id="16" name="Flèche : droite 15">
            <a:extLst>
              <a:ext uri="{FF2B5EF4-FFF2-40B4-BE49-F238E27FC236}">
                <a16:creationId xmlns:a16="http://schemas.microsoft.com/office/drawing/2014/main" id="{A2EC6FE4-551F-4EA8-AA34-6395C478B706}"/>
              </a:ext>
            </a:extLst>
          </p:cNvPr>
          <p:cNvSpPr/>
          <p:nvPr/>
        </p:nvSpPr>
        <p:spPr>
          <a:xfrm rot="5400000">
            <a:off x="6006684" y="3701739"/>
            <a:ext cx="609480"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5468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8998849" cy="484647"/>
          </a:xfrm>
        </p:spPr>
        <p:txBody>
          <a:bodyPr>
            <a:normAutofit/>
          </a:bodyPr>
          <a:lstStyle/>
          <a:p>
            <a:pPr marL="0" indent="0" algn="just">
              <a:buNone/>
            </a:pPr>
            <a:r>
              <a:rPr lang="fr-FR" sz="2000" b="1" u="sng" dirty="0"/>
              <a:t>Réduction de dimension via l’Analyse en Composante Principal</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Session Spark pour l’exploitation de données massives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19</a:t>
            </a:fld>
            <a:endParaRPr lang="fr-FR" dirty="0"/>
          </a:p>
        </p:txBody>
      </p:sp>
      <p:sp>
        <p:nvSpPr>
          <p:cNvPr id="12" name="ZoneTexte 11">
            <a:extLst>
              <a:ext uri="{FF2B5EF4-FFF2-40B4-BE49-F238E27FC236}">
                <a16:creationId xmlns:a16="http://schemas.microsoft.com/office/drawing/2014/main" id="{927F232F-46E0-422D-9AA4-1433A44FF646}"/>
              </a:ext>
            </a:extLst>
          </p:cNvPr>
          <p:cNvSpPr txBox="1"/>
          <p:nvPr/>
        </p:nvSpPr>
        <p:spPr>
          <a:xfrm>
            <a:off x="243562" y="1652399"/>
            <a:ext cx="11704873" cy="1477328"/>
          </a:xfrm>
          <a:prstGeom prst="rect">
            <a:avLst/>
          </a:prstGeom>
          <a:noFill/>
        </p:spPr>
        <p:txBody>
          <a:bodyPr wrap="square" rtlCol="0">
            <a:spAutoFit/>
          </a:bodyPr>
          <a:lstStyle/>
          <a:p>
            <a:r>
              <a:rPr lang="fr-FR" dirty="0"/>
              <a:t>L’analyse en composante principale pour des données numériques en n dimensions est un algorithme non supervisé d’identification des dimensions de variance décroissante et de changement de base pour ne conserver que les k dimensions de plus grande variance.</a:t>
            </a:r>
          </a:p>
          <a:p>
            <a:endParaRPr lang="fr-FR" dirty="0"/>
          </a:p>
          <a:p>
            <a:r>
              <a:rPr lang="fr-FR" dirty="0"/>
              <a:t>L’objectif est de déterminer les k dimensions à partir desquels nous conservons un maximum d’information.</a:t>
            </a:r>
          </a:p>
        </p:txBody>
      </p:sp>
      <p:pic>
        <p:nvPicPr>
          <p:cNvPr id="6146" name="Picture 2">
            <a:extLst>
              <a:ext uri="{FF2B5EF4-FFF2-40B4-BE49-F238E27FC236}">
                <a16:creationId xmlns:a16="http://schemas.microsoft.com/office/drawing/2014/main" id="{74EDE599-2166-4672-9ECD-8844EC0301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673" y="3278937"/>
            <a:ext cx="3676650" cy="213360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25337493-8986-4F8D-ABE3-36DF7E24A58B}"/>
              </a:ext>
            </a:extLst>
          </p:cNvPr>
          <p:cNvSpPr txBox="1"/>
          <p:nvPr/>
        </p:nvSpPr>
        <p:spPr>
          <a:xfrm>
            <a:off x="243562" y="5561747"/>
            <a:ext cx="11704873" cy="369332"/>
          </a:xfrm>
          <a:prstGeom prst="rect">
            <a:avLst/>
          </a:prstGeom>
          <a:noFill/>
        </p:spPr>
        <p:txBody>
          <a:bodyPr wrap="square" rtlCol="0">
            <a:spAutoFit/>
          </a:bodyPr>
          <a:lstStyle/>
          <a:p>
            <a:r>
              <a:rPr lang="fr-FR" dirty="0"/>
              <a:t>Ici, nous pouvons voir qu’au moins 80% de la variance est conservée à partir de 5 </a:t>
            </a:r>
            <a:r>
              <a:rPr lang="fr-FR" dirty="0" err="1"/>
              <a:t>features</a:t>
            </a:r>
            <a:r>
              <a:rPr lang="fr-FR" dirty="0"/>
              <a:t>.</a:t>
            </a:r>
          </a:p>
        </p:txBody>
      </p:sp>
      <p:pic>
        <p:nvPicPr>
          <p:cNvPr id="5" name="Image 4">
            <a:extLst>
              <a:ext uri="{FF2B5EF4-FFF2-40B4-BE49-F238E27FC236}">
                <a16:creationId xmlns:a16="http://schemas.microsoft.com/office/drawing/2014/main" id="{0BAFEF56-4A5A-464E-9520-57A8D248740B}"/>
              </a:ext>
            </a:extLst>
          </p:cNvPr>
          <p:cNvPicPr>
            <a:picLocks noChangeAspect="1"/>
          </p:cNvPicPr>
          <p:nvPr/>
        </p:nvPicPr>
        <p:blipFill>
          <a:blip r:embed="rId6"/>
          <a:stretch>
            <a:fillRect/>
          </a:stretch>
        </p:blipFill>
        <p:spPr>
          <a:xfrm>
            <a:off x="3240253" y="6059518"/>
            <a:ext cx="6315075" cy="661957"/>
          </a:xfrm>
          <a:prstGeom prst="rect">
            <a:avLst/>
          </a:prstGeom>
        </p:spPr>
      </p:pic>
    </p:spTree>
    <p:extLst>
      <p:ext uri="{BB962C8B-B14F-4D97-AF65-F5344CB8AC3E}">
        <p14:creationId xmlns:p14="http://schemas.microsoft.com/office/powerpoint/2010/main" val="187819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386630" y="1091244"/>
            <a:ext cx="11418731" cy="5132191"/>
          </a:xfrm>
        </p:spPr>
        <p:txBody>
          <a:bodyPr>
            <a:normAutofit fontScale="92500" lnSpcReduction="10000"/>
          </a:bodyPr>
          <a:lstStyle/>
          <a:p>
            <a:pPr algn="just">
              <a:buFont typeface="Wingdings" panose="05000000000000000000" pitchFamily="2" charset="2"/>
              <a:buChar char="v"/>
            </a:pPr>
            <a:r>
              <a:rPr lang="fr-FR" sz="2400" dirty="0"/>
              <a:t> Contexte &amp; Problématique</a:t>
            </a:r>
          </a:p>
          <a:p>
            <a:pPr algn="just">
              <a:buFont typeface="Wingdings" panose="05000000000000000000" pitchFamily="2" charset="2"/>
              <a:buChar char="v"/>
            </a:pPr>
            <a:endParaRPr lang="fr-FR" sz="2400" dirty="0"/>
          </a:p>
          <a:p>
            <a:pPr algn="just">
              <a:buFont typeface="Wingdings" panose="05000000000000000000" pitchFamily="2" charset="2"/>
              <a:buChar char="v"/>
            </a:pPr>
            <a:r>
              <a:rPr lang="fr-FR" sz="2400" dirty="0"/>
              <a:t> Mise en place d’une architecture Big Data via AWS</a:t>
            </a:r>
          </a:p>
          <a:p>
            <a:pPr lvl="1" algn="just">
              <a:buFont typeface="Wingdings" panose="05000000000000000000" pitchFamily="2" charset="2"/>
              <a:buChar char="v"/>
            </a:pPr>
            <a:r>
              <a:rPr lang="fr-FR" sz="1600" dirty="0"/>
              <a:t>Le rôle d’une architecture Big Data et la spécificité d’AWS</a:t>
            </a:r>
          </a:p>
          <a:p>
            <a:pPr lvl="1" algn="just">
              <a:buFont typeface="Wingdings" panose="05000000000000000000" pitchFamily="2" charset="2"/>
              <a:buChar char="v"/>
            </a:pPr>
            <a:r>
              <a:rPr lang="fr-FR" sz="1600" dirty="0"/>
              <a:t>Mise en place d’un serveur (instance) EC2 sous Ubuntu 18</a:t>
            </a:r>
          </a:p>
          <a:p>
            <a:pPr lvl="1" algn="just">
              <a:buFont typeface="Wingdings" panose="05000000000000000000" pitchFamily="2" charset="2"/>
              <a:buChar char="v"/>
            </a:pPr>
            <a:r>
              <a:rPr lang="fr-FR" sz="1600" dirty="0"/>
              <a:t>Configuration du serveur pour l’utilisation de </a:t>
            </a:r>
            <a:r>
              <a:rPr lang="fr-FR" sz="1600" dirty="0" err="1"/>
              <a:t>Jupyter</a:t>
            </a:r>
            <a:r>
              <a:rPr lang="fr-FR" sz="1600" dirty="0"/>
              <a:t> Notebook &amp; Spark</a:t>
            </a:r>
          </a:p>
          <a:p>
            <a:pPr lvl="1" algn="just">
              <a:buFont typeface="Wingdings" panose="05000000000000000000" pitchFamily="2" charset="2"/>
              <a:buChar char="v"/>
            </a:pPr>
            <a:r>
              <a:rPr lang="fr-FR" sz="1600" dirty="0"/>
              <a:t>Création d’un </a:t>
            </a:r>
            <a:r>
              <a:rPr lang="fr-FR" sz="1600" dirty="0" err="1"/>
              <a:t>Bucket</a:t>
            </a:r>
            <a:r>
              <a:rPr lang="fr-FR" sz="1600" dirty="0"/>
              <a:t> S3 pour le stockage de fichiers</a:t>
            </a:r>
          </a:p>
          <a:p>
            <a:pPr lvl="1" algn="just">
              <a:buFont typeface="Wingdings" panose="05000000000000000000" pitchFamily="2" charset="2"/>
              <a:buChar char="v"/>
            </a:pPr>
            <a:endParaRPr lang="fr-FR" dirty="0"/>
          </a:p>
          <a:p>
            <a:pPr algn="just">
              <a:buFont typeface="Wingdings" panose="05000000000000000000" pitchFamily="2" charset="2"/>
              <a:buChar char="v"/>
            </a:pPr>
            <a:r>
              <a:rPr lang="fr-FR" sz="2400" dirty="0"/>
              <a:t> Mise en place d’une Session Spark pour l’exploitation de données massives</a:t>
            </a:r>
          </a:p>
          <a:p>
            <a:pPr lvl="1" algn="just">
              <a:buFont typeface="Wingdings" panose="05000000000000000000" pitchFamily="2" charset="2"/>
              <a:buChar char="v"/>
            </a:pPr>
            <a:r>
              <a:rPr lang="fr-FR" sz="1600" dirty="0"/>
              <a:t>Ecosystème Spark</a:t>
            </a:r>
          </a:p>
          <a:p>
            <a:pPr lvl="1" algn="just">
              <a:buFont typeface="Wingdings" panose="05000000000000000000" pitchFamily="2" charset="2"/>
              <a:buChar char="v"/>
            </a:pPr>
            <a:r>
              <a:rPr lang="fr-FR" sz="1600" dirty="0"/>
              <a:t>Configuration de la Session Spark dans </a:t>
            </a:r>
            <a:r>
              <a:rPr lang="fr-FR" sz="1600" dirty="0" err="1"/>
              <a:t>Jupyter</a:t>
            </a:r>
            <a:endParaRPr lang="fr-FR" sz="1600" dirty="0"/>
          </a:p>
          <a:p>
            <a:pPr lvl="1" algn="just">
              <a:buFont typeface="Wingdings" panose="05000000000000000000" pitchFamily="2" charset="2"/>
              <a:buChar char="v"/>
            </a:pPr>
            <a:r>
              <a:rPr lang="fr-FR" sz="1600" dirty="0"/>
              <a:t>Récupération des Images &amp; Labels dans un </a:t>
            </a:r>
            <a:r>
              <a:rPr lang="fr-FR" sz="1600" dirty="0" err="1"/>
              <a:t>DataFrame</a:t>
            </a:r>
            <a:r>
              <a:rPr lang="fr-FR" sz="1600" dirty="0"/>
              <a:t> Spark</a:t>
            </a:r>
          </a:p>
          <a:p>
            <a:pPr lvl="1" algn="just">
              <a:buFont typeface="Wingdings" panose="05000000000000000000" pitchFamily="2" charset="2"/>
              <a:buChar char="v"/>
            </a:pPr>
            <a:r>
              <a:rPr lang="fr-FR" sz="1600" dirty="0"/>
              <a:t>Récupération des </a:t>
            </a:r>
            <a:r>
              <a:rPr lang="fr-FR" sz="1600" dirty="0" err="1"/>
              <a:t>Features</a:t>
            </a:r>
            <a:r>
              <a:rPr lang="fr-FR" sz="1600" dirty="0"/>
              <a:t> via un Transfer Learning (ResNet50)</a:t>
            </a:r>
          </a:p>
          <a:p>
            <a:pPr lvl="1" algn="just">
              <a:buFont typeface="Wingdings" panose="05000000000000000000" pitchFamily="2" charset="2"/>
              <a:buChar char="v"/>
            </a:pPr>
            <a:r>
              <a:rPr lang="fr-FR" sz="1600" dirty="0"/>
              <a:t>Vectorisation &amp; Standardisation des </a:t>
            </a:r>
            <a:r>
              <a:rPr lang="fr-FR" sz="1600" dirty="0" err="1"/>
              <a:t>Features</a:t>
            </a:r>
            <a:endParaRPr lang="fr-FR" sz="1600" dirty="0"/>
          </a:p>
          <a:p>
            <a:pPr lvl="1" algn="just">
              <a:buFont typeface="Wingdings" panose="05000000000000000000" pitchFamily="2" charset="2"/>
              <a:buChar char="v"/>
            </a:pPr>
            <a:r>
              <a:rPr lang="fr-FR" sz="1600" dirty="0"/>
              <a:t>Réduction de dimension via l’Analyse en Composante Principal</a:t>
            </a:r>
            <a:endParaRPr lang="fr-FR" dirty="0"/>
          </a:p>
          <a:p>
            <a:pPr marL="0" indent="0" algn="just">
              <a:buNone/>
            </a:pPr>
            <a:endParaRPr lang="fr-FR" sz="2400" dirty="0"/>
          </a:p>
          <a:p>
            <a:pPr algn="just">
              <a:buFont typeface="Wingdings" panose="05000000000000000000" pitchFamily="2" charset="2"/>
              <a:buChar char="v"/>
            </a:pPr>
            <a:r>
              <a:rPr lang="fr-FR" sz="2400" dirty="0"/>
              <a:t> Critiques &amp; Conclusions</a:t>
            </a:r>
          </a:p>
          <a:p>
            <a:pPr algn="just">
              <a:buFont typeface="Wingdings" panose="05000000000000000000" pitchFamily="2" charset="2"/>
              <a:buChar char="v"/>
            </a:pPr>
            <a:endParaRPr lang="fr-FR" sz="24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Sommaire</a:t>
            </a:r>
          </a:p>
          <a:p>
            <a:pPr marL="0" indent="0" algn="ctr">
              <a:buNone/>
            </a:pP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6711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Critiques &amp; Conclusion</a:t>
            </a:r>
          </a:p>
        </p:txBody>
      </p:sp>
    </p:spTree>
    <p:extLst>
      <p:ext uri="{BB962C8B-B14F-4D97-AF65-F5344CB8AC3E}">
        <p14:creationId xmlns:p14="http://schemas.microsoft.com/office/powerpoint/2010/main" val="2003839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Critiques &amp; Conclusion</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3" name="Espace réservé du numéro de diapositive 2">
            <a:extLst>
              <a:ext uri="{FF2B5EF4-FFF2-40B4-BE49-F238E27FC236}">
                <a16:creationId xmlns:a16="http://schemas.microsoft.com/office/drawing/2014/main" id="{6FC55CD1-4CDE-4BE1-8EB6-59FD12550BC7}"/>
              </a:ext>
            </a:extLst>
          </p:cNvPr>
          <p:cNvSpPr>
            <a:spLocks noGrp="1"/>
          </p:cNvSpPr>
          <p:nvPr>
            <p:ph type="sldNum" sz="quarter" idx="12"/>
          </p:nvPr>
        </p:nvSpPr>
        <p:spPr/>
        <p:txBody>
          <a:bodyPr/>
          <a:lstStyle/>
          <a:p>
            <a:fld id="{422BBE94-6443-42E4-8EFE-37A8E7FF6A57}" type="slidenum">
              <a:rPr lang="fr-FR" smtClean="0"/>
              <a:t>21</a:t>
            </a:fld>
            <a:endParaRPr lang="fr-FR" dirty="0"/>
          </a:p>
        </p:txBody>
      </p:sp>
      <p:sp>
        <p:nvSpPr>
          <p:cNvPr id="12" name="Espace réservé du contenu 2">
            <a:extLst>
              <a:ext uri="{FF2B5EF4-FFF2-40B4-BE49-F238E27FC236}">
                <a16:creationId xmlns:a16="http://schemas.microsoft.com/office/drawing/2014/main" id="{D37D9982-3F2B-46E0-9735-FFEB75B889E0}"/>
              </a:ext>
            </a:extLst>
          </p:cNvPr>
          <p:cNvSpPr txBox="1">
            <a:spLocks/>
          </p:cNvSpPr>
          <p:nvPr/>
        </p:nvSpPr>
        <p:spPr>
          <a:xfrm>
            <a:off x="-235066" y="1381710"/>
            <a:ext cx="12305479" cy="4830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sz="1800" dirty="0"/>
              <a:t>La mise en place de cette architecture Big Data permet de préparer une chaîne de traitement pouvant être exploitée au fil du temps par Fruits</a:t>
            </a:r>
          </a:p>
          <a:p>
            <a:pPr lvl="1" algn="just"/>
            <a:endParaRPr lang="fr-FR" sz="1800" dirty="0"/>
          </a:p>
          <a:p>
            <a:pPr lvl="1" algn="just"/>
            <a:r>
              <a:rPr lang="fr-FR" sz="1800" dirty="0"/>
              <a:t>La réduction de dimension à 5 </a:t>
            </a:r>
            <a:r>
              <a:rPr lang="fr-FR" sz="1800" dirty="0" err="1"/>
              <a:t>features</a:t>
            </a:r>
            <a:r>
              <a:rPr lang="fr-FR" sz="1800" dirty="0"/>
              <a:t> seulement permet de faciliter les calculs et le temps de traitement</a:t>
            </a:r>
          </a:p>
          <a:p>
            <a:pPr lvl="1" algn="just"/>
            <a:endParaRPr lang="fr-FR" sz="1800" dirty="0"/>
          </a:p>
          <a:p>
            <a:pPr lvl="1" algn="just"/>
            <a:r>
              <a:rPr lang="fr-FR" sz="1800" dirty="0"/>
              <a:t>Stockage du </a:t>
            </a:r>
            <a:r>
              <a:rPr lang="fr-FR" sz="1800" dirty="0" err="1"/>
              <a:t>Dataframe</a:t>
            </a:r>
            <a:r>
              <a:rPr lang="fr-FR" sz="1800" dirty="0"/>
              <a:t> au format parquet dans le Cloud</a:t>
            </a:r>
          </a:p>
          <a:p>
            <a:pPr marL="457200" lvl="1" indent="0" algn="just">
              <a:buNone/>
            </a:pPr>
            <a:endParaRPr lang="fr-FR" sz="1800" dirty="0"/>
          </a:p>
          <a:p>
            <a:pPr lvl="1" algn="just"/>
            <a:r>
              <a:rPr lang="fr-FR" sz="1800" dirty="0"/>
              <a:t>L’utilisation d’une instance plus puissante a été nécessaire mais la flexibilité d’AWS a permis de faciliter cette tâche</a:t>
            </a:r>
          </a:p>
          <a:p>
            <a:pPr lvl="1" algn="just"/>
            <a:endParaRPr lang="fr-FR" sz="1800" dirty="0"/>
          </a:p>
          <a:p>
            <a:pPr lvl="1" algn="just"/>
            <a:r>
              <a:rPr lang="fr-FR" sz="1800" dirty="0"/>
              <a:t>La mise en place de cette première architecture a été complexe de par la dépendance entre les différents outils technologiques (Ubuntu, Java, Anaconda, Spark)</a:t>
            </a:r>
          </a:p>
          <a:p>
            <a:pPr marL="457200" lvl="1" indent="0" algn="just">
              <a:buNone/>
            </a:pPr>
            <a:endParaRPr lang="fr-FR" sz="1800" dirty="0"/>
          </a:p>
          <a:p>
            <a:pPr lvl="1" algn="just"/>
            <a:endParaRPr lang="fr-FR" sz="1800" dirty="0"/>
          </a:p>
        </p:txBody>
      </p:sp>
    </p:spTree>
    <p:extLst>
      <p:ext uri="{BB962C8B-B14F-4D97-AF65-F5344CB8AC3E}">
        <p14:creationId xmlns:p14="http://schemas.microsoft.com/office/powerpoint/2010/main" val="24601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a:bodyPr>
          <a:lstStyle/>
          <a:p>
            <a:r>
              <a:rPr lang="fr-FR" sz="3600" b="1" u="sng" dirty="0"/>
              <a:t>Merci de votre attention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584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Contexte &amp; Problématique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68579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Autofit/>
          </a:bodyPr>
          <a:lstStyle/>
          <a:p>
            <a:pPr marL="0" indent="0" algn="just">
              <a:buNone/>
            </a:pPr>
            <a:r>
              <a:rPr lang="fr-FR" sz="2000" dirty="0"/>
              <a:t>	</a:t>
            </a:r>
            <a:r>
              <a:rPr lang="fr-FR" sz="2000" b="1" dirty="0"/>
              <a:t>« Fruits » </a:t>
            </a:r>
            <a:r>
              <a:rPr lang="fr-FR" sz="2000" dirty="0"/>
              <a:t>est une société qui cherche à proposer des solutions innovantes pour la récolte des fruits. Leur objectif est de mettre à disposition du grand public une application mobile qui permettrait aux utilisateurs de prendre en photo un fruit et d'obtenir des informations sur ce fruit.</a:t>
            </a:r>
          </a:p>
          <a:p>
            <a:pPr marL="0" indent="0" algn="just">
              <a:buNone/>
            </a:pPr>
            <a:r>
              <a:rPr lang="fr-FR" sz="2000" dirty="0"/>
              <a:t>	</a:t>
            </a:r>
          </a:p>
          <a:p>
            <a:pPr marL="0" indent="0" algn="just">
              <a:buNone/>
            </a:pPr>
            <a:r>
              <a:rPr lang="fr-FR" sz="2000" dirty="0"/>
              <a:t>	Il nous a été demandé de développer dans un environnement Big Data une première chaîne de traitement des données qui comprendra le </a:t>
            </a:r>
            <a:r>
              <a:rPr lang="fr-FR" sz="2000" dirty="0" err="1"/>
              <a:t>preprocessing</a:t>
            </a:r>
            <a:r>
              <a:rPr lang="fr-FR" sz="2000" dirty="0"/>
              <a:t> et une étape de réduction de dimension.</a:t>
            </a:r>
          </a:p>
          <a:p>
            <a:pPr marL="0" indent="0" algn="just">
              <a:buNone/>
            </a:pPr>
            <a:r>
              <a:rPr lang="fr-FR" sz="2000" dirty="0"/>
              <a:t>	</a:t>
            </a:r>
          </a:p>
          <a:p>
            <a:pPr marL="0" indent="0" algn="just">
              <a:buNone/>
            </a:pPr>
            <a:r>
              <a:rPr lang="fr-FR" sz="2000" dirty="0"/>
              <a:t>	Pour cela, nous allons d’abord mettre en place cet environnement via le service de Cloud d’Amazon (AWS) afin d’héberger nos données. Puis nous allons utiliser cet environnement afin de réaliser la chaîne de traitement demandée.</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Contexte &amp; Problématique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8B0E4AE9-DE6F-4807-A172-C6091A2EB24F}"/>
              </a:ext>
            </a:extLst>
          </p:cNvPr>
          <p:cNvSpPr>
            <a:spLocks noGrp="1"/>
          </p:cNvSpPr>
          <p:nvPr>
            <p:ph type="sldNum" sz="quarter" idx="12"/>
          </p:nvPr>
        </p:nvSpPr>
        <p:spPr/>
        <p:txBody>
          <a:bodyPr/>
          <a:lstStyle/>
          <a:p>
            <a:fld id="{422BBE94-6443-42E4-8EFE-37A8E7FF6A57}" type="slidenum">
              <a:rPr lang="fr-FR" smtClean="0"/>
              <a:t>4</a:t>
            </a:fld>
            <a:endParaRPr lang="fr-FR" dirty="0"/>
          </a:p>
        </p:txBody>
      </p:sp>
    </p:spTree>
    <p:extLst>
      <p:ext uri="{BB962C8B-B14F-4D97-AF65-F5344CB8AC3E}">
        <p14:creationId xmlns:p14="http://schemas.microsoft.com/office/powerpoint/2010/main" val="6340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334902" cy="460979"/>
          </a:xfrm>
        </p:spPr>
        <p:txBody>
          <a:bodyPr>
            <a:normAutofit fontScale="90000"/>
          </a:bodyPr>
          <a:lstStyle/>
          <a:p>
            <a:r>
              <a:rPr lang="fr-FR" sz="3600" b="1" u="sng" dirty="0"/>
              <a:t>Mise en place d’une architecture Big Data via AWS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24373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fontScale="85000" lnSpcReduction="10000"/>
          </a:bodyPr>
          <a:lstStyle/>
          <a:p>
            <a:pPr marL="0" indent="0" algn="just">
              <a:buNone/>
            </a:pPr>
            <a:r>
              <a:rPr lang="fr-FR" sz="2000" b="1" u="sng" dirty="0"/>
              <a:t>Le rôle d’une architecture Big Data et la spécificité d’AWS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6</a:t>
            </a:fld>
            <a:endParaRPr lang="fr-FR" dirty="0"/>
          </a:p>
        </p:txBody>
      </p:sp>
      <p:sp>
        <p:nvSpPr>
          <p:cNvPr id="5" name="ZoneTexte 4">
            <a:extLst>
              <a:ext uri="{FF2B5EF4-FFF2-40B4-BE49-F238E27FC236}">
                <a16:creationId xmlns:a16="http://schemas.microsoft.com/office/drawing/2014/main" id="{E236FB33-64CE-4CA5-BD6F-74EA8E2CB243}"/>
              </a:ext>
            </a:extLst>
          </p:cNvPr>
          <p:cNvSpPr txBox="1"/>
          <p:nvPr/>
        </p:nvSpPr>
        <p:spPr>
          <a:xfrm>
            <a:off x="243562" y="1652399"/>
            <a:ext cx="11704873" cy="4247317"/>
          </a:xfrm>
          <a:prstGeom prst="rect">
            <a:avLst/>
          </a:prstGeom>
          <a:noFill/>
        </p:spPr>
        <p:txBody>
          <a:bodyPr wrap="square" rtlCol="0">
            <a:spAutoFit/>
          </a:bodyPr>
          <a:lstStyle/>
          <a:p>
            <a:r>
              <a:rPr lang="fr-FR" dirty="0"/>
              <a:t>Avec la croissance des données, les entreprises ne disposent plus d’assez de ressources pour traiter &amp; analyser aussi rapidement avec leur propres serveurs. Avec l’arrivée des solutions de Cloud de moins en moins coûteuses, il est devenu très intéressant de mettre en place soi même une architecture Big Data.</a:t>
            </a:r>
          </a:p>
          <a:p>
            <a:endParaRPr lang="fr-FR" dirty="0"/>
          </a:p>
          <a:p>
            <a:r>
              <a:rPr lang="fr-FR" dirty="0"/>
              <a:t>Afin de mettre en place une architecture de qualité, voici 3 points importants à prendre en compte :</a:t>
            </a:r>
          </a:p>
          <a:p>
            <a:pPr marL="742950" lvl="1" indent="-285750">
              <a:buFont typeface="Arial" panose="020B0604020202020204" pitchFamily="34" charset="0"/>
              <a:buChar char="•"/>
            </a:pPr>
            <a:r>
              <a:rPr lang="fr-FR" b="1" dirty="0"/>
              <a:t>La tolérance aux pannes </a:t>
            </a:r>
            <a:r>
              <a:rPr lang="fr-FR" dirty="0"/>
              <a:t>: Une architecture capable de supporter la panne d’un ou plusieurs composants</a:t>
            </a:r>
          </a:p>
          <a:p>
            <a:pPr marL="742950" lvl="1" indent="-285750">
              <a:buFont typeface="Arial" panose="020B0604020202020204" pitchFamily="34" charset="0"/>
              <a:buChar char="•"/>
            </a:pPr>
            <a:r>
              <a:rPr lang="fr-FR" b="1" dirty="0"/>
              <a:t>Une bonne maintenabilité </a:t>
            </a:r>
            <a:r>
              <a:rPr lang="fr-FR" dirty="0"/>
              <a:t>: Mettre en place une architecture qui soit facile à maintenir et modifier</a:t>
            </a:r>
          </a:p>
          <a:p>
            <a:pPr marL="742950" lvl="1" indent="-285750">
              <a:buFont typeface="Arial" panose="020B0604020202020204" pitchFamily="34" charset="0"/>
              <a:buChar char="•"/>
            </a:pPr>
            <a:r>
              <a:rPr lang="fr-FR" b="1" dirty="0"/>
              <a:t>Un coût faible </a:t>
            </a:r>
            <a:r>
              <a:rPr lang="fr-FR" dirty="0"/>
              <a:t>: Choisir et déployer des composants simples &amp; ajustés aux besoins pour minimiser les coûts</a:t>
            </a:r>
          </a:p>
          <a:p>
            <a:endParaRPr lang="fr-FR" dirty="0"/>
          </a:p>
          <a:p>
            <a:r>
              <a:rPr lang="fr-FR" dirty="0"/>
              <a:t>En mettant en place une architecture Big Data adaptée dans son entreprise, une organisation va pouvoir effectuer :</a:t>
            </a:r>
          </a:p>
          <a:p>
            <a:pPr marL="742950" lvl="1" indent="-285750">
              <a:buFont typeface="Arial" panose="020B0604020202020204" pitchFamily="34" charset="0"/>
              <a:buChar char="•"/>
            </a:pPr>
            <a:r>
              <a:rPr lang="fr-FR" dirty="0"/>
              <a:t>Un traitement en temps réel des Big Data en mouvement</a:t>
            </a:r>
          </a:p>
          <a:p>
            <a:pPr marL="742950" lvl="1" indent="-285750">
              <a:buFont typeface="Arial" panose="020B0604020202020204" pitchFamily="34" charset="0"/>
              <a:buChar char="•"/>
            </a:pPr>
            <a:r>
              <a:rPr lang="fr-FR" dirty="0"/>
              <a:t>Une exploration des données volumineuses plus rapidement</a:t>
            </a:r>
          </a:p>
          <a:p>
            <a:pPr marL="742950" lvl="1" indent="-285750">
              <a:buFont typeface="Arial" panose="020B0604020202020204" pitchFamily="34" charset="0"/>
              <a:buChar char="•"/>
            </a:pPr>
            <a:r>
              <a:rPr lang="fr-FR" dirty="0"/>
              <a:t>Une centralisation des data issues de différentes sources et existantes sous différents formats</a:t>
            </a:r>
          </a:p>
          <a:p>
            <a:pPr marL="742950" lvl="1" indent="-285750">
              <a:buFont typeface="Arial" panose="020B0604020202020204" pitchFamily="34" charset="0"/>
              <a:buChar char="•"/>
            </a:pPr>
            <a:r>
              <a:rPr lang="fr-FR" dirty="0"/>
              <a:t>Des analyses prédictives</a:t>
            </a:r>
          </a:p>
          <a:p>
            <a:pPr marL="742950" lvl="1" indent="-285750">
              <a:buFont typeface="Arial" panose="020B0604020202020204" pitchFamily="34" charset="0"/>
              <a:buChar char="•"/>
            </a:pPr>
            <a:r>
              <a:rPr lang="fr-FR" dirty="0"/>
              <a:t>Etc.</a:t>
            </a:r>
          </a:p>
        </p:txBody>
      </p:sp>
    </p:spTree>
    <p:extLst>
      <p:ext uri="{BB962C8B-B14F-4D97-AF65-F5344CB8AC3E}">
        <p14:creationId xmlns:p14="http://schemas.microsoft.com/office/powerpoint/2010/main" val="179785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fontScale="85000" lnSpcReduction="10000"/>
          </a:bodyPr>
          <a:lstStyle/>
          <a:p>
            <a:pPr marL="0" indent="0" algn="just">
              <a:buNone/>
            </a:pPr>
            <a:r>
              <a:rPr lang="fr-FR" sz="2000" b="1" u="sng" dirty="0"/>
              <a:t>Le rôle d’une architecture Big Data et la spécificité d’AWS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7</a:t>
            </a:fld>
            <a:endParaRPr lang="fr-FR" dirty="0"/>
          </a:p>
        </p:txBody>
      </p:sp>
      <p:sp>
        <p:nvSpPr>
          <p:cNvPr id="7" name="ZoneTexte 6">
            <a:extLst>
              <a:ext uri="{FF2B5EF4-FFF2-40B4-BE49-F238E27FC236}">
                <a16:creationId xmlns:a16="http://schemas.microsoft.com/office/drawing/2014/main" id="{AA3F3AE0-8C97-413F-B379-43C76074AE5A}"/>
              </a:ext>
            </a:extLst>
          </p:cNvPr>
          <p:cNvSpPr txBox="1"/>
          <p:nvPr/>
        </p:nvSpPr>
        <p:spPr>
          <a:xfrm>
            <a:off x="268920" y="1598279"/>
            <a:ext cx="7035889" cy="4801314"/>
          </a:xfrm>
          <a:prstGeom prst="rect">
            <a:avLst/>
          </a:prstGeom>
          <a:noFill/>
        </p:spPr>
        <p:txBody>
          <a:bodyPr wrap="square" rtlCol="0">
            <a:spAutoFit/>
          </a:bodyPr>
          <a:lstStyle/>
          <a:p>
            <a:pPr algn="just"/>
            <a:r>
              <a:rPr lang="fr-FR" dirty="0"/>
              <a:t>Amazon est celui qui possède la plus grande part de marché dans le Cloud, et de loin. </a:t>
            </a:r>
          </a:p>
          <a:p>
            <a:pPr algn="just"/>
            <a:r>
              <a:rPr lang="fr-FR" dirty="0"/>
              <a:t>Il est également le pionnier sur ce secteur d’activité, ce qui en fait un avantage.</a:t>
            </a:r>
          </a:p>
          <a:p>
            <a:pPr algn="just"/>
            <a:endParaRPr lang="fr-FR" dirty="0"/>
          </a:p>
          <a:p>
            <a:pPr algn="just"/>
            <a:r>
              <a:rPr lang="fr-FR" dirty="0"/>
              <a:t>AWS propose un service d’un an gratuitement si on consomme peu de ressources. </a:t>
            </a:r>
          </a:p>
          <a:p>
            <a:pPr algn="just"/>
            <a:endParaRPr lang="fr-FR" dirty="0"/>
          </a:p>
          <a:p>
            <a:pPr algn="just"/>
            <a:r>
              <a:rPr lang="fr-FR" dirty="0"/>
              <a:t>Pas besoin de gérer le trafic s’il grossit, les serveurs peuvent se gérer automatiquement.</a:t>
            </a:r>
          </a:p>
          <a:p>
            <a:pPr algn="just"/>
            <a:endParaRPr lang="fr-FR" dirty="0"/>
          </a:p>
          <a:p>
            <a:pPr algn="just"/>
            <a:r>
              <a:rPr lang="fr-FR" dirty="0"/>
              <a:t>Pas besoin de gérer les problèmes techniques « bas niveau » comme la perte d’un disque dur ou même d’un serveur entier. Tout cela est transparent.</a:t>
            </a:r>
          </a:p>
          <a:p>
            <a:pPr algn="just"/>
            <a:endParaRPr lang="fr-FR" dirty="0"/>
          </a:p>
          <a:p>
            <a:pPr algn="just"/>
            <a:r>
              <a:rPr lang="fr-FR" dirty="0"/>
              <a:t>Mise à disposition de fonctionnalités très pratiques qui évitent d’avoir à installer et maintenir un serveur de base de données, d’e-mails, etc.</a:t>
            </a:r>
          </a:p>
        </p:txBody>
      </p:sp>
      <p:pic>
        <p:nvPicPr>
          <p:cNvPr id="2050" name="Picture 2" descr="Amazon Web Services (sur la droite du graphique) est très loin devant tous les autres fournisseurs (regroupés à gauche : Google, IBM, Microsoft...).">
            <a:extLst>
              <a:ext uri="{FF2B5EF4-FFF2-40B4-BE49-F238E27FC236}">
                <a16:creationId xmlns:a16="http://schemas.microsoft.com/office/drawing/2014/main" id="{2629A459-A219-4AE1-8DCE-E62691807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1466" y="3429000"/>
            <a:ext cx="3518959" cy="27156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 Web Services — Wikipédia">
            <a:extLst>
              <a:ext uri="{FF2B5EF4-FFF2-40B4-BE49-F238E27FC236}">
                <a16:creationId xmlns:a16="http://schemas.microsoft.com/office/drawing/2014/main" id="{BFCC3E9B-8292-49BC-B4F3-4002335A54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9821" y="1293793"/>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1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fontScale="85000" lnSpcReduction="10000"/>
          </a:bodyPr>
          <a:lstStyle/>
          <a:p>
            <a:pPr marL="0" indent="0" algn="just">
              <a:buNone/>
            </a:pPr>
            <a:r>
              <a:rPr lang="fr-FR" sz="2000" b="1" u="sng" dirty="0"/>
              <a:t>Mise en place d’un serveur (instance) EC2 sous Ubuntu 18</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8</a:t>
            </a:fld>
            <a:endParaRPr lang="fr-FR" dirty="0"/>
          </a:p>
        </p:txBody>
      </p:sp>
      <p:sp>
        <p:nvSpPr>
          <p:cNvPr id="10" name="ZoneTexte 9">
            <a:extLst>
              <a:ext uri="{FF2B5EF4-FFF2-40B4-BE49-F238E27FC236}">
                <a16:creationId xmlns:a16="http://schemas.microsoft.com/office/drawing/2014/main" id="{7FA9553C-FB25-4158-A75B-88DECE9B18C8}"/>
              </a:ext>
            </a:extLst>
          </p:cNvPr>
          <p:cNvSpPr txBox="1"/>
          <p:nvPr/>
        </p:nvSpPr>
        <p:spPr>
          <a:xfrm>
            <a:off x="243562" y="1652399"/>
            <a:ext cx="11704873" cy="2308324"/>
          </a:xfrm>
          <a:prstGeom prst="rect">
            <a:avLst/>
          </a:prstGeom>
          <a:noFill/>
        </p:spPr>
        <p:txBody>
          <a:bodyPr wrap="square" rtlCol="0">
            <a:spAutoFit/>
          </a:bodyPr>
          <a:lstStyle/>
          <a:p>
            <a:r>
              <a:rPr lang="fr-FR" b="1" dirty="0"/>
              <a:t>EC2</a:t>
            </a:r>
            <a:r>
              <a:rPr lang="fr-FR" dirty="0"/>
              <a:t> est sans aucun doute LE service par excellence d'AWS. C'est le premier service qui a été lancé historiquement avec AWS. C'est encore aujourd'hui le service le plus important, même si de nombreux autres ont été ajoutés depuis.</a:t>
            </a:r>
          </a:p>
          <a:p>
            <a:endParaRPr lang="fr-FR" dirty="0"/>
          </a:p>
          <a:p>
            <a:r>
              <a:rPr lang="fr-FR" dirty="0"/>
              <a:t>EC2 est un moyen de lancer des serveurs virtuellement. On dit "élastique" car il est possible d'en ajouter et d'en enlever en fonction du besoin. S’il y a beaucoup de trafic, on peut passer de 1 serveur à 2 serveurs par exemple, afin de mieux gérer ce nouveau trafic.</a:t>
            </a:r>
          </a:p>
          <a:p>
            <a:endParaRPr lang="fr-FR" dirty="0"/>
          </a:p>
          <a:p>
            <a:r>
              <a:rPr lang="fr-FR" dirty="0"/>
              <a:t>Voici le Schéma récapitulatif montrant la création de notre Serveur via un AMI (Serveur préconfiguré) : </a:t>
            </a:r>
          </a:p>
        </p:txBody>
      </p:sp>
      <p:sp>
        <p:nvSpPr>
          <p:cNvPr id="5" name="Rectangle : coins arrondis 4">
            <a:extLst>
              <a:ext uri="{FF2B5EF4-FFF2-40B4-BE49-F238E27FC236}">
                <a16:creationId xmlns:a16="http://schemas.microsoft.com/office/drawing/2014/main" id="{F920C797-150C-4380-9643-839F74507130}"/>
              </a:ext>
            </a:extLst>
          </p:cNvPr>
          <p:cNvSpPr/>
          <p:nvPr/>
        </p:nvSpPr>
        <p:spPr>
          <a:xfrm>
            <a:off x="917988" y="4365015"/>
            <a:ext cx="1502239" cy="8751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a:t>AMI Ubuntu 18</a:t>
            </a:r>
          </a:p>
        </p:txBody>
      </p:sp>
      <p:sp>
        <p:nvSpPr>
          <p:cNvPr id="12" name="Rectangle : coins arrondis 11">
            <a:extLst>
              <a:ext uri="{FF2B5EF4-FFF2-40B4-BE49-F238E27FC236}">
                <a16:creationId xmlns:a16="http://schemas.microsoft.com/office/drawing/2014/main" id="{A9B4E820-D5CB-4135-8CA3-CA8D719CB954}"/>
              </a:ext>
            </a:extLst>
          </p:cNvPr>
          <p:cNvSpPr/>
          <p:nvPr/>
        </p:nvSpPr>
        <p:spPr>
          <a:xfrm>
            <a:off x="3092593" y="4365015"/>
            <a:ext cx="1502239" cy="8751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a:t>Instance de type</a:t>
            </a:r>
          </a:p>
          <a:p>
            <a:pPr algn="ctr"/>
            <a:r>
              <a:rPr lang="fr-FR" sz="1400" dirty="0"/>
              <a:t>T2.Large</a:t>
            </a:r>
          </a:p>
        </p:txBody>
      </p:sp>
      <p:sp>
        <p:nvSpPr>
          <p:cNvPr id="13" name="Rectangle : coins arrondis 12">
            <a:extLst>
              <a:ext uri="{FF2B5EF4-FFF2-40B4-BE49-F238E27FC236}">
                <a16:creationId xmlns:a16="http://schemas.microsoft.com/office/drawing/2014/main" id="{97AF6847-B0FC-4E2B-B604-26A4598795D2}"/>
              </a:ext>
            </a:extLst>
          </p:cNvPr>
          <p:cNvSpPr/>
          <p:nvPr/>
        </p:nvSpPr>
        <p:spPr>
          <a:xfrm>
            <a:off x="5267198" y="4365015"/>
            <a:ext cx="1585234" cy="8751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a:t>Stockage à 30 GO</a:t>
            </a:r>
          </a:p>
        </p:txBody>
      </p:sp>
      <p:sp>
        <p:nvSpPr>
          <p:cNvPr id="14" name="Rectangle : coins arrondis 13">
            <a:extLst>
              <a:ext uri="{FF2B5EF4-FFF2-40B4-BE49-F238E27FC236}">
                <a16:creationId xmlns:a16="http://schemas.microsoft.com/office/drawing/2014/main" id="{E7E2FD71-2B30-4BC1-AF18-CAE2FAF0715E}"/>
              </a:ext>
            </a:extLst>
          </p:cNvPr>
          <p:cNvSpPr/>
          <p:nvPr/>
        </p:nvSpPr>
        <p:spPr>
          <a:xfrm>
            <a:off x="7520907" y="4365015"/>
            <a:ext cx="1585234" cy="8751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a:t>Clé de sécurité</a:t>
            </a:r>
          </a:p>
        </p:txBody>
      </p:sp>
      <p:sp>
        <p:nvSpPr>
          <p:cNvPr id="15" name="Rectangle : coins arrondis 14">
            <a:extLst>
              <a:ext uri="{FF2B5EF4-FFF2-40B4-BE49-F238E27FC236}">
                <a16:creationId xmlns:a16="http://schemas.microsoft.com/office/drawing/2014/main" id="{BD40BE25-7E32-4F49-90AC-826622F2DECB}"/>
              </a:ext>
            </a:extLst>
          </p:cNvPr>
          <p:cNvSpPr/>
          <p:nvPr/>
        </p:nvSpPr>
        <p:spPr>
          <a:xfrm>
            <a:off x="9768566" y="4365014"/>
            <a:ext cx="1585234" cy="8751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a:t>Connexion PUTTY</a:t>
            </a:r>
          </a:p>
        </p:txBody>
      </p:sp>
      <p:sp>
        <p:nvSpPr>
          <p:cNvPr id="16" name="Flèche : droite 15">
            <a:extLst>
              <a:ext uri="{FF2B5EF4-FFF2-40B4-BE49-F238E27FC236}">
                <a16:creationId xmlns:a16="http://schemas.microsoft.com/office/drawing/2014/main" id="{F04E5BAF-41A1-4B61-BE3C-EDCC408AA422}"/>
              </a:ext>
            </a:extLst>
          </p:cNvPr>
          <p:cNvSpPr/>
          <p:nvPr/>
        </p:nvSpPr>
        <p:spPr>
          <a:xfrm>
            <a:off x="2559580" y="4587170"/>
            <a:ext cx="389769"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7" name="Flèche : droite 16">
            <a:extLst>
              <a:ext uri="{FF2B5EF4-FFF2-40B4-BE49-F238E27FC236}">
                <a16:creationId xmlns:a16="http://schemas.microsoft.com/office/drawing/2014/main" id="{6E8DBB2B-D17A-4BC4-AC0F-82982DF2251E}"/>
              </a:ext>
            </a:extLst>
          </p:cNvPr>
          <p:cNvSpPr/>
          <p:nvPr/>
        </p:nvSpPr>
        <p:spPr>
          <a:xfrm>
            <a:off x="4738076" y="4592915"/>
            <a:ext cx="389769"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8" name="Flèche : droite 17">
            <a:extLst>
              <a:ext uri="{FF2B5EF4-FFF2-40B4-BE49-F238E27FC236}">
                <a16:creationId xmlns:a16="http://schemas.microsoft.com/office/drawing/2014/main" id="{6523CC0A-D445-43A5-A16C-DF0D8D9E7026}"/>
              </a:ext>
            </a:extLst>
          </p:cNvPr>
          <p:cNvSpPr/>
          <p:nvPr/>
        </p:nvSpPr>
        <p:spPr>
          <a:xfrm>
            <a:off x="6991785" y="4587170"/>
            <a:ext cx="389769"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9" name="Flèche : droite 18">
            <a:extLst>
              <a:ext uri="{FF2B5EF4-FFF2-40B4-BE49-F238E27FC236}">
                <a16:creationId xmlns:a16="http://schemas.microsoft.com/office/drawing/2014/main" id="{CB159100-8E2F-494E-8013-19FF428CA3D4}"/>
              </a:ext>
            </a:extLst>
          </p:cNvPr>
          <p:cNvSpPr/>
          <p:nvPr/>
        </p:nvSpPr>
        <p:spPr>
          <a:xfrm>
            <a:off x="9242469" y="4550339"/>
            <a:ext cx="389769" cy="4308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91543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fontScale="85000" lnSpcReduction="10000"/>
          </a:bodyPr>
          <a:lstStyle/>
          <a:p>
            <a:pPr marL="0" indent="0" algn="just">
              <a:buNone/>
            </a:pPr>
            <a:r>
              <a:rPr lang="fr-FR" sz="2000" b="1" u="sng" dirty="0"/>
              <a:t>Mise en place d’un serveur (instance) EC2 sous Ubuntu 18</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Mise en place d’une architecture Big Data via AWS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9</a:t>
            </a:fld>
            <a:endParaRPr lang="fr-FR" dirty="0"/>
          </a:p>
        </p:txBody>
      </p:sp>
      <p:pic>
        <p:nvPicPr>
          <p:cNvPr id="20" name="Image 19">
            <a:extLst>
              <a:ext uri="{FF2B5EF4-FFF2-40B4-BE49-F238E27FC236}">
                <a16:creationId xmlns:a16="http://schemas.microsoft.com/office/drawing/2014/main" id="{161FB411-D963-4757-90F2-BD8077B41F76}"/>
              </a:ext>
            </a:extLst>
          </p:cNvPr>
          <p:cNvPicPr>
            <a:picLocks noChangeAspect="1"/>
          </p:cNvPicPr>
          <p:nvPr/>
        </p:nvPicPr>
        <p:blipFill>
          <a:blip r:embed="rId5"/>
          <a:stretch>
            <a:fillRect/>
          </a:stretch>
        </p:blipFill>
        <p:spPr>
          <a:xfrm>
            <a:off x="0" y="1918252"/>
            <a:ext cx="12192000" cy="3021496"/>
          </a:xfrm>
          <a:prstGeom prst="rect">
            <a:avLst/>
          </a:prstGeom>
        </p:spPr>
      </p:pic>
    </p:spTree>
    <p:extLst>
      <p:ext uri="{BB962C8B-B14F-4D97-AF65-F5344CB8AC3E}">
        <p14:creationId xmlns:p14="http://schemas.microsoft.com/office/powerpoint/2010/main" val="15255108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1389</Words>
  <Application>Microsoft Office PowerPoint</Application>
  <PresentationFormat>Grand écran</PresentationFormat>
  <Paragraphs>147</Paragraphs>
  <Slides>22</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Wingdings</vt:lpstr>
      <vt:lpstr>Thème Office</vt:lpstr>
      <vt:lpstr>Projet n°8</vt:lpstr>
      <vt:lpstr>Présentation PowerPoint</vt:lpstr>
      <vt:lpstr>Contexte &amp; Problématique</vt:lpstr>
      <vt:lpstr>Présentation PowerPoint</vt:lpstr>
      <vt:lpstr>Mise en place d’une architecture Big Data via AWS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Mise en place d’une Session Spark pour l’exploitation de données massives</vt:lpstr>
      <vt:lpstr>Présentation PowerPoint</vt:lpstr>
      <vt:lpstr>Présentation PowerPoint</vt:lpstr>
      <vt:lpstr>Présentation PowerPoint</vt:lpstr>
      <vt:lpstr>Présentation PowerPoint</vt:lpstr>
      <vt:lpstr>Présentation PowerPoint</vt:lpstr>
      <vt:lpstr>Présentation PowerPoint</vt:lpstr>
      <vt:lpstr>Critiques &amp; Conclusion</vt:lpstr>
      <vt:lpstr>Présentation PowerPoint</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Anojan</dc:creator>
  <cp:lastModifiedBy>Anojan ANANTHARAJAH</cp:lastModifiedBy>
  <cp:revision>510</cp:revision>
  <dcterms:created xsi:type="dcterms:W3CDTF">2020-12-03T18:05:25Z</dcterms:created>
  <dcterms:modified xsi:type="dcterms:W3CDTF">2021-11-13T12:02:37Z</dcterms:modified>
</cp:coreProperties>
</file>