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62" r:id="rId3"/>
    <p:sldId id="270" r:id="rId4"/>
    <p:sldId id="280" r:id="rId5"/>
    <p:sldId id="281" r:id="rId6"/>
    <p:sldId id="263" r:id="rId7"/>
    <p:sldId id="266" r:id="rId8"/>
    <p:sldId id="267" r:id="rId9"/>
    <p:sldId id="269" r:id="rId10"/>
    <p:sldId id="268" r:id="rId11"/>
    <p:sldId id="272" r:id="rId12"/>
    <p:sldId id="271" r:id="rId13"/>
    <p:sldId id="310" r:id="rId14"/>
    <p:sldId id="278" r:id="rId15"/>
    <p:sldId id="309" r:id="rId16"/>
    <p:sldId id="285" r:id="rId17"/>
    <p:sldId id="288" r:id="rId18"/>
    <p:sldId id="287" r:id="rId19"/>
    <p:sldId id="289" r:id="rId20"/>
    <p:sldId id="315" r:id="rId21"/>
    <p:sldId id="316" r:id="rId22"/>
    <p:sldId id="291" r:id="rId23"/>
    <p:sldId id="311" r:id="rId24"/>
    <p:sldId id="313" r:id="rId25"/>
    <p:sldId id="308" r:id="rId26"/>
    <p:sldId id="294" r:id="rId27"/>
    <p:sldId id="295" r:id="rId28"/>
    <p:sldId id="296" r:id="rId29"/>
    <p:sldId id="317" r:id="rId30"/>
    <p:sldId id="300" r:id="rId31"/>
    <p:sldId id="318" r:id="rId32"/>
    <p:sldId id="301" r:id="rId33"/>
    <p:sldId id="303" r:id="rId34"/>
    <p:sldId id="319"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E8EA8-95D5-4750-A75C-B4E50D5E3C1F}" type="datetimeFigureOut">
              <a:rPr lang="fr-FR" smtClean="0"/>
              <a:t>14/01/2021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8AA12-EF4A-4F80-A39A-A04ECD4092F0}" type="slidenum">
              <a:rPr lang="fr-FR" smtClean="0"/>
              <a:t>‹N°›</a:t>
            </a:fld>
            <a:endParaRPr lang="fr-FR"/>
          </a:p>
        </p:txBody>
      </p:sp>
    </p:spTree>
    <p:extLst>
      <p:ext uri="{BB962C8B-B14F-4D97-AF65-F5344CB8AC3E}">
        <p14:creationId xmlns:p14="http://schemas.microsoft.com/office/powerpoint/2010/main" val="288789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086CAA-8402-45C2-8525-A22106E94052}" type="slidenum">
              <a:rPr lang="fr-FR" smtClean="0"/>
              <a:t>1</a:t>
            </a:fld>
            <a:endParaRPr lang="fr-FR"/>
          </a:p>
        </p:txBody>
      </p:sp>
    </p:spTree>
    <p:extLst>
      <p:ext uri="{BB962C8B-B14F-4D97-AF65-F5344CB8AC3E}">
        <p14:creationId xmlns:p14="http://schemas.microsoft.com/office/powerpoint/2010/main" val="996494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E8AA12-EF4A-4F80-A39A-A04ECD4092F0}" type="slidenum">
              <a:rPr lang="fr-FR" smtClean="0"/>
              <a:t>21</a:t>
            </a:fld>
            <a:endParaRPr lang="fr-FR"/>
          </a:p>
        </p:txBody>
      </p:sp>
    </p:spTree>
    <p:extLst>
      <p:ext uri="{BB962C8B-B14F-4D97-AF65-F5344CB8AC3E}">
        <p14:creationId xmlns:p14="http://schemas.microsoft.com/office/powerpoint/2010/main" val="3561195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086CAA-8402-45C2-8525-A22106E94052}" type="slidenum">
              <a:rPr lang="fr-FR" smtClean="0"/>
              <a:t>22</a:t>
            </a:fld>
            <a:endParaRPr lang="fr-FR"/>
          </a:p>
        </p:txBody>
      </p:sp>
    </p:spTree>
    <p:extLst>
      <p:ext uri="{BB962C8B-B14F-4D97-AF65-F5344CB8AC3E}">
        <p14:creationId xmlns:p14="http://schemas.microsoft.com/office/powerpoint/2010/main" val="2316127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E8AA12-EF4A-4F80-A39A-A04ECD4092F0}" type="slidenum">
              <a:rPr lang="fr-FR" smtClean="0"/>
              <a:t>24</a:t>
            </a:fld>
            <a:endParaRPr lang="fr-FR"/>
          </a:p>
        </p:txBody>
      </p:sp>
    </p:spTree>
    <p:extLst>
      <p:ext uri="{BB962C8B-B14F-4D97-AF65-F5344CB8AC3E}">
        <p14:creationId xmlns:p14="http://schemas.microsoft.com/office/powerpoint/2010/main" val="254676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E8AA12-EF4A-4F80-A39A-A04ECD4092F0}" type="slidenum">
              <a:rPr lang="fr-FR" smtClean="0"/>
              <a:t>26</a:t>
            </a:fld>
            <a:endParaRPr lang="fr-FR"/>
          </a:p>
        </p:txBody>
      </p:sp>
    </p:spTree>
    <p:extLst>
      <p:ext uri="{BB962C8B-B14F-4D97-AF65-F5344CB8AC3E}">
        <p14:creationId xmlns:p14="http://schemas.microsoft.com/office/powerpoint/2010/main" val="1981371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E8AA12-EF4A-4F80-A39A-A04ECD4092F0}" type="slidenum">
              <a:rPr lang="fr-FR" smtClean="0"/>
              <a:t>27</a:t>
            </a:fld>
            <a:endParaRPr lang="fr-FR"/>
          </a:p>
        </p:txBody>
      </p:sp>
    </p:spTree>
    <p:extLst>
      <p:ext uri="{BB962C8B-B14F-4D97-AF65-F5344CB8AC3E}">
        <p14:creationId xmlns:p14="http://schemas.microsoft.com/office/powerpoint/2010/main" val="1653512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E8AA12-EF4A-4F80-A39A-A04ECD4092F0}" type="slidenum">
              <a:rPr lang="fr-FR" smtClean="0"/>
              <a:t>28</a:t>
            </a:fld>
            <a:endParaRPr lang="fr-FR"/>
          </a:p>
        </p:txBody>
      </p:sp>
    </p:spTree>
    <p:extLst>
      <p:ext uri="{BB962C8B-B14F-4D97-AF65-F5344CB8AC3E}">
        <p14:creationId xmlns:p14="http://schemas.microsoft.com/office/powerpoint/2010/main" val="1359997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E8AA12-EF4A-4F80-A39A-A04ECD4092F0}" type="slidenum">
              <a:rPr lang="fr-FR" smtClean="0"/>
              <a:t>29</a:t>
            </a:fld>
            <a:endParaRPr lang="fr-FR"/>
          </a:p>
        </p:txBody>
      </p:sp>
    </p:spTree>
    <p:extLst>
      <p:ext uri="{BB962C8B-B14F-4D97-AF65-F5344CB8AC3E}">
        <p14:creationId xmlns:p14="http://schemas.microsoft.com/office/powerpoint/2010/main" val="1293458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086CAA-8402-45C2-8525-A22106E94052}" type="slidenum">
              <a:rPr lang="fr-FR" smtClean="0"/>
              <a:t>30</a:t>
            </a:fld>
            <a:endParaRPr lang="fr-FR"/>
          </a:p>
        </p:txBody>
      </p:sp>
    </p:spTree>
    <p:extLst>
      <p:ext uri="{BB962C8B-B14F-4D97-AF65-F5344CB8AC3E}">
        <p14:creationId xmlns:p14="http://schemas.microsoft.com/office/powerpoint/2010/main" val="912954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086CAA-8402-45C2-8525-A22106E94052}" type="slidenum">
              <a:rPr lang="fr-FR" smtClean="0"/>
              <a:t>33</a:t>
            </a:fld>
            <a:endParaRPr lang="fr-FR"/>
          </a:p>
        </p:txBody>
      </p:sp>
    </p:spTree>
    <p:extLst>
      <p:ext uri="{BB962C8B-B14F-4D97-AF65-F5344CB8AC3E}">
        <p14:creationId xmlns:p14="http://schemas.microsoft.com/office/powerpoint/2010/main" val="211244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086CAA-8402-45C2-8525-A22106E94052}" type="slidenum">
              <a:rPr lang="fr-FR" smtClean="0"/>
              <a:t>3</a:t>
            </a:fld>
            <a:endParaRPr lang="fr-FR"/>
          </a:p>
        </p:txBody>
      </p:sp>
    </p:spTree>
    <p:extLst>
      <p:ext uri="{BB962C8B-B14F-4D97-AF65-F5344CB8AC3E}">
        <p14:creationId xmlns:p14="http://schemas.microsoft.com/office/powerpoint/2010/main" val="290794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086CAA-8402-45C2-8525-A22106E94052}" type="slidenum">
              <a:rPr lang="fr-FR" smtClean="0"/>
              <a:t>5</a:t>
            </a:fld>
            <a:endParaRPr lang="fr-FR"/>
          </a:p>
        </p:txBody>
      </p:sp>
    </p:spTree>
    <p:extLst>
      <p:ext uri="{BB962C8B-B14F-4D97-AF65-F5344CB8AC3E}">
        <p14:creationId xmlns:p14="http://schemas.microsoft.com/office/powerpoint/2010/main" val="232181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E8AA12-EF4A-4F80-A39A-A04ECD4092F0}" type="slidenum">
              <a:rPr lang="fr-FR" smtClean="0"/>
              <a:t>9</a:t>
            </a:fld>
            <a:endParaRPr lang="fr-FR"/>
          </a:p>
        </p:txBody>
      </p:sp>
    </p:spTree>
    <p:extLst>
      <p:ext uri="{BB962C8B-B14F-4D97-AF65-F5344CB8AC3E}">
        <p14:creationId xmlns:p14="http://schemas.microsoft.com/office/powerpoint/2010/main" val="1026467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086CAA-8402-45C2-8525-A22106E94052}" type="slidenum">
              <a:rPr lang="fr-FR" smtClean="0"/>
              <a:t>12</a:t>
            </a:fld>
            <a:endParaRPr lang="fr-FR"/>
          </a:p>
        </p:txBody>
      </p:sp>
    </p:spTree>
    <p:extLst>
      <p:ext uri="{BB962C8B-B14F-4D97-AF65-F5344CB8AC3E}">
        <p14:creationId xmlns:p14="http://schemas.microsoft.com/office/powerpoint/2010/main" val="323453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E8AA12-EF4A-4F80-A39A-A04ECD4092F0}" type="slidenum">
              <a:rPr lang="fr-FR" smtClean="0"/>
              <a:t>16</a:t>
            </a:fld>
            <a:endParaRPr lang="fr-FR"/>
          </a:p>
        </p:txBody>
      </p:sp>
    </p:spTree>
    <p:extLst>
      <p:ext uri="{BB962C8B-B14F-4D97-AF65-F5344CB8AC3E}">
        <p14:creationId xmlns:p14="http://schemas.microsoft.com/office/powerpoint/2010/main" val="3129911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E8AA12-EF4A-4F80-A39A-A04ECD4092F0}" type="slidenum">
              <a:rPr lang="fr-FR" smtClean="0"/>
              <a:t>18</a:t>
            </a:fld>
            <a:endParaRPr lang="fr-FR"/>
          </a:p>
        </p:txBody>
      </p:sp>
    </p:spTree>
    <p:extLst>
      <p:ext uri="{BB962C8B-B14F-4D97-AF65-F5344CB8AC3E}">
        <p14:creationId xmlns:p14="http://schemas.microsoft.com/office/powerpoint/2010/main" val="88765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E8AA12-EF4A-4F80-A39A-A04ECD4092F0}" type="slidenum">
              <a:rPr lang="fr-FR" smtClean="0"/>
              <a:t>19</a:t>
            </a:fld>
            <a:endParaRPr lang="fr-FR"/>
          </a:p>
        </p:txBody>
      </p:sp>
    </p:spTree>
    <p:extLst>
      <p:ext uri="{BB962C8B-B14F-4D97-AF65-F5344CB8AC3E}">
        <p14:creationId xmlns:p14="http://schemas.microsoft.com/office/powerpoint/2010/main" val="525133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E8AA12-EF4A-4F80-A39A-A04ECD4092F0}" type="slidenum">
              <a:rPr lang="fr-FR" smtClean="0"/>
              <a:t>20</a:t>
            </a:fld>
            <a:endParaRPr lang="fr-FR"/>
          </a:p>
        </p:txBody>
      </p:sp>
    </p:spTree>
    <p:extLst>
      <p:ext uri="{BB962C8B-B14F-4D97-AF65-F5344CB8AC3E}">
        <p14:creationId xmlns:p14="http://schemas.microsoft.com/office/powerpoint/2010/main" val="49116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F478A2-5CF8-4654-ABBF-A13B67A8CC5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1AC4CE7-F35E-445B-A82B-CCAF71D61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8CCE3F6-AB88-426D-8183-53B116623148}"/>
              </a:ext>
            </a:extLst>
          </p:cNvPr>
          <p:cNvSpPr>
            <a:spLocks noGrp="1"/>
          </p:cNvSpPr>
          <p:nvPr>
            <p:ph type="dt" sz="half" idx="10"/>
          </p:nvPr>
        </p:nvSpPr>
        <p:spPr/>
        <p:txBody>
          <a:bodyPr/>
          <a:lstStyle/>
          <a:p>
            <a:fld id="{2FA4CF7A-4D41-4C34-B599-E8FD8691CCA8}"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60BB28D7-DF6E-4E19-965F-A68C46FE92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CAC90F-0F30-432B-A353-1040E1C5A614}"/>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05295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518D4-E881-47DC-BBA7-D11E8DCECAB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DB05451-A93B-418B-80E7-711289C5F6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C6E59A-3A77-4A95-A779-8F5BE09A1389}"/>
              </a:ext>
            </a:extLst>
          </p:cNvPr>
          <p:cNvSpPr>
            <a:spLocks noGrp="1"/>
          </p:cNvSpPr>
          <p:nvPr>
            <p:ph type="dt" sz="half" idx="10"/>
          </p:nvPr>
        </p:nvSpPr>
        <p:spPr/>
        <p:txBody>
          <a:bodyPr/>
          <a:lstStyle/>
          <a:p>
            <a:fld id="{2FA4CF7A-4D41-4C34-B599-E8FD8691CCA8}"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7E14EF88-74D3-497E-95D8-7DA6E73912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2D81FD-01BB-4660-B8D3-CACA67765F1A}"/>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65815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E336E86-4D83-4EF8-B251-0C60DBDC240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8CBD87F-E137-41CB-992E-EAD38C4148E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B692F0-CAFC-4586-8C0E-BCC45F9AEE3F}"/>
              </a:ext>
            </a:extLst>
          </p:cNvPr>
          <p:cNvSpPr>
            <a:spLocks noGrp="1"/>
          </p:cNvSpPr>
          <p:nvPr>
            <p:ph type="dt" sz="half" idx="10"/>
          </p:nvPr>
        </p:nvSpPr>
        <p:spPr/>
        <p:txBody>
          <a:bodyPr/>
          <a:lstStyle/>
          <a:p>
            <a:fld id="{2FA4CF7A-4D41-4C34-B599-E8FD8691CCA8}"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F29729AB-8F32-40BC-A8D7-95F717D28F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26225D4-0846-4B69-AD4C-718B9F6A7C6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98651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7E03F2-EE32-4A7D-8C1C-BF2A23D3CB0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C9A0820-C8CF-4C74-A645-193B744764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331B11A-30E4-43FC-BDA2-678CA5B8C35D}"/>
              </a:ext>
            </a:extLst>
          </p:cNvPr>
          <p:cNvSpPr>
            <a:spLocks noGrp="1"/>
          </p:cNvSpPr>
          <p:nvPr>
            <p:ph type="dt" sz="half" idx="10"/>
          </p:nvPr>
        </p:nvSpPr>
        <p:spPr/>
        <p:txBody>
          <a:bodyPr/>
          <a:lstStyle/>
          <a:p>
            <a:fld id="{2FA4CF7A-4D41-4C34-B599-E8FD8691CCA8}"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DA80EA11-78CE-449F-A18A-9B3FBFE59A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2D5C9F-4850-434A-A454-533B387CE1E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137545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82BE05-4F15-43B4-B23B-0C7464F83A2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536CDAB-4811-4434-B0E8-15A9F56CF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46819E6-9BEF-4E4E-8F6C-47139530BDF7}"/>
              </a:ext>
            </a:extLst>
          </p:cNvPr>
          <p:cNvSpPr>
            <a:spLocks noGrp="1"/>
          </p:cNvSpPr>
          <p:nvPr>
            <p:ph type="dt" sz="half" idx="10"/>
          </p:nvPr>
        </p:nvSpPr>
        <p:spPr/>
        <p:txBody>
          <a:bodyPr/>
          <a:lstStyle/>
          <a:p>
            <a:fld id="{2FA4CF7A-4D41-4C34-B599-E8FD8691CCA8}"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70C14621-0585-4FB0-8722-A609080A47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980DA7-C996-494A-94F3-D49BE40C7A3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87591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BE02B-D6D3-462F-B801-26696AD83B1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95D1D51-F7AA-454D-9FF2-82AAEF7B839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F2A8412-A47C-40AB-92B7-B35ACF4C177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3C9771B-AD54-47B4-8475-DA73590E6000}"/>
              </a:ext>
            </a:extLst>
          </p:cNvPr>
          <p:cNvSpPr>
            <a:spLocks noGrp="1"/>
          </p:cNvSpPr>
          <p:nvPr>
            <p:ph type="dt" sz="half" idx="10"/>
          </p:nvPr>
        </p:nvSpPr>
        <p:spPr/>
        <p:txBody>
          <a:bodyPr/>
          <a:lstStyle/>
          <a:p>
            <a:fld id="{2FA4CF7A-4D41-4C34-B599-E8FD8691CCA8}" type="datetimeFigureOut">
              <a:rPr lang="fr-FR" smtClean="0"/>
              <a:t>14/01/2021</a:t>
            </a:fld>
            <a:endParaRPr lang="fr-FR"/>
          </a:p>
        </p:txBody>
      </p:sp>
      <p:sp>
        <p:nvSpPr>
          <p:cNvPr id="6" name="Espace réservé du pied de page 5">
            <a:extLst>
              <a:ext uri="{FF2B5EF4-FFF2-40B4-BE49-F238E27FC236}">
                <a16:creationId xmlns:a16="http://schemas.microsoft.com/office/drawing/2014/main" id="{87BA0B85-F16B-4D61-8E53-3419B93FB8A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ECC956-52BC-4515-8D45-141452AEA972}"/>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16178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15D35-7106-451D-8405-28F40B096B2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96BA111-FBA8-42B0-8799-BD36F2F8C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019E32C-9644-4A93-8F98-28E0B98AF8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A7A42B6-4612-4AD2-8342-72C3ABC67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E1D0A8F-9C66-4320-8801-799FBB0FAB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F89A585-EE22-493B-93D3-1EC75F206CBD}"/>
              </a:ext>
            </a:extLst>
          </p:cNvPr>
          <p:cNvSpPr>
            <a:spLocks noGrp="1"/>
          </p:cNvSpPr>
          <p:nvPr>
            <p:ph type="dt" sz="half" idx="10"/>
          </p:nvPr>
        </p:nvSpPr>
        <p:spPr/>
        <p:txBody>
          <a:bodyPr/>
          <a:lstStyle/>
          <a:p>
            <a:fld id="{2FA4CF7A-4D41-4C34-B599-E8FD8691CCA8}" type="datetimeFigureOut">
              <a:rPr lang="fr-FR" smtClean="0"/>
              <a:t>14/01/2021</a:t>
            </a:fld>
            <a:endParaRPr lang="fr-FR"/>
          </a:p>
        </p:txBody>
      </p:sp>
      <p:sp>
        <p:nvSpPr>
          <p:cNvPr id="8" name="Espace réservé du pied de page 7">
            <a:extLst>
              <a:ext uri="{FF2B5EF4-FFF2-40B4-BE49-F238E27FC236}">
                <a16:creationId xmlns:a16="http://schemas.microsoft.com/office/drawing/2014/main" id="{98BEB320-A5AE-4623-953B-154A2E992C1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614BD3-698A-496A-B280-680BEDBDF154}"/>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7150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CE9BD-FDEA-414B-AB90-7F4E597726A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2EC2C52-C2B1-4048-9640-35C42C5C938D}"/>
              </a:ext>
            </a:extLst>
          </p:cNvPr>
          <p:cNvSpPr>
            <a:spLocks noGrp="1"/>
          </p:cNvSpPr>
          <p:nvPr>
            <p:ph type="dt" sz="half" idx="10"/>
          </p:nvPr>
        </p:nvSpPr>
        <p:spPr/>
        <p:txBody>
          <a:bodyPr/>
          <a:lstStyle/>
          <a:p>
            <a:fld id="{2FA4CF7A-4D41-4C34-B599-E8FD8691CCA8}" type="datetimeFigureOut">
              <a:rPr lang="fr-FR" smtClean="0"/>
              <a:t>14/01/2021</a:t>
            </a:fld>
            <a:endParaRPr lang="fr-FR"/>
          </a:p>
        </p:txBody>
      </p:sp>
      <p:sp>
        <p:nvSpPr>
          <p:cNvPr id="4" name="Espace réservé du pied de page 3">
            <a:extLst>
              <a:ext uri="{FF2B5EF4-FFF2-40B4-BE49-F238E27FC236}">
                <a16:creationId xmlns:a16="http://schemas.microsoft.com/office/drawing/2014/main" id="{645DCFE3-A494-45E1-86E6-3FA244A5C58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78EEEF-42F3-4962-BDD1-B7D041EB358A}"/>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06217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3C0C7C5-47E9-45C5-9E08-407930B14D51}"/>
              </a:ext>
            </a:extLst>
          </p:cNvPr>
          <p:cNvSpPr>
            <a:spLocks noGrp="1"/>
          </p:cNvSpPr>
          <p:nvPr>
            <p:ph type="dt" sz="half" idx="10"/>
          </p:nvPr>
        </p:nvSpPr>
        <p:spPr/>
        <p:txBody>
          <a:bodyPr/>
          <a:lstStyle/>
          <a:p>
            <a:fld id="{2FA4CF7A-4D41-4C34-B599-E8FD8691CCA8}" type="datetimeFigureOut">
              <a:rPr lang="fr-FR" smtClean="0"/>
              <a:t>14/01/2021</a:t>
            </a:fld>
            <a:endParaRPr lang="fr-FR"/>
          </a:p>
        </p:txBody>
      </p:sp>
      <p:sp>
        <p:nvSpPr>
          <p:cNvPr id="3" name="Espace réservé du pied de page 2">
            <a:extLst>
              <a:ext uri="{FF2B5EF4-FFF2-40B4-BE49-F238E27FC236}">
                <a16:creationId xmlns:a16="http://schemas.microsoft.com/office/drawing/2014/main" id="{103DB2A8-02CB-4F2A-B1F6-06842420B5D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6A69BCC-3EDD-4405-B990-04A8D801F957}"/>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154634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4E0CE-D510-40A4-A935-4B663053CF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F6904C3-3E9A-4A44-AA7D-8885AFCB6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4D7898B-69A6-438B-AF1D-6FAC31CC7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C19E70-2C55-469C-BD6C-50FCF0B7737C}"/>
              </a:ext>
            </a:extLst>
          </p:cNvPr>
          <p:cNvSpPr>
            <a:spLocks noGrp="1"/>
          </p:cNvSpPr>
          <p:nvPr>
            <p:ph type="dt" sz="half" idx="10"/>
          </p:nvPr>
        </p:nvSpPr>
        <p:spPr/>
        <p:txBody>
          <a:bodyPr/>
          <a:lstStyle/>
          <a:p>
            <a:fld id="{2FA4CF7A-4D41-4C34-B599-E8FD8691CCA8}" type="datetimeFigureOut">
              <a:rPr lang="fr-FR" smtClean="0"/>
              <a:t>14/01/2021</a:t>
            </a:fld>
            <a:endParaRPr lang="fr-FR"/>
          </a:p>
        </p:txBody>
      </p:sp>
      <p:sp>
        <p:nvSpPr>
          <p:cNvPr id="6" name="Espace réservé du pied de page 5">
            <a:extLst>
              <a:ext uri="{FF2B5EF4-FFF2-40B4-BE49-F238E27FC236}">
                <a16:creationId xmlns:a16="http://schemas.microsoft.com/office/drawing/2014/main" id="{26A256AF-B465-4175-86D5-709CB879F54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305D846-4BF9-4EB6-BF8C-C862EDB5F1AC}"/>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76823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36006-85CF-424E-ABBE-B2F1D6CC2B0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7C54D28-6732-410B-9675-1CCD26628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33844B1-7093-413A-A50D-84D54D902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26F0D2-0233-48CD-949A-E4B7689F0494}"/>
              </a:ext>
            </a:extLst>
          </p:cNvPr>
          <p:cNvSpPr>
            <a:spLocks noGrp="1"/>
          </p:cNvSpPr>
          <p:nvPr>
            <p:ph type="dt" sz="half" idx="10"/>
          </p:nvPr>
        </p:nvSpPr>
        <p:spPr/>
        <p:txBody>
          <a:bodyPr/>
          <a:lstStyle/>
          <a:p>
            <a:fld id="{2FA4CF7A-4D41-4C34-B599-E8FD8691CCA8}" type="datetimeFigureOut">
              <a:rPr lang="fr-FR" smtClean="0"/>
              <a:t>14/01/2021</a:t>
            </a:fld>
            <a:endParaRPr lang="fr-FR"/>
          </a:p>
        </p:txBody>
      </p:sp>
      <p:sp>
        <p:nvSpPr>
          <p:cNvPr id="6" name="Espace réservé du pied de page 5">
            <a:extLst>
              <a:ext uri="{FF2B5EF4-FFF2-40B4-BE49-F238E27FC236}">
                <a16:creationId xmlns:a16="http://schemas.microsoft.com/office/drawing/2014/main" id="{1048D739-79D6-49DC-943D-4738F80964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5F21C93-3139-4BA4-9667-35DB36FCBD90}"/>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59130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4103032-C2BC-4D80-A4EA-59884525F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A37F397-8A98-47B1-B054-13E6211FE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6BCE3F-AA89-476B-8F2C-84B4CC94D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4CF7A-4D41-4C34-B599-E8FD8691CCA8}" type="datetimeFigureOut">
              <a:rPr lang="fr-FR" smtClean="0"/>
              <a:t>14/01/2021</a:t>
            </a:fld>
            <a:endParaRPr lang="fr-FR"/>
          </a:p>
        </p:txBody>
      </p:sp>
      <p:sp>
        <p:nvSpPr>
          <p:cNvPr id="5" name="Espace réservé du pied de page 4">
            <a:extLst>
              <a:ext uri="{FF2B5EF4-FFF2-40B4-BE49-F238E27FC236}">
                <a16:creationId xmlns:a16="http://schemas.microsoft.com/office/drawing/2014/main" id="{E87CF7A2-F37A-4B9F-8046-6D508FF9C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850FB1F-3B81-4BEF-8301-0C366539E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BBE94-6443-42E4-8EFE-37A8E7FF6A57}" type="slidenum">
              <a:rPr lang="fr-FR" smtClean="0"/>
              <a:t>‹N°›</a:t>
            </a:fld>
            <a:endParaRPr lang="fr-FR"/>
          </a:p>
        </p:txBody>
      </p:sp>
    </p:spTree>
    <p:extLst>
      <p:ext uri="{BB962C8B-B14F-4D97-AF65-F5344CB8AC3E}">
        <p14:creationId xmlns:p14="http://schemas.microsoft.com/office/powerpoint/2010/main" val="94762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p:txBody>
          <a:bodyPr/>
          <a:lstStyle/>
          <a:p>
            <a:r>
              <a:rPr lang="fr-FR" dirty="0"/>
              <a:t>Projet n°2</a:t>
            </a:r>
          </a:p>
        </p:txBody>
      </p:sp>
      <p:sp>
        <p:nvSpPr>
          <p:cNvPr id="3" name="Sous-titre 2">
            <a:extLst>
              <a:ext uri="{FF2B5EF4-FFF2-40B4-BE49-F238E27FC236}">
                <a16:creationId xmlns:a16="http://schemas.microsoft.com/office/drawing/2014/main" id="{EA7E18C9-559D-4DA9-BC08-9E158FC59BCF}"/>
              </a:ext>
            </a:extLst>
          </p:cNvPr>
          <p:cNvSpPr>
            <a:spLocks noGrp="1"/>
          </p:cNvSpPr>
          <p:nvPr>
            <p:ph type="subTitle" idx="1"/>
          </p:nvPr>
        </p:nvSpPr>
        <p:spPr>
          <a:xfrm>
            <a:off x="1524000" y="3602038"/>
            <a:ext cx="9144000" cy="460978"/>
          </a:xfrm>
        </p:spPr>
        <p:txBody>
          <a:bodyPr>
            <a:normAutofit/>
          </a:bodyPr>
          <a:lstStyle/>
          <a:p>
            <a:r>
              <a:rPr lang="fr-FR" b="1" i="1" dirty="0"/>
              <a:t>Analyser des données de systèmes éducatifs</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8" name="Sous-titre 2">
            <a:extLst>
              <a:ext uri="{FF2B5EF4-FFF2-40B4-BE49-F238E27FC236}">
                <a16:creationId xmlns:a16="http://schemas.microsoft.com/office/drawing/2014/main" id="{C3D009BE-D318-4344-96ED-57581F4DE71A}"/>
              </a:ext>
            </a:extLst>
          </p:cNvPr>
          <p:cNvSpPr txBox="1">
            <a:spLocks/>
          </p:cNvSpPr>
          <p:nvPr/>
        </p:nvSpPr>
        <p:spPr>
          <a:xfrm>
            <a:off x="8499047" y="5933914"/>
            <a:ext cx="4149365" cy="35376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i="1" dirty="0"/>
              <a:t>ANANTHARAJAH Anojan</a:t>
            </a:r>
          </a:p>
        </p:txBody>
      </p:sp>
    </p:spTree>
    <p:extLst>
      <p:ext uri="{BB962C8B-B14F-4D97-AF65-F5344CB8AC3E}">
        <p14:creationId xmlns:p14="http://schemas.microsoft.com/office/powerpoint/2010/main" val="336486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cxnSp>
        <p:nvCxnSpPr>
          <p:cNvPr id="11" name="Connecteur droit 10">
            <a:extLst>
              <a:ext uri="{FF2B5EF4-FFF2-40B4-BE49-F238E27FC236}">
                <a16:creationId xmlns:a16="http://schemas.microsoft.com/office/drawing/2014/main" id="{3C6951A2-DC1A-492F-BF4A-D3F0CD325386}"/>
              </a:ext>
            </a:extLst>
          </p:cNvPr>
          <p:cNvCxnSpPr/>
          <p:nvPr/>
        </p:nvCxnSpPr>
        <p:spPr>
          <a:xfrm>
            <a:off x="5576342" y="1816004"/>
            <a:ext cx="0" cy="3944685"/>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pic>
        <p:nvPicPr>
          <p:cNvPr id="10" name="Image 9">
            <a:extLst>
              <a:ext uri="{FF2B5EF4-FFF2-40B4-BE49-F238E27FC236}">
                <a16:creationId xmlns:a16="http://schemas.microsoft.com/office/drawing/2014/main" id="{86D3C183-C571-4E14-B1E7-516E9372CF21}"/>
              </a:ext>
            </a:extLst>
          </p:cNvPr>
          <p:cNvPicPr/>
          <p:nvPr/>
        </p:nvPicPr>
        <p:blipFill>
          <a:blip r:embed="rId4"/>
          <a:stretch>
            <a:fillRect/>
          </a:stretch>
        </p:blipFill>
        <p:spPr>
          <a:xfrm>
            <a:off x="115236" y="1581094"/>
            <a:ext cx="4315358" cy="2213359"/>
          </a:xfrm>
          <a:prstGeom prst="rect">
            <a:avLst/>
          </a:prstGeom>
        </p:spPr>
      </p:pic>
      <p:pic>
        <p:nvPicPr>
          <p:cNvPr id="13" name="Image 12">
            <a:extLst>
              <a:ext uri="{FF2B5EF4-FFF2-40B4-BE49-F238E27FC236}">
                <a16:creationId xmlns:a16="http://schemas.microsoft.com/office/drawing/2014/main" id="{92F5811F-5D42-4E60-BB02-9BAC7C0AAE77}"/>
              </a:ext>
            </a:extLst>
          </p:cNvPr>
          <p:cNvPicPr/>
          <p:nvPr/>
        </p:nvPicPr>
        <p:blipFill>
          <a:blip r:embed="rId5"/>
          <a:stretch>
            <a:fillRect/>
          </a:stretch>
        </p:blipFill>
        <p:spPr>
          <a:xfrm>
            <a:off x="132407" y="3775599"/>
            <a:ext cx="4712190" cy="3063547"/>
          </a:xfrm>
          <a:prstGeom prst="rect">
            <a:avLst/>
          </a:prstGeom>
        </p:spPr>
      </p:pic>
      <p:sp>
        <p:nvSpPr>
          <p:cNvPr id="12" name="Espace réservé du contenu 2">
            <a:extLst>
              <a:ext uri="{FF2B5EF4-FFF2-40B4-BE49-F238E27FC236}">
                <a16:creationId xmlns:a16="http://schemas.microsoft.com/office/drawing/2014/main" id="{7EDDB1F5-5CF9-4EAF-A032-9D0CA0EFF1DA}"/>
              </a:ext>
            </a:extLst>
          </p:cNvPr>
          <p:cNvSpPr>
            <a:spLocks noGrp="1"/>
          </p:cNvSpPr>
          <p:nvPr>
            <p:ph idx="1"/>
          </p:nvPr>
        </p:nvSpPr>
        <p:spPr>
          <a:xfrm>
            <a:off x="4562633" y="1097311"/>
            <a:ext cx="3066734" cy="483783"/>
          </a:xfrm>
        </p:spPr>
        <p:txBody>
          <a:bodyPr>
            <a:normAutofit/>
          </a:bodyPr>
          <a:lstStyle/>
          <a:p>
            <a:pPr marL="0" indent="0" algn="just">
              <a:buNone/>
            </a:pPr>
            <a:r>
              <a:rPr lang="fr-FR" sz="2000" b="1" u="sng" dirty="0"/>
              <a:t>Base de données 5 : </a:t>
            </a:r>
            <a:r>
              <a:rPr lang="fr-FR" sz="2000" b="1" u="sng" dirty="0" err="1"/>
              <a:t>Series</a:t>
            </a:r>
            <a:endParaRPr lang="fr-FR" sz="2000" dirty="0"/>
          </a:p>
        </p:txBody>
      </p:sp>
      <p:sp>
        <p:nvSpPr>
          <p:cNvPr id="14" name="Espace réservé du contenu 2">
            <a:extLst>
              <a:ext uri="{FF2B5EF4-FFF2-40B4-BE49-F238E27FC236}">
                <a16:creationId xmlns:a16="http://schemas.microsoft.com/office/drawing/2014/main" id="{3237423D-FB1F-4DB2-A78E-335E75C7567A}"/>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 Analyse du jeu de données</a:t>
            </a:r>
          </a:p>
          <a:p>
            <a:pPr marL="0" indent="0" algn="ctr">
              <a:buNone/>
            </a:pPr>
            <a:endParaRPr lang="fr-FR" sz="2100" b="1" u="sng" dirty="0"/>
          </a:p>
        </p:txBody>
      </p:sp>
      <p:sp>
        <p:nvSpPr>
          <p:cNvPr id="18" name="Espace réservé du contenu 2">
            <a:extLst>
              <a:ext uri="{FF2B5EF4-FFF2-40B4-BE49-F238E27FC236}">
                <a16:creationId xmlns:a16="http://schemas.microsoft.com/office/drawing/2014/main" id="{4752AD62-CD2D-47C4-B4C9-6FFAB1A43C42}"/>
              </a:ext>
            </a:extLst>
          </p:cNvPr>
          <p:cNvSpPr txBox="1">
            <a:spLocks/>
          </p:cNvSpPr>
          <p:nvPr/>
        </p:nvSpPr>
        <p:spPr>
          <a:xfrm>
            <a:off x="5819523" y="3124782"/>
            <a:ext cx="6354996" cy="1791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600" b="1" dirty="0"/>
              <a:t>Cette base de données nous donne des informations sur les différents indicateurs</a:t>
            </a:r>
          </a:p>
          <a:p>
            <a:pPr marL="0" indent="0" algn="just">
              <a:buNone/>
            </a:pPr>
            <a:r>
              <a:rPr lang="fr-FR" sz="1600" b="1" dirty="0"/>
              <a:t>On constate qu’il y a de nombreuses valeurs manquantes</a:t>
            </a:r>
          </a:p>
          <a:p>
            <a:pPr marL="0" indent="0" algn="just">
              <a:buNone/>
            </a:pPr>
            <a:r>
              <a:rPr lang="fr-FR" sz="1600" b="1" dirty="0"/>
              <a:t>Cette base de données ne nous sera pas pertinente pour répondre à la problématique </a:t>
            </a:r>
          </a:p>
          <a:p>
            <a:pPr marL="0" indent="0" algn="just">
              <a:buFont typeface="Arial" panose="020B0604020202020204" pitchFamily="34" charset="0"/>
              <a:buNone/>
            </a:pPr>
            <a:endParaRPr lang="fr-FR" sz="2400" dirty="0"/>
          </a:p>
        </p:txBody>
      </p:sp>
    </p:spTree>
    <p:extLst>
      <p:ext uri="{BB962C8B-B14F-4D97-AF65-F5344CB8AC3E}">
        <p14:creationId xmlns:p14="http://schemas.microsoft.com/office/powerpoint/2010/main" val="304981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6" name="Espace réservé du contenu 2">
            <a:extLst>
              <a:ext uri="{FF2B5EF4-FFF2-40B4-BE49-F238E27FC236}">
                <a16:creationId xmlns:a16="http://schemas.microsoft.com/office/drawing/2014/main" id="{4810BC22-D140-4138-8B76-B80B049CBD09}"/>
              </a:ext>
            </a:extLst>
          </p:cNvPr>
          <p:cNvSpPr txBox="1">
            <a:spLocks/>
          </p:cNvSpPr>
          <p:nvPr/>
        </p:nvSpPr>
        <p:spPr>
          <a:xfrm>
            <a:off x="590388" y="2228793"/>
            <a:ext cx="10037637" cy="4305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b="1" dirty="0"/>
              <a:t>Les seules bases de données qui vont nous être utiles sont « Data » et « Country »</a:t>
            </a:r>
          </a:p>
          <a:p>
            <a:pPr marL="0" indent="0" algn="just">
              <a:buNone/>
            </a:pPr>
            <a:endParaRPr lang="fr-FR" sz="1800" b="1" dirty="0"/>
          </a:p>
          <a:p>
            <a:pPr algn="just"/>
            <a:r>
              <a:rPr lang="fr-FR" sz="1800" b="1" dirty="0"/>
              <a:t>Les autres bases de données permettent de grouper selon les indicateurs disponibles mais n’apporte aucune valeur ajoutée pour répondre à la problématique</a:t>
            </a:r>
          </a:p>
          <a:p>
            <a:pPr marL="0" indent="0" algn="just">
              <a:buNone/>
            </a:pPr>
            <a:endParaRPr lang="fr-FR" sz="1800" b="1" dirty="0"/>
          </a:p>
          <a:p>
            <a:pPr algn="just"/>
            <a:r>
              <a:rPr lang="fr-FR" sz="1800" b="1" dirty="0"/>
              <a:t>Nous allons faire une analyse pré exploratoire en fusionnant ces deux bases de données</a:t>
            </a:r>
          </a:p>
          <a:p>
            <a:pPr marL="0" indent="0" algn="just">
              <a:buNone/>
            </a:pPr>
            <a:endParaRPr lang="fr-FR" sz="1800" b="1" dirty="0"/>
          </a:p>
          <a:p>
            <a:pPr algn="just"/>
            <a:endParaRPr lang="fr-FR" sz="1800" b="1" dirty="0"/>
          </a:p>
          <a:p>
            <a:pPr algn="just"/>
            <a:endParaRPr lang="fr-FR" sz="1800" b="1" dirty="0"/>
          </a:p>
        </p:txBody>
      </p:sp>
      <p:sp>
        <p:nvSpPr>
          <p:cNvPr id="15" name="Espace réservé du contenu 2">
            <a:extLst>
              <a:ext uri="{FF2B5EF4-FFF2-40B4-BE49-F238E27FC236}">
                <a16:creationId xmlns:a16="http://schemas.microsoft.com/office/drawing/2014/main" id="{A80B4456-88D1-4B8F-9F41-2CA28D6BEF6D}"/>
              </a:ext>
            </a:extLst>
          </p:cNvPr>
          <p:cNvSpPr>
            <a:spLocks noGrp="1"/>
          </p:cNvSpPr>
          <p:nvPr>
            <p:ph idx="1"/>
          </p:nvPr>
        </p:nvSpPr>
        <p:spPr>
          <a:xfrm>
            <a:off x="590389" y="1387428"/>
            <a:ext cx="3964887" cy="395209"/>
          </a:xfrm>
        </p:spPr>
        <p:txBody>
          <a:bodyPr>
            <a:normAutofit/>
          </a:bodyPr>
          <a:lstStyle/>
          <a:p>
            <a:pPr marL="0" indent="0" algn="just">
              <a:buNone/>
            </a:pPr>
            <a:r>
              <a:rPr lang="fr-FR" sz="2000" b="1" u="sng" dirty="0"/>
              <a:t>Conclusion</a:t>
            </a:r>
            <a:endParaRPr lang="fr-FR" sz="2000" dirty="0"/>
          </a:p>
        </p:txBody>
      </p:sp>
      <p:sp>
        <p:nvSpPr>
          <p:cNvPr id="7" name="Espace réservé du contenu 2">
            <a:extLst>
              <a:ext uri="{FF2B5EF4-FFF2-40B4-BE49-F238E27FC236}">
                <a16:creationId xmlns:a16="http://schemas.microsoft.com/office/drawing/2014/main" id="{02DF2F9C-3FFA-4DEB-9B5F-1097A16C3338}"/>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 Analyse du jeu de données</a:t>
            </a:r>
          </a:p>
          <a:p>
            <a:pPr marL="0" indent="0" algn="ctr">
              <a:buNone/>
            </a:pPr>
            <a:endParaRPr lang="fr-FR" sz="2100" b="1" u="sng" dirty="0"/>
          </a:p>
        </p:txBody>
      </p:sp>
    </p:spTree>
    <p:extLst>
      <p:ext uri="{BB962C8B-B14F-4D97-AF65-F5344CB8AC3E}">
        <p14:creationId xmlns:p14="http://schemas.microsoft.com/office/powerpoint/2010/main" val="250945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2758190"/>
            <a:ext cx="8100767" cy="901299"/>
          </a:xfrm>
        </p:spPr>
        <p:txBody>
          <a:bodyPr>
            <a:normAutofit fontScale="90000"/>
          </a:bodyPr>
          <a:lstStyle/>
          <a:p>
            <a:r>
              <a:rPr lang="fr-FR" sz="3600" b="1" u="sng" dirty="0"/>
              <a:t>Analyse pré exploratoire </a:t>
            </a:r>
            <a:br>
              <a:rPr lang="fr-FR" sz="3600" b="1" u="sng" dirty="0"/>
            </a:br>
            <a:r>
              <a:rPr lang="fr-FR" sz="3600" b="1" u="sng" dirty="0"/>
              <a:t>des données passées (1970 – 2017)</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367392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passées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4708975" cy="395209"/>
          </a:xfrm>
        </p:spPr>
        <p:txBody>
          <a:bodyPr>
            <a:normAutofit/>
          </a:bodyPr>
          <a:lstStyle/>
          <a:p>
            <a:pPr marL="0" indent="0" algn="just">
              <a:buNone/>
            </a:pPr>
            <a:r>
              <a:rPr lang="fr-FR" sz="2000" b="1" u="sng" dirty="0"/>
              <a:t>Taux de remplissage des données passées</a:t>
            </a:r>
            <a:endParaRPr lang="fr-FR" sz="2000" dirty="0"/>
          </a:p>
        </p:txBody>
      </p:sp>
      <p:pic>
        <p:nvPicPr>
          <p:cNvPr id="2050" name="Picture 2">
            <a:extLst>
              <a:ext uri="{FF2B5EF4-FFF2-40B4-BE49-F238E27FC236}">
                <a16:creationId xmlns:a16="http://schemas.microsoft.com/office/drawing/2014/main" id="{C0457EB0-D11A-46F0-B53C-B4EB85B2B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52407"/>
            <a:ext cx="12009748" cy="415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429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passées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3964887" cy="395209"/>
          </a:xfrm>
        </p:spPr>
        <p:txBody>
          <a:bodyPr>
            <a:normAutofit/>
          </a:bodyPr>
          <a:lstStyle/>
          <a:p>
            <a:pPr marL="0" indent="0" algn="just">
              <a:buNone/>
            </a:pPr>
            <a:r>
              <a:rPr lang="fr-FR" sz="2000" b="1" u="sng" dirty="0"/>
              <a:t>Choix des indicateurs</a:t>
            </a:r>
            <a:endParaRPr lang="fr-FR" sz="2000" dirty="0"/>
          </a:p>
        </p:txBody>
      </p:sp>
      <p:sp>
        <p:nvSpPr>
          <p:cNvPr id="16" name="Espace réservé du contenu 2">
            <a:extLst>
              <a:ext uri="{FF2B5EF4-FFF2-40B4-BE49-F238E27FC236}">
                <a16:creationId xmlns:a16="http://schemas.microsoft.com/office/drawing/2014/main" id="{4CDEAB7C-2526-401F-B7EB-D939ECC3C176}"/>
              </a:ext>
            </a:extLst>
          </p:cNvPr>
          <p:cNvSpPr txBox="1">
            <a:spLocks/>
          </p:cNvSpPr>
          <p:nvPr/>
        </p:nvSpPr>
        <p:spPr>
          <a:xfrm>
            <a:off x="590388" y="2228793"/>
            <a:ext cx="10037637" cy="4305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800" b="1" dirty="0"/>
              <a:t>Indicateurs sur le taux d’accès à l’éducation :</a:t>
            </a:r>
          </a:p>
          <a:p>
            <a:pPr lvl="1" algn="just"/>
            <a:r>
              <a:rPr lang="fr-FR" sz="1400" dirty="0" err="1"/>
              <a:t>Adjusted</a:t>
            </a:r>
            <a:r>
              <a:rPr lang="fr-FR" sz="1400" dirty="0"/>
              <a:t> net </a:t>
            </a:r>
            <a:r>
              <a:rPr lang="fr-FR" sz="1400" dirty="0" err="1"/>
              <a:t>enrolment</a:t>
            </a:r>
            <a:r>
              <a:rPr lang="fr-FR" sz="1400" dirty="0"/>
              <a:t> rate, </a:t>
            </a:r>
            <a:r>
              <a:rPr lang="fr-FR" sz="1400" dirty="0" err="1"/>
              <a:t>upper</a:t>
            </a:r>
            <a:r>
              <a:rPr lang="fr-FR" sz="1400" dirty="0"/>
              <a:t> </a:t>
            </a:r>
            <a:r>
              <a:rPr lang="fr-FR" sz="1400" dirty="0" err="1"/>
              <a:t>secondary</a:t>
            </a:r>
            <a:r>
              <a:rPr lang="fr-FR" sz="1400" dirty="0"/>
              <a:t>, </a:t>
            </a:r>
            <a:r>
              <a:rPr lang="fr-FR" sz="1400" dirty="0" err="1"/>
              <a:t>both</a:t>
            </a:r>
            <a:r>
              <a:rPr lang="fr-FR" sz="1400" dirty="0"/>
              <a:t> sexes (%)</a:t>
            </a:r>
          </a:p>
          <a:p>
            <a:pPr lvl="1" algn="just"/>
            <a:r>
              <a:rPr lang="fr-FR" sz="1400" dirty="0"/>
              <a:t>Total net </a:t>
            </a:r>
            <a:r>
              <a:rPr lang="fr-FR" sz="1400" dirty="0" err="1"/>
              <a:t>enrolment</a:t>
            </a:r>
            <a:r>
              <a:rPr lang="fr-FR" sz="1400" dirty="0"/>
              <a:t> rate, </a:t>
            </a:r>
            <a:r>
              <a:rPr lang="fr-FR" sz="1400" dirty="0" err="1"/>
              <a:t>lower</a:t>
            </a:r>
            <a:r>
              <a:rPr lang="fr-FR" sz="1400" dirty="0"/>
              <a:t> </a:t>
            </a:r>
            <a:r>
              <a:rPr lang="fr-FR" sz="1400" dirty="0" err="1"/>
              <a:t>secondary</a:t>
            </a:r>
            <a:r>
              <a:rPr lang="fr-FR" sz="1400" dirty="0"/>
              <a:t>, </a:t>
            </a:r>
            <a:r>
              <a:rPr lang="fr-FR" sz="1400" dirty="0" err="1"/>
              <a:t>both</a:t>
            </a:r>
            <a:r>
              <a:rPr lang="fr-FR" sz="1400" dirty="0"/>
              <a:t> sexes (%) </a:t>
            </a:r>
          </a:p>
          <a:p>
            <a:pPr lvl="1" algn="just"/>
            <a:r>
              <a:rPr lang="fr-FR" sz="1400" dirty="0"/>
              <a:t>Gross </a:t>
            </a:r>
            <a:r>
              <a:rPr lang="fr-FR" sz="1400" dirty="0" err="1"/>
              <a:t>enrolment</a:t>
            </a:r>
            <a:r>
              <a:rPr lang="fr-FR" sz="1400" dirty="0"/>
              <a:t> ratio, </a:t>
            </a:r>
            <a:r>
              <a:rPr lang="fr-FR" sz="1400" dirty="0" err="1"/>
              <a:t>upper</a:t>
            </a:r>
            <a:r>
              <a:rPr lang="fr-FR" sz="1400" dirty="0"/>
              <a:t> </a:t>
            </a:r>
            <a:r>
              <a:rPr lang="fr-FR" sz="1400" dirty="0" err="1"/>
              <a:t>secondary</a:t>
            </a:r>
            <a:r>
              <a:rPr lang="fr-FR" sz="1400" dirty="0"/>
              <a:t>, </a:t>
            </a:r>
            <a:r>
              <a:rPr lang="fr-FR" sz="1400" dirty="0" err="1"/>
              <a:t>both</a:t>
            </a:r>
            <a:r>
              <a:rPr lang="fr-FR" sz="1400" dirty="0"/>
              <a:t> sexes (%) </a:t>
            </a:r>
          </a:p>
          <a:p>
            <a:pPr lvl="1" algn="just"/>
            <a:r>
              <a:rPr lang="fr-FR" sz="1400" dirty="0"/>
              <a:t>Gross </a:t>
            </a:r>
            <a:r>
              <a:rPr lang="fr-FR" sz="1400" dirty="0" err="1"/>
              <a:t>enrolment</a:t>
            </a:r>
            <a:r>
              <a:rPr lang="fr-FR" sz="1400" dirty="0"/>
              <a:t> ratio, post-</a:t>
            </a:r>
            <a:r>
              <a:rPr lang="fr-FR" sz="1400" dirty="0" err="1"/>
              <a:t>secondary</a:t>
            </a:r>
            <a:r>
              <a:rPr lang="fr-FR" sz="1400" dirty="0"/>
              <a:t> non-</a:t>
            </a:r>
            <a:r>
              <a:rPr lang="fr-FR" sz="1400" dirty="0" err="1"/>
              <a:t>tertiary</a:t>
            </a:r>
            <a:r>
              <a:rPr lang="fr-FR" sz="1400" dirty="0"/>
              <a:t>, </a:t>
            </a:r>
            <a:r>
              <a:rPr lang="fr-FR" sz="1400" dirty="0" err="1"/>
              <a:t>both</a:t>
            </a:r>
            <a:r>
              <a:rPr lang="fr-FR" sz="1400" dirty="0"/>
              <a:t> sexes (%) </a:t>
            </a:r>
          </a:p>
          <a:p>
            <a:pPr lvl="1" algn="just"/>
            <a:r>
              <a:rPr lang="fr-FR" sz="1400" dirty="0"/>
              <a:t>Gross </a:t>
            </a:r>
            <a:r>
              <a:rPr lang="fr-FR" sz="1400" dirty="0" err="1"/>
              <a:t>enrolment</a:t>
            </a:r>
            <a:r>
              <a:rPr lang="fr-FR" sz="1400" dirty="0"/>
              <a:t> ratio, </a:t>
            </a:r>
            <a:r>
              <a:rPr lang="fr-FR" sz="1400" dirty="0" err="1"/>
              <a:t>tertiary</a:t>
            </a:r>
            <a:r>
              <a:rPr lang="fr-FR" sz="1400" dirty="0"/>
              <a:t>, </a:t>
            </a:r>
            <a:r>
              <a:rPr lang="fr-FR" sz="1400" dirty="0" err="1"/>
              <a:t>both</a:t>
            </a:r>
            <a:r>
              <a:rPr lang="fr-FR" sz="1400" dirty="0"/>
              <a:t> sexes (%)</a:t>
            </a:r>
          </a:p>
          <a:p>
            <a:pPr marL="0" indent="0" algn="just">
              <a:buNone/>
            </a:pPr>
            <a:endParaRPr lang="fr-FR" sz="1800" b="1" dirty="0"/>
          </a:p>
          <a:p>
            <a:pPr marL="0" indent="0" algn="just">
              <a:buNone/>
            </a:pPr>
            <a:r>
              <a:rPr lang="fr-FR" sz="1800" b="1" dirty="0"/>
              <a:t>Indicateurs sur le taux d’accès à la connectique :</a:t>
            </a:r>
          </a:p>
          <a:p>
            <a:pPr lvl="1" algn="just"/>
            <a:r>
              <a:rPr lang="fr-FR" sz="1400" dirty="0"/>
              <a:t>Internet </a:t>
            </a:r>
            <a:r>
              <a:rPr lang="fr-FR" sz="1400" dirty="0" err="1"/>
              <a:t>users</a:t>
            </a:r>
            <a:r>
              <a:rPr lang="fr-FR" sz="1400" dirty="0"/>
              <a:t> (per 100 people)</a:t>
            </a:r>
          </a:p>
          <a:p>
            <a:pPr lvl="1" algn="just"/>
            <a:r>
              <a:rPr lang="fr-FR" sz="1400" dirty="0" err="1"/>
              <a:t>Personal</a:t>
            </a:r>
            <a:r>
              <a:rPr lang="fr-FR" sz="1400" dirty="0"/>
              <a:t> computers (per 100 people)</a:t>
            </a:r>
          </a:p>
          <a:p>
            <a:pPr marL="0" indent="0" algn="just">
              <a:buNone/>
            </a:pPr>
            <a:endParaRPr lang="fr-FR" sz="1800" b="1" dirty="0"/>
          </a:p>
          <a:p>
            <a:pPr marL="0" indent="0" algn="just">
              <a:buNone/>
            </a:pPr>
            <a:r>
              <a:rPr lang="fr-FR" sz="1800" b="1" dirty="0"/>
              <a:t>Indicateurs économique des pays :</a:t>
            </a:r>
          </a:p>
          <a:p>
            <a:pPr lvl="1" algn="just"/>
            <a:r>
              <a:rPr lang="fr-FR" sz="1400" dirty="0"/>
              <a:t>GDP per capita (constant 2005 US$)</a:t>
            </a:r>
          </a:p>
          <a:p>
            <a:pPr lvl="1" algn="just"/>
            <a:r>
              <a:rPr lang="fr-FR" sz="1400" dirty="0"/>
              <a:t>GDP per capita, PPP (constant 2011 international $)</a:t>
            </a:r>
          </a:p>
          <a:p>
            <a:pPr algn="just"/>
            <a:endParaRPr lang="fr-FR" sz="1800" b="1" dirty="0"/>
          </a:p>
        </p:txBody>
      </p:sp>
    </p:spTree>
    <p:extLst>
      <p:ext uri="{BB962C8B-B14F-4D97-AF65-F5344CB8AC3E}">
        <p14:creationId xmlns:p14="http://schemas.microsoft.com/office/powerpoint/2010/main" val="407868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futures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4708975" cy="395209"/>
          </a:xfrm>
        </p:spPr>
        <p:txBody>
          <a:bodyPr>
            <a:normAutofit/>
          </a:bodyPr>
          <a:lstStyle/>
          <a:p>
            <a:pPr marL="0" indent="0" algn="just">
              <a:buNone/>
            </a:pPr>
            <a:r>
              <a:rPr lang="fr-FR" sz="2000" b="1" u="sng" dirty="0"/>
              <a:t>Taux de remplissage des indicateurs passés</a:t>
            </a:r>
            <a:endParaRPr lang="fr-FR" sz="2000" dirty="0"/>
          </a:p>
        </p:txBody>
      </p:sp>
      <p:pic>
        <p:nvPicPr>
          <p:cNvPr id="1026" name="Picture 2">
            <a:extLst>
              <a:ext uri="{FF2B5EF4-FFF2-40B4-BE49-F238E27FC236}">
                <a16:creationId xmlns:a16="http://schemas.microsoft.com/office/drawing/2014/main" id="{1212F2FA-787A-4BDB-B888-4C6C668660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629" y="2067790"/>
            <a:ext cx="8364737" cy="448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27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passées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6230136" cy="484647"/>
          </a:xfrm>
        </p:spPr>
        <p:txBody>
          <a:bodyPr>
            <a:normAutofit/>
          </a:bodyPr>
          <a:lstStyle/>
          <a:p>
            <a:pPr marL="0" indent="0" algn="just">
              <a:buNone/>
            </a:pPr>
            <a:r>
              <a:rPr lang="fr-FR" sz="2000" b="1" u="sng" dirty="0"/>
              <a:t>Indicateurs sur le taux d’accès à l’éducation (1/2) :</a:t>
            </a:r>
          </a:p>
        </p:txBody>
      </p:sp>
      <p:pic>
        <p:nvPicPr>
          <p:cNvPr id="10" name="Picture 4">
            <a:extLst>
              <a:ext uri="{FF2B5EF4-FFF2-40B4-BE49-F238E27FC236}">
                <a16:creationId xmlns:a16="http://schemas.microsoft.com/office/drawing/2014/main" id="{590326DC-572D-495B-83F0-8A9691237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389" y="2180169"/>
            <a:ext cx="5241424" cy="44959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B59F0B9-FAC2-40F7-A396-4D257E3CE8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0189" y="2180169"/>
            <a:ext cx="5215187" cy="446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2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passées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6230136" cy="484647"/>
          </a:xfrm>
        </p:spPr>
        <p:txBody>
          <a:bodyPr>
            <a:normAutofit/>
          </a:bodyPr>
          <a:lstStyle/>
          <a:p>
            <a:pPr marL="0" indent="0" algn="just">
              <a:buNone/>
            </a:pPr>
            <a:r>
              <a:rPr lang="fr-FR" sz="2000" b="1" u="sng" dirty="0"/>
              <a:t>Indicateurs sur le taux d’accès à l’éducation (2/2) :</a:t>
            </a:r>
          </a:p>
        </p:txBody>
      </p:sp>
      <p:pic>
        <p:nvPicPr>
          <p:cNvPr id="13" name="Picture 4">
            <a:extLst>
              <a:ext uri="{FF2B5EF4-FFF2-40B4-BE49-F238E27FC236}">
                <a16:creationId xmlns:a16="http://schemas.microsoft.com/office/drawing/2014/main" id="{7F4E0D20-7978-4169-95BA-F56F87A98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389" y="2154667"/>
            <a:ext cx="5086664" cy="452147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F2477AC6-DBC0-41FB-93BA-275F75DBC0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949" y="2154667"/>
            <a:ext cx="4928001" cy="4495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00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passées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6230136" cy="484647"/>
          </a:xfrm>
        </p:spPr>
        <p:txBody>
          <a:bodyPr>
            <a:normAutofit/>
          </a:bodyPr>
          <a:lstStyle/>
          <a:p>
            <a:pPr marL="0" indent="0" algn="just">
              <a:buNone/>
            </a:pPr>
            <a:r>
              <a:rPr lang="fr-FR" sz="2000" b="1" u="sng" dirty="0"/>
              <a:t>Indicateurs sur le taux d’accès à la connectique:</a:t>
            </a:r>
          </a:p>
        </p:txBody>
      </p:sp>
      <p:pic>
        <p:nvPicPr>
          <p:cNvPr id="6146" name="Picture 2">
            <a:extLst>
              <a:ext uri="{FF2B5EF4-FFF2-40B4-BE49-F238E27FC236}">
                <a16:creationId xmlns:a16="http://schemas.microsoft.com/office/drawing/2014/main" id="{A53388C3-48F1-465B-BBFB-61BD6EFCB3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389" y="2141899"/>
            <a:ext cx="5255779" cy="457058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EF435F6-612C-4976-8ED9-CA288A78F1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1348" y="2135097"/>
            <a:ext cx="4976944" cy="457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059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passées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6230136" cy="484647"/>
          </a:xfrm>
        </p:spPr>
        <p:txBody>
          <a:bodyPr>
            <a:normAutofit/>
          </a:bodyPr>
          <a:lstStyle/>
          <a:p>
            <a:pPr marL="0" indent="0" algn="just">
              <a:buNone/>
            </a:pPr>
            <a:r>
              <a:rPr lang="fr-FR" sz="2000" b="1" u="sng" dirty="0"/>
              <a:t>Indicateurs sur la richesse des pays :</a:t>
            </a:r>
          </a:p>
        </p:txBody>
      </p:sp>
      <p:pic>
        <p:nvPicPr>
          <p:cNvPr id="9218" name="Picture 2">
            <a:extLst>
              <a:ext uri="{FF2B5EF4-FFF2-40B4-BE49-F238E27FC236}">
                <a16:creationId xmlns:a16="http://schemas.microsoft.com/office/drawing/2014/main" id="{012EB50F-D96F-4595-8AEE-8CC5A4C9B4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389" y="1947026"/>
            <a:ext cx="5505611" cy="467937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9B408B74-71DB-4855-B1FE-14FC3233BB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6794" y="1947025"/>
            <a:ext cx="5457944" cy="467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80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590389" y="1481671"/>
            <a:ext cx="10989039" cy="4351338"/>
          </a:xfrm>
        </p:spPr>
        <p:txBody>
          <a:bodyPr>
            <a:normAutofit/>
          </a:bodyPr>
          <a:lstStyle/>
          <a:p>
            <a:pPr algn="just">
              <a:buFont typeface="Wingdings" panose="05000000000000000000" pitchFamily="2" charset="2"/>
              <a:buChar char="Ø"/>
            </a:pPr>
            <a:r>
              <a:rPr lang="fr-FR" sz="2400" dirty="0"/>
              <a:t> Contexte &amp; Problématique</a:t>
            </a:r>
          </a:p>
          <a:p>
            <a:pPr marL="0" indent="0" algn="just">
              <a:buNone/>
            </a:pPr>
            <a:endParaRPr lang="fr-FR" sz="2400" dirty="0"/>
          </a:p>
          <a:p>
            <a:pPr algn="just">
              <a:buFont typeface="Wingdings" panose="05000000000000000000" pitchFamily="2" charset="2"/>
              <a:buChar char="Ø"/>
            </a:pPr>
            <a:r>
              <a:rPr lang="fr-FR" sz="2400" dirty="0"/>
              <a:t> Pré analyse du jeu de données</a:t>
            </a:r>
          </a:p>
          <a:p>
            <a:pPr marL="0" indent="0" algn="just">
              <a:buNone/>
            </a:pPr>
            <a:endParaRPr lang="fr-FR" sz="2400" dirty="0"/>
          </a:p>
          <a:p>
            <a:pPr algn="just">
              <a:buFont typeface="Wingdings" panose="05000000000000000000" pitchFamily="2" charset="2"/>
              <a:buChar char="Ø"/>
            </a:pPr>
            <a:r>
              <a:rPr lang="fr-FR" sz="2400" dirty="0"/>
              <a:t> Analyse pré exploratoire des données passées </a:t>
            </a:r>
          </a:p>
          <a:p>
            <a:pPr algn="just">
              <a:buFont typeface="Wingdings" panose="05000000000000000000" pitchFamily="2" charset="2"/>
              <a:buChar char="Ø"/>
            </a:pPr>
            <a:endParaRPr lang="fr-FR" sz="2400" dirty="0"/>
          </a:p>
          <a:p>
            <a:pPr algn="just">
              <a:buFont typeface="Wingdings" panose="05000000000000000000" pitchFamily="2" charset="2"/>
              <a:buChar char="Ø"/>
            </a:pPr>
            <a:r>
              <a:rPr lang="fr-FR" sz="2400" dirty="0"/>
              <a:t> Analyse pré exploratoire des données futures </a:t>
            </a:r>
          </a:p>
          <a:p>
            <a:pPr algn="just">
              <a:buFont typeface="Wingdings" panose="05000000000000000000" pitchFamily="2" charset="2"/>
              <a:buChar char="Ø"/>
            </a:pPr>
            <a:endParaRPr lang="fr-FR" sz="2400" dirty="0"/>
          </a:p>
          <a:p>
            <a:pPr algn="just">
              <a:buFont typeface="Wingdings" panose="05000000000000000000" pitchFamily="2" charset="2"/>
              <a:buChar char="Ø"/>
            </a:pPr>
            <a:r>
              <a:rPr lang="fr-FR" sz="2400" dirty="0"/>
              <a:t> Conclusion</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5" y="415344"/>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Sommaire</a:t>
            </a:r>
          </a:p>
          <a:p>
            <a:pPr marL="0" indent="0" algn="ctr">
              <a:buNone/>
            </a:pPr>
            <a:endParaRPr lang="fr-FR" sz="2100" b="1" u="sng" dirty="0"/>
          </a:p>
        </p:txBody>
      </p:sp>
      <p:sp>
        <p:nvSpPr>
          <p:cNvPr id="7" name="Rectangle 6">
            <a:extLst>
              <a:ext uri="{FF2B5EF4-FFF2-40B4-BE49-F238E27FC236}">
                <a16:creationId xmlns:a16="http://schemas.microsoft.com/office/drawing/2014/main" id="{30D75AB6-84F9-42BE-8963-E17E22305954}"/>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67111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passées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4296571" cy="395209"/>
          </a:xfrm>
        </p:spPr>
        <p:txBody>
          <a:bodyPr>
            <a:normAutofit fontScale="85000" lnSpcReduction="10000"/>
          </a:bodyPr>
          <a:lstStyle/>
          <a:p>
            <a:pPr marL="0" indent="0" algn="just">
              <a:buNone/>
            </a:pPr>
            <a:r>
              <a:rPr lang="fr-FR" sz="2000" b="1" u="sng" dirty="0"/>
              <a:t>Classement des indicateurs passés par pays</a:t>
            </a:r>
          </a:p>
          <a:p>
            <a:pPr marL="0" indent="0" algn="just">
              <a:buNone/>
            </a:pPr>
            <a:endParaRPr lang="fr-FR" sz="2000" dirty="0"/>
          </a:p>
        </p:txBody>
      </p:sp>
      <p:sp>
        <p:nvSpPr>
          <p:cNvPr id="16" name="Espace réservé du contenu 2">
            <a:extLst>
              <a:ext uri="{FF2B5EF4-FFF2-40B4-BE49-F238E27FC236}">
                <a16:creationId xmlns:a16="http://schemas.microsoft.com/office/drawing/2014/main" id="{4CDEAB7C-2526-401F-B7EB-D939ECC3C176}"/>
              </a:ext>
            </a:extLst>
          </p:cNvPr>
          <p:cNvSpPr txBox="1">
            <a:spLocks/>
          </p:cNvSpPr>
          <p:nvPr/>
        </p:nvSpPr>
        <p:spPr>
          <a:xfrm>
            <a:off x="590388" y="2228793"/>
            <a:ext cx="10037637" cy="4305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fr-FR" sz="1800" b="1" dirty="0"/>
          </a:p>
        </p:txBody>
      </p:sp>
      <p:pic>
        <p:nvPicPr>
          <p:cNvPr id="4" name="Image 3">
            <a:extLst>
              <a:ext uri="{FF2B5EF4-FFF2-40B4-BE49-F238E27FC236}">
                <a16:creationId xmlns:a16="http://schemas.microsoft.com/office/drawing/2014/main" id="{619E92AC-5AC1-47FD-9A34-D98CF56C6043}"/>
              </a:ext>
            </a:extLst>
          </p:cNvPr>
          <p:cNvPicPr>
            <a:picLocks noChangeAspect="1"/>
          </p:cNvPicPr>
          <p:nvPr/>
        </p:nvPicPr>
        <p:blipFill>
          <a:blip r:embed="rId5"/>
          <a:stretch>
            <a:fillRect/>
          </a:stretch>
        </p:blipFill>
        <p:spPr>
          <a:xfrm>
            <a:off x="1766323" y="2073686"/>
            <a:ext cx="9447248" cy="4230349"/>
          </a:xfrm>
          <a:prstGeom prst="rect">
            <a:avLst/>
          </a:prstGeom>
        </p:spPr>
      </p:pic>
    </p:spTree>
    <p:extLst>
      <p:ext uri="{BB962C8B-B14F-4D97-AF65-F5344CB8AC3E}">
        <p14:creationId xmlns:p14="http://schemas.microsoft.com/office/powerpoint/2010/main" val="11662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passées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4296571" cy="395209"/>
          </a:xfrm>
        </p:spPr>
        <p:txBody>
          <a:bodyPr>
            <a:normAutofit fontScale="85000" lnSpcReduction="10000"/>
          </a:bodyPr>
          <a:lstStyle/>
          <a:p>
            <a:pPr marL="0" indent="0" algn="just">
              <a:buNone/>
            </a:pPr>
            <a:r>
              <a:rPr lang="fr-FR" sz="2000" b="1" u="sng" dirty="0"/>
              <a:t>Classement des indicateurs passés par régions</a:t>
            </a:r>
          </a:p>
          <a:p>
            <a:pPr marL="0" indent="0" algn="just">
              <a:buNone/>
            </a:pPr>
            <a:endParaRPr lang="fr-FR" sz="2000" dirty="0"/>
          </a:p>
        </p:txBody>
      </p:sp>
      <p:sp>
        <p:nvSpPr>
          <p:cNvPr id="16" name="Espace réservé du contenu 2">
            <a:extLst>
              <a:ext uri="{FF2B5EF4-FFF2-40B4-BE49-F238E27FC236}">
                <a16:creationId xmlns:a16="http://schemas.microsoft.com/office/drawing/2014/main" id="{4CDEAB7C-2526-401F-B7EB-D939ECC3C176}"/>
              </a:ext>
            </a:extLst>
          </p:cNvPr>
          <p:cNvSpPr txBox="1">
            <a:spLocks/>
          </p:cNvSpPr>
          <p:nvPr/>
        </p:nvSpPr>
        <p:spPr>
          <a:xfrm>
            <a:off x="590388" y="2228793"/>
            <a:ext cx="10037637" cy="4305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fr-FR" sz="1800" b="1" dirty="0"/>
          </a:p>
        </p:txBody>
      </p:sp>
      <p:pic>
        <p:nvPicPr>
          <p:cNvPr id="3" name="Image 2">
            <a:extLst>
              <a:ext uri="{FF2B5EF4-FFF2-40B4-BE49-F238E27FC236}">
                <a16:creationId xmlns:a16="http://schemas.microsoft.com/office/drawing/2014/main" id="{7331D530-1E37-436A-950E-F629328EB4DF}"/>
              </a:ext>
            </a:extLst>
          </p:cNvPr>
          <p:cNvPicPr>
            <a:picLocks noChangeAspect="1"/>
          </p:cNvPicPr>
          <p:nvPr/>
        </p:nvPicPr>
        <p:blipFill>
          <a:blip r:embed="rId5"/>
          <a:stretch>
            <a:fillRect/>
          </a:stretch>
        </p:blipFill>
        <p:spPr>
          <a:xfrm>
            <a:off x="161999" y="2187366"/>
            <a:ext cx="11868001" cy="2483267"/>
          </a:xfrm>
          <a:prstGeom prst="rect">
            <a:avLst/>
          </a:prstGeom>
        </p:spPr>
      </p:pic>
    </p:spTree>
    <p:extLst>
      <p:ext uri="{BB962C8B-B14F-4D97-AF65-F5344CB8AC3E}">
        <p14:creationId xmlns:p14="http://schemas.microsoft.com/office/powerpoint/2010/main" val="55748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2758190"/>
            <a:ext cx="8100767" cy="901299"/>
          </a:xfrm>
        </p:spPr>
        <p:txBody>
          <a:bodyPr>
            <a:normAutofit fontScale="90000"/>
          </a:bodyPr>
          <a:lstStyle/>
          <a:p>
            <a:r>
              <a:rPr lang="fr-FR" sz="3600" b="1" u="sng" dirty="0"/>
              <a:t>Analyse pré exploratoire </a:t>
            </a:r>
            <a:br>
              <a:rPr lang="fr-FR" sz="3600" b="1" u="sng" dirty="0"/>
            </a:br>
            <a:r>
              <a:rPr lang="fr-FR" sz="3600" b="1" u="sng" dirty="0"/>
              <a:t>des données futures (2020 – 2100)</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19168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futures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5145393" cy="395209"/>
          </a:xfrm>
        </p:spPr>
        <p:txBody>
          <a:bodyPr>
            <a:normAutofit/>
          </a:bodyPr>
          <a:lstStyle/>
          <a:p>
            <a:pPr marL="0" indent="0" algn="just">
              <a:buNone/>
            </a:pPr>
            <a:r>
              <a:rPr lang="fr-FR" sz="2000" b="1" u="sng" dirty="0"/>
              <a:t>Taux de remplissage des données futures</a:t>
            </a:r>
            <a:endParaRPr lang="fr-FR" sz="2000" dirty="0"/>
          </a:p>
        </p:txBody>
      </p:sp>
      <p:pic>
        <p:nvPicPr>
          <p:cNvPr id="5122" name="Picture 2">
            <a:extLst>
              <a:ext uri="{FF2B5EF4-FFF2-40B4-BE49-F238E27FC236}">
                <a16:creationId xmlns:a16="http://schemas.microsoft.com/office/drawing/2014/main" id="{1B5C90E6-C92B-429E-812D-3EA3FE6DD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64" y="2209493"/>
            <a:ext cx="11665348" cy="4052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67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futures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22250"/>
            <a:ext cx="5145393" cy="395209"/>
          </a:xfrm>
        </p:spPr>
        <p:txBody>
          <a:bodyPr>
            <a:normAutofit/>
          </a:bodyPr>
          <a:lstStyle/>
          <a:p>
            <a:pPr marL="0" indent="0" algn="just">
              <a:buNone/>
            </a:pPr>
            <a:r>
              <a:rPr lang="fr-FR" sz="2000" b="1" u="sng" dirty="0"/>
              <a:t>Nettoyage des données futures</a:t>
            </a:r>
            <a:endParaRPr lang="fr-FR" sz="2000" dirty="0"/>
          </a:p>
        </p:txBody>
      </p:sp>
      <p:pic>
        <p:nvPicPr>
          <p:cNvPr id="2" name="Image 1">
            <a:extLst>
              <a:ext uri="{FF2B5EF4-FFF2-40B4-BE49-F238E27FC236}">
                <a16:creationId xmlns:a16="http://schemas.microsoft.com/office/drawing/2014/main" id="{940B99B8-87B3-414F-AFBF-6FF2DF875905}"/>
              </a:ext>
            </a:extLst>
          </p:cNvPr>
          <p:cNvPicPr>
            <a:picLocks noChangeAspect="1"/>
          </p:cNvPicPr>
          <p:nvPr/>
        </p:nvPicPr>
        <p:blipFill>
          <a:blip r:embed="rId5"/>
          <a:stretch>
            <a:fillRect/>
          </a:stretch>
        </p:blipFill>
        <p:spPr>
          <a:xfrm>
            <a:off x="313736" y="1874346"/>
            <a:ext cx="3709259" cy="4754006"/>
          </a:xfrm>
          <a:prstGeom prst="rect">
            <a:avLst/>
          </a:prstGeom>
        </p:spPr>
      </p:pic>
      <p:pic>
        <p:nvPicPr>
          <p:cNvPr id="3" name="Image 2">
            <a:extLst>
              <a:ext uri="{FF2B5EF4-FFF2-40B4-BE49-F238E27FC236}">
                <a16:creationId xmlns:a16="http://schemas.microsoft.com/office/drawing/2014/main" id="{9EC4A08F-3E72-4048-A395-60C61B41402E}"/>
              </a:ext>
            </a:extLst>
          </p:cNvPr>
          <p:cNvPicPr>
            <a:picLocks noChangeAspect="1"/>
          </p:cNvPicPr>
          <p:nvPr/>
        </p:nvPicPr>
        <p:blipFill>
          <a:blip r:embed="rId6"/>
          <a:stretch>
            <a:fillRect/>
          </a:stretch>
        </p:blipFill>
        <p:spPr>
          <a:xfrm>
            <a:off x="4365274" y="4109987"/>
            <a:ext cx="3461454" cy="282724"/>
          </a:xfrm>
          <a:prstGeom prst="rect">
            <a:avLst/>
          </a:prstGeom>
        </p:spPr>
      </p:pic>
      <p:pic>
        <p:nvPicPr>
          <p:cNvPr id="4" name="Image 3">
            <a:extLst>
              <a:ext uri="{FF2B5EF4-FFF2-40B4-BE49-F238E27FC236}">
                <a16:creationId xmlns:a16="http://schemas.microsoft.com/office/drawing/2014/main" id="{6BF9C1AC-C36C-4525-A291-E7F3F1E3DBDB}"/>
              </a:ext>
            </a:extLst>
          </p:cNvPr>
          <p:cNvPicPr>
            <a:picLocks noChangeAspect="1"/>
          </p:cNvPicPr>
          <p:nvPr/>
        </p:nvPicPr>
        <p:blipFill>
          <a:blip r:embed="rId7"/>
          <a:stretch>
            <a:fillRect/>
          </a:stretch>
        </p:blipFill>
        <p:spPr>
          <a:xfrm>
            <a:off x="8169007" y="1874346"/>
            <a:ext cx="3761234" cy="4754006"/>
          </a:xfrm>
          <a:prstGeom prst="rect">
            <a:avLst/>
          </a:prstGeom>
        </p:spPr>
      </p:pic>
    </p:spTree>
    <p:extLst>
      <p:ext uri="{BB962C8B-B14F-4D97-AF65-F5344CB8AC3E}">
        <p14:creationId xmlns:p14="http://schemas.microsoft.com/office/powerpoint/2010/main" val="2607695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futures</a:t>
            </a:r>
          </a:p>
          <a:p>
            <a:pPr marL="0" indent="0" algn="ctr">
              <a:buNone/>
            </a:pPr>
            <a:endParaRPr lang="fr-FR" sz="2100" b="1" u="sng" dirty="0"/>
          </a:p>
        </p:txBody>
      </p:sp>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3964887" cy="395209"/>
          </a:xfrm>
        </p:spPr>
        <p:txBody>
          <a:bodyPr>
            <a:normAutofit/>
          </a:bodyPr>
          <a:lstStyle/>
          <a:p>
            <a:pPr marL="0" indent="0" algn="just">
              <a:buNone/>
            </a:pPr>
            <a:r>
              <a:rPr lang="fr-FR" sz="2000" b="1" u="sng" dirty="0"/>
              <a:t>Choix des indicateurs</a:t>
            </a:r>
            <a:endParaRPr lang="fr-FR" sz="2000" dirty="0"/>
          </a:p>
        </p:txBody>
      </p:sp>
      <p:sp>
        <p:nvSpPr>
          <p:cNvPr id="16" name="Espace réservé du contenu 2">
            <a:extLst>
              <a:ext uri="{FF2B5EF4-FFF2-40B4-BE49-F238E27FC236}">
                <a16:creationId xmlns:a16="http://schemas.microsoft.com/office/drawing/2014/main" id="{4CDEAB7C-2526-401F-B7EB-D939ECC3C176}"/>
              </a:ext>
            </a:extLst>
          </p:cNvPr>
          <p:cNvSpPr txBox="1">
            <a:spLocks/>
          </p:cNvSpPr>
          <p:nvPr/>
        </p:nvSpPr>
        <p:spPr>
          <a:xfrm>
            <a:off x="590388" y="2177993"/>
            <a:ext cx="10037637" cy="4305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t>Après suppression des </a:t>
            </a:r>
            <a:r>
              <a:rPr lang="en-US" sz="1600" dirty="0" err="1"/>
              <a:t>données</a:t>
            </a:r>
            <a:r>
              <a:rPr lang="en-US" sz="1600" dirty="0"/>
              <a:t> </a:t>
            </a:r>
            <a:r>
              <a:rPr lang="en-US" sz="1600" dirty="0" err="1"/>
              <a:t>manquantes</a:t>
            </a:r>
            <a:r>
              <a:rPr lang="en-US" sz="1600" dirty="0"/>
              <a:t> on se </a:t>
            </a:r>
            <a:r>
              <a:rPr lang="en-US" sz="1600" dirty="0" err="1"/>
              <a:t>retrouve</a:t>
            </a:r>
            <a:r>
              <a:rPr lang="en-US" sz="1600" dirty="0"/>
              <a:t> avec un total de 308 </a:t>
            </a:r>
            <a:r>
              <a:rPr lang="en-US" sz="1600" dirty="0" err="1"/>
              <a:t>indicateurs</a:t>
            </a:r>
            <a:r>
              <a:rPr lang="en-US" sz="1600" dirty="0"/>
              <a:t>. </a:t>
            </a:r>
            <a:br>
              <a:rPr lang="en-US" sz="1600" dirty="0"/>
            </a:br>
            <a:r>
              <a:rPr lang="en-US" sz="1600" dirty="0"/>
              <a:t>On y </a:t>
            </a:r>
            <a:r>
              <a:rPr lang="en-US" sz="1600" dirty="0" err="1"/>
              <a:t>retrouve</a:t>
            </a:r>
            <a:r>
              <a:rPr lang="en-US" sz="1600" dirty="0"/>
              <a:t> </a:t>
            </a:r>
            <a:r>
              <a:rPr lang="en-US" sz="1600" dirty="0" err="1"/>
              <a:t>notamment</a:t>
            </a:r>
            <a:r>
              <a:rPr lang="en-US" sz="1600" dirty="0"/>
              <a:t> des </a:t>
            </a:r>
            <a:r>
              <a:rPr lang="en-US" sz="1600" dirty="0" err="1"/>
              <a:t>informations</a:t>
            </a:r>
            <a:r>
              <a:rPr lang="en-US" sz="1600" dirty="0"/>
              <a:t> sur </a:t>
            </a:r>
            <a:r>
              <a:rPr lang="en-US" sz="1600" dirty="0" err="1"/>
              <a:t>l'éducation</a:t>
            </a:r>
            <a:r>
              <a:rPr lang="en-US" sz="1600" dirty="0"/>
              <a:t> par rapport à </a:t>
            </a:r>
            <a:r>
              <a:rPr lang="en-US" sz="1600" dirty="0" err="1"/>
              <a:t>l'âge</a:t>
            </a:r>
            <a:r>
              <a:rPr lang="en-US" sz="1600" dirty="0"/>
              <a:t> et au </a:t>
            </a:r>
            <a:r>
              <a:rPr lang="en-US" sz="1600" dirty="0" err="1"/>
              <a:t>niveau</a:t>
            </a:r>
            <a:r>
              <a:rPr lang="en-US" sz="1600" dirty="0"/>
              <a:t> </a:t>
            </a:r>
            <a:r>
              <a:rPr lang="en-US" sz="1600" dirty="0" err="1"/>
              <a:t>d'étude</a:t>
            </a:r>
            <a:r>
              <a:rPr lang="en-US" sz="1600" dirty="0"/>
              <a:t>. </a:t>
            </a:r>
          </a:p>
          <a:p>
            <a:pPr marL="0" indent="0" algn="just">
              <a:buNone/>
            </a:pPr>
            <a:endParaRPr lang="en-US" sz="1600" dirty="0"/>
          </a:p>
          <a:p>
            <a:pPr marL="0" indent="0" algn="just">
              <a:buNone/>
            </a:pPr>
            <a:r>
              <a:rPr lang="en-US" sz="1600" b="1" dirty="0" err="1"/>
              <a:t>Voici</a:t>
            </a:r>
            <a:r>
              <a:rPr lang="en-US" sz="1600" b="1" dirty="0"/>
              <a:t> les </a:t>
            </a:r>
            <a:r>
              <a:rPr lang="en-US" sz="1600" b="1" dirty="0" err="1"/>
              <a:t>indicateurs</a:t>
            </a:r>
            <a:r>
              <a:rPr lang="en-US" sz="1600" b="1" dirty="0"/>
              <a:t> sur </a:t>
            </a:r>
            <a:r>
              <a:rPr lang="en-US" sz="1600" b="1" dirty="0" err="1"/>
              <a:t>lequels</a:t>
            </a:r>
            <a:r>
              <a:rPr lang="en-US" sz="1600" b="1" dirty="0"/>
              <a:t> nous </a:t>
            </a:r>
            <a:r>
              <a:rPr lang="en-US" sz="1600" b="1" dirty="0" err="1"/>
              <a:t>allons</a:t>
            </a:r>
            <a:r>
              <a:rPr lang="en-US" sz="1600" b="1" dirty="0"/>
              <a:t> faire </a:t>
            </a:r>
            <a:r>
              <a:rPr lang="en-US" sz="1600" b="1" dirty="0" err="1"/>
              <a:t>notre</a:t>
            </a:r>
            <a:r>
              <a:rPr lang="en-US" sz="1600" b="1" dirty="0"/>
              <a:t> </a:t>
            </a:r>
            <a:r>
              <a:rPr lang="en-US" sz="1600" b="1" dirty="0" err="1"/>
              <a:t>analyse</a:t>
            </a:r>
            <a:r>
              <a:rPr lang="en-US" sz="1600" b="1" dirty="0"/>
              <a:t> : </a:t>
            </a:r>
          </a:p>
          <a:p>
            <a:pPr algn="just"/>
            <a:r>
              <a:rPr lang="en-US" sz="1400" dirty="0"/>
              <a:t>'Wittgenstein Projection: Percentage of the total population by highest level of educational attainment. Primary. Total’</a:t>
            </a:r>
          </a:p>
          <a:p>
            <a:pPr algn="just"/>
            <a:r>
              <a:rPr lang="en-US" sz="1400" dirty="0"/>
              <a:t>'Wittgenstein Projection: Percentage of the total population by highest level of educational attainment. Lower Secondary. Total’</a:t>
            </a:r>
          </a:p>
          <a:p>
            <a:pPr algn="just"/>
            <a:r>
              <a:rPr lang="en-US" sz="1400" dirty="0"/>
              <a:t>'Wittgenstein Projection: Percentage of the total population by highest level of educational attainment. Post Secondary. Total’</a:t>
            </a:r>
          </a:p>
          <a:p>
            <a:pPr algn="just"/>
            <a:r>
              <a:rPr lang="en-US" sz="1400" dirty="0"/>
              <a:t>'Wittgenstein Projection: Percentage of the total population by highest level of educational attainment. Upper Secondary. Total’</a:t>
            </a:r>
          </a:p>
          <a:p>
            <a:pPr algn="just"/>
            <a:r>
              <a:rPr lang="en-US" sz="1400" dirty="0"/>
              <a:t>'Wittgenstein Projection: Mean years of schooling. Age 15+. Total'</a:t>
            </a:r>
            <a:endParaRPr lang="fr-FR" sz="1400" dirty="0"/>
          </a:p>
        </p:txBody>
      </p:sp>
    </p:spTree>
    <p:extLst>
      <p:ext uri="{BB962C8B-B14F-4D97-AF65-F5344CB8AC3E}">
        <p14:creationId xmlns:p14="http://schemas.microsoft.com/office/powerpoint/2010/main" val="75695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6230136" cy="484647"/>
          </a:xfrm>
        </p:spPr>
        <p:txBody>
          <a:bodyPr>
            <a:normAutofit/>
          </a:bodyPr>
          <a:lstStyle/>
          <a:p>
            <a:pPr marL="0" indent="0" algn="just">
              <a:buNone/>
            </a:pPr>
            <a:r>
              <a:rPr lang="fr-FR" sz="2000" b="1" u="sng" dirty="0"/>
              <a:t>Indicateurs sur le taux d’accès à l’éducation (1/3) :</a:t>
            </a:r>
          </a:p>
        </p:txBody>
      </p:sp>
      <p:sp>
        <p:nvSpPr>
          <p:cNvPr id="13" name="Espace réservé du contenu 2">
            <a:extLst>
              <a:ext uri="{FF2B5EF4-FFF2-40B4-BE49-F238E27FC236}">
                <a16:creationId xmlns:a16="http://schemas.microsoft.com/office/drawing/2014/main" id="{2D2FFB7F-4E6F-4988-83EB-A2230FB4B6FF}"/>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futures</a:t>
            </a:r>
          </a:p>
          <a:p>
            <a:pPr marL="0" indent="0" algn="ctr">
              <a:buNone/>
            </a:pPr>
            <a:endParaRPr lang="fr-FR" sz="2100" b="1" u="sng" dirty="0"/>
          </a:p>
        </p:txBody>
      </p:sp>
      <p:pic>
        <p:nvPicPr>
          <p:cNvPr id="11266" name="Picture 2">
            <a:extLst>
              <a:ext uri="{FF2B5EF4-FFF2-40B4-BE49-F238E27FC236}">
                <a16:creationId xmlns:a16="http://schemas.microsoft.com/office/drawing/2014/main" id="{6EE3C0AF-CDC7-4560-B317-E3FEC741E6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67" y="2341845"/>
            <a:ext cx="5649391" cy="335791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98DE7FC3-627A-473A-AA20-78ADC9100E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6222" y="2341845"/>
            <a:ext cx="5649391" cy="326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300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6230136" cy="484647"/>
          </a:xfrm>
        </p:spPr>
        <p:txBody>
          <a:bodyPr>
            <a:normAutofit/>
          </a:bodyPr>
          <a:lstStyle/>
          <a:p>
            <a:pPr marL="0" indent="0" algn="just">
              <a:buNone/>
            </a:pPr>
            <a:r>
              <a:rPr lang="fr-FR" sz="2000" b="1" u="sng" dirty="0"/>
              <a:t>Indicateurs sur le taux d’accès à l’éducation (2/3) :</a:t>
            </a:r>
          </a:p>
        </p:txBody>
      </p:sp>
      <p:sp>
        <p:nvSpPr>
          <p:cNvPr id="13" name="Espace réservé du contenu 2">
            <a:extLst>
              <a:ext uri="{FF2B5EF4-FFF2-40B4-BE49-F238E27FC236}">
                <a16:creationId xmlns:a16="http://schemas.microsoft.com/office/drawing/2014/main" id="{2D2FFB7F-4E6F-4988-83EB-A2230FB4B6FF}"/>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futures</a:t>
            </a:r>
          </a:p>
          <a:p>
            <a:pPr marL="0" indent="0" algn="ctr">
              <a:buNone/>
            </a:pPr>
            <a:endParaRPr lang="fr-FR" sz="2100" b="1" u="sng" dirty="0"/>
          </a:p>
        </p:txBody>
      </p:sp>
      <p:pic>
        <p:nvPicPr>
          <p:cNvPr id="13314" name="Picture 2">
            <a:extLst>
              <a:ext uri="{FF2B5EF4-FFF2-40B4-BE49-F238E27FC236}">
                <a16:creationId xmlns:a16="http://schemas.microsoft.com/office/drawing/2014/main" id="{90E29E99-9EBB-4550-A82C-A80AA11E01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745" y="2177733"/>
            <a:ext cx="5660807" cy="329283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3F890C10-EE26-43CE-B8DF-8ACB2E6AFA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3450" y="2177733"/>
            <a:ext cx="5747143" cy="315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220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4" name="Espace réservé du contenu 2">
            <a:extLst>
              <a:ext uri="{FF2B5EF4-FFF2-40B4-BE49-F238E27FC236}">
                <a16:creationId xmlns:a16="http://schemas.microsoft.com/office/drawing/2014/main" id="{B49CB98B-BAE8-448F-8D0E-52D60AEEAD38}"/>
              </a:ext>
            </a:extLst>
          </p:cNvPr>
          <p:cNvSpPr>
            <a:spLocks noGrp="1"/>
          </p:cNvSpPr>
          <p:nvPr>
            <p:ph idx="1"/>
          </p:nvPr>
        </p:nvSpPr>
        <p:spPr>
          <a:xfrm>
            <a:off x="590389" y="1387428"/>
            <a:ext cx="6230136" cy="484647"/>
          </a:xfrm>
        </p:spPr>
        <p:txBody>
          <a:bodyPr>
            <a:normAutofit/>
          </a:bodyPr>
          <a:lstStyle/>
          <a:p>
            <a:pPr marL="0" indent="0" algn="just">
              <a:buNone/>
            </a:pPr>
            <a:r>
              <a:rPr lang="fr-FR" sz="2000" b="1" u="sng" dirty="0"/>
              <a:t>Indicateurs sur le taux d’accès à l’éducation (3/3) :</a:t>
            </a:r>
          </a:p>
        </p:txBody>
      </p:sp>
      <p:sp>
        <p:nvSpPr>
          <p:cNvPr id="13" name="Espace réservé du contenu 2">
            <a:extLst>
              <a:ext uri="{FF2B5EF4-FFF2-40B4-BE49-F238E27FC236}">
                <a16:creationId xmlns:a16="http://schemas.microsoft.com/office/drawing/2014/main" id="{2D2FFB7F-4E6F-4988-83EB-A2230FB4B6FF}"/>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futures</a:t>
            </a:r>
          </a:p>
          <a:p>
            <a:pPr marL="0" indent="0" algn="ctr">
              <a:buNone/>
            </a:pPr>
            <a:endParaRPr lang="fr-FR" sz="2100" b="1" u="sng" dirty="0"/>
          </a:p>
        </p:txBody>
      </p:sp>
      <p:pic>
        <p:nvPicPr>
          <p:cNvPr id="14338" name="Picture 2">
            <a:extLst>
              <a:ext uri="{FF2B5EF4-FFF2-40B4-BE49-F238E27FC236}">
                <a16:creationId xmlns:a16="http://schemas.microsoft.com/office/drawing/2014/main" id="{562E6922-FF71-458E-92A5-E9565A8143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8789" y="2259013"/>
            <a:ext cx="5154418" cy="443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869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2" name="Espace réservé du contenu 2">
            <a:extLst>
              <a:ext uri="{FF2B5EF4-FFF2-40B4-BE49-F238E27FC236}">
                <a16:creationId xmlns:a16="http://schemas.microsoft.com/office/drawing/2014/main" id="{87A8A4A7-ED31-406A-9DD6-69E575D252CD}"/>
              </a:ext>
            </a:extLst>
          </p:cNvPr>
          <p:cNvSpPr txBox="1">
            <a:spLocks/>
          </p:cNvSpPr>
          <p:nvPr/>
        </p:nvSpPr>
        <p:spPr>
          <a:xfrm>
            <a:off x="3402177" y="415344"/>
            <a:ext cx="5387643" cy="5023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200" b="1" u="sng" dirty="0"/>
              <a:t> Analyse pré exploratoire des données futures</a:t>
            </a:r>
          </a:p>
          <a:p>
            <a:pPr marL="0" indent="0" algn="ctr">
              <a:buNone/>
            </a:pPr>
            <a:endParaRPr lang="fr-FR" sz="2100" b="1" u="sng" dirty="0"/>
          </a:p>
        </p:txBody>
      </p:sp>
      <p:sp>
        <p:nvSpPr>
          <p:cNvPr id="16" name="Espace réservé du contenu 2">
            <a:extLst>
              <a:ext uri="{FF2B5EF4-FFF2-40B4-BE49-F238E27FC236}">
                <a16:creationId xmlns:a16="http://schemas.microsoft.com/office/drawing/2014/main" id="{4CDEAB7C-2526-401F-B7EB-D939ECC3C176}"/>
              </a:ext>
            </a:extLst>
          </p:cNvPr>
          <p:cNvSpPr txBox="1">
            <a:spLocks/>
          </p:cNvSpPr>
          <p:nvPr/>
        </p:nvSpPr>
        <p:spPr>
          <a:xfrm>
            <a:off x="590388" y="2228793"/>
            <a:ext cx="10037637" cy="4305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fr-FR" sz="1800" b="1" dirty="0"/>
          </a:p>
        </p:txBody>
      </p:sp>
      <p:sp>
        <p:nvSpPr>
          <p:cNvPr id="10" name="Espace réservé du contenu 2">
            <a:extLst>
              <a:ext uri="{FF2B5EF4-FFF2-40B4-BE49-F238E27FC236}">
                <a16:creationId xmlns:a16="http://schemas.microsoft.com/office/drawing/2014/main" id="{E7C80F19-2BE6-4A59-9D06-685F38365029}"/>
              </a:ext>
            </a:extLst>
          </p:cNvPr>
          <p:cNvSpPr txBox="1">
            <a:spLocks/>
          </p:cNvSpPr>
          <p:nvPr/>
        </p:nvSpPr>
        <p:spPr>
          <a:xfrm>
            <a:off x="590388" y="4476069"/>
            <a:ext cx="4296571" cy="39520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u="sng" dirty="0"/>
              <a:t>Classement des indicateurs futures par régions</a:t>
            </a:r>
            <a:endParaRPr lang="fr-FR" sz="2000" dirty="0"/>
          </a:p>
        </p:txBody>
      </p:sp>
      <p:pic>
        <p:nvPicPr>
          <p:cNvPr id="6" name="Image 5">
            <a:extLst>
              <a:ext uri="{FF2B5EF4-FFF2-40B4-BE49-F238E27FC236}">
                <a16:creationId xmlns:a16="http://schemas.microsoft.com/office/drawing/2014/main" id="{B1195A2A-1608-45F5-96A9-261229F8A72E}"/>
              </a:ext>
            </a:extLst>
          </p:cNvPr>
          <p:cNvPicPr>
            <a:picLocks noChangeAspect="1"/>
          </p:cNvPicPr>
          <p:nvPr/>
        </p:nvPicPr>
        <p:blipFill>
          <a:blip r:embed="rId5"/>
          <a:stretch>
            <a:fillRect/>
          </a:stretch>
        </p:blipFill>
        <p:spPr>
          <a:xfrm>
            <a:off x="43990" y="4899224"/>
            <a:ext cx="12104016" cy="1079497"/>
          </a:xfrm>
          <a:prstGeom prst="rect">
            <a:avLst/>
          </a:prstGeom>
        </p:spPr>
      </p:pic>
      <p:sp>
        <p:nvSpPr>
          <p:cNvPr id="13" name="Espace réservé du contenu 2">
            <a:extLst>
              <a:ext uri="{FF2B5EF4-FFF2-40B4-BE49-F238E27FC236}">
                <a16:creationId xmlns:a16="http://schemas.microsoft.com/office/drawing/2014/main" id="{5BF0D8BF-855E-4F22-80CA-FE4FA0DDCEB4}"/>
              </a:ext>
            </a:extLst>
          </p:cNvPr>
          <p:cNvSpPr>
            <a:spLocks noGrp="1"/>
          </p:cNvSpPr>
          <p:nvPr>
            <p:ph idx="1"/>
          </p:nvPr>
        </p:nvSpPr>
        <p:spPr>
          <a:xfrm>
            <a:off x="590389" y="1387428"/>
            <a:ext cx="4296571" cy="395209"/>
          </a:xfrm>
        </p:spPr>
        <p:txBody>
          <a:bodyPr>
            <a:normAutofit fontScale="85000" lnSpcReduction="10000"/>
          </a:bodyPr>
          <a:lstStyle/>
          <a:p>
            <a:pPr marL="0" indent="0" algn="just">
              <a:buNone/>
            </a:pPr>
            <a:r>
              <a:rPr lang="fr-FR" sz="2000" b="1" u="sng" dirty="0"/>
              <a:t>Classement des indicateurs futures par pays</a:t>
            </a:r>
            <a:endParaRPr lang="fr-FR" sz="2000" dirty="0"/>
          </a:p>
        </p:txBody>
      </p:sp>
      <p:pic>
        <p:nvPicPr>
          <p:cNvPr id="15" name="Image 14">
            <a:extLst>
              <a:ext uri="{FF2B5EF4-FFF2-40B4-BE49-F238E27FC236}">
                <a16:creationId xmlns:a16="http://schemas.microsoft.com/office/drawing/2014/main" id="{0447CF07-1FAC-48AD-A07C-4A8A599CC6E3}"/>
              </a:ext>
            </a:extLst>
          </p:cNvPr>
          <p:cNvPicPr>
            <a:picLocks noChangeAspect="1"/>
          </p:cNvPicPr>
          <p:nvPr/>
        </p:nvPicPr>
        <p:blipFill>
          <a:blip r:embed="rId6"/>
          <a:stretch>
            <a:fillRect/>
          </a:stretch>
        </p:blipFill>
        <p:spPr>
          <a:xfrm>
            <a:off x="153817" y="2008309"/>
            <a:ext cx="11884361" cy="2001850"/>
          </a:xfrm>
          <a:prstGeom prst="rect">
            <a:avLst/>
          </a:prstGeom>
        </p:spPr>
      </p:pic>
    </p:spTree>
    <p:extLst>
      <p:ext uri="{BB962C8B-B14F-4D97-AF65-F5344CB8AC3E}">
        <p14:creationId xmlns:p14="http://schemas.microsoft.com/office/powerpoint/2010/main" val="261238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Contexte &amp; Problématique</a:t>
            </a:r>
            <a:endParaRPr lang="fr-FR" sz="4400" b="1" u="sng" dirty="0"/>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1685793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2758190"/>
            <a:ext cx="8100767" cy="901299"/>
          </a:xfrm>
        </p:spPr>
        <p:txBody>
          <a:bodyPr>
            <a:normAutofit fontScale="90000"/>
          </a:bodyPr>
          <a:lstStyle/>
          <a:p>
            <a:r>
              <a:rPr lang="fr-FR" sz="3600" b="1" u="sng" dirty="0"/>
              <a:t>Conclusion &amp; Critiques sur le jeu de données</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3709435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7" name="Espace réservé du contenu 2">
            <a:extLst>
              <a:ext uri="{FF2B5EF4-FFF2-40B4-BE49-F238E27FC236}">
                <a16:creationId xmlns:a16="http://schemas.microsoft.com/office/drawing/2014/main" id="{02DF2F9C-3FFA-4DEB-9B5F-1097A16C3338}"/>
              </a:ext>
            </a:extLst>
          </p:cNvPr>
          <p:cNvSpPr txBox="1">
            <a:spLocks/>
          </p:cNvSpPr>
          <p:nvPr/>
        </p:nvSpPr>
        <p:spPr>
          <a:xfrm>
            <a:off x="3402178" y="308213"/>
            <a:ext cx="5387643" cy="50231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a:t>Conclusion &amp; Critiques sur le jeu de données</a:t>
            </a:r>
            <a:endParaRPr lang="fr-FR" sz="2100" b="1" u="sng" dirty="0"/>
          </a:p>
        </p:txBody>
      </p:sp>
      <p:pic>
        <p:nvPicPr>
          <p:cNvPr id="3" name="Image 2">
            <a:extLst>
              <a:ext uri="{FF2B5EF4-FFF2-40B4-BE49-F238E27FC236}">
                <a16:creationId xmlns:a16="http://schemas.microsoft.com/office/drawing/2014/main" id="{1A3E97DB-0851-4AD3-A7F8-C3A2879FCEEE}"/>
              </a:ext>
            </a:extLst>
          </p:cNvPr>
          <p:cNvPicPr>
            <a:picLocks noChangeAspect="1"/>
          </p:cNvPicPr>
          <p:nvPr/>
        </p:nvPicPr>
        <p:blipFill>
          <a:blip r:embed="rId4"/>
          <a:stretch>
            <a:fillRect/>
          </a:stretch>
        </p:blipFill>
        <p:spPr>
          <a:xfrm>
            <a:off x="381203" y="2227249"/>
            <a:ext cx="5681645" cy="2313577"/>
          </a:xfrm>
          <a:prstGeom prst="rect">
            <a:avLst/>
          </a:prstGeom>
        </p:spPr>
      </p:pic>
      <p:pic>
        <p:nvPicPr>
          <p:cNvPr id="6" name="Image 5">
            <a:extLst>
              <a:ext uri="{FF2B5EF4-FFF2-40B4-BE49-F238E27FC236}">
                <a16:creationId xmlns:a16="http://schemas.microsoft.com/office/drawing/2014/main" id="{50D5AD08-992D-4AC4-AD91-7D52C6F67E48}"/>
              </a:ext>
            </a:extLst>
          </p:cNvPr>
          <p:cNvPicPr>
            <a:picLocks noChangeAspect="1"/>
          </p:cNvPicPr>
          <p:nvPr/>
        </p:nvPicPr>
        <p:blipFill>
          <a:blip r:embed="rId5"/>
          <a:stretch>
            <a:fillRect/>
          </a:stretch>
        </p:blipFill>
        <p:spPr>
          <a:xfrm>
            <a:off x="6401005" y="2643172"/>
            <a:ext cx="5681645" cy="1481729"/>
          </a:xfrm>
          <a:prstGeom prst="rect">
            <a:avLst/>
          </a:prstGeom>
        </p:spPr>
      </p:pic>
    </p:spTree>
    <p:extLst>
      <p:ext uri="{BB962C8B-B14F-4D97-AF65-F5344CB8AC3E}">
        <p14:creationId xmlns:p14="http://schemas.microsoft.com/office/powerpoint/2010/main" val="2670381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6" name="Espace réservé du contenu 2">
            <a:extLst>
              <a:ext uri="{FF2B5EF4-FFF2-40B4-BE49-F238E27FC236}">
                <a16:creationId xmlns:a16="http://schemas.microsoft.com/office/drawing/2014/main" id="{4810BC22-D140-4138-8B76-B80B049CBD09}"/>
              </a:ext>
            </a:extLst>
          </p:cNvPr>
          <p:cNvSpPr txBox="1">
            <a:spLocks/>
          </p:cNvSpPr>
          <p:nvPr/>
        </p:nvSpPr>
        <p:spPr>
          <a:xfrm>
            <a:off x="590389" y="1569036"/>
            <a:ext cx="10037637" cy="4305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b="1" dirty="0"/>
              <a:t>Le jeu de données permet de répondre à la problématique et d’avoir une liste de pays selon plusieurs indicateurs liés à l’éducation notamment.</a:t>
            </a:r>
          </a:p>
          <a:p>
            <a:pPr algn="just"/>
            <a:endParaRPr lang="fr-FR" sz="1800" b="1" dirty="0"/>
          </a:p>
          <a:p>
            <a:pPr algn="just"/>
            <a:r>
              <a:rPr lang="fr-FR" sz="1800" b="1" dirty="0"/>
              <a:t>Il y a, cependant, de nombreuses données manquantes pour plusieurs années et pour plusieurs indicateurs.</a:t>
            </a:r>
          </a:p>
          <a:p>
            <a:pPr algn="just"/>
            <a:endParaRPr lang="fr-FR" sz="1800" b="1" dirty="0"/>
          </a:p>
          <a:p>
            <a:pPr algn="just"/>
            <a:r>
              <a:rPr lang="fr-FR" sz="1800" b="1" dirty="0"/>
              <a:t>Les indicateurs exploitables peuvent nous donner un premier aperçu mais il serait préférable d’avoir plus d’indicateurs liés aux pays. Une expansion doit être étudier de la manière la plus complète possible pour éviter de se tromper.</a:t>
            </a:r>
          </a:p>
          <a:p>
            <a:pPr algn="just"/>
            <a:endParaRPr lang="fr-FR" sz="1800" b="1" dirty="0"/>
          </a:p>
          <a:p>
            <a:pPr algn="just"/>
            <a:r>
              <a:rPr lang="fr-FR" sz="1800" b="1" dirty="0"/>
              <a:t>Academia peut donc s’appuyer sur ce jeu de données mais devrait penser à le compléter pour les années à venir. </a:t>
            </a:r>
          </a:p>
          <a:p>
            <a:pPr algn="just"/>
            <a:endParaRPr lang="fr-FR" sz="1800" b="1" dirty="0"/>
          </a:p>
          <a:p>
            <a:pPr algn="just"/>
            <a:endParaRPr lang="fr-FR" sz="1800" b="1" dirty="0"/>
          </a:p>
          <a:p>
            <a:pPr marL="0" indent="0" algn="just">
              <a:buNone/>
            </a:pPr>
            <a:endParaRPr lang="fr-FR" sz="1800" b="1" dirty="0"/>
          </a:p>
          <a:p>
            <a:pPr algn="just"/>
            <a:endParaRPr lang="fr-FR" sz="1800" b="1" dirty="0"/>
          </a:p>
          <a:p>
            <a:pPr algn="just"/>
            <a:endParaRPr lang="fr-FR" sz="1800" b="1" dirty="0"/>
          </a:p>
        </p:txBody>
      </p:sp>
      <p:sp>
        <p:nvSpPr>
          <p:cNvPr id="7" name="Espace réservé du contenu 2">
            <a:extLst>
              <a:ext uri="{FF2B5EF4-FFF2-40B4-BE49-F238E27FC236}">
                <a16:creationId xmlns:a16="http://schemas.microsoft.com/office/drawing/2014/main" id="{02DF2F9C-3FFA-4DEB-9B5F-1097A16C3338}"/>
              </a:ext>
            </a:extLst>
          </p:cNvPr>
          <p:cNvSpPr txBox="1">
            <a:spLocks/>
          </p:cNvSpPr>
          <p:nvPr/>
        </p:nvSpPr>
        <p:spPr>
          <a:xfrm>
            <a:off x="3402178" y="308213"/>
            <a:ext cx="5387643" cy="50231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Conclusion &amp; Critiques sur le jeu de données</a:t>
            </a:r>
            <a:endParaRPr lang="fr-FR" sz="2100" b="1" u="sng" dirty="0"/>
          </a:p>
        </p:txBody>
      </p:sp>
    </p:spTree>
    <p:extLst>
      <p:ext uri="{BB962C8B-B14F-4D97-AF65-F5344CB8AC3E}">
        <p14:creationId xmlns:p14="http://schemas.microsoft.com/office/powerpoint/2010/main" val="478772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2758190"/>
            <a:ext cx="8100767" cy="901299"/>
          </a:xfrm>
        </p:spPr>
        <p:txBody>
          <a:bodyPr>
            <a:normAutofit/>
          </a:bodyPr>
          <a:lstStyle/>
          <a:p>
            <a:r>
              <a:rPr lang="fr-FR" sz="3600" b="1" u="sng" dirty="0"/>
              <a:t>Merci de votre attention !</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05840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D020B2-12B0-4D9C-A488-0054A5845E6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282CE2-0834-4F00-B8DB-13CF8933D422}"/>
              </a:ext>
            </a:extLst>
          </p:cNvPr>
          <p:cNvSpPr>
            <a:spLocks noGrp="1"/>
          </p:cNvSpPr>
          <p:nvPr>
            <p:ph idx="1"/>
          </p:nvPr>
        </p:nvSpPr>
        <p:spPr/>
        <p:txBody>
          <a:bodyPr/>
          <a:lstStyle/>
          <a:p>
            <a:r>
              <a:rPr lang="fr-FR" dirty="0"/>
              <a:t>Pd : </a:t>
            </a:r>
            <a:r>
              <a:rPr lang="fr-FR" dirty="0" err="1"/>
              <a:t>str.containt</a:t>
            </a:r>
            <a:r>
              <a:rPr lang="fr-FR" dirty="0"/>
              <a:t> *</a:t>
            </a:r>
          </a:p>
          <a:p>
            <a:r>
              <a:rPr lang="fr-FR" dirty="0"/>
              <a:t>Expression </a:t>
            </a:r>
            <a:r>
              <a:rPr lang="fr-FR" dirty="0" err="1"/>
              <a:t>réguliére</a:t>
            </a:r>
            <a:r>
              <a:rPr lang="fr-FR"/>
              <a:t> : « Fr »… </a:t>
            </a:r>
            <a:endParaRPr lang="fr-FR" dirty="0"/>
          </a:p>
        </p:txBody>
      </p:sp>
    </p:spTree>
    <p:extLst>
      <p:ext uri="{BB962C8B-B14F-4D97-AF65-F5344CB8AC3E}">
        <p14:creationId xmlns:p14="http://schemas.microsoft.com/office/powerpoint/2010/main" val="134465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590389" y="1481671"/>
            <a:ext cx="10989039" cy="4351338"/>
          </a:xfrm>
        </p:spPr>
        <p:txBody>
          <a:bodyPr>
            <a:normAutofit/>
          </a:bodyPr>
          <a:lstStyle/>
          <a:p>
            <a:pPr marL="0" indent="0" algn="just">
              <a:buNone/>
            </a:pPr>
            <a:r>
              <a:rPr lang="fr-FR" dirty="0"/>
              <a:t>	</a:t>
            </a:r>
            <a:r>
              <a:rPr lang="fr-FR" sz="2400" b="1" dirty="0"/>
              <a:t> </a:t>
            </a:r>
            <a:r>
              <a:rPr lang="fr-FR" sz="2400" b="1" dirty="0" err="1"/>
              <a:t>Academy</a:t>
            </a:r>
            <a:r>
              <a:rPr lang="fr-FR" sz="2400" b="1" dirty="0"/>
              <a:t> </a:t>
            </a:r>
            <a:r>
              <a:rPr lang="fr-FR" sz="2400" dirty="0"/>
              <a:t>est une start-up de la </a:t>
            </a:r>
            <a:r>
              <a:rPr lang="fr-FR" sz="2400" dirty="0" err="1"/>
              <a:t>EdTech</a:t>
            </a:r>
            <a:r>
              <a:rPr lang="fr-FR" sz="2400" dirty="0"/>
              <a:t> qui propose des contenus de formation en ligne pour un public de niveau lycée et université.</a:t>
            </a:r>
          </a:p>
          <a:p>
            <a:pPr marL="0" indent="0" algn="just">
              <a:buNone/>
            </a:pPr>
            <a:endParaRPr lang="fr-FR" sz="2400" dirty="0"/>
          </a:p>
          <a:p>
            <a:pPr marL="0" indent="0" algn="just">
              <a:buNone/>
            </a:pPr>
            <a:r>
              <a:rPr lang="fr-FR" sz="2400" dirty="0"/>
              <a:t>	Elle a un souhait d’expansion à l’international et pour bien maîtriser cela nous demande d’exploiter un jeu de données avec de nombreuses informations. </a:t>
            </a:r>
          </a:p>
          <a:p>
            <a:pPr marL="0" indent="0" algn="just">
              <a:buNone/>
            </a:pPr>
            <a:r>
              <a:rPr lang="fr-FR" sz="2400" dirty="0"/>
              <a:t>	</a:t>
            </a:r>
          </a:p>
          <a:p>
            <a:pPr marL="0" indent="0" algn="just">
              <a:buNone/>
            </a:pPr>
            <a:r>
              <a:rPr lang="fr-FR" sz="2400" dirty="0"/>
              <a:t>	A partir de cela, nous avons pour </a:t>
            </a:r>
            <a:r>
              <a:rPr lang="fr-FR" sz="2400" b="1" dirty="0"/>
              <a:t>objectif</a:t>
            </a:r>
            <a:r>
              <a:rPr lang="fr-FR" sz="2400" dirty="0"/>
              <a:t> d’identifier les pays les plus adaptés à un développement commercial en réalisant une analyse pré exploratoire.</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5" y="415344"/>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Contexte &amp; Problématique</a:t>
            </a:r>
            <a:endParaRPr lang="fr-FR" sz="2100" b="1" u="sng" dirty="0"/>
          </a:p>
        </p:txBody>
      </p:sp>
      <p:sp>
        <p:nvSpPr>
          <p:cNvPr id="7" name="Rectangle 6">
            <a:extLst>
              <a:ext uri="{FF2B5EF4-FFF2-40B4-BE49-F238E27FC236}">
                <a16:creationId xmlns:a16="http://schemas.microsoft.com/office/drawing/2014/main" id="{30D75AB6-84F9-42BE-8963-E17E22305954}"/>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63403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Analyse du jeu de données</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359162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4113555" y="1097311"/>
            <a:ext cx="3964887" cy="395209"/>
          </a:xfrm>
        </p:spPr>
        <p:txBody>
          <a:bodyPr>
            <a:normAutofit/>
          </a:bodyPr>
          <a:lstStyle/>
          <a:p>
            <a:pPr marL="0" indent="0" algn="just">
              <a:buNone/>
            </a:pPr>
            <a:r>
              <a:rPr lang="fr-FR" sz="2000" b="1" u="sng" dirty="0"/>
              <a:t>Base de données 1 : </a:t>
            </a:r>
            <a:r>
              <a:rPr lang="fr-FR" sz="2000" b="1" u="sng" dirty="0" err="1"/>
              <a:t>Country_series</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 Analyse du jeu de données</a:t>
            </a:r>
          </a:p>
          <a:p>
            <a:pPr marL="0" indent="0" algn="ctr">
              <a:buNone/>
            </a:pP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pic>
        <p:nvPicPr>
          <p:cNvPr id="10" name="Image 9">
            <a:extLst>
              <a:ext uri="{FF2B5EF4-FFF2-40B4-BE49-F238E27FC236}">
                <a16:creationId xmlns:a16="http://schemas.microsoft.com/office/drawing/2014/main" id="{3838EDDC-E190-4498-A63C-70BDBE9F95C8}"/>
              </a:ext>
            </a:extLst>
          </p:cNvPr>
          <p:cNvPicPr/>
          <p:nvPr/>
        </p:nvPicPr>
        <p:blipFill>
          <a:blip r:embed="rId4"/>
          <a:stretch>
            <a:fillRect/>
          </a:stretch>
        </p:blipFill>
        <p:spPr>
          <a:xfrm>
            <a:off x="612572" y="2001782"/>
            <a:ext cx="4720590" cy="4305300"/>
          </a:xfrm>
          <a:prstGeom prst="rect">
            <a:avLst/>
          </a:prstGeom>
        </p:spPr>
      </p:pic>
      <p:sp>
        <p:nvSpPr>
          <p:cNvPr id="16" name="Espace réservé du contenu 2">
            <a:extLst>
              <a:ext uri="{FF2B5EF4-FFF2-40B4-BE49-F238E27FC236}">
                <a16:creationId xmlns:a16="http://schemas.microsoft.com/office/drawing/2014/main" id="{4810BC22-D140-4138-8B76-B80B049CBD09}"/>
              </a:ext>
            </a:extLst>
          </p:cNvPr>
          <p:cNvSpPr txBox="1">
            <a:spLocks/>
          </p:cNvSpPr>
          <p:nvPr/>
        </p:nvSpPr>
        <p:spPr>
          <a:xfrm>
            <a:off x="5819523" y="3124783"/>
            <a:ext cx="6354996" cy="132712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600" b="1" dirty="0"/>
              <a:t>Cette base de données nous donne la source des données </a:t>
            </a:r>
          </a:p>
          <a:p>
            <a:pPr marL="0" indent="0" algn="just">
              <a:buNone/>
            </a:pPr>
            <a:r>
              <a:rPr lang="fr-FR" sz="1600" b="1" dirty="0"/>
              <a:t>Nous pouvons retirer la colonne </a:t>
            </a:r>
            <a:r>
              <a:rPr lang="fr-FR" sz="1600" b="1" dirty="0" err="1"/>
              <a:t>Unnamed</a:t>
            </a:r>
            <a:r>
              <a:rPr lang="fr-FR" sz="1600" b="1" dirty="0"/>
              <a:t> car elle ne contient aucune données</a:t>
            </a:r>
          </a:p>
          <a:p>
            <a:pPr marL="0" indent="0" algn="just">
              <a:buNone/>
            </a:pPr>
            <a:r>
              <a:rPr lang="fr-FR" sz="1600" b="1" dirty="0"/>
              <a:t>Il n’y a pas de valeurs manquantes ailleurs</a:t>
            </a:r>
          </a:p>
          <a:p>
            <a:pPr marL="0" indent="0" algn="just">
              <a:buNone/>
            </a:pPr>
            <a:r>
              <a:rPr lang="fr-FR" sz="1600" b="1" dirty="0"/>
              <a:t>Cette base de données ne nous sera pas pertinente pour répondre à la problématique</a:t>
            </a:r>
          </a:p>
          <a:p>
            <a:pPr marL="0" indent="0" algn="just">
              <a:buNone/>
            </a:pPr>
            <a:endParaRPr lang="fr-FR" sz="2400" dirty="0"/>
          </a:p>
        </p:txBody>
      </p:sp>
      <p:cxnSp>
        <p:nvCxnSpPr>
          <p:cNvPr id="11" name="Connecteur droit 10">
            <a:extLst>
              <a:ext uri="{FF2B5EF4-FFF2-40B4-BE49-F238E27FC236}">
                <a16:creationId xmlns:a16="http://schemas.microsoft.com/office/drawing/2014/main" id="{3C6951A2-DC1A-492F-BF4A-D3F0CD325386}"/>
              </a:ext>
            </a:extLst>
          </p:cNvPr>
          <p:cNvCxnSpPr/>
          <p:nvPr/>
        </p:nvCxnSpPr>
        <p:spPr>
          <a:xfrm>
            <a:off x="5576342" y="1816004"/>
            <a:ext cx="0" cy="3944685"/>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785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cxnSp>
        <p:nvCxnSpPr>
          <p:cNvPr id="11" name="Connecteur droit 10">
            <a:extLst>
              <a:ext uri="{FF2B5EF4-FFF2-40B4-BE49-F238E27FC236}">
                <a16:creationId xmlns:a16="http://schemas.microsoft.com/office/drawing/2014/main" id="{3C6951A2-DC1A-492F-BF4A-D3F0CD325386}"/>
              </a:ext>
            </a:extLst>
          </p:cNvPr>
          <p:cNvCxnSpPr/>
          <p:nvPr/>
        </p:nvCxnSpPr>
        <p:spPr>
          <a:xfrm>
            <a:off x="5576342" y="1816004"/>
            <a:ext cx="0" cy="3944685"/>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pic>
        <p:nvPicPr>
          <p:cNvPr id="12" name="Image 11">
            <a:extLst>
              <a:ext uri="{FF2B5EF4-FFF2-40B4-BE49-F238E27FC236}">
                <a16:creationId xmlns:a16="http://schemas.microsoft.com/office/drawing/2014/main" id="{A760C753-78AE-4D76-96B9-528ACA00C9D3}"/>
              </a:ext>
            </a:extLst>
          </p:cNvPr>
          <p:cNvPicPr/>
          <p:nvPr/>
        </p:nvPicPr>
        <p:blipFill>
          <a:blip r:embed="rId4"/>
          <a:stretch>
            <a:fillRect/>
          </a:stretch>
        </p:blipFill>
        <p:spPr>
          <a:xfrm>
            <a:off x="412225" y="1471179"/>
            <a:ext cx="4846320" cy="2729230"/>
          </a:xfrm>
          <a:prstGeom prst="rect">
            <a:avLst/>
          </a:prstGeom>
        </p:spPr>
      </p:pic>
      <p:pic>
        <p:nvPicPr>
          <p:cNvPr id="14" name="Image 13">
            <a:extLst>
              <a:ext uri="{FF2B5EF4-FFF2-40B4-BE49-F238E27FC236}">
                <a16:creationId xmlns:a16="http://schemas.microsoft.com/office/drawing/2014/main" id="{92C107F4-488A-425D-B663-9568262AAB51}"/>
              </a:ext>
            </a:extLst>
          </p:cNvPr>
          <p:cNvPicPr/>
          <p:nvPr/>
        </p:nvPicPr>
        <p:blipFill>
          <a:blip r:embed="rId5"/>
          <a:stretch>
            <a:fillRect/>
          </a:stretch>
        </p:blipFill>
        <p:spPr>
          <a:xfrm>
            <a:off x="412225" y="4068568"/>
            <a:ext cx="3861110" cy="2787337"/>
          </a:xfrm>
          <a:prstGeom prst="rect">
            <a:avLst/>
          </a:prstGeom>
        </p:spPr>
      </p:pic>
      <p:sp>
        <p:nvSpPr>
          <p:cNvPr id="13" name="Espace réservé du contenu 2">
            <a:extLst>
              <a:ext uri="{FF2B5EF4-FFF2-40B4-BE49-F238E27FC236}">
                <a16:creationId xmlns:a16="http://schemas.microsoft.com/office/drawing/2014/main" id="{57A07137-1082-496A-99A4-28D9ED30AB5E}"/>
              </a:ext>
            </a:extLst>
          </p:cNvPr>
          <p:cNvSpPr>
            <a:spLocks noGrp="1"/>
          </p:cNvSpPr>
          <p:nvPr>
            <p:ph idx="1"/>
          </p:nvPr>
        </p:nvSpPr>
        <p:spPr>
          <a:xfrm>
            <a:off x="4405236" y="1097311"/>
            <a:ext cx="3381526" cy="395209"/>
          </a:xfrm>
        </p:spPr>
        <p:txBody>
          <a:bodyPr>
            <a:normAutofit/>
          </a:bodyPr>
          <a:lstStyle/>
          <a:p>
            <a:pPr marL="0" indent="0" algn="just">
              <a:buNone/>
            </a:pPr>
            <a:r>
              <a:rPr lang="fr-FR" sz="2000" b="1" u="sng" dirty="0"/>
              <a:t>Base de données 2 : Country</a:t>
            </a:r>
            <a:endParaRPr lang="fr-FR" sz="2000" dirty="0"/>
          </a:p>
        </p:txBody>
      </p:sp>
      <p:sp>
        <p:nvSpPr>
          <p:cNvPr id="18" name="Espace réservé du contenu 2">
            <a:extLst>
              <a:ext uri="{FF2B5EF4-FFF2-40B4-BE49-F238E27FC236}">
                <a16:creationId xmlns:a16="http://schemas.microsoft.com/office/drawing/2014/main" id="{31B35FF1-3C45-46B2-9624-FC6FA9F04A3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 Analyse du jeu de données</a:t>
            </a:r>
          </a:p>
          <a:p>
            <a:pPr marL="0" indent="0" algn="ctr">
              <a:buNone/>
            </a:pPr>
            <a:endParaRPr lang="fr-FR" sz="2100" b="1" u="sng" dirty="0"/>
          </a:p>
        </p:txBody>
      </p:sp>
      <p:sp>
        <p:nvSpPr>
          <p:cNvPr id="19" name="Espace réservé du contenu 2">
            <a:extLst>
              <a:ext uri="{FF2B5EF4-FFF2-40B4-BE49-F238E27FC236}">
                <a16:creationId xmlns:a16="http://schemas.microsoft.com/office/drawing/2014/main" id="{A2740C33-ED59-483A-B1B2-3CBE7DB848E0}"/>
              </a:ext>
            </a:extLst>
          </p:cNvPr>
          <p:cNvSpPr txBox="1">
            <a:spLocks/>
          </p:cNvSpPr>
          <p:nvPr/>
        </p:nvSpPr>
        <p:spPr>
          <a:xfrm>
            <a:off x="5732072" y="2030499"/>
            <a:ext cx="6354996" cy="405550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800" b="1" dirty="0"/>
              <a:t>En regardant le graphique, nous constatons que nous pouvons supprimer d’office 4 colonnes :</a:t>
            </a:r>
          </a:p>
          <a:p>
            <a:pPr marL="0" indent="0" algn="just">
              <a:buNone/>
            </a:pPr>
            <a:r>
              <a:rPr lang="fr-FR" sz="1800" b="1" dirty="0"/>
              <a:t>'National </a:t>
            </a:r>
            <a:r>
              <a:rPr lang="fr-FR" sz="1800" b="1" dirty="0" err="1"/>
              <a:t>Accounts</a:t>
            </a:r>
            <a:r>
              <a:rPr lang="fr-FR" sz="1800" b="1" dirty="0"/>
              <a:t> </a:t>
            </a:r>
            <a:r>
              <a:rPr lang="fr-FR" sz="1800" b="1" dirty="0" err="1"/>
              <a:t>reference</a:t>
            </a:r>
            <a:r>
              <a:rPr lang="fr-FR" sz="1800" b="1" dirty="0"/>
              <a:t> </a:t>
            </a:r>
            <a:r>
              <a:rPr lang="fr-FR" sz="1800" b="1" dirty="0" err="1"/>
              <a:t>year</a:t>
            </a:r>
            <a:r>
              <a:rPr lang="fr-FR" sz="1800" b="1" dirty="0"/>
              <a:t>', '</a:t>
            </a:r>
            <a:r>
              <a:rPr lang="fr-FR" sz="1800" b="1" dirty="0" err="1"/>
              <a:t>Other</a:t>
            </a:r>
            <a:r>
              <a:rPr lang="fr-FR" sz="1800" b="1" dirty="0"/>
              <a:t> groups', 'Alternative Conversion Factor', '</a:t>
            </a:r>
            <a:r>
              <a:rPr lang="fr-FR" sz="1800" b="1" dirty="0" err="1"/>
              <a:t>Unnamed</a:t>
            </a:r>
            <a:r>
              <a:rPr lang="fr-FR" sz="1800" b="1" dirty="0"/>
              <a:t> 31'</a:t>
            </a:r>
          </a:p>
          <a:p>
            <a:pPr marL="0" indent="0" algn="just">
              <a:buNone/>
            </a:pPr>
            <a:endParaRPr lang="fr-FR" sz="1800" b="1" dirty="0"/>
          </a:p>
          <a:p>
            <a:pPr marL="0" indent="0" algn="just">
              <a:buNone/>
            </a:pPr>
            <a:r>
              <a:rPr lang="fr-FR" sz="1800" b="1" dirty="0"/>
              <a:t>Maintenant regardons quelles colonnes ne semblent pas pertinentes pour l’analyse de notre problème :</a:t>
            </a:r>
          </a:p>
          <a:p>
            <a:pPr marL="0" indent="0" algn="just">
              <a:buNone/>
            </a:pPr>
            <a:r>
              <a:rPr lang="fr-FR" sz="1800" b="1" dirty="0"/>
              <a:t>'Table Name', 'Long Name', '2-alpha code', '</a:t>
            </a:r>
            <a:r>
              <a:rPr lang="fr-FR" sz="1800" b="1" dirty="0" err="1"/>
              <a:t>Special</a:t>
            </a:r>
            <a:r>
              <a:rPr lang="fr-FR" sz="1800" b="1" dirty="0"/>
              <a:t> Notes', 'WB-2code ', '</a:t>
            </a:r>
            <a:r>
              <a:rPr lang="fr-FR" sz="1800" b="1" dirty="0" err="1"/>
              <a:t>Latest</a:t>
            </a:r>
            <a:r>
              <a:rPr lang="fr-FR" sz="1800" b="1" dirty="0"/>
              <a:t> population </a:t>
            </a:r>
            <a:r>
              <a:rPr lang="fr-FR" sz="1800" b="1" dirty="0" err="1"/>
              <a:t>census</a:t>
            </a:r>
            <a:r>
              <a:rPr lang="fr-FR" sz="1800" b="1" dirty="0"/>
              <a:t>', '</a:t>
            </a:r>
            <a:r>
              <a:rPr lang="fr-FR" sz="1800" b="1" dirty="0" err="1"/>
              <a:t>Latest</a:t>
            </a:r>
            <a:r>
              <a:rPr lang="fr-FR" sz="1800" b="1" dirty="0"/>
              <a:t> </a:t>
            </a:r>
            <a:r>
              <a:rPr lang="fr-FR" sz="1800" b="1" dirty="0" err="1"/>
              <a:t>household</a:t>
            </a:r>
            <a:r>
              <a:rPr lang="fr-FR" sz="1800" b="1" dirty="0"/>
              <a:t> country', 'Source of </a:t>
            </a:r>
            <a:r>
              <a:rPr lang="fr-FR" sz="1800" b="1" dirty="0" err="1"/>
              <a:t>most</a:t>
            </a:r>
            <a:r>
              <a:rPr lang="fr-FR" sz="1800" b="1" dirty="0"/>
              <a:t> </a:t>
            </a:r>
            <a:r>
              <a:rPr lang="fr-FR" sz="1800" b="1" dirty="0" err="1"/>
              <a:t>recent</a:t>
            </a:r>
            <a:r>
              <a:rPr lang="fr-FR" sz="1800" b="1" dirty="0"/>
              <a:t> </a:t>
            </a:r>
            <a:r>
              <a:rPr lang="fr-FR" sz="1800" b="1" dirty="0" err="1"/>
              <a:t>income</a:t>
            </a:r>
            <a:r>
              <a:rPr lang="fr-FR" sz="1800" b="1" dirty="0"/>
              <a:t> and </a:t>
            </a:r>
            <a:r>
              <a:rPr lang="fr-FR" sz="1800" b="1" dirty="0" err="1"/>
              <a:t>expenditure</a:t>
            </a:r>
            <a:r>
              <a:rPr lang="fr-FR" sz="1800" b="1" dirty="0"/>
              <a:t> data ', '</a:t>
            </a:r>
            <a:r>
              <a:rPr lang="fr-FR" sz="1800" b="1" dirty="0" err="1"/>
              <a:t>Latest</a:t>
            </a:r>
            <a:r>
              <a:rPr lang="fr-FR" sz="1800" b="1" dirty="0"/>
              <a:t> agricultural </a:t>
            </a:r>
            <a:r>
              <a:rPr lang="fr-FR" sz="1800" b="1" dirty="0" err="1"/>
              <a:t>census</a:t>
            </a:r>
            <a:r>
              <a:rPr lang="fr-FR" sz="1800" b="1" dirty="0"/>
              <a:t>', '</a:t>
            </a:r>
            <a:r>
              <a:rPr lang="fr-FR" sz="1800" b="1" dirty="0" err="1"/>
              <a:t>Latest</a:t>
            </a:r>
            <a:r>
              <a:rPr lang="fr-FR" sz="1800" b="1" dirty="0"/>
              <a:t> </a:t>
            </a:r>
            <a:r>
              <a:rPr lang="fr-FR" sz="1800" b="1" dirty="0" err="1"/>
              <a:t>industrial</a:t>
            </a:r>
            <a:r>
              <a:rPr lang="fr-FR" sz="1800" b="1" dirty="0"/>
              <a:t> data', '</a:t>
            </a:r>
            <a:r>
              <a:rPr lang="fr-FR" sz="1800" b="1" dirty="0" err="1"/>
              <a:t>Latest</a:t>
            </a:r>
            <a:r>
              <a:rPr lang="fr-FR" sz="1800" b="1" dirty="0"/>
              <a:t> </a:t>
            </a:r>
            <a:r>
              <a:rPr lang="fr-FR" sz="1800" b="1" dirty="0" err="1"/>
              <a:t>trade</a:t>
            </a:r>
            <a:r>
              <a:rPr lang="fr-FR" sz="1800" b="1" dirty="0"/>
              <a:t> data', '</a:t>
            </a:r>
            <a:r>
              <a:rPr lang="fr-FR" sz="1800" b="1" dirty="0" err="1"/>
              <a:t>Latest</a:t>
            </a:r>
            <a:r>
              <a:rPr lang="fr-FR" sz="1800" b="1" dirty="0"/>
              <a:t> water </a:t>
            </a:r>
            <a:r>
              <a:rPr lang="fr-FR" sz="1800" b="1" dirty="0" err="1"/>
              <a:t>withdrawal</a:t>
            </a:r>
            <a:r>
              <a:rPr lang="fr-FR" sz="1800" b="1" dirty="0"/>
              <a:t> </a:t>
            </a:r>
            <a:r>
              <a:rPr lang="fr-FR" sz="1800" b="1" dirty="0" err="1"/>
              <a:t>data','National</a:t>
            </a:r>
            <a:r>
              <a:rPr lang="fr-FR" sz="1800" b="1" dirty="0"/>
              <a:t> </a:t>
            </a:r>
            <a:r>
              <a:rPr lang="fr-FR" sz="1800" b="1" dirty="0" err="1"/>
              <a:t>accounts</a:t>
            </a:r>
            <a:r>
              <a:rPr lang="fr-FR" sz="1800" b="1" dirty="0"/>
              <a:t> base </a:t>
            </a:r>
            <a:r>
              <a:rPr lang="fr-FR" sz="1800" b="1" dirty="0" err="1"/>
              <a:t>year</a:t>
            </a:r>
            <a:r>
              <a:rPr lang="fr-FR" sz="1800" b="1" dirty="0"/>
              <a:t>', 'SNA </a:t>
            </a:r>
            <a:r>
              <a:rPr lang="fr-FR" sz="1800" b="1" dirty="0" err="1"/>
              <a:t>price</a:t>
            </a:r>
            <a:r>
              <a:rPr lang="fr-FR" sz="1800" b="1" dirty="0"/>
              <a:t> valuation', '</a:t>
            </a:r>
            <a:r>
              <a:rPr lang="fr-FR" sz="1800" b="1" dirty="0" err="1"/>
              <a:t>Lending</a:t>
            </a:r>
            <a:r>
              <a:rPr lang="fr-FR" sz="1800" b="1" dirty="0"/>
              <a:t> </a:t>
            </a:r>
            <a:r>
              <a:rPr lang="fr-FR" sz="1800" b="1" dirty="0" err="1"/>
              <a:t>category</a:t>
            </a:r>
            <a:r>
              <a:rPr lang="fr-FR" sz="1800" b="1" dirty="0"/>
              <a:t>'</a:t>
            </a:r>
          </a:p>
          <a:p>
            <a:pPr marL="0" indent="0" algn="just">
              <a:buNone/>
            </a:pPr>
            <a:endParaRPr lang="fr-FR" sz="1800" b="1" dirty="0"/>
          </a:p>
          <a:p>
            <a:pPr marL="0" indent="0" algn="just">
              <a:buNone/>
            </a:pPr>
            <a:r>
              <a:rPr lang="fr-FR" sz="1800" b="1" dirty="0"/>
              <a:t>Nous allons donc garder les colonnes : 'Country Code',  'Short Name',  'Currency Unit',  '</a:t>
            </a:r>
            <a:r>
              <a:rPr lang="fr-FR" sz="1800" b="1" dirty="0" err="1"/>
              <a:t>Region</a:t>
            </a:r>
            <a:r>
              <a:rPr lang="fr-FR" sz="1800" b="1" dirty="0"/>
              <a:t>',  '</a:t>
            </a:r>
            <a:r>
              <a:rPr lang="fr-FR" sz="1800" b="1" dirty="0" err="1"/>
              <a:t>Income</a:t>
            </a:r>
            <a:r>
              <a:rPr lang="fr-FR" sz="1800" b="1" dirty="0"/>
              <a:t> Group’</a:t>
            </a:r>
          </a:p>
          <a:p>
            <a:pPr marL="0" indent="0" algn="just">
              <a:buNone/>
            </a:pPr>
            <a:endParaRPr lang="fr-FR" sz="1800" b="1" dirty="0"/>
          </a:p>
          <a:p>
            <a:pPr marL="0" indent="0" algn="just">
              <a:buNone/>
            </a:pPr>
            <a:r>
              <a:rPr lang="fr-FR" sz="1800" b="1" dirty="0"/>
              <a:t>Cette base de données nous sera très utile pour grouper les pays</a:t>
            </a:r>
          </a:p>
          <a:p>
            <a:pPr marL="0" indent="0" algn="just">
              <a:buFont typeface="Arial" panose="020B0604020202020204" pitchFamily="34" charset="0"/>
              <a:buNone/>
            </a:pPr>
            <a:endParaRPr lang="fr-FR" sz="2400" dirty="0"/>
          </a:p>
        </p:txBody>
      </p:sp>
    </p:spTree>
    <p:extLst>
      <p:ext uri="{BB962C8B-B14F-4D97-AF65-F5344CB8AC3E}">
        <p14:creationId xmlns:p14="http://schemas.microsoft.com/office/powerpoint/2010/main" val="401436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cxnSp>
        <p:nvCxnSpPr>
          <p:cNvPr id="11" name="Connecteur droit 10">
            <a:extLst>
              <a:ext uri="{FF2B5EF4-FFF2-40B4-BE49-F238E27FC236}">
                <a16:creationId xmlns:a16="http://schemas.microsoft.com/office/drawing/2014/main" id="{3C6951A2-DC1A-492F-BF4A-D3F0CD325386}"/>
              </a:ext>
            </a:extLst>
          </p:cNvPr>
          <p:cNvCxnSpPr/>
          <p:nvPr/>
        </p:nvCxnSpPr>
        <p:spPr>
          <a:xfrm>
            <a:off x="5576342" y="1816004"/>
            <a:ext cx="0" cy="3944685"/>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pic>
        <p:nvPicPr>
          <p:cNvPr id="10" name="Image 9">
            <a:extLst>
              <a:ext uri="{FF2B5EF4-FFF2-40B4-BE49-F238E27FC236}">
                <a16:creationId xmlns:a16="http://schemas.microsoft.com/office/drawing/2014/main" id="{0D3A2ED9-9318-4520-A255-AB1EDF2FFBCA}"/>
              </a:ext>
            </a:extLst>
          </p:cNvPr>
          <p:cNvPicPr/>
          <p:nvPr/>
        </p:nvPicPr>
        <p:blipFill>
          <a:blip r:embed="rId4"/>
          <a:stretch>
            <a:fillRect/>
          </a:stretch>
        </p:blipFill>
        <p:spPr>
          <a:xfrm>
            <a:off x="146557" y="1572364"/>
            <a:ext cx="4868498" cy="2602221"/>
          </a:xfrm>
          <a:prstGeom prst="rect">
            <a:avLst/>
          </a:prstGeom>
        </p:spPr>
      </p:pic>
      <p:pic>
        <p:nvPicPr>
          <p:cNvPr id="18" name="Image 17">
            <a:extLst>
              <a:ext uri="{FF2B5EF4-FFF2-40B4-BE49-F238E27FC236}">
                <a16:creationId xmlns:a16="http://schemas.microsoft.com/office/drawing/2014/main" id="{D125FA19-68D6-4F60-9A1F-F4FC6EFFA431}"/>
              </a:ext>
            </a:extLst>
          </p:cNvPr>
          <p:cNvPicPr/>
          <p:nvPr/>
        </p:nvPicPr>
        <p:blipFill>
          <a:blip r:embed="rId5"/>
          <a:stretch>
            <a:fillRect/>
          </a:stretch>
        </p:blipFill>
        <p:spPr>
          <a:xfrm>
            <a:off x="120800" y="4146304"/>
            <a:ext cx="4892044" cy="2710792"/>
          </a:xfrm>
          <a:prstGeom prst="rect">
            <a:avLst/>
          </a:prstGeom>
        </p:spPr>
      </p:pic>
      <p:sp>
        <p:nvSpPr>
          <p:cNvPr id="2" name="Rectangle 1">
            <a:extLst>
              <a:ext uri="{FF2B5EF4-FFF2-40B4-BE49-F238E27FC236}">
                <a16:creationId xmlns:a16="http://schemas.microsoft.com/office/drawing/2014/main" id="{C53E0A09-659F-4E48-BB66-12EC94D909C4}"/>
              </a:ext>
            </a:extLst>
          </p:cNvPr>
          <p:cNvSpPr/>
          <p:nvPr/>
        </p:nvSpPr>
        <p:spPr>
          <a:xfrm>
            <a:off x="4939645" y="1572364"/>
            <a:ext cx="150829" cy="2602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u contenu 2">
            <a:extLst>
              <a:ext uri="{FF2B5EF4-FFF2-40B4-BE49-F238E27FC236}">
                <a16:creationId xmlns:a16="http://schemas.microsoft.com/office/drawing/2014/main" id="{A917E6FD-0251-44B0-9074-8D054D564FCA}"/>
              </a:ext>
            </a:extLst>
          </p:cNvPr>
          <p:cNvSpPr>
            <a:spLocks noGrp="1"/>
          </p:cNvSpPr>
          <p:nvPr>
            <p:ph idx="1"/>
          </p:nvPr>
        </p:nvSpPr>
        <p:spPr>
          <a:xfrm>
            <a:off x="4630089" y="1097311"/>
            <a:ext cx="2931822" cy="341745"/>
          </a:xfrm>
        </p:spPr>
        <p:txBody>
          <a:bodyPr>
            <a:normAutofit lnSpcReduction="10000"/>
          </a:bodyPr>
          <a:lstStyle/>
          <a:p>
            <a:pPr marL="0" indent="0" algn="just">
              <a:buNone/>
            </a:pPr>
            <a:r>
              <a:rPr lang="fr-FR" sz="2000" b="1" u="sng" dirty="0"/>
              <a:t>Base de données 3 : Data</a:t>
            </a:r>
            <a:endParaRPr lang="fr-FR" sz="2000" dirty="0"/>
          </a:p>
        </p:txBody>
      </p:sp>
      <p:sp>
        <p:nvSpPr>
          <p:cNvPr id="14" name="Espace réservé du contenu 2">
            <a:extLst>
              <a:ext uri="{FF2B5EF4-FFF2-40B4-BE49-F238E27FC236}">
                <a16:creationId xmlns:a16="http://schemas.microsoft.com/office/drawing/2014/main" id="{42C70615-6385-455A-9053-297E94B7242F}"/>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 Analyse du jeu de données</a:t>
            </a:r>
          </a:p>
          <a:p>
            <a:pPr marL="0" indent="0" algn="ctr">
              <a:buNone/>
            </a:pPr>
            <a:endParaRPr lang="fr-FR" sz="2100" b="1" u="sng" dirty="0"/>
          </a:p>
        </p:txBody>
      </p:sp>
      <p:sp>
        <p:nvSpPr>
          <p:cNvPr id="19" name="Espace réservé du contenu 2">
            <a:extLst>
              <a:ext uri="{FF2B5EF4-FFF2-40B4-BE49-F238E27FC236}">
                <a16:creationId xmlns:a16="http://schemas.microsoft.com/office/drawing/2014/main" id="{70DA3345-E4AE-48A4-9B07-9BBC614CACAB}"/>
              </a:ext>
            </a:extLst>
          </p:cNvPr>
          <p:cNvSpPr txBox="1">
            <a:spLocks/>
          </p:cNvSpPr>
          <p:nvPr/>
        </p:nvSpPr>
        <p:spPr>
          <a:xfrm>
            <a:off x="5690447" y="1816005"/>
            <a:ext cx="6354996" cy="461928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400" b="1" dirty="0"/>
              <a:t>Dans cette base de données, nous avons des informations en fonction du Pays, du Code Pays, de l'Indicateur et du Code de l'indicateur pour les années 1970 à 2100.</a:t>
            </a:r>
          </a:p>
          <a:p>
            <a:pPr marL="0" indent="0" algn="just">
              <a:buNone/>
            </a:pPr>
            <a:endParaRPr lang="fr-FR" sz="1400" b="1" dirty="0"/>
          </a:p>
          <a:p>
            <a:pPr marL="0" indent="0" algn="just">
              <a:buNone/>
            </a:pPr>
            <a:r>
              <a:rPr lang="fr-FR" sz="1400" b="1" dirty="0"/>
              <a:t>La colonne </a:t>
            </a:r>
            <a:r>
              <a:rPr lang="fr-FR" sz="1400" b="1" dirty="0" err="1"/>
              <a:t>Unnamed</a:t>
            </a:r>
            <a:r>
              <a:rPr lang="fr-FR" sz="1400" b="1" dirty="0"/>
              <a:t> 69 est à retirer car elle ne contient aucune données.</a:t>
            </a:r>
          </a:p>
          <a:p>
            <a:pPr marL="0" indent="0" algn="just">
              <a:buNone/>
            </a:pPr>
            <a:r>
              <a:rPr lang="fr-FR" sz="1400" b="1" dirty="0"/>
              <a:t>Les colonnes 'Indicator Name' et 'Indicator Code' nous montrent qu'il y a 3665 indicateurs.</a:t>
            </a:r>
          </a:p>
          <a:p>
            <a:pPr marL="0" indent="0" algn="just">
              <a:buNone/>
            </a:pPr>
            <a:endParaRPr lang="fr-FR" sz="1400" b="1" dirty="0"/>
          </a:p>
          <a:p>
            <a:pPr marL="0" indent="0" algn="just">
              <a:buNone/>
            </a:pPr>
            <a:r>
              <a:rPr lang="fr-FR" sz="1400" b="1" dirty="0"/>
              <a:t>Graphiquement nous pouvons voir qu’une analyse serait pertinente entre les années 2000 et 2015 avec un pic de données en 2010.</a:t>
            </a:r>
          </a:p>
          <a:p>
            <a:pPr marL="0" indent="0" algn="just">
              <a:buNone/>
            </a:pPr>
            <a:r>
              <a:rPr lang="fr-FR" sz="1400" b="1" dirty="0"/>
              <a:t>A partir de 2020 on voit une continuité au niveau des données alors que les années ne sont pas encore apparues. Une hypothèse prédictive a été mise en place.</a:t>
            </a:r>
          </a:p>
          <a:p>
            <a:pPr marL="0" indent="0" algn="just">
              <a:buNone/>
            </a:pPr>
            <a:endParaRPr lang="fr-FR" sz="1400" b="1" dirty="0"/>
          </a:p>
          <a:p>
            <a:pPr marL="0" indent="0" algn="just">
              <a:buNone/>
            </a:pPr>
            <a:r>
              <a:rPr lang="fr-FR" sz="1400" b="1" dirty="0"/>
              <a:t>Nous allons donc séparer cette base de données en deux parties :</a:t>
            </a:r>
          </a:p>
          <a:p>
            <a:pPr marL="0" indent="0" algn="just">
              <a:buNone/>
            </a:pPr>
            <a:r>
              <a:rPr lang="fr-FR" sz="1400" b="1" dirty="0"/>
              <a:t>* Données historiques =&gt; les années 1970 à 2017</a:t>
            </a:r>
          </a:p>
          <a:p>
            <a:pPr marL="0" indent="0" algn="just">
              <a:buNone/>
            </a:pPr>
            <a:r>
              <a:rPr lang="fr-FR" sz="1400" b="1" dirty="0"/>
              <a:t>* Données prédictives =&gt; les années 2020 à 2100</a:t>
            </a:r>
          </a:p>
          <a:p>
            <a:pPr marL="0" indent="0" algn="just">
              <a:buNone/>
            </a:pPr>
            <a:endParaRPr lang="fr-FR" sz="1400" b="1" dirty="0"/>
          </a:p>
          <a:p>
            <a:pPr marL="0" indent="0" algn="just">
              <a:buNone/>
            </a:pPr>
            <a:r>
              <a:rPr lang="fr-FR" sz="1400" b="1" dirty="0"/>
              <a:t>Cela nous permettra de comparer la pertinence des données sur le passe mais également de faire une prédiction sur le futur.</a:t>
            </a:r>
            <a:endParaRPr lang="fr-FR" sz="2000" dirty="0"/>
          </a:p>
        </p:txBody>
      </p:sp>
    </p:spTree>
    <p:extLst>
      <p:ext uri="{BB962C8B-B14F-4D97-AF65-F5344CB8AC3E}">
        <p14:creationId xmlns:p14="http://schemas.microsoft.com/office/powerpoint/2010/main" val="365653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cxnSp>
        <p:nvCxnSpPr>
          <p:cNvPr id="11" name="Connecteur droit 10">
            <a:extLst>
              <a:ext uri="{FF2B5EF4-FFF2-40B4-BE49-F238E27FC236}">
                <a16:creationId xmlns:a16="http://schemas.microsoft.com/office/drawing/2014/main" id="{3C6951A2-DC1A-492F-BF4A-D3F0CD325386}"/>
              </a:ext>
            </a:extLst>
          </p:cNvPr>
          <p:cNvCxnSpPr/>
          <p:nvPr/>
        </p:nvCxnSpPr>
        <p:spPr>
          <a:xfrm>
            <a:off x="5576342" y="1816004"/>
            <a:ext cx="0" cy="3944685"/>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pic>
        <p:nvPicPr>
          <p:cNvPr id="10" name="Image 9">
            <a:extLst>
              <a:ext uri="{FF2B5EF4-FFF2-40B4-BE49-F238E27FC236}">
                <a16:creationId xmlns:a16="http://schemas.microsoft.com/office/drawing/2014/main" id="{6A5AE458-9481-48AE-8C4A-C9FBF046A8BC}"/>
              </a:ext>
            </a:extLst>
          </p:cNvPr>
          <p:cNvPicPr/>
          <p:nvPr/>
        </p:nvPicPr>
        <p:blipFill>
          <a:blip r:embed="rId5"/>
          <a:stretch>
            <a:fillRect/>
          </a:stretch>
        </p:blipFill>
        <p:spPr>
          <a:xfrm>
            <a:off x="60171" y="1656163"/>
            <a:ext cx="5275400" cy="4707853"/>
          </a:xfrm>
          <a:prstGeom prst="rect">
            <a:avLst/>
          </a:prstGeom>
        </p:spPr>
      </p:pic>
      <p:sp>
        <p:nvSpPr>
          <p:cNvPr id="13" name="Rectangle 12">
            <a:extLst>
              <a:ext uri="{FF2B5EF4-FFF2-40B4-BE49-F238E27FC236}">
                <a16:creationId xmlns:a16="http://schemas.microsoft.com/office/drawing/2014/main" id="{947430DB-680B-426C-90FD-E8A72E7EBF2C}"/>
              </a:ext>
            </a:extLst>
          </p:cNvPr>
          <p:cNvSpPr/>
          <p:nvPr/>
        </p:nvSpPr>
        <p:spPr>
          <a:xfrm>
            <a:off x="5232929" y="1656163"/>
            <a:ext cx="246991" cy="4707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contenu 2">
            <a:extLst>
              <a:ext uri="{FF2B5EF4-FFF2-40B4-BE49-F238E27FC236}">
                <a16:creationId xmlns:a16="http://schemas.microsoft.com/office/drawing/2014/main" id="{90660D74-ED4E-47D5-9A74-25DF61A4C91A}"/>
              </a:ext>
            </a:extLst>
          </p:cNvPr>
          <p:cNvSpPr>
            <a:spLocks noGrp="1"/>
          </p:cNvSpPr>
          <p:nvPr>
            <p:ph idx="1"/>
          </p:nvPr>
        </p:nvSpPr>
        <p:spPr>
          <a:xfrm>
            <a:off x="4390246" y="1097311"/>
            <a:ext cx="3411507" cy="356735"/>
          </a:xfrm>
        </p:spPr>
        <p:txBody>
          <a:bodyPr>
            <a:normAutofit lnSpcReduction="10000"/>
          </a:bodyPr>
          <a:lstStyle/>
          <a:p>
            <a:pPr marL="0" indent="0" algn="just">
              <a:buNone/>
            </a:pPr>
            <a:r>
              <a:rPr lang="fr-FR" sz="2000" b="1" u="sng" dirty="0"/>
              <a:t>Base de données 4 : </a:t>
            </a:r>
            <a:r>
              <a:rPr lang="fr-FR" sz="2000" b="1" u="sng" dirty="0" err="1"/>
              <a:t>FootNote</a:t>
            </a:r>
            <a:endParaRPr lang="fr-FR" sz="2000" dirty="0"/>
          </a:p>
        </p:txBody>
      </p:sp>
      <p:sp>
        <p:nvSpPr>
          <p:cNvPr id="14" name="Espace réservé du contenu 2">
            <a:extLst>
              <a:ext uri="{FF2B5EF4-FFF2-40B4-BE49-F238E27FC236}">
                <a16:creationId xmlns:a16="http://schemas.microsoft.com/office/drawing/2014/main" id="{32794A26-F1B0-4657-A8A5-5E2AF64B463F}"/>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 Analyse du jeu de données</a:t>
            </a:r>
          </a:p>
          <a:p>
            <a:pPr marL="0" indent="0" algn="ctr">
              <a:buNone/>
            </a:pPr>
            <a:endParaRPr lang="fr-FR" sz="2100" b="1" u="sng" dirty="0"/>
          </a:p>
        </p:txBody>
      </p:sp>
      <p:sp>
        <p:nvSpPr>
          <p:cNvPr id="20" name="Espace réservé du contenu 2">
            <a:extLst>
              <a:ext uri="{FF2B5EF4-FFF2-40B4-BE49-F238E27FC236}">
                <a16:creationId xmlns:a16="http://schemas.microsoft.com/office/drawing/2014/main" id="{288E1CF2-82AF-413E-A489-70C0B342E767}"/>
              </a:ext>
            </a:extLst>
          </p:cNvPr>
          <p:cNvSpPr txBox="1">
            <a:spLocks/>
          </p:cNvSpPr>
          <p:nvPr/>
        </p:nvSpPr>
        <p:spPr>
          <a:xfrm>
            <a:off x="5819523" y="3124783"/>
            <a:ext cx="6354996" cy="13271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600" b="1" dirty="0"/>
              <a:t>Informations sur l’origine des données associées à chaque Country Code.</a:t>
            </a:r>
          </a:p>
          <a:p>
            <a:pPr marL="0" indent="0" algn="just">
              <a:buNone/>
            </a:pPr>
            <a:r>
              <a:rPr lang="fr-FR" sz="1600" b="1" dirty="0"/>
              <a:t>La colonne </a:t>
            </a:r>
            <a:r>
              <a:rPr lang="fr-FR" sz="1600" b="1" dirty="0" err="1"/>
              <a:t>Unnamed</a:t>
            </a:r>
            <a:r>
              <a:rPr lang="fr-FR" sz="1600" b="1" dirty="0"/>
              <a:t>: 4 est à supprimer.</a:t>
            </a:r>
          </a:p>
          <a:p>
            <a:pPr marL="0" indent="0" algn="just">
              <a:buNone/>
            </a:pPr>
            <a:r>
              <a:rPr lang="fr-FR" sz="1600" b="1" dirty="0"/>
              <a:t>Cette base de données ne nous sera pas pertinente pour répondre à la problématique </a:t>
            </a:r>
          </a:p>
        </p:txBody>
      </p:sp>
    </p:spTree>
    <p:extLst>
      <p:ext uri="{BB962C8B-B14F-4D97-AF65-F5344CB8AC3E}">
        <p14:creationId xmlns:p14="http://schemas.microsoft.com/office/powerpoint/2010/main" val="37569901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1332</Words>
  <Application>Microsoft Office PowerPoint</Application>
  <PresentationFormat>Grand écran</PresentationFormat>
  <Paragraphs>162</Paragraphs>
  <Slides>34</Slides>
  <Notes>18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Arial</vt:lpstr>
      <vt:lpstr>Calibri</vt:lpstr>
      <vt:lpstr>Calibri Light</vt:lpstr>
      <vt:lpstr>Wingdings</vt:lpstr>
      <vt:lpstr>Thème Office</vt:lpstr>
      <vt:lpstr>Projet n°2</vt:lpstr>
      <vt:lpstr>Présentation PowerPoint</vt:lpstr>
      <vt:lpstr>Contexte &amp; Problématique</vt:lpstr>
      <vt:lpstr>Présentation PowerPoint</vt:lpstr>
      <vt:lpstr>Analyse du jeu de données</vt:lpstr>
      <vt:lpstr>Présentation PowerPoint</vt:lpstr>
      <vt:lpstr>Présentation PowerPoint</vt:lpstr>
      <vt:lpstr>Présentation PowerPoint</vt:lpstr>
      <vt:lpstr>Présentation PowerPoint</vt:lpstr>
      <vt:lpstr>Présentation PowerPoint</vt:lpstr>
      <vt:lpstr>Présentation PowerPoint</vt:lpstr>
      <vt:lpstr>Analyse pré exploratoire  des données passées (1970 – 2017)</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Analyse pré exploratoire  des données futures (2020 – 2100)</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 &amp; Critiques sur le jeu de données</vt:lpstr>
      <vt:lpstr>Présentation PowerPoint</vt:lpstr>
      <vt:lpstr>Présentation PowerPoint</vt:lpstr>
      <vt:lpstr>Merci de votre attention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n°2</dc:title>
  <dc:creator>Anojan</dc:creator>
  <cp:lastModifiedBy>Anojan</cp:lastModifiedBy>
  <cp:revision>64</cp:revision>
  <dcterms:created xsi:type="dcterms:W3CDTF">2020-12-03T18:05:25Z</dcterms:created>
  <dcterms:modified xsi:type="dcterms:W3CDTF">2021-01-14T09:32:19Z</dcterms:modified>
</cp:coreProperties>
</file>