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2" r:id="rId3"/>
    <p:sldId id="270" r:id="rId4"/>
    <p:sldId id="280" r:id="rId5"/>
    <p:sldId id="281" r:id="rId6"/>
    <p:sldId id="263" r:id="rId7"/>
    <p:sldId id="282" r:id="rId8"/>
    <p:sldId id="283" r:id="rId9"/>
    <p:sldId id="284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8EA8-95D5-4750-A75C-B4E50D5E3C1F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8AA12-EF4A-4F80-A39A-A04ECD409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9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9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4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1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AA12-EF4A-4F80-A39A-A04ECD4092F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05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8AA12-EF4A-4F80-A39A-A04ECD4092F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3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86CAA-8402-45C2-8525-A22106E940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4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478A2-5CF8-4654-ABBF-A13B67A8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C4CE7-F35E-445B-A82B-CCAF71D6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CE3F6-AB88-426D-8183-53B11662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B28D7-DF6E-4E19-965F-A68C46FE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AC90F-0F30-432B-A353-1040E1C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518D4-E881-47DC-BBA7-D11E8DCE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B05451-A93B-418B-80E7-711289C5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6E59A-3A77-4A95-A779-8F5BE09A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4EF88-74D3-497E-95D8-7DA6E73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D81FD-01BB-4660-B8D3-CACA6776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36E86-4D83-4EF8-B251-0C60DBDC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BD87F-E137-41CB-992E-EAD38C41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692F0-CAFC-4586-8C0E-BCC45F9A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729AB-8F32-40BC-A8D7-95F717D2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225D4-0846-4B69-AD4C-718B9F6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E03F2-EE32-4A7D-8C1C-BF2A23D3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A0820-C8CF-4C74-A645-193B7447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1B11A-30E4-43FC-BDA2-678CA5B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0EA11-78CE-449F-A18A-9B3FBFE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D5C9F-4850-434A-A454-533B387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2BE05-4F15-43B4-B23B-0C7464F8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6CDAB-4811-4434-B0E8-15A9F56C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819E6-9BEF-4E4E-8F6C-47139530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14621-0585-4FB0-8722-A609080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80DA7-C996-494A-94F3-D49BE40C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91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BE02B-D6D3-462F-B801-26696AD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D1D51-F7AA-454D-9FF2-82AAEF7B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A8412-A47C-40AB-92B7-B35ACF4C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9771B-AD54-47B4-8475-DA73590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BA0B85-F16B-4D61-8E53-3419B93F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CC956-52BC-4515-8D45-141452AE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5D35-7106-451D-8405-28F40B09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BA111-FBA8-42B0-8799-BD36F2F8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9E32C-9644-4A93-8F98-28E0B98A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A42B6-4612-4AD2-8342-72C3ABC67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1D0A8F-9C66-4320-8801-799FBB0F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89A585-EE22-493B-93D3-1EC75F20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BEB320-A5AE-4623-953B-154A2E99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14BD3-698A-496A-B280-680BEDB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CE9BD-FDEA-414B-AB90-7F4E597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EC2C52-C2B1-4048-9640-35C42C5C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5DCFE3-A494-45E1-86E6-3FA244A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78EEEF-42F3-4962-BDD1-B7D041EB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C0C7C5-47E9-45C5-9E08-407930B1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3DB2A8-02CB-4F2A-B1F6-0684242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A69BCC-3EDD-4405-B990-04A8D801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E0CE-D510-40A4-A935-4B663053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904C3-3E9A-4A44-AA7D-8885AFCB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D7898B-69A6-438B-AF1D-6FAC31C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C19E70-2C55-469C-BD6C-50FCF0B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256AF-B465-4175-86D5-709CB87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5D846-4BF9-4EB6-BF8C-C862EDB5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3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36006-85CF-424E-ABBE-B2F1D6CC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C54D28-6732-410B-9675-1CCD26628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844B1-7093-413A-A50D-84D54D90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6F0D2-0233-48CD-949A-E4B7689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8D739-79D6-49DC-943D-4738F809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C93-3139-4BA4-9667-35DB36FC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3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103032-C2BC-4D80-A4EA-5988452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7F397-8A98-47B1-B054-13E6211F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BCE3F-AA89-476B-8F2C-84B4CC94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CF7A-4D41-4C34-B599-E8FD8691CCA8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CF7A2-F37A-4B9F-8046-6D508FF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0FB1F-3B81-4BEF-8301-0C366539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BE94-6443-42E4-8EFE-37A8E7FF6A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7E18C9-559D-4DA9-BC08-9E158FC5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978"/>
          </a:xfrm>
        </p:spPr>
        <p:txBody>
          <a:bodyPr>
            <a:normAutofit/>
          </a:bodyPr>
          <a:lstStyle/>
          <a:p>
            <a:r>
              <a:rPr lang="fr-FR" b="1" i="1" dirty="0"/>
              <a:t>Concevez une application au service de la santé publique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3D009BE-D318-4344-96ED-57581F4DE71A}"/>
              </a:ext>
            </a:extLst>
          </p:cNvPr>
          <p:cNvSpPr txBox="1">
            <a:spLocks/>
          </p:cNvSpPr>
          <p:nvPr/>
        </p:nvSpPr>
        <p:spPr>
          <a:xfrm>
            <a:off x="8499047" y="5933914"/>
            <a:ext cx="4149365" cy="35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ANANTHARAJAH Anojan</a:t>
            </a:r>
          </a:p>
        </p:txBody>
      </p:sp>
    </p:spTree>
    <p:extLst>
      <p:ext uri="{BB962C8B-B14F-4D97-AF65-F5344CB8AC3E}">
        <p14:creationId xmlns:p14="http://schemas.microsoft.com/office/powerpoint/2010/main" val="336486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4788545" cy="395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Nettoyage sur les variables Quantitatives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&amp; Nettoyage du jeu de données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A74AB9C-6792-49A5-9128-07F8B76C6BDA}"/>
              </a:ext>
            </a:extLst>
          </p:cNvPr>
          <p:cNvCxnSpPr/>
          <p:nvPr/>
        </p:nvCxnSpPr>
        <p:spPr>
          <a:xfrm>
            <a:off x="7034784" y="188976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CCBC68-FB86-4528-8993-51280AFF11B3}"/>
              </a:ext>
            </a:extLst>
          </p:cNvPr>
          <p:cNvSpPr txBox="1"/>
          <p:nvPr/>
        </p:nvSpPr>
        <p:spPr>
          <a:xfrm>
            <a:off x="7304526" y="2606562"/>
            <a:ext cx="4730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Détection des valeurs aberrantes &amp; atypiques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Fixation d’un intervalle de [0:100] sauf pour energy_kcal_100g et </a:t>
            </a:r>
            <a:r>
              <a:rPr lang="fr-FR" sz="1600" dirty="0" err="1"/>
              <a:t>nutriscore_score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valeurs manquantes par la moyenne correspondant à la colonne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3FE60C8-00F6-419C-822C-09034010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3" y="2043113"/>
            <a:ext cx="6754178" cy="15863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119C6F-0B81-443F-8AAC-B3EA4859D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3" y="3872941"/>
            <a:ext cx="6754178" cy="15808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837469-68D3-40A1-BD1B-9548A3526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3" y="5953776"/>
            <a:ext cx="6448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Analyse Exploratoire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70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5387643" cy="39520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Univariées - Quantitative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D1A232A-2170-464B-A60A-9BCF8881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323" y="2060067"/>
            <a:ext cx="9401175" cy="3981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9487AE7-F3B4-405A-B817-02BD3D3028B9}"/>
              </a:ext>
            </a:extLst>
          </p:cNvPr>
          <p:cNvSpPr txBox="1"/>
          <p:nvPr/>
        </p:nvSpPr>
        <p:spPr>
          <a:xfrm>
            <a:off x="2047507" y="6302197"/>
            <a:ext cx="911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Pour faciliter l’analyse, la colonne Kcal a été retirée (ordre de grandeur plus large que les autres variables)</a:t>
            </a:r>
          </a:p>
        </p:txBody>
      </p:sp>
    </p:spTree>
    <p:extLst>
      <p:ext uri="{BB962C8B-B14F-4D97-AF65-F5344CB8AC3E}">
        <p14:creationId xmlns:p14="http://schemas.microsoft.com/office/powerpoint/2010/main" val="164364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5387643" cy="39520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Univariées - Quantitative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09C428-37C5-4A1F-B629-713E6C77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09" y="2722623"/>
            <a:ext cx="3557079" cy="27311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0C6D8A-7C46-4102-9814-54B8EEE3F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91" y="2780579"/>
            <a:ext cx="3607791" cy="26152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3E8F36-633A-4E24-A260-94CD654D3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115" y="2693645"/>
            <a:ext cx="3658502" cy="27601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0CDFE8-A967-4192-8D93-3128AE23F893}"/>
              </a:ext>
            </a:extLst>
          </p:cNvPr>
          <p:cNvSpPr txBox="1"/>
          <p:nvPr/>
        </p:nvSpPr>
        <p:spPr>
          <a:xfrm>
            <a:off x="4852040" y="6038504"/>
            <a:ext cx="248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3 Distributions principales</a:t>
            </a:r>
          </a:p>
        </p:txBody>
      </p:sp>
    </p:spTree>
    <p:extLst>
      <p:ext uri="{BB962C8B-B14F-4D97-AF65-F5344CB8AC3E}">
        <p14:creationId xmlns:p14="http://schemas.microsoft.com/office/powerpoint/2010/main" val="5405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5387643" cy="395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Univariées - Qualitative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00CC0CF-8FBC-49EB-A474-9AC027844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0" y="2690241"/>
            <a:ext cx="5895975" cy="26479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8FC5AF0-04C9-4B95-9EA9-EA9EC59EE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285" y="2428303"/>
            <a:ext cx="45815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3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129409" cy="7172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Bivariées : Quantitative - Quantitative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410F5B-31C0-476D-9245-4517DDE0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7" y="2369071"/>
            <a:ext cx="3326020" cy="33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FD5C042-067C-40EA-85CC-BA62BDF68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9" y="2657147"/>
            <a:ext cx="7905818" cy="20794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2E3EA5-64AB-4720-8E29-69F26D1451AD}"/>
              </a:ext>
            </a:extLst>
          </p:cNvPr>
          <p:cNvSpPr/>
          <p:nvPr/>
        </p:nvSpPr>
        <p:spPr>
          <a:xfrm>
            <a:off x="2755056" y="3085555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A7642-3AB8-402E-A60C-078B123B853C}"/>
              </a:ext>
            </a:extLst>
          </p:cNvPr>
          <p:cNvSpPr/>
          <p:nvPr/>
        </p:nvSpPr>
        <p:spPr>
          <a:xfrm>
            <a:off x="3718158" y="3087124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80E44-72A8-4223-9BF0-7AD39708719C}"/>
              </a:ext>
            </a:extLst>
          </p:cNvPr>
          <p:cNvSpPr/>
          <p:nvPr/>
        </p:nvSpPr>
        <p:spPr>
          <a:xfrm>
            <a:off x="5471549" y="3087123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67B838-029E-406F-BCDD-6BAF8CD3C763}"/>
              </a:ext>
            </a:extLst>
          </p:cNvPr>
          <p:cNvSpPr/>
          <p:nvPr/>
        </p:nvSpPr>
        <p:spPr>
          <a:xfrm>
            <a:off x="2187118" y="3294517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5630B6-A2D6-44E6-B9CB-B102967B9A81}"/>
              </a:ext>
            </a:extLst>
          </p:cNvPr>
          <p:cNvSpPr/>
          <p:nvPr/>
        </p:nvSpPr>
        <p:spPr>
          <a:xfrm>
            <a:off x="3718164" y="3294517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717BD-724D-4C35-B5A2-3B2BD25AD1BE}"/>
              </a:ext>
            </a:extLst>
          </p:cNvPr>
          <p:cNvSpPr/>
          <p:nvPr/>
        </p:nvSpPr>
        <p:spPr>
          <a:xfrm>
            <a:off x="2187120" y="3483057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59D3DA-B820-48D4-A1BF-09213F11A84D}"/>
              </a:ext>
            </a:extLst>
          </p:cNvPr>
          <p:cNvSpPr/>
          <p:nvPr/>
        </p:nvSpPr>
        <p:spPr>
          <a:xfrm>
            <a:off x="2766051" y="3483056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DF419-C624-4C0A-80E9-8BA2A99A1BE3}"/>
              </a:ext>
            </a:extLst>
          </p:cNvPr>
          <p:cNvSpPr/>
          <p:nvPr/>
        </p:nvSpPr>
        <p:spPr>
          <a:xfrm>
            <a:off x="5480970" y="3690446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826AF7-3DC6-40A7-A93E-F50494EBEC61}"/>
              </a:ext>
            </a:extLst>
          </p:cNvPr>
          <p:cNvSpPr/>
          <p:nvPr/>
        </p:nvSpPr>
        <p:spPr>
          <a:xfrm>
            <a:off x="4773965" y="3888408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9805C-2C58-42B9-ADD4-35515B93753C}"/>
              </a:ext>
            </a:extLst>
          </p:cNvPr>
          <p:cNvSpPr/>
          <p:nvPr/>
        </p:nvSpPr>
        <p:spPr>
          <a:xfrm>
            <a:off x="2191015" y="3897832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16F810-9CE5-492D-BEBB-7CBBDB96A4A4}"/>
              </a:ext>
            </a:extLst>
          </p:cNvPr>
          <p:cNvSpPr/>
          <p:nvPr/>
        </p:nvSpPr>
        <p:spPr>
          <a:xfrm>
            <a:off x="6800726" y="3907264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89E3A0-95FC-4E4E-9A05-F990CD51B932}"/>
              </a:ext>
            </a:extLst>
          </p:cNvPr>
          <p:cNvSpPr/>
          <p:nvPr/>
        </p:nvSpPr>
        <p:spPr>
          <a:xfrm>
            <a:off x="5462123" y="4322044"/>
            <a:ext cx="487767" cy="14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8C70CB0-3B18-4323-B4E6-CFF78782BA50}"/>
              </a:ext>
            </a:extLst>
          </p:cNvPr>
          <p:cNvSpPr txBox="1"/>
          <p:nvPr/>
        </p:nvSpPr>
        <p:spPr>
          <a:xfrm>
            <a:off x="3750495" y="6126240"/>
            <a:ext cx="469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Analyse sur la corrélation des variables quantitatives</a:t>
            </a:r>
          </a:p>
        </p:txBody>
      </p:sp>
    </p:spTree>
    <p:extLst>
      <p:ext uri="{BB962C8B-B14F-4D97-AF65-F5344CB8AC3E}">
        <p14:creationId xmlns:p14="http://schemas.microsoft.com/office/powerpoint/2010/main" val="338144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129409" cy="7172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Bivariées : Qualitative - Qualitative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BFA0F24-3B1C-4A6C-BC2C-D769C19DD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84" y="2121408"/>
            <a:ext cx="11782425" cy="3905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DC6A4E-92A2-471B-9807-33526149D18B}"/>
              </a:ext>
            </a:extLst>
          </p:cNvPr>
          <p:cNvSpPr/>
          <p:nvPr/>
        </p:nvSpPr>
        <p:spPr>
          <a:xfrm>
            <a:off x="8887357" y="3672468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B1256-323E-49F9-A852-DEE8A41EC1BC}"/>
              </a:ext>
            </a:extLst>
          </p:cNvPr>
          <p:cNvSpPr/>
          <p:nvPr/>
        </p:nvSpPr>
        <p:spPr>
          <a:xfrm>
            <a:off x="8820301" y="5434212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1CEAB-5E5E-461D-A7B9-B8479C358E47}"/>
              </a:ext>
            </a:extLst>
          </p:cNvPr>
          <p:cNvSpPr/>
          <p:nvPr/>
        </p:nvSpPr>
        <p:spPr>
          <a:xfrm>
            <a:off x="10917325" y="3654180"/>
            <a:ext cx="360275" cy="25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200E4E-EEB3-4213-ABAD-A98ABB62E707}"/>
              </a:ext>
            </a:extLst>
          </p:cNvPr>
          <p:cNvSpPr/>
          <p:nvPr/>
        </p:nvSpPr>
        <p:spPr>
          <a:xfrm>
            <a:off x="9844429" y="4239396"/>
            <a:ext cx="335891" cy="22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7E619-DF00-40B3-9DEF-F75E957EE735}"/>
              </a:ext>
            </a:extLst>
          </p:cNvPr>
          <p:cNvSpPr/>
          <p:nvPr/>
        </p:nvSpPr>
        <p:spPr>
          <a:xfrm>
            <a:off x="11075821" y="2849508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B5464-49CE-4A01-A586-CFBBE45F20D2}"/>
              </a:ext>
            </a:extLst>
          </p:cNvPr>
          <p:cNvSpPr/>
          <p:nvPr/>
        </p:nvSpPr>
        <p:spPr>
          <a:xfrm>
            <a:off x="8844685" y="2837316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EDF982-2028-4565-8162-84A87252E2C4}"/>
              </a:ext>
            </a:extLst>
          </p:cNvPr>
          <p:cNvSpPr/>
          <p:nvPr/>
        </p:nvSpPr>
        <p:spPr>
          <a:xfrm>
            <a:off x="9844429" y="3276228"/>
            <a:ext cx="335891" cy="22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AC116-4304-49F7-B56E-70882C2B416F}"/>
              </a:ext>
            </a:extLst>
          </p:cNvPr>
          <p:cNvSpPr/>
          <p:nvPr/>
        </p:nvSpPr>
        <p:spPr>
          <a:xfrm>
            <a:off x="11088013" y="4263780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CDCC1-BC87-4BE4-9FD6-3E7BF6C238BE}"/>
              </a:ext>
            </a:extLst>
          </p:cNvPr>
          <p:cNvSpPr/>
          <p:nvPr/>
        </p:nvSpPr>
        <p:spPr>
          <a:xfrm>
            <a:off x="8832493" y="4544196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F5A4D-BEC9-43AF-BBE2-E5B383425E3E}"/>
              </a:ext>
            </a:extLst>
          </p:cNvPr>
          <p:cNvSpPr/>
          <p:nvPr/>
        </p:nvSpPr>
        <p:spPr>
          <a:xfrm>
            <a:off x="11075821" y="4556388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F94A8-1E68-4945-884C-DF949A867E10}"/>
              </a:ext>
            </a:extLst>
          </p:cNvPr>
          <p:cNvSpPr/>
          <p:nvPr/>
        </p:nvSpPr>
        <p:spPr>
          <a:xfrm>
            <a:off x="8832493" y="4836804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2D153-14F3-4715-9C57-EAFE1644A7C4}"/>
              </a:ext>
            </a:extLst>
          </p:cNvPr>
          <p:cNvSpPr/>
          <p:nvPr/>
        </p:nvSpPr>
        <p:spPr>
          <a:xfrm>
            <a:off x="11088013" y="4848996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6C14D-97E7-4F7B-BF61-09CD18A3B0BD}"/>
              </a:ext>
            </a:extLst>
          </p:cNvPr>
          <p:cNvSpPr/>
          <p:nvPr/>
        </p:nvSpPr>
        <p:spPr>
          <a:xfrm>
            <a:off x="9381133" y="5153796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6E944-12E7-4614-95CB-B291B2B25EF3}"/>
              </a:ext>
            </a:extLst>
          </p:cNvPr>
          <p:cNvSpPr/>
          <p:nvPr/>
        </p:nvSpPr>
        <p:spPr>
          <a:xfrm>
            <a:off x="11088013" y="5153796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07EC7-163B-4A28-A1BA-66C5F68887B4}"/>
              </a:ext>
            </a:extLst>
          </p:cNvPr>
          <p:cNvSpPr/>
          <p:nvPr/>
        </p:nvSpPr>
        <p:spPr>
          <a:xfrm>
            <a:off x="11088013" y="5434212"/>
            <a:ext cx="256643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1BC8ED-D557-4664-AEFA-652ED51DE781}"/>
              </a:ext>
            </a:extLst>
          </p:cNvPr>
          <p:cNvSpPr txBox="1"/>
          <p:nvPr/>
        </p:nvSpPr>
        <p:spPr>
          <a:xfrm>
            <a:off x="3750494" y="6299843"/>
            <a:ext cx="563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Fréquence d’apparition des catégories selon le </a:t>
            </a:r>
            <a:r>
              <a:rPr lang="fr-FR" sz="1600" b="1" i="1" dirty="0" err="1"/>
              <a:t>Nutriscore_grade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382060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129409" cy="7172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Bivariées : Qualitative - Quantitative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B76E63B-CEE4-4DB8-8EFC-3B125AA0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314575"/>
            <a:ext cx="11353800" cy="2228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AC1EBD-2A96-42AE-8F51-B424B3417B1B}"/>
              </a:ext>
            </a:extLst>
          </p:cNvPr>
          <p:cNvSpPr/>
          <p:nvPr/>
        </p:nvSpPr>
        <p:spPr>
          <a:xfrm>
            <a:off x="4083984" y="2947931"/>
            <a:ext cx="756240" cy="1558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15C76-2BAB-4BCB-A5F7-30B050E9FEC4}"/>
              </a:ext>
            </a:extLst>
          </p:cNvPr>
          <p:cNvSpPr/>
          <p:nvPr/>
        </p:nvSpPr>
        <p:spPr>
          <a:xfrm>
            <a:off x="6979445" y="2984507"/>
            <a:ext cx="1890421" cy="152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D481D-5864-4E40-AA19-ABA0CC20C3EE}"/>
              </a:ext>
            </a:extLst>
          </p:cNvPr>
          <p:cNvSpPr/>
          <p:nvPr/>
        </p:nvSpPr>
        <p:spPr>
          <a:xfrm>
            <a:off x="10917600" y="2984507"/>
            <a:ext cx="689184" cy="140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072A1B-3B20-4537-8B28-99118FFA7AA0}"/>
              </a:ext>
            </a:extLst>
          </p:cNvPr>
          <p:cNvSpPr txBox="1"/>
          <p:nvPr/>
        </p:nvSpPr>
        <p:spPr>
          <a:xfrm>
            <a:off x="3322131" y="5262125"/>
            <a:ext cx="554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Moyenne des variables quantitatives selon le </a:t>
            </a:r>
            <a:r>
              <a:rPr lang="fr-FR" sz="1600" b="1" i="1" dirty="0" err="1"/>
              <a:t>Nutriscore_grade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177599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946273" cy="502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Multivariées : Analyse en Composante Principale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D4629E-A039-46E3-A52A-2559DA1A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2095500"/>
            <a:ext cx="5572125" cy="47625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87A840F-3067-47AA-9B05-E1C478D04D72}"/>
              </a:ext>
            </a:extLst>
          </p:cNvPr>
          <p:cNvCxnSpPr/>
          <p:nvPr/>
        </p:nvCxnSpPr>
        <p:spPr>
          <a:xfrm>
            <a:off x="6790944" y="209550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926129C-6CB8-4619-A0EC-CC74777EF295}"/>
              </a:ext>
            </a:extLst>
          </p:cNvPr>
          <p:cNvSpPr txBox="1"/>
          <p:nvPr/>
        </p:nvSpPr>
        <p:spPr>
          <a:xfrm>
            <a:off x="7034784" y="3391719"/>
            <a:ext cx="51572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deux premiers composants expliquent 47,8% du 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2 regroupements principaux (signe de forte corrélation) sont visibles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Gras (Orange) : Positif sur F1 &amp; Positif sur F2</a:t>
            </a:r>
            <a:br>
              <a:rPr lang="fr-FR" sz="1600" dirty="0"/>
            </a:br>
            <a:r>
              <a:rPr lang="fr-FR" sz="1600" dirty="0"/>
              <a:t>Sucre (Vert) : Positif sur F1 &amp; Négatif sur F2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B11E7EB-8AD8-4D2C-AB0E-D6C9C2AB0938}"/>
              </a:ext>
            </a:extLst>
          </p:cNvPr>
          <p:cNvSpPr/>
          <p:nvPr/>
        </p:nvSpPr>
        <p:spPr>
          <a:xfrm>
            <a:off x="4158927" y="3852672"/>
            <a:ext cx="1559121" cy="43891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9A3A4CC-6FEF-47A6-A8E5-76F3B1D73C47}"/>
              </a:ext>
            </a:extLst>
          </p:cNvPr>
          <p:cNvSpPr/>
          <p:nvPr/>
        </p:nvSpPr>
        <p:spPr>
          <a:xfrm>
            <a:off x="2752206" y="5318760"/>
            <a:ext cx="1880754" cy="438912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31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83EC46F-ED7B-433E-934C-A8E108EF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946273" cy="502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Multivariées : </a:t>
            </a:r>
            <a:r>
              <a:rPr lang="fr-FR" sz="2000" b="1" u="sng" dirty="0" err="1"/>
              <a:t>Anova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185CAE-DAAD-443E-B0F6-1D6B44AF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84" y="2026576"/>
            <a:ext cx="3641967" cy="47704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A11AEC-F2C0-48B2-BF66-169A3FA8F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686" y="2026576"/>
            <a:ext cx="3391053" cy="47704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832B38-6FEC-4188-9B4C-C6B74C27E177}"/>
              </a:ext>
            </a:extLst>
          </p:cNvPr>
          <p:cNvSpPr/>
          <p:nvPr/>
        </p:nvSpPr>
        <p:spPr>
          <a:xfrm>
            <a:off x="8512074" y="3611589"/>
            <a:ext cx="3816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Pvalue</a:t>
            </a:r>
            <a:r>
              <a:rPr lang="fr-FR" sz="1400" dirty="0"/>
              <a:t> = 0 (avec deux tests)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Cela signifie que l'hypothèse de normalité n'est pas vérifiée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On peut donc utiliser le test d’ANOVA</a:t>
            </a:r>
          </a:p>
        </p:txBody>
      </p:sp>
    </p:spTree>
    <p:extLst>
      <p:ext uri="{BB962C8B-B14F-4D97-AF65-F5344CB8AC3E}">
        <p14:creationId xmlns:p14="http://schemas.microsoft.com/office/powerpoint/2010/main" val="21304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89" y="1481670"/>
            <a:ext cx="11418731" cy="478501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Contexte &amp; Idée d’application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Analyse &amp; Nettoyage du jeu de données</a:t>
            </a:r>
          </a:p>
          <a:p>
            <a:pPr lvl="1" algn="just"/>
            <a:r>
              <a:rPr lang="fr-FR" sz="2000" dirty="0"/>
              <a:t>Analyse et Nettoyage global</a:t>
            </a:r>
          </a:p>
          <a:p>
            <a:pPr lvl="1" algn="just"/>
            <a:r>
              <a:rPr lang="fr-FR" sz="2000" dirty="0"/>
              <a:t>Nettoyage sur les variables Qualitatives</a:t>
            </a:r>
          </a:p>
          <a:p>
            <a:pPr lvl="1" algn="just"/>
            <a:r>
              <a:rPr lang="fr-FR" sz="2000" dirty="0"/>
              <a:t>Nettoyage sur les variables Quantitatives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Analyse exploratoire</a:t>
            </a:r>
          </a:p>
          <a:p>
            <a:pPr lvl="1" algn="just"/>
            <a:r>
              <a:rPr lang="fr-FR" sz="2000" dirty="0"/>
              <a:t>Analyse Univariée</a:t>
            </a:r>
          </a:p>
          <a:p>
            <a:pPr lvl="1" algn="just"/>
            <a:r>
              <a:rPr lang="fr-FR" sz="2000" dirty="0"/>
              <a:t>Analyse Bivariée</a:t>
            </a:r>
          </a:p>
          <a:p>
            <a:pPr lvl="1" algn="just"/>
            <a:r>
              <a:rPr lang="fr-FR" sz="2000" dirty="0"/>
              <a:t>Analyse Multivariée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400" dirty="0"/>
              <a:t> Conclusion sur l’idée d’application</a:t>
            </a:r>
            <a:endParaRPr lang="fr-FR" sz="2000" dirty="0"/>
          </a:p>
          <a:p>
            <a:pPr lvl="1" algn="just"/>
            <a:r>
              <a:rPr lang="fr-FR" sz="2000" dirty="0"/>
              <a:t>Prédiction du jeu de données par Régression linéaire multiple basé sur le </a:t>
            </a:r>
            <a:r>
              <a:rPr lang="fr-FR" sz="2000" dirty="0" err="1"/>
              <a:t>nutriscore_score</a:t>
            </a:r>
            <a:endParaRPr lang="fr-FR" sz="2000" dirty="0"/>
          </a:p>
          <a:p>
            <a:pPr lvl="1" algn="just"/>
            <a:r>
              <a:rPr lang="fr-FR" sz="2000" dirty="0"/>
              <a:t>Critiques &amp; Synthèse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Sommaire</a:t>
            </a:r>
          </a:p>
          <a:p>
            <a:pPr marL="0" indent="0" algn="ctr">
              <a:buNone/>
            </a:pPr>
            <a:endParaRPr lang="fr-FR" sz="21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AB6-84F9-42BE-8963-E17E22305954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1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Exploratoire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83EC46F-ED7B-433E-934C-A8E108EF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7946273" cy="502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Statistiques descriptives Multivariées : </a:t>
            </a:r>
            <a:r>
              <a:rPr lang="fr-FR" sz="2000" b="1" u="sng" dirty="0" err="1"/>
              <a:t>Anova</a:t>
            </a:r>
            <a:endParaRPr lang="fr-FR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832B38-6FEC-4188-9B4C-C6B74C27E177}"/>
              </a:ext>
            </a:extLst>
          </p:cNvPr>
          <p:cNvSpPr/>
          <p:nvPr/>
        </p:nvSpPr>
        <p:spPr>
          <a:xfrm>
            <a:off x="6881772" y="3550629"/>
            <a:ext cx="4981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Anova</a:t>
            </a:r>
            <a:r>
              <a:rPr lang="fr-FR" sz="1400" dirty="0"/>
              <a:t> montre que l'hypothèse de normalité est infirmée selon laquelle les distributions par </a:t>
            </a:r>
            <a:r>
              <a:rPr lang="fr-FR" sz="1400" dirty="0" err="1"/>
              <a:t>nutrigrade</a:t>
            </a:r>
            <a:r>
              <a:rPr lang="fr-FR" sz="1400" dirty="0"/>
              <a:t> proviennent du même échantillon.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Cela montre qu’il y a une dépendance entre les différentes variables quantitatives et le </a:t>
            </a:r>
            <a:r>
              <a:rPr lang="fr-FR" sz="1400" dirty="0" err="1"/>
              <a:t>nutri_grade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Nous pourrons donc utiliser ces variables pour déterminer le </a:t>
            </a:r>
            <a:r>
              <a:rPr lang="fr-FR" sz="1400" dirty="0" err="1"/>
              <a:t>nutri_grade</a:t>
            </a:r>
            <a:r>
              <a:rPr lang="fr-FR" sz="1400" dirty="0"/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A9E8F4-8B25-481F-AD13-BFC8472AA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389" y="2085023"/>
            <a:ext cx="4857759" cy="45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Conclusion sur l’idée d’application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6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Conclusion sur l’idée d’application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F68E0E6-C7E8-4024-A0C0-C7139A367397}"/>
              </a:ext>
            </a:extLst>
          </p:cNvPr>
          <p:cNvSpPr txBox="1">
            <a:spLocks/>
          </p:cNvSpPr>
          <p:nvPr/>
        </p:nvSpPr>
        <p:spPr>
          <a:xfrm>
            <a:off x="185791" y="1343218"/>
            <a:ext cx="825107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u="sng" dirty="0"/>
              <a:t>Prédiction du jeu de données par Régression linéaire multiple basé sur le </a:t>
            </a:r>
            <a:r>
              <a:rPr lang="fr-FR" sz="2000" b="1" u="sng" dirty="0" err="1"/>
              <a:t>nutriscore_score</a:t>
            </a:r>
            <a:endParaRPr lang="fr-FR" sz="2000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F863DAB-5162-4EA5-9AF5-FA566F85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1" y="2083309"/>
            <a:ext cx="5737080" cy="4049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98B6EE-0152-4B89-81B9-805E5056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473" y="1793084"/>
            <a:ext cx="4546136" cy="449505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645C2E3-10E8-44BC-9BFA-D3FBB1C1C6BC}"/>
              </a:ext>
            </a:extLst>
          </p:cNvPr>
          <p:cNvSpPr txBox="1"/>
          <p:nvPr/>
        </p:nvSpPr>
        <p:spPr>
          <a:xfrm>
            <a:off x="1807192" y="6452424"/>
            <a:ext cx="9040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/>
              <a:t>Le coefficient R² est très faible =&gt; Le modèle ne décrit pas de manière pertinente notre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61797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Conclusion sur l’idée d’application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F68E0E6-C7E8-4024-A0C0-C7139A367397}"/>
              </a:ext>
            </a:extLst>
          </p:cNvPr>
          <p:cNvSpPr txBox="1">
            <a:spLocks/>
          </p:cNvSpPr>
          <p:nvPr/>
        </p:nvSpPr>
        <p:spPr>
          <a:xfrm>
            <a:off x="185791" y="1343218"/>
            <a:ext cx="825107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u="sng" dirty="0"/>
              <a:t>Critiques &amp; Synthèse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30BFF15-2235-4109-B1BF-EFCE5874C80D}"/>
              </a:ext>
            </a:extLst>
          </p:cNvPr>
          <p:cNvSpPr txBox="1">
            <a:spLocks/>
          </p:cNvSpPr>
          <p:nvPr/>
        </p:nvSpPr>
        <p:spPr>
          <a:xfrm>
            <a:off x="590389" y="2378223"/>
            <a:ext cx="10138571" cy="2271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800" b="1" dirty="0"/>
              <a:t>Le jeu de données permet de répondre à l’idée d’application avec un score de 58%  (selon un modèle).</a:t>
            </a:r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Lors des analyses au niveau des corrélations nous voyons des résultats et des regroupements cohérents.</a:t>
            </a:r>
          </a:p>
          <a:p>
            <a:pPr marL="0"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Le fichier est très volumineux et contient de nombreuses données manquantes qui ont été réduites selon plusieurs méthodes de remplissage &amp; nettoyage.</a:t>
            </a:r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771223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2758190"/>
            <a:ext cx="8100767" cy="901299"/>
          </a:xfrm>
        </p:spPr>
        <p:txBody>
          <a:bodyPr>
            <a:normAutofit/>
          </a:bodyPr>
          <a:lstStyle/>
          <a:p>
            <a:r>
              <a:rPr lang="fr-FR" sz="3600" b="1" u="sng" dirty="0"/>
              <a:t>Merci de votre attention 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4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Contexte &amp; Idée d’application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7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89" y="1481671"/>
            <a:ext cx="1098903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dirty="0"/>
              <a:t>	</a:t>
            </a:r>
            <a:r>
              <a:rPr lang="fr-FR" sz="2400" dirty="0"/>
              <a:t> L'agence </a:t>
            </a:r>
            <a:r>
              <a:rPr lang="fr-FR" sz="2400" b="1" dirty="0"/>
              <a:t>"Santé publique France" </a:t>
            </a:r>
            <a:r>
              <a:rPr lang="fr-FR" sz="2400" dirty="0"/>
              <a:t>a lancé un appel à projets pour trouver des idées innovantes d’applications en lien avec l'alimentation. 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	Pour cela, elle nous demande de mettre en place une idée d’application et de vérifier sa faisabilité en fonction d’un jeu de données fournit. </a:t>
            </a:r>
          </a:p>
          <a:p>
            <a:pPr marL="0" indent="0" algn="just">
              <a:buNone/>
            </a:pPr>
            <a:r>
              <a:rPr lang="fr-FR" sz="2400" dirty="0"/>
              <a:t>	</a:t>
            </a:r>
          </a:p>
          <a:p>
            <a:pPr marL="0" indent="0" algn="just">
              <a:buNone/>
            </a:pPr>
            <a:r>
              <a:rPr lang="fr-FR" sz="2400" dirty="0"/>
              <a:t>	Mon idée d’application repose sur la détermination du </a:t>
            </a:r>
            <a:r>
              <a:rPr lang="fr-FR" sz="2400" dirty="0" err="1"/>
              <a:t>nutriscore</a:t>
            </a:r>
            <a:r>
              <a:rPr lang="fr-FR" sz="2400" dirty="0"/>
              <a:t> (grade et score) afin de voir l’impact et le lien avec les différents </a:t>
            </a:r>
            <a:r>
              <a:rPr lang="fr-FR" sz="2400" dirty="0" err="1"/>
              <a:t>features</a:t>
            </a:r>
            <a:r>
              <a:rPr lang="fr-FR" sz="2400" dirty="0"/>
              <a:t> disponibles.</a:t>
            </a:r>
          </a:p>
          <a:p>
            <a:pPr marL="0" indent="0" algn="just">
              <a:buNone/>
            </a:pPr>
            <a:endParaRPr lang="fr-FR" sz="2400" dirty="0"/>
          </a:p>
          <a:p>
            <a:pPr marL="0" indent="0" algn="just">
              <a:buNone/>
            </a:pPr>
            <a:r>
              <a:rPr lang="fr-FR" sz="2400" dirty="0"/>
              <a:t>	Nous allons d’abord analyser et traiter le jeu de données afin d’avoir un </a:t>
            </a:r>
            <a:r>
              <a:rPr lang="fr-FR" sz="2400" dirty="0" err="1"/>
              <a:t>DataSet</a:t>
            </a:r>
            <a:r>
              <a:rPr lang="fr-FR" sz="2400" dirty="0"/>
              <a:t> réduit et exploitable. Et nous allons ensuite faire une analyse exploratoire liée à notre idée d’application afin d’affirmer et infirmer des hypothèses.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5" y="415344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Contexte &amp; Idée d’application</a:t>
            </a:r>
            <a:endParaRPr lang="fr-FR" sz="2100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75AB6-84F9-42BE-8963-E17E22305954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03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B246E-533F-4CE7-BDD3-2290BC8E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616" y="3198510"/>
            <a:ext cx="8100767" cy="460979"/>
          </a:xfrm>
        </p:spPr>
        <p:txBody>
          <a:bodyPr>
            <a:normAutofit fontScale="90000"/>
          </a:bodyPr>
          <a:lstStyle/>
          <a:p>
            <a:r>
              <a:rPr lang="fr-FR" sz="3600" b="1" u="sng" dirty="0"/>
              <a:t>Analyse &amp; Nettoyage du jeu de données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D3EB9E-C3BD-47FE-9EEB-9EFC62D78892}"/>
              </a:ext>
            </a:extLst>
          </p:cNvPr>
          <p:cNvSpPr/>
          <p:nvPr/>
        </p:nvSpPr>
        <p:spPr>
          <a:xfrm>
            <a:off x="0" y="6397022"/>
            <a:ext cx="12192000" cy="4609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62B93-5B40-45FA-95F9-976944975F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203F0-6E03-4F43-8949-18E8A801206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62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5264033" cy="39520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fr-FR" sz="2000" b="1" u="sng" dirty="0"/>
              <a:t>Présentation &amp; Premier Nettoyage du jeu de données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&amp; Nettoyage du jeu de données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A74AB9C-6792-49A5-9128-07F8B76C6BDA}"/>
              </a:ext>
            </a:extLst>
          </p:cNvPr>
          <p:cNvCxnSpPr/>
          <p:nvPr/>
        </p:nvCxnSpPr>
        <p:spPr>
          <a:xfrm>
            <a:off x="7034784" y="188976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6FCBFFE6-3491-4AD0-AB85-B5909489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1" y="3605227"/>
            <a:ext cx="1325273" cy="55721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653140F-6305-4FC0-AD08-6643A1C88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89" y="2123121"/>
            <a:ext cx="1234913" cy="53462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3B8831-0719-4A7C-AF97-FE235FB8A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71" y="2915997"/>
            <a:ext cx="6139595" cy="43098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E9595F9-13A2-4E52-A241-65CDBF3A38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6" y="3904857"/>
            <a:ext cx="4886132" cy="278855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FCCBC68-FB86-4528-8993-51280AFF11B3}"/>
              </a:ext>
            </a:extLst>
          </p:cNvPr>
          <p:cNvSpPr txBox="1"/>
          <p:nvPr/>
        </p:nvSpPr>
        <p:spPr>
          <a:xfrm>
            <a:off x="7304526" y="2606562"/>
            <a:ext cx="4730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Initialement nous avions 1 555 491 L et 183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Nous avons supprimé les colonnes contenant plus de 90% de valeurs manquantes (64% du </a:t>
            </a:r>
            <a:r>
              <a:rPr lang="fr-FR" sz="1600" dirty="0" err="1"/>
              <a:t>Dataset</a:t>
            </a:r>
            <a:r>
              <a:rPr lang="fr-F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Nous avons désormais 1 555 491 L et 66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</a:t>
            </a:r>
            <a:r>
              <a:rPr lang="fr-FR" sz="1600" dirty="0" err="1"/>
              <a:t>HeatMap</a:t>
            </a:r>
            <a:r>
              <a:rPr lang="fr-FR" sz="1600" dirty="0"/>
              <a:t> nous permet d’avoir un premier aperçu sur le remplissage de nos données</a:t>
            </a:r>
          </a:p>
        </p:txBody>
      </p:sp>
    </p:spTree>
    <p:extLst>
      <p:ext uri="{BB962C8B-B14F-4D97-AF65-F5344CB8AC3E}">
        <p14:creationId xmlns:p14="http://schemas.microsoft.com/office/powerpoint/2010/main" val="17978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4398401" cy="395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Filtrage du jeu de données sur la France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&amp; Nettoyage du jeu de données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A74AB9C-6792-49A5-9128-07F8B76C6BDA}"/>
              </a:ext>
            </a:extLst>
          </p:cNvPr>
          <p:cNvCxnSpPr/>
          <p:nvPr/>
        </p:nvCxnSpPr>
        <p:spPr>
          <a:xfrm>
            <a:off x="7034784" y="188976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CCBC68-FB86-4528-8993-51280AFF11B3}"/>
              </a:ext>
            </a:extLst>
          </p:cNvPr>
          <p:cNvSpPr txBox="1"/>
          <p:nvPr/>
        </p:nvSpPr>
        <p:spPr>
          <a:xfrm>
            <a:off x="7304526" y="2606562"/>
            <a:ext cx="4730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Près de 47% de nos produits proviennent d’un country commençant par « FRA » pour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Nous allons donc travailler sur ce nouveau </a:t>
            </a:r>
            <a:r>
              <a:rPr lang="fr-FR" sz="1600" dirty="0" err="1"/>
              <a:t>Dataset</a:t>
            </a:r>
            <a:r>
              <a:rPr lang="fr-FR" sz="1600" dirty="0"/>
              <a:t> (</a:t>
            </a:r>
            <a:r>
              <a:rPr lang="fr-FR" sz="1600" dirty="0" err="1"/>
              <a:t>data_fr</a:t>
            </a:r>
            <a:r>
              <a:rPr lang="fr-FR" sz="1600" dirty="0"/>
              <a:t>) pour la suite de nos analyses. </a:t>
            </a:r>
            <a:br>
              <a:rPr lang="fr-FR" sz="1600" dirty="0"/>
            </a:br>
            <a:r>
              <a:rPr lang="fr-FR" sz="1600" dirty="0"/>
              <a:t>Ce </a:t>
            </a:r>
            <a:r>
              <a:rPr lang="fr-FR" sz="1600" dirty="0" err="1"/>
              <a:t>Dataset</a:t>
            </a:r>
            <a:r>
              <a:rPr lang="fr-FR" sz="1600" dirty="0"/>
              <a:t> contient 728 821 L et 66 C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Data_fr</a:t>
            </a:r>
            <a:r>
              <a:rPr lang="fr-FR" sz="1600" dirty="0"/>
              <a:t> contient lui aussi des colonnes avec un pourcentage important de données manquantes que nous allons supprimer (&gt;90%)</a:t>
            </a:r>
            <a:br>
              <a:rPr lang="fr-FR" sz="1600" dirty="0"/>
            </a:b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Data_fr</a:t>
            </a:r>
            <a:r>
              <a:rPr lang="fr-FR" sz="1600" dirty="0"/>
              <a:t> contient désormais 57 colonnes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7CCA0E7-D730-4D26-B34B-AAF8E8B4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1" y="2283333"/>
            <a:ext cx="5343525" cy="1047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4C730C9-A9D1-4CBF-920B-E6DA4F9B2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93" y="3648061"/>
            <a:ext cx="6572250" cy="12668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028C32-620C-455F-93C9-878710023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93" y="5096959"/>
            <a:ext cx="6572243" cy="10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5544449" cy="39520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fr-FR" sz="2000" b="1" u="sng" dirty="0"/>
              <a:t>Suppression des colonnes en doublons &amp; non pertinentes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&amp; Nettoyage du jeu de données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A74AB9C-6792-49A5-9128-07F8B76C6BDA}"/>
              </a:ext>
            </a:extLst>
          </p:cNvPr>
          <p:cNvCxnSpPr/>
          <p:nvPr/>
        </p:nvCxnSpPr>
        <p:spPr>
          <a:xfrm>
            <a:off x="7034784" y="188976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CCBC68-FB86-4528-8993-51280AFF11B3}"/>
              </a:ext>
            </a:extLst>
          </p:cNvPr>
          <p:cNvSpPr txBox="1"/>
          <p:nvPr/>
        </p:nvSpPr>
        <p:spPr>
          <a:xfrm>
            <a:off x="7304526" y="2606562"/>
            <a:ext cx="47304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Suppression des colonnes faisant doublons</a:t>
            </a:r>
            <a:br>
              <a:rPr lang="fr-FR" sz="1600" dirty="0"/>
            </a:br>
            <a:r>
              <a:rPr lang="fr-FR" sz="1600" dirty="0"/>
              <a:t>On passe de 57 à 42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Suppression des colonnes non pertinentes pour notre analyse</a:t>
            </a:r>
            <a:br>
              <a:rPr lang="fr-FR" sz="1600" dirty="0"/>
            </a:b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</a:t>
            </a:r>
            <a:r>
              <a:rPr lang="fr-FR" sz="1600" dirty="0" err="1"/>
              <a:t>HeatMap</a:t>
            </a:r>
            <a:r>
              <a:rPr lang="fr-FR" sz="1600" dirty="0"/>
              <a:t> nous permet de voir que nos 15 colonnes sont exploitables et assez bien remplies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16AEE7-7D8B-401F-B53A-A4752ABE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91" y="2030811"/>
            <a:ext cx="3473566" cy="96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45F395-FD42-4C30-B662-A8967EE11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91" y="3203768"/>
            <a:ext cx="6680072" cy="11052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CA47A3-E366-4377-90E8-5413CB076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966" y="4418414"/>
            <a:ext cx="5109563" cy="22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8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2CB66-036F-45D2-B749-46A4CED0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1" y="1404178"/>
            <a:ext cx="4788545" cy="395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u="sng" dirty="0"/>
              <a:t>Nettoyage sur les variables Qualitatives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8406FBD-E0AA-412F-9195-A0EA2AEF7446}"/>
              </a:ext>
            </a:extLst>
          </p:cNvPr>
          <p:cNvSpPr txBox="1">
            <a:spLocks/>
          </p:cNvSpPr>
          <p:nvPr/>
        </p:nvSpPr>
        <p:spPr>
          <a:xfrm>
            <a:off x="3402178" y="308213"/>
            <a:ext cx="5387643" cy="50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u="sng" dirty="0"/>
              <a:t>Analyse &amp; Nettoyage du jeu de données</a:t>
            </a:r>
            <a:endParaRPr lang="fr-FR" sz="21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11FB9D-E82D-46C3-81DF-9351D1751D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7255"/>
            <a:ext cx="1180776" cy="533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92BEBB-26E5-4D7F-BAC8-527ADDCBA5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76" y="181854"/>
            <a:ext cx="484647" cy="484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A74AB9C-6792-49A5-9128-07F8B76C6BDA}"/>
              </a:ext>
            </a:extLst>
          </p:cNvPr>
          <p:cNvCxnSpPr/>
          <p:nvPr/>
        </p:nvCxnSpPr>
        <p:spPr>
          <a:xfrm>
            <a:off x="7034784" y="1889760"/>
            <a:ext cx="0" cy="4584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FCCBC68-FB86-4528-8993-51280AFF11B3}"/>
              </a:ext>
            </a:extLst>
          </p:cNvPr>
          <p:cNvSpPr txBox="1"/>
          <p:nvPr/>
        </p:nvSpPr>
        <p:spPr>
          <a:xfrm>
            <a:off x="7304526" y="2606562"/>
            <a:ext cx="47304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Remplissage des NaN par « </a:t>
            </a:r>
            <a:r>
              <a:rPr lang="fr-FR" sz="1600" dirty="0" err="1"/>
              <a:t>Other</a:t>
            </a:r>
            <a:r>
              <a:rPr lang="fr-FR" sz="16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Récupération des 10 catégories qui se répètent le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Remplacement des catégories n’étant pas dans le Top_10 par « </a:t>
            </a:r>
            <a:r>
              <a:rPr lang="fr-FR" sz="1600" dirty="0" err="1"/>
              <a:t>Other</a:t>
            </a:r>
            <a:r>
              <a:rPr lang="fr-FR" sz="16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Pour faciliter l’analyse, les lignes ayant un </a:t>
            </a:r>
            <a:r>
              <a:rPr lang="fr-FR" sz="1600" dirty="0" err="1"/>
              <a:t>Nutriscore_grade</a:t>
            </a:r>
            <a:r>
              <a:rPr lang="fr-FR" sz="1600" dirty="0"/>
              <a:t> = « </a:t>
            </a:r>
            <a:r>
              <a:rPr lang="fr-FR" sz="1600" dirty="0" err="1"/>
              <a:t>Other</a:t>
            </a:r>
            <a:r>
              <a:rPr lang="fr-FR" sz="1600" dirty="0"/>
              <a:t> » ont été supprimées</a:t>
            </a:r>
          </a:p>
          <a:p>
            <a:endParaRPr lang="fr-FR" sz="1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E596F2-F045-4B30-A966-DC783F27A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1" y="2249374"/>
            <a:ext cx="5086350" cy="714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EA115D-904D-4352-926D-36B4CC95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91" y="3215134"/>
            <a:ext cx="6373501" cy="19301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9BE5B1-44D2-4393-BDE2-7BFC8D5D0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92" y="5523622"/>
            <a:ext cx="6373500" cy="10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85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896</Words>
  <Application>Microsoft Office PowerPoint</Application>
  <PresentationFormat>Grand écran</PresentationFormat>
  <Paragraphs>129</Paragraphs>
  <Slides>24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Thème Office</vt:lpstr>
      <vt:lpstr>Projet n°3</vt:lpstr>
      <vt:lpstr>Présentation PowerPoint</vt:lpstr>
      <vt:lpstr>Contexte &amp; Idée d’application</vt:lpstr>
      <vt:lpstr>Présentation PowerPoint</vt:lpstr>
      <vt:lpstr>Analyse &amp; Nettoyage du jeu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Exploratoire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sur l’idée d’application</vt:lpstr>
      <vt:lpstr>Présentation PowerPoint</vt:lpstr>
      <vt:lpstr>Présentation PowerPoint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</dc:title>
  <dc:creator>Anojan</dc:creator>
  <cp:lastModifiedBy>Anojan ANANTHARAJAH</cp:lastModifiedBy>
  <cp:revision>134</cp:revision>
  <dcterms:created xsi:type="dcterms:W3CDTF">2020-12-03T18:05:25Z</dcterms:created>
  <dcterms:modified xsi:type="dcterms:W3CDTF">2021-02-20T10:02:28Z</dcterms:modified>
</cp:coreProperties>
</file>