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7" r:id="rId2"/>
    <p:sldId id="262" r:id="rId3"/>
    <p:sldId id="270" r:id="rId4"/>
    <p:sldId id="280" r:id="rId5"/>
    <p:sldId id="281" r:id="rId6"/>
    <p:sldId id="263" r:id="rId7"/>
    <p:sldId id="309" r:id="rId8"/>
    <p:sldId id="307" r:id="rId9"/>
    <p:sldId id="310" r:id="rId10"/>
    <p:sldId id="312" r:id="rId11"/>
    <p:sldId id="315" r:id="rId12"/>
    <p:sldId id="313" r:id="rId13"/>
    <p:sldId id="316" r:id="rId14"/>
    <p:sldId id="314" r:id="rId15"/>
    <p:sldId id="317" r:id="rId16"/>
    <p:sldId id="311" r:id="rId17"/>
    <p:sldId id="318" r:id="rId18"/>
    <p:sldId id="322" r:id="rId19"/>
    <p:sldId id="324" r:id="rId20"/>
    <p:sldId id="326" r:id="rId21"/>
    <p:sldId id="319" r:id="rId22"/>
    <p:sldId id="323" r:id="rId23"/>
    <p:sldId id="325" r:id="rId24"/>
    <p:sldId id="304" r:id="rId25"/>
    <p:sldId id="306"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76" d="100"/>
          <a:sy n="76" d="100"/>
        </p:scale>
        <p:origin x="5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CF417B8-F486-4D15-8342-EB90EAA3CB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C9DE11C-1704-4C35-A30D-592CBDFC25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D1A604-A5B8-40D7-B78A-0F36EEA423DD}" type="datetimeFigureOut">
              <a:rPr lang="fr-FR" smtClean="0"/>
              <a:t>22/05/2021</a:t>
            </a:fld>
            <a:endParaRPr lang="fr-FR"/>
          </a:p>
        </p:txBody>
      </p:sp>
      <p:sp>
        <p:nvSpPr>
          <p:cNvPr id="4" name="Espace réservé du pied de page 3">
            <a:extLst>
              <a:ext uri="{FF2B5EF4-FFF2-40B4-BE49-F238E27FC236}">
                <a16:creationId xmlns:a16="http://schemas.microsoft.com/office/drawing/2014/main" id="{70CA5225-C4F8-4C43-9F4B-48D4FF5905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9D6DAAE-5B5A-4545-8999-7CB5DE6A77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5D0EB2-0263-4ACA-A393-38349B4428D8}" type="slidenum">
              <a:rPr lang="fr-FR" smtClean="0"/>
              <a:t>‹N°›</a:t>
            </a:fld>
            <a:endParaRPr lang="fr-FR"/>
          </a:p>
        </p:txBody>
      </p:sp>
    </p:spTree>
    <p:extLst>
      <p:ext uri="{BB962C8B-B14F-4D97-AF65-F5344CB8AC3E}">
        <p14:creationId xmlns:p14="http://schemas.microsoft.com/office/powerpoint/2010/main" val="127488096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E61E8EA8-95D5-4750-A75C-B4E50D5E3C1F}" type="datetimeFigureOut">
              <a:rPr lang="fr-FR" smtClean="0"/>
              <a:t>22/05/2021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8AA12-EF4A-4F80-A39A-A04ECD4092F0}" type="slidenum">
              <a:rPr lang="fr-FR" smtClean="0"/>
              <a:t>‹N°›</a:t>
            </a:fld>
            <a:endParaRPr lang="fr-FR"/>
          </a:p>
        </p:txBody>
      </p:sp>
    </p:spTree>
    <p:extLst>
      <p:ext uri="{BB962C8B-B14F-4D97-AF65-F5344CB8AC3E}">
        <p14:creationId xmlns:p14="http://schemas.microsoft.com/office/powerpoint/2010/main" val="288789532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1A78C364-BF30-46FB-A00B-E2C8657349CA}"/>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996494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2E980A61-B7D9-458C-8E89-87B95D98B1C8}"/>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479516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3CC1F7A5-5A8F-440E-9C2D-D13CA8C06BDB}"/>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20417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16359493-4994-4B9F-A4D8-A5B43E50E5EF}"/>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129045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D4AD5A5F-4827-4513-A9AB-B85ED8EA6816}"/>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483526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FBE972D-7B7A-4A4F-8CC3-004072A16C40}"/>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218095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009E966A-91BD-4E3D-8CB7-FE97C01D647F}"/>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48747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4C2B2FC7-AAC4-4EA8-A78A-C3EF8FDA7B58}"/>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046598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110A7EE9-7F44-4975-A78C-FD3B3534EBB1}"/>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121594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048FD55E-A111-4DA8-8D14-457084C8F10D}"/>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201241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BB7BFF8B-45CA-4D38-B0D6-364B334A4CAC}"/>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62204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F92FE251-89D2-43F4-BB11-4BEBDEC25283}"/>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907945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56FB6CC4-5690-47F3-8722-5612E8712856}"/>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941123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59FCB84B-98C4-4DAD-8675-2AB9BB1BC387}"/>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674019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47CF0CEC-B847-4E71-AB40-ACBC9E1B0843}"/>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11244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42786351-958D-4978-9AAA-DC45B933AEC1}"/>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32181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723896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094BC263-AB2A-44E7-945B-B9D23405382B}"/>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803828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C12E3F4E-E2B0-4BD4-B4BE-AC2F23958B83}"/>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021797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79A18B1-86BB-4603-941D-ECCC9A1B6A8B}"/>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903227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41287F22-A80D-4804-BEB5-93DCAFA677E8}"/>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947061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F67FE540-FDF2-44B4-857B-064F5C052D4F}"/>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681101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F478A2-5CF8-4654-ABBF-A13B67A8CC5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1AC4CE7-F35E-445B-A82B-CCAF71D61D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8CCE3F6-AB88-426D-8183-53B116623148}"/>
              </a:ext>
            </a:extLst>
          </p:cNvPr>
          <p:cNvSpPr>
            <a:spLocks noGrp="1"/>
          </p:cNvSpPr>
          <p:nvPr>
            <p:ph type="dt" sz="half" idx="10"/>
          </p:nvPr>
        </p:nvSpPr>
        <p:spPr/>
        <p:txBody>
          <a:bodyPr/>
          <a:lstStyle/>
          <a:p>
            <a:fld id="{A99428E0-8BB2-4E4C-9C4C-A6B9C456A6CA}" type="datetime1">
              <a:rPr lang="fr-FR" smtClean="0"/>
              <a:t>22/05/2021</a:t>
            </a:fld>
            <a:endParaRPr lang="fr-FR"/>
          </a:p>
        </p:txBody>
      </p:sp>
      <p:sp>
        <p:nvSpPr>
          <p:cNvPr id="5" name="Espace réservé du pied de page 4">
            <a:extLst>
              <a:ext uri="{FF2B5EF4-FFF2-40B4-BE49-F238E27FC236}">
                <a16:creationId xmlns:a16="http://schemas.microsoft.com/office/drawing/2014/main" id="{60BB28D7-DF6E-4E19-965F-A68C46FE92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CAC90F-0F30-432B-A353-1040E1C5A614}"/>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05295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0518D4-E881-47DC-BBA7-D11E8DCECAB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DB05451-A93B-418B-80E7-711289C5F6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C6E59A-3A77-4A95-A779-8F5BE09A1389}"/>
              </a:ext>
            </a:extLst>
          </p:cNvPr>
          <p:cNvSpPr>
            <a:spLocks noGrp="1"/>
          </p:cNvSpPr>
          <p:nvPr>
            <p:ph type="dt" sz="half" idx="10"/>
          </p:nvPr>
        </p:nvSpPr>
        <p:spPr/>
        <p:txBody>
          <a:bodyPr/>
          <a:lstStyle/>
          <a:p>
            <a:fld id="{65D98FB4-0CAF-4260-AD4A-D64333A91C53}" type="datetime1">
              <a:rPr lang="fr-FR" smtClean="0"/>
              <a:t>22/05/2021</a:t>
            </a:fld>
            <a:endParaRPr lang="fr-FR"/>
          </a:p>
        </p:txBody>
      </p:sp>
      <p:sp>
        <p:nvSpPr>
          <p:cNvPr id="5" name="Espace réservé du pied de page 4">
            <a:extLst>
              <a:ext uri="{FF2B5EF4-FFF2-40B4-BE49-F238E27FC236}">
                <a16:creationId xmlns:a16="http://schemas.microsoft.com/office/drawing/2014/main" id="{7E14EF88-74D3-497E-95D8-7DA6E73912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2D81FD-01BB-4660-B8D3-CACA67765F1A}"/>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65815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E336E86-4D83-4EF8-B251-0C60DBDC240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8CBD87F-E137-41CB-992E-EAD38C4148E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B692F0-CAFC-4586-8C0E-BCC45F9AEE3F}"/>
              </a:ext>
            </a:extLst>
          </p:cNvPr>
          <p:cNvSpPr>
            <a:spLocks noGrp="1"/>
          </p:cNvSpPr>
          <p:nvPr>
            <p:ph type="dt" sz="half" idx="10"/>
          </p:nvPr>
        </p:nvSpPr>
        <p:spPr/>
        <p:txBody>
          <a:bodyPr/>
          <a:lstStyle/>
          <a:p>
            <a:fld id="{05E394F7-8C1C-4BFE-A373-F50D9FCD2B9C}" type="datetime1">
              <a:rPr lang="fr-FR" smtClean="0"/>
              <a:t>22/05/2021</a:t>
            </a:fld>
            <a:endParaRPr lang="fr-FR"/>
          </a:p>
        </p:txBody>
      </p:sp>
      <p:sp>
        <p:nvSpPr>
          <p:cNvPr id="5" name="Espace réservé du pied de page 4">
            <a:extLst>
              <a:ext uri="{FF2B5EF4-FFF2-40B4-BE49-F238E27FC236}">
                <a16:creationId xmlns:a16="http://schemas.microsoft.com/office/drawing/2014/main" id="{F29729AB-8F32-40BC-A8D7-95F717D28F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26225D4-0846-4B69-AD4C-718B9F6A7C6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98651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7E03F2-EE32-4A7D-8C1C-BF2A23D3CB0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C9A0820-C8CF-4C74-A645-193B744764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331B11A-30E4-43FC-BDA2-678CA5B8C35D}"/>
              </a:ext>
            </a:extLst>
          </p:cNvPr>
          <p:cNvSpPr>
            <a:spLocks noGrp="1"/>
          </p:cNvSpPr>
          <p:nvPr>
            <p:ph type="dt" sz="half" idx="10"/>
          </p:nvPr>
        </p:nvSpPr>
        <p:spPr/>
        <p:txBody>
          <a:bodyPr/>
          <a:lstStyle/>
          <a:p>
            <a:fld id="{AE4CFC66-B8F1-489F-B186-A7890ECF844F}" type="datetime1">
              <a:rPr lang="fr-FR" smtClean="0"/>
              <a:t>22/05/2021</a:t>
            </a:fld>
            <a:endParaRPr lang="fr-FR"/>
          </a:p>
        </p:txBody>
      </p:sp>
      <p:sp>
        <p:nvSpPr>
          <p:cNvPr id="5" name="Espace réservé du pied de page 4">
            <a:extLst>
              <a:ext uri="{FF2B5EF4-FFF2-40B4-BE49-F238E27FC236}">
                <a16:creationId xmlns:a16="http://schemas.microsoft.com/office/drawing/2014/main" id="{DA80EA11-78CE-449F-A18A-9B3FBFE59A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2D5C9F-4850-434A-A454-533B387CE1E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137545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82BE05-4F15-43B4-B23B-0C7464F83A2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536CDAB-4811-4434-B0E8-15A9F56CF8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46819E6-9BEF-4E4E-8F6C-47139530BDF7}"/>
              </a:ext>
            </a:extLst>
          </p:cNvPr>
          <p:cNvSpPr>
            <a:spLocks noGrp="1"/>
          </p:cNvSpPr>
          <p:nvPr>
            <p:ph type="dt" sz="half" idx="10"/>
          </p:nvPr>
        </p:nvSpPr>
        <p:spPr/>
        <p:txBody>
          <a:bodyPr/>
          <a:lstStyle/>
          <a:p>
            <a:fld id="{CE62BF3D-4CA8-4D45-889B-29550387A5D7}" type="datetime1">
              <a:rPr lang="fr-FR" smtClean="0"/>
              <a:t>22/05/2021</a:t>
            </a:fld>
            <a:endParaRPr lang="fr-FR"/>
          </a:p>
        </p:txBody>
      </p:sp>
      <p:sp>
        <p:nvSpPr>
          <p:cNvPr id="5" name="Espace réservé du pied de page 4">
            <a:extLst>
              <a:ext uri="{FF2B5EF4-FFF2-40B4-BE49-F238E27FC236}">
                <a16:creationId xmlns:a16="http://schemas.microsoft.com/office/drawing/2014/main" id="{70C14621-0585-4FB0-8722-A609080A47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980DA7-C996-494A-94F3-D49BE40C7A3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87591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BE02B-D6D3-462F-B801-26696AD83B1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95D1D51-F7AA-454D-9FF2-82AAEF7B839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F2A8412-A47C-40AB-92B7-B35ACF4C177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3C9771B-AD54-47B4-8475-DA73590E6000}"/>
              </a:ext>
            </a:extLst>
          </p:cNvPr>
          <p:cNvSpPr>
            <a:spLocks noGrp="1"/>
          </p:cNvSpPr>
          <p:nvPr>
            <p:ph type="dt" sz="half" idx="10"/>
          </p:nvPr>
        </p:nvSpPr>
        <p:spPr/>
        <p:txBody>
          <a:bodyPr/>
          <a:lstStyle/>
          <a:p>
            <a:fld id="{FF20E0A6-BBB3-41A2-988E-3A7ADF872A0F}" type="datetime1">
              <a:rPr lang="fr-FR" smtClean="0"/>
              <a:t>22/05/2021</a:t>
            </a:fld>
            <a:endParaRPr lang="fr-FR"/>
          </a:p>
        </p:txBody>
      </p:sp>
      <p:sp>
        <p:nvSpPr>
          <p:cNvPr id="6" name="Espace réservé du pied de page 5">
            <a:extLst>
              <a:ext uri="{FF2B5EF4-FFF2-40B4-BE49-F238E27FC236}">
                <a16:creationId xmlns:a16="http://schemas.microsoft.com/office/drawing/2014/main" id="{87BA0B85-F16B-4D61-8E53-3419B93FB8A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ECC956-52BC-4515-8D45-141452AEA972}"/>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16178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515D35-7106-451D-8405-28F40B096B2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96BA111-FBA8-42B0-8799-BD36F2F8C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019E32C-9644-4A93-8F98-28E0B98AF84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A7A42B6-4612-4AD2-8342-72C3ABC67E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E1D0A8F-9C66-4320-8801-799FBB0FAB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F89A585-EE22-493B-93D3-1EC75F206CBD}"/>
              </a:ext>
            </a:extLst>
          </p:cNvPr>
          <p:cNvSpPr>
            <a:spLocks noGrp="1"/>
          </p:cNvSpPr>
          <p:nvPr>
            <p:ph type="dt" sz="half" idx="10"/>
          </p:nvPr>
        </p:nvSpPr>
        <p:spPr/>
        <p:txBody>
          <a:bodyPr/>
          <a:lstStyle/>
          <a:p>
            <a:fld id="{EE8A0FA5-7C92-4E7C-86FE-8AB6319511E6}" type="datetime1">
              <a:rPr lang="fr-FR" smtClean="0"/>
              <a:t>22/05/2021</a:t>
            </a:fld>
            <a:endParaRPr lang="fr-FR"/>
          </a:p>
        </p:txBody>
      </p:sp>
      <p:sp>
        <p:nvSpPr>
          <p:cNvPr id="8" name="Espace réservé du pied de page 7">
            <a:extLst>
              <a:ext uri="{FF2B5EF4-FFF2-40B4-BE49-F238E27FC236}">
                <a16:creationId xmlns:a16="http://schemas.microsoft.com/office/drawing/2014/main" id="{98BEB320-A5AE-4623-953B-154A2E992C1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3614BD3-698A-496A-B280-680BEDBDF154}"/>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7150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CE9BD-FDEA-414B-AB90-7F4E597726A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2EC2C52-C2B1-4048-9640-35C42C5C938D}"/>
              </a:ext>
            </a:extLst>
          </p:cNvPr>
          <p:cNvSpPr>
            <a:spLocks noGrp="1"/>
          </p:cNvSpPr>
          <p:nvPr>
            <p:ph type="dt" sz="half" idx="10"/>
          </p:nvPr>
        </p:nvSpPr>
        <p:spPr/>
        <p:txBody>
          <a:bodyPr/>
          <a:lstStyle/>
          <a:p>
            <a:fld id="{F2688612-2E82-46CC-85BA-D8A7BCAEBC1E}" type="datetime1">
              <a:rPr lang="fr-FR" smtClean="0"/>
              <a:t>22/05/2021</a:t>
            </a:fld>
            <a:endParaRPr lang="fr-FR"/>
          </a:p>
        </p:txBody>
      </p:sp>
      <p:sp>
        <p:nvSpPr>
          <p:cNvPr id="4" name="Espace réservé du pied de page 3">
            <a:extLst>
              <a:ext uri="{FF2B5EF4-FFF2-40B4-BE49-F238E27FC236}">
                <a16:creationId xmlns:a16="http://schemas.microsoft.com/office/drawing/2014/main" id="{645DCFE3-A494-45E1-86E6-3FA244A5C58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78EEEF-42F3-4962-BDD1-B7D041EB358A}"/>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06217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3C0C7C5-47E9-45C5-9E08-407930B14D51}"/>
              </a:ext>
            </a:extLst>
          </p:cNvPr>
          <p:cNvSpPr>
            <a:spLocks noGrp="1"/>
          </p:cNvSpPr>
          <p:nvPr>
            <p:ph type="dt" sz="half" idx="10"/>
          </p:nvPr>
        </p:nvSpPr>
        <p:spPr/>
        <p:txBody>
          <a:bodyPr/>
          <a:lstStyle/>
          <a:p>
            <a:fld id="{4B8B6D98-4FC9-493C-9ADD-9551DB0581EB}" type="datetime1">
              <a:rPr lang="fr-FR" smtClean="0"/>
              <a:t>22/05/2021</a:t>
            </a:fld>
            <a:endParaRPr lang="fr-FR"/>
          </a:p>
        </p:txBody>
      </p:sp>
      <p:sp>
        <p:nvSpPr>
          <p:cNvPr id="3" name="Espace réservé du pied de page 2">
            <a:extLst>
              <a:ext uri="{FF2B5EF4-FFF2-40B4-BE49-F238E27FC236}">
                <a16:creationId xmlns:a16="http://schemas.microsoft.com/office/drawing/2014/main" id="{103DB2A8-02CB-4F2A-B1F6-06842420B5D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6A69BCC-3EDD-4405-B990-04A8D801F957}"/>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154634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4E0CE-D510-40A4-A935-4B663053CF6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F6904C3-3E9A-4A44-AA7D-8885AFCB6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4D7898B-69A6-438B-AF1D-6FAC31CC7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C19E70-2C55-469C-BD6C-50FCF0B7737C}"/>
              </a:ext>
            </a:extLst>
          </p:cNvPr>
          <p:cNvSpPr>
            <a:spLocks noGrp="1"/>
          </p:cNvSpPr>
          <p:nvPr>
            <p:ph type="dt" sz="half" idx="10"/>
          </p:nvPr>
        </p:nvSpPr>
        <p:spPr/>
        <p:txBody>
          <a:bodyPr/>
          <a:lstStyle/>
          <a:p>
            <a:fld id="{FDB3B522-BA01-4019-8F39-3716CA135DA3}" type="datetime1">
              <a:rPr lang="fr-FR" smtClean="0"/>
              <a:t>22/05/2021</a:t>
            </a:fld>
            <a:endParaRPr lang="fr-FR"/>
          </a:p>
        </p:txBody>
      </p:sp>
      <p:sp>
        <p:nvSpPr>
          <p:cNvPr id="6" name="Espace réservé du pied de page 5">
            <a:extLst>
              <a:ext uri="{FF2B5EF4-FFF2-40B4-BE49-F238E27FC236}">
                <a16:creationId xmlns:a16="http://schemas.microsoft.com/office/drawing/2014/main" id="{26A256AF-B465-4175-86D5-709CB879F54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305D846-4BF9-4EB6-BF8C-C862EDB5F1AC}"/>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76823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36006-85CF-424E-ABBE-B2F1D6CC2B0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7C54D28-6732-410B-9675-1CCD26628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33844B1-7093-413A-A50D-84D54D902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26F0D2-0233-48CD-949A-E4B7689F0494}"/>
              </a:ext>
            </a:extLst>
          </p:cNvPr>
          <p:cNvSpPr>
            <a:spLocks noGrp="1"/>
          </p:cNvSpPr>
          <p:nvPr>
            <p:ph type="dt" sz="half" idx="10"/>
          </p:nvPr>
        </p:nvSpPr>
        <p:spPr/>
        <p:txBody>
          <a:bodyPr/>
          <a:lstStyle/>
          <a:p>
            <a:fld id="{F2398C8B-BA48-4A42-B34C-44FD75506685}" type="datetime1">
              <a:rPr lang="fr-FR" smtClean="0"/>
              <a:t>22/05/2021</a:t>
            </a:fld>
            <a:endParaRPr lang="fr-FR"/>
          </a:p>
        </p:txBody>
      </p:sp>
      <p:sp>
        <p:nvSpPr>
          <p:cNvPr id="6" name="Espace réservé du pied de page 5">
            <a:extLst>
              <a:ext uri="{FF2B5EF4-FFF2-40B4-BE49-F238E27FC236}">
                <a16:creationId xmlns:a16="http://schemas.microsoft.com/office/drawing/2014/main" id="{1048D739-79D6-49DC-943D-4738F809645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5F21C93-3139-4BA4-9667-35DB36FCBD90}"/>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59130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4103032-C2BC-4D80-A4EA-59884525F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A37F397-8A98-47B1-B054-13E6211FE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46BCE3F-AA89-476B-8F2C-84B4CC94D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EC76C-77B3-47AF-B53E-36C73065A431}" type="datetime1">
              <a:rPr lang="fr-FR" smtClean="0"/>
              <a:t>22/05/2021</a:t>
            </a:fld>
            <a:endParaRPr lang="fr-FR"/>
          </a:p>
        </p:txBody>
      </p:sp>
      <p:sp>
        <p:nvSpPr>
          <p:cNvPr id="5" name="Espace réservé du pied de page 4">
            <a:extLst>
              <a:ext uri="{FF2B5EF4-FFF2-40B4-BE49-F238E27FC236}">
                <a16:creationId xmlns:a16="http://schemas.microsoft.com/office/drawing/2014/main" id="{E87CF7A2-F37A-4B9F-8046-6D508FF9C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850FB1F-3B81-4BEF-8301-0C366539EF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BBE94-6443-42E4-8EFE-37A8E7FF6A57}" type="slidenum">
              <a:rPr lang="fr-FR" smtClean="0"/>
              <a:t>‹N°›</a:t>
            </a:fld>
            <a:endParaRPr lang="fr-FR"/>
          </a:p>
        </p:txBody>
      </p:sp>
    </p:spTree>
    <p:extLst>
      <p:ext uri="{BB962C8B-B14F-4D97-AF65-F5344CB8AC3E}">
        <p14:creationId xmlns:p14="http://schemas.microsoft.com/office/powerpoint/2010/main" val="94762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p:txBody>
          <a:bodyPr/>
          <a:lstStyle/>
          <a:p>
            <a:r>
              <a:rPr lang="fr-FR" dirty="0"/>
              <a:t>Projet n°4</a:t>
            </a:r>
          </a:p>
        </p:txBody>
      </p:sp>
      <p:sp>
        <p:nvSpPr>
          <p:cNvPr id="3" name="Sous-titre 2">
            <a:extLst>
              <a:ext uri="{FF2B5EF4-FFF2-40B4-BE49-F238E27FC236}">
                <a16:creationId xmlns:a16="http://schemas.microsoft.com/office/drawing/2014/main" id="{EA7E18C9-559D-4DA9-BC08-9E158FC59BCF}"/>
              </a:ext>
            </a:extLst>
          </p:cNvPr>
          <p:cNvSpPr>
            <a:spLocks noGrp="1"/>
          </p:cNvSpPr>
          <p:nvPr>
            <p:ph type="subTitle" idx="1"/>
          </p:nvPr>
        </p:nvSpPr>
        <p:spPr>
          <a:xfrm>
            <a:off x="2107692" y="3735336"/>
            <a:ext cx="7976616" cy="460978"/>
          </a:xfrm>
        </p:spPr>
        <p:txBody>
          <a:bodyPr>
            <a:noAutofit/>
          </a:bodyPr>
          <a:lstStyle/>
          <a:p>
            <a:pPr algn="l"/>
            <a:r>
              <a:rPr lang="fr-FR" sz="2000" b="1" dirty="0"/>
              <a:t>ANTICIPEZ LES BESOINS EN CONSOMMATION ÉLECTRIQUE DE BÂTIMENTS </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8" name="Sous-titre 2">
            <a:extLst>
              <a:ext uri="{FF2B5EF4-FFF2-40B4-BE49-F238E27FC236}">
                <a16:creationId xmlns:a16="http://schemas.microsoft.com/office/drawing/2014/main" id="{C3D009BE-D318-4344-96ED-57581F4DE71A}"/>
              </a:ext>
            </a:extLst>
          </p:cNvPr>
          <p:cNvSpPr txBox="1">
            <a:spLocks/>
          </p:cNvSpPr>
          <p:nvPr/>
        </p:nvSpPr>
        <p:spPr>
          <a:xfrm>
            <a:off x="8499047" y="5933914"/>
            <a:ext cx="4149365" cy="35376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b="1" i="1" dirty="0"/>
              <a:t>ANANTHARAJAH Anojan</a:t>
            </a:r>
          </a:p>
        </p:txBody>
      </p:sp>
    </p:spTree>
    <p:extLst>
      <p:ext uri="{BB962C8B-B14F-4D97-AF65-F5344CB8AC3E}">
        <p14:creationId xmlns:p14="http://schemas.microsoft.com/office/powerpoint/2010/main" val="336486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a:t>Analyse Quantitative</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a:t>Analyse exploratoire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ZoneTexte 11">
            <a:extLst>
              <a:ext uri="{FF2B5EF4-FFF2-40B4-BE49-F238E27FC236}">
                <a16:creationId xmlns:a16="http://schemas.microsoft.com/office/drawing/2014/main" id="{96B69A49-FC6B-475C-B815-6F5FF2FABF30}"/>
              </a:ext>
            </a:extLst>
          </p:cNvPr>
          <p:cNvSpPr txBox="1"/>
          <p:nvPr/>
        </p:nvSpPr>
        <p:spPr>
          <a:xfrm>
            <a:off x="185791" y="1815096"/>
            <a:ext cx="10871142" cy="338554"/>
          </a:xfrm>
          <a:prstGeom prst="rect">
            <a:avLst/>
          </a:prstGeom>
          <a:noFill/>
        </p:spPr>
        <p:txBody>
          <a:bodyPr wrap="square">
            <a:spAutoFit/>
          </a:bodyPr>
          <a:lstStyle/>
          <a:p>
            <a:r>
              <a:rPr lang="fr-FR" sz="1600" u="sng" dirty="0"/>
              <a:t>Transformation de la distribution des variables </a:t>
            </a:r>
            <a:r>
              <a:rPr lang="fr-FR" sz="1600" u="sng" dirty="0" err="1"/>
              <a:t>Targets</a:t>
            </a:r>
            <a:r>
              <a:rPr lang="fr-FR" sz="1600" u="sng" dirty="0"/>
              <a:t> grâce au passage au Log</a:t>
            </a:r>
          </a:p>
        </p:txBody>
      </p:sp>
      <p:pic>
        <p:nvPicPr>
          <p:cNvPr id="4098" name="Picture 2">
            <a:extLst>
              <a:ext uri="{FF2B5EF4-FFF2-40B4-BE49-F238E27FC236}">
                <a16:creationId xmlns:a16="http://schemas.microsoft.com/office/drawing/2014/main" id="{6EB81962-0DFB-4995-9388-DDEACAB759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178" y="2340275"/>
            <a:ext cx="2715293" cy="20037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0A553D3-6752-4D48-A76B-255D718308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2321" y="2380205"/>
            <a:ext cx="2758854" cy="19239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85F04AF-B9B0-45FD-BA4D-58839A0250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1178" y="4728279"/>
            <a:ext cx="2715293" cy="192393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A22312CA-5BC7-4192-A7E6-18B96697DE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2321" y="4728279"/>
            <a:ext cx="2758854" cy="1923938"/>
          </a:xfrm>
          <a:prstGeom prst="rect">
            <a:avLst/>
          </a:prstGeom>
          <a:noFill/>
          <a:extLst>
            <a:ext uri="{909E8E84-426E-40DD-AFC4-6F175D3DCCD1}">
              <a14:hiddenFill xmlns:a14="http://schemas.microsoft.com/office/drawing/2010/main">
                <a:solidFill>
                  <a:srgbClr val="FFFFFF"/>
                </a:solidFill>
              </a14:hiddenFill>
            </a:ext>
          </a:extLst>
        </p:spPr>
      </p:pic>
      <p:sp>
        <p:nvSpPr>
          <p:cNvPr id="7" name="Flèche : droite 6">
            <a:extLst>
              <a:ext uri="{FF2B5EF4-FFF2-40B4-BE49-F238E27FC236}">
                <a16:creationId xmlns:a16="http://schemas.microsoft.com/office/drawing/2014/main" id="{DC8BDD44-650E-476A-BCD0-C10342505236}"/>
              </a:ext>
            </a:extLst>
          </p:cNvPr>
          <p:cNvSpPr/>
          <p:nvPr/>
        </p:nvSpPr>
        <p:spPr>
          <a:xfrm>
            <a:off x="5440694" y="3164812"/>
            <a:ext cx="1035204" cy="3547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 droite 17">
            <a:extLst>
              <a:ext uri="{FF2B5EF4-FFF2-40B4-BE49-F238E27FC236}">
                <a16:creationId xmlns:a16="http://schemas.microsoft.com/office/drawing/2014/main" id="{04A821FF-F4CE-4A5E-8BF4-545382A09478}"/>
              </a:ext>
            </a:extLst>
          </p:cNvPr>
          <p:cNvSpPr/>
          <p:nvPr/>
        </p:nvSpPr>
        <p:spPr>
          <a:xfrm>
            <a:off x="5440694" y="5512886"/>
            <a:ext cx="1035204" cy="3547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a:extLst>
              <a:ext uri="{FF2B5EF4-FFF2-40B4-BE49-F238E27FC236}">
                <a16:creationId xmlns:a16="http://schemas.microsoft.com/office/drawing/2014/main" id="{B2ADAE0C-86A6-4B0C-B7A0-BAE528CAFB8F}"/>
              </a:ext>
            </a:extLst>
          </p:cNvPr>
          <p:cNvSpPr>
            <a:spLocks noGrp="1"/>
          </p:cNvSpPr>
          <p:nvPr>
            <p:ph type="sldNum" sz="quarter" idx="12"/>
          </p:nvPr>
        </p:nvSpPr>
        <p:spPr/>
        <p:txBody>
          <a:bodyPr/>
          <a:lstStyle/>
          <a:p>
            <a:fld id="{422BBE94-6443-42E4-8EFE-37A8E7FF6A57}" type="slidenum">
              <a:rPr lang="fr-FR" smtClean="0"/>
              <a:t>10</a:t>
            </a:fld>
            <a:endParaRPr lang="fr-FR"/>
          </a:p>
        </p:txBody>
      </p:sp>
    </p:spTree>
    <p:extLst>
      <p:ext uri="{BB962C8B-B14F-4D97-AF65-F5344CB8AC3E}">
        <p14:creationId xmlns:p14="http://schemas.microsoft.com/office/powerpoint/2010/main" val="274076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Analyse Qualitative</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a:t>Analyse exploratoire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pic>
        <p:nvPicPr>
          <p:cNvPr id="5124" name="Picture 4">
            <a:extLst>
              <a:ext uri="{FF2B5EF4-FFF2-40B4-BE49-F238E27FC236}">
                <a16:creationId xmlns:a16="http://schemas.microsoft.com/office/drawing/2014/main" id="{DD128677-12DD-4ACF-B374-BA94A8B70C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3434" y="1060013"/>
            <a:ext cx="6409997" cy="57979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D63F06D-A9D8-430C-96AE-1C44203209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938" y="1760138"/>
            <a:ext cx="5299502" cy="4916008"/>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39E379E0-A5E6-449B-94E6-F8ECA1BE4102}"/>
              </a:ext>
            </a:extLst>
          </p:cNvPr>
          <p:cNvSpPr>
            <a:spLocks noGrp="1"/>
          </p:cNvSpPr>
          <p:nvPr>
            <p:ph type="sldNum" sz="quarter" idx="12"/>
          </p:nvPr>
        </p:nvSpPr>
        <p:spPr/>
        <p:txBody>
          <a:bodyPr/>
          <a:lstStyle/>
          <a:p>
            <a:fld id="{422BBE94-6443-42E4-8EFE-37A8E7FF6A57}" type="slidenum">
              <a:rPr lang="fr-FR" smtClean="0"/>
              <a:t>11</a:t>
            </a:fld>
            <a:endParaRPr lang="fr-FR"/>
          </a:p>
        </p:txBody>
      </p:sp>
    </p:spTree>
    <p:extLst>
      <p:ext uri="{BB962C8B-B14F-4D97-AF65-F5344CB8AC3E}">
        <p14:creationId xmlns:p14="http://schemas.microsoft.com/office/powerpoint/2010/main" val="398753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Analyse Quantitative Bivariées</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a:t>Analyse exploratoire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pic>
        <p:nvPicPr>
          <p:cNvPr id="6146" name="Picture 2">
            <a:extLst>
              <a:ext uri="{FF2B5EF4-FFF2-40B4-BE49-F238E27FC236}">
                <a16:creationId xmlns:a16="http://schemas.microsoft.com/office/drawing/2014/main" id="{954D772B-0A09-4DFC-B578-0E42AFD4FC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389" y="1652399"/>
            <a:ext cx="6373246" cy="5205601"/>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3DFE0D6-1C48-439D-8C46-C855A8CA7EC6}"/>
              </a:ext>
            </a:extLst>
          </p:cNvPr>
          <p:cNvSpPr txBox="1"/>
          <p:nvPr/>
        </p:nvSpPr>
        <p:spPr>
          <a:xfrm>
            <a:off x="7520152" y="1891862"/>
            <a:ext cx="4398579" cy="2031325"/>
          </a:xfrm>
          <a:prstGeom prst="rect">
            <a:avLst/>
          </a:prstGeom>
          <a:noFill/>
        </p:spPr>
        <p:txBody>
          <a:bodyPr wrap="square" rtlCol="0">
            <a:spAutoFit/>
          </a:bodyPr>
          <a:lstStyle/>
          <a:p>
            <a:r>
              <a:rPr lang="fr-FR" u="sng" dirty="0"/>
              <a:t>Corrélation de la consommation avec :</a:t>
            </a:r>
          </a:p>
          <a:p>
            <a:pPr marL="285750" indent="-285750">
              <a:buFont typeface="Arial" panose="020B0604020202020204" pitchFamily="34" charset="0"/>
              <a:buChar char="•"/>
            </a:pPr>
            <a:r>
              <a:rPr lang="fr-FR" dirty="0" err="1"/>
              <a:t>Property</a:t>
            </a:r>
            <a:r>
              <a:rPr lang="fr-FR" dirty="0"/>
              <a:t> GFA Total</a:t>
            </a:r>
          </a:p>
          <a:p>
            <a:pPr marL="285750" indent="-285750">
              <a:buFont typeface="Arial" panose="020B0604020202020204" pitchFamily="34" charset="0"/>
              <a:buChar char="•"/>
            </a:pPr>
            <a:r>
              <a:rPr lang="fr-FR" dirty="0" err="1"/>
              <a:t>Property</a:t>
            </a:r>
            <a:r>
              <a:rPr lang="fr-FR" dirty="0"/>
              <a:t> GFA Building</a:t>
            </a:r>
          </a:p>
          <a:p>
            <a:pPr marL="285750" indent="-285750">
              <a:buFont typeface="Arial" panose="020B0604020202020204" pitchFamily="34" charset="0"/>
              <a:buChar char="•"/>
            </a:pPr>
            <a:r>
              <a:rPr lang="fr-FR" dirty="0" err="1"/>
              <a:t>Largest</a:t>
            </a:r>
            <a:r>
              <a:rPr lang="fr-FR" dirty="0"/>
              <a:t> </a:t>
            </a:r>
            <a:r>
              <a:rPr lang="fr-FR" dirty="0" err="1"/>
              <a:t>Property</a:t>
            </a:r>
            <a:r>
              <a:rPr lang="fr-FR" dirty="0"/>
              <a:t> Use </a:t>
            </a:r>
          </a:p>
          <a:p>
            <a:endParaRPr lang="fr-FR" u="sng" dirty="0"/>
          </a:p>
          <a:p>
            <a:r>
              <a:rPr lang="fr-FR" u="sng" dirty="0"/>
              <a:t>Corrélation de l’émission :</a:t>
            </a:r>
          </a:p>
          <a:p>
            <a:pPr marL="285750" indent="-285750">
              <a:buFont typeface="Arial" panose="020B0604020202020204" pitchFamily="34" charset="0"/>
              <a:buChar char="•"/>
            </a:pPr>
            <a:r>
              <a:rPr lang="fr-FR" dirty="0"/>
              <a:t>Site EUI</a:t>
            </a:r>
          </a:p>
        </p:txBody>
      </p:sp>
      <p:sp>
        <p:nvSpPr>
          <p:cNvPr id="5" name="Espace réservé du numéro de diapositive 4">
            <a:extLst>
              <a:ext uri="{FF2B5EF4-FFF2-40B4-BE49-F238E27FC236}">
                <a16:creationId xmlns:a16="http://schemas.microsoft.com/office/drawing/2014/main" id="{979076F3-7130-4180-B6B1-D53B4F80F1DF}"/>
              </a:ext>
            </a:extLst>
          </p:cNvPr>
          <p:cNvSpPr>
            <a:spLocks noGrp="1"/>
          </p:cNvSpPr>
          <p:nvPr>
            <p:ph type="sldNum" sz="quarter" idx="12"/>
          </p:nvPr>
        </p:nvSpPr>
        <p:spPr/>
        <p:txBody>
          <a:bodyPr/>
          <a:lstStyle/>
          <a:p>
            <a:fld id="{422BBE94-6443-42E4-8EFE-37A8E7FF6A57}" type="slidenum">
              <a:rPr lang="fr-FR" smtClean="0"/>
              <a:t>12</a:t>
            </a:fld>
            <a:endParaRPr lang="fr-FR"/>
          </a:p>
        </p:txBody>
      </p:sp>
    </p:spTree>
    <p:extLst>
      <p:ext uri="{BB962C8B-B14F-4D97-AF65-F5344CB8AC3E}">
        <p14:creationId xmlns:p14="http://schemas.microsoft.com/office/powerpoint/2010/main" val="3411351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a:t>Analyse Quantitative Bivariées</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a:t>Analyse exploratoire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pic>
        <p:nvPicPr>
          <p:cNvPr id="7170" name="Picture 2">
            <a:extLst>
              <a:ext uri="{FF2B5EF4-FFF2-40B4-BE49-F238E27FC236}">
                <a16:creationId xmlns:a16="http://schemas.microsoft.com/office/drawing/2014/main" id="{BFDC5E6A-2C04-48C1-A4D5-39B4452024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818" y="2251947"/>
            <a:ext cx="5686425" cy="4419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8AAFFA3-CDAB-4529-B4C3-859E306629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0345" y="2254841"/>
            <a:ext cx="5657850" cy="4314825"/>
          </a:xfrm>
          <a:prstGeom prst="rect">
            <a:avLst/>
          </a:prstGeom>
          <a:noFill/>
          <a:extLst>
            <a:ext uri="{909E8E84-426E-40DD-AFC4-6F175D3DCCD1}">
              <a14:hiddenFill xmlns:a14="http://schemas.microsoft.com/office/drawing/2010/main">
                <a:solidFill>
                  <a:srgbClr val="FFFFFF"/>
                </a:solidFill>
              </a14:hiddenFill>
            </a:ext>
          </a:extLst>
        </p:spPr>
      </p:pic>
      <p:sp>
        <p:nvSpPr>
          <p:cNvPr id="17" name="Espace réservé du contenu 2">
            <a:extLst>
              <a:ext uri="{FF2B5EF4-FFF2-40B4-BE49-F238E27FC236}">
                <a16:creationId xmlns:a16="http://schemas.microsoft.com/office/drawing/2014/main" id="{060580A2-EC7A-4B4F-9D93-1CCF342FF892}"/>
              </a:ext>
            </a:extLst>
          </p:cNvPr>
          <p:cNvSpPr txBox="1">
            <a:spLocks/>
          </p:cNvSpPr>
          <p:nvPr/>
        </p:nvSpPr>
        <p:spPr>
          <a:xfrm>
            <a:off x="1281676" y="1869595"/>
            <a:ext cx="3359772" cy="484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800" u="sng" dirty="0"/>
              <a:t>Consommations d’énergie</a:t>
            </a:r>
          </a:p>
        </p:txBody>
      </p:sp>
      <p:sp>
        <p:nvSpPr>
          <p:cNvPr id="19" name="Espace réservé du contenu 2">
            <a:extLst>
              <a:ext uri="{FF2B5EF4-FFF2-40B4-BE49-F238E27FC236}">
                <a16:creationId xmlns:a16="http://schemas.microsoft.com/office/drawing/2014/main" id="{87066DA9-5B9C-4F8B-B9A9-A8E46812820D}"/>
              </a:ext>
            </a:extLst>
          </p:cNvPr>
          <p:cNvSpPr txBox="1">
            <a:spLocks/>
          </p:cNvSpPr>
          <p:nvPr/>
        </p:nvSpPr>
        <p:spPr>
          <a:xfrm>
            <a:off x="7834876" y="1865597"/>
            <a:ext cx="3359772" cy="484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800" u="sng" dirty="0"/>
              <a:t>Emissions d’énergie</a:t>
            </a:r>
          </a:p>
        </p:txBody>
      </p:sp>
      <p:sp>
        <p:nvSpPr>
          <p:cNvPr id="4" name="Espace réservé du numéro de diapositive 3">
            <a:extLst>
              <a:ext uri="{FF2B5EF4-FFF2-40B4-BE49-F238E27FC236}">
                <a16:creationId xmlns:a16="http://schemas.microsoft.com/office/drawing/2014/main" id="{AF7F7519-0A65-46C5-A504-34E4E9FDBBD4}"/>
              </a:ext>
            </a:extLst>
          </p:cNvPr>
          <p:cNvSpPr>
            <a:spLocks noGrp="1"/>
          </p:cNvSpPr>
          <p:nvPr>
            <p:ph type="sldNum" sz="quarter" idx="12"/>
          </p:nvPr>
        </p:nvSpPr>
        <p:spPr/>
        <p:txBody>
          <a:bodyPr/>
          <a:lstStyle/>
          <a:p>
            <a:fld id="{422BBE94-6443-42E4-8EFE-37A8E7FF6A57}" type="slidenum">
              <a:rPr lang="fr-FR" smtClean="0"/>
              <a:t>13</a:t>
            </a:fld>
            <a:endParaRPr lang="fr-FR"/>
          </a:p>
        </p:txBody>
      </p:sp>
    </p:spTree>
    <p:extLst>
      <p:ext uri="{BB962C8B-B14F-4D97-AF65-F5344CB8AC3E}">
        <p14:creationId xmlns:p14="http://schemas.microsoft.com/office/powerpoint/2010/main" val="52215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012311"/>
            <a:ext cx="5387643" cy="484647"/>
          </a:xfrm>
        </p:spPr>
        <p:txBody>
          <a:bodyPr>
            <a:normAutofit/>
          </a:bodyPr>
          <a:lstStyle/>
          <a:p>
            <a:pPr marL="0" indent="0" algn="just">
              <a:buNone/>
            </a:pPr>
            <a:r>
              <a:rPr lang="fr-FR" sz="2000" b="1" u="sng" dirty="0"/>
              <a:t>Analyse Quantitative Bivariées</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exploratoire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pic>
        <p:nvPicPr>
          <p:cNvPr id="8194" name="Picture 2">
            <a:extLst>
              <a:ext uri="{FF2B5EF4-FFF2-40B4-BE49-F238E27FC236}">
                <a16:creationId xmlns:a16="http://schemas.microsoft.com/office/drawing/2014/main" id="{8B2B0DD2-07AB-4416-BFD2-F6639CE602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390" y="1818168"/>
            <a:ext cx="5196953" cy="499462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39914AD-E9E2-42B8-97E3-7076389341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690" y="1818168"/>
            <a:ext cx="5196954" cy="4994625"/>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a:extLst>
              <a:ext uri="{FF2B5EF4-FFF2-40B4-BE49-F238E27FC236}">
                <a16:creationId xmlns:a16="http://schemas.microsoft.com/office/drawing/2014/main" id="{D82C6D30-2842-47AA-B501-34A1F8E700F5}"/>
              </a:ext>
            </a:extLst>
          </p:cNvPr>
          <p:cNvSpPr txBox="1">
            <a:spLocks/>
          </p:cNvSpPr>
          <p:nvPr/>
        </p:nvSpPr>
        <p:spPr>
          <a:xfrm>
            <a:off x="3575798" y="1333521"/>
            <a:ext cx="5040403" cy="48464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800" u="sng" dirty="0"/>
              <a:t>Consommations d’énergie par </a:t>
            </a:r>
            <a:r>
              <a:rPr lang="fr-FR" sz="1800" u="sng" dirty="0" err="1"/>
              <a:t>Neighborhood</a:t>
            </a:r>
            <a:r>
              <a:rPr lang="fr-FR" sz="1800" u="sng" dirty="0"/>
              <a:t> &amp; District</a:t>
            </a:r>
          </a:p>
        </p:txBody>
      </p:sp>
      <p:sp>
        <p:nvSpPr>
          <p:cNvPr id="4" name="Espace réservé du numéro de diapositive 3">
            <a:extLst>
              <a:ext uri="{FF2B5EF4-FFF2-40B4-BE49-F238E27FC236}">
                <a16:creationId xmlns:a16="http://schemas.microsoft.com/office/drawing/2014/main" id="{6A6D8220-2DCF-4296-836C-763357A65197}"/>
              </a:ext>
            </a:extLst>
          </p:cNvPr>
          <p:cNvSpPr>
            <a:spLocks noGrp="1"/>
          </p:cNvSpPr>
          <p:nvPr>
            <p:ph type="sldNum" sz="quarter" idx="12"/>
          </p:nvPr>
        </p:nvSpPr>
        <p:spPr/>
        <p:txBody>
          <a:bodyPr/>
          <a:lstStyle/>
          <a:p>
            <a:fld id="{422BBE94-6443-42E4-8EFE-37A8E7FF6A57}" type="slidenum">
              <a:rPr lang="fr-FR" smtClean="0"/>
              <a:t>14</a:t>
            </a:fld>
            <a:endParaRPr lang="fr-FR"/>
          </a:p>
        </p:txBody>
      </p:sp>
    </p:spTree>
    <p:extLst>
      <p:ext uri="{BB962C8B-B14F-4D97-AF65-F5344CB8AC3E}">
        <p14:creationId xmlns:p14="http://schemas.microsoft.com/office/powerpoint/2010/main" val="189775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9" name="Espace réservé du contenu 2">
            <a:extLst>
              <a:ext uri="{FF2B5EF4-FFF2-40B4-BE49-F238E27FC236}">
                <a16:creationId xmlns:a16="http://schemas.microsoft.com/office/drawing/2014/main" id="{83C6C059-D5E6-4205-A4A2-3C7A274DF329}"/>
              </a:ext>
            </a:extLst>
          </p:cNvPr>
          <p:cNvSpPr txBox="1">
            <a:spLocks noGrp="1"/>
          </p:cNvSpPr>
          <p:nvPr>
            <p:ph type="ctrTitle"/>
          </p:nvPr>
        </p:nvSpPr>
        <p:spPr>
          <a:xfrm>
            <a:off x="923925" y="3302000"/>
            <a:ext cx="10344150" cy="460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u="sng" dirty="0"/>
              <a:t>Modélisation &amp; Optimisation</a:t>
            </a:r>
          </a:p>
        </p:txBody>
      </p:sp>
    </p:spTree>
    <p:extLst>
      <p:ext uri="{BB962C8B-B14F-4D97-AF65-F5344CB8AC3E}">
        <p14:creationId xmlns:p14="http://schemas.microsoft.com/office/powerpoint/2010/main" val="2947991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453360"/>
            <a:ext cx="5387643" cy="484647"/>
          </a:xfrm>
        </p:spPr>
        <p:txBody>
          <a:bodyPr>
            <a:normAutofit/>
          </a:bodyPr>
          <a:lstStyle/>
          <a:p>
            <a:pPr marL="0" indent="0" algn="just">
              <a:buNone/>
            </a:pPr>
            <a:r>
              <a:rPr lang="fr-FR" sz="2000" b="1" u="sng" dirty="0"/>
              <a:t>Préparation du jeu de données pour les modèles</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7" name="ZoneTexte 6">
            <a:extLst>
              <a:ext uri="{FF2B5EF4-FFF2-40B4-BE49-F238E27FC236}">
                <a16:creationId xmlns:a16="http://schemas.microsoft.com/office/drawing/2014/main" id="{5D6477FD-4F60-4FE8-B5A5-13FB5426C9B8}"/>
              </a:ext>
            </a:extLst>
          </p:cNvPr>
          <p:cNvSpPr txBox="1"/>
          <p:nvPr/>
        </p:nvSpPr>
        <p:spPr>
          <a:xfrm>
            <a:off x="185791" y="2056921"/>
            <a:ext cx="12006209" cy="3293209"/>
          </a:xfrm>
          <a:prstGeom prst="rect">
            <a:avLst/>
          </a:prstGeom>
          <a:noFill/>
        </p:spPr>
        <p:txBody>
          <a:bodyPr wrap="square" rtlCol="0">
            <a:spAutoFit/>
          </a:bodyPr>
          <a:lstStyle/>
          <a:p>
            <a:r>
              <a:rPr lang="fr-FR" sz="1600" b="1" u="sng" dirty="0"/>
              <a:t>Etapes : </a:t>
            </a:r>
          </a:p>
          <a:p>
            <a:endParaRPr lang="fr-FR" sz="1600" b="1" u="sng" dirty="0"/>
          </a:p>
          <a:p>
            <a:pPr marL="742950" lvl="1" indent="-285750">
              <a:buFont typeface="Wingdings" panose="05000000000000000000" pitchFamily="2" charset="2"/>
              <a:buChar char="ü"/>
            </a:pPr>
            <a:r>
              <a:rPr lang="fr-FR" sz="1600" dirty="0"/>
              <a:t>Suppression des colonnes quantitatives de mesure pouvant entraîner un Data </a:t>
            </a:r>
            <a:r>
              <a:rPr lang="fr-FR" sz="1600" dirty="0" err="1"/>
              <a:t>Leakage</a:t>
            </a:r>
            <a:endParaRPr lang="fr-FR" sz="1600" dirty="0"/>
          </a:p>
          <a:p>
            <a:pPr marL="742950" lvl="1" indent="-285750">
              <a:buFont typeface="Wingdings" panose="05000000000000000000" pitchFamily="2" charset="2"/>
              <a:buChar char="ü"/>
            </a:pPr>
            <a:r>
              <a:rPr lang="fr-FR" sz="1600" dirty="0"/>
              <a:t>Suppression des colonnes non utiles</a:t>
            </a:r>
          </a:p>
          <a:p>
            <a:pPr marL="742950" lvl="1" indent="-285750">
              <a:buFont typeface="Wingdings" panose="05000000000000000000" pitchFamily="2" charset="2"/>
              <a:buChar char="ü"/>
            </a:pPr>
            <a:r>
              <a:rPr lang="fr-FR" sz="1600" dirty="0"/>
              <a:t>Stockage des deux variables Target :</a:t>
            </a:r>
            <a:r>
              <a:rPr lang="fr-FR" sz="1600" b="1" dirty="0"/>
              <a:t> '</a:t>
            </a:r>
            <a:r>
              <a:rPr lang="fr-FR" sz="1600" b="1" dirty="0" err="1"/>
              <a:t>SiteEnergyUse</a:t>
            </a:r>
            <a:r>
              <a:rPr lang="fr-FR" sz="1600" b="1" dirty="0"/>
              <a:t>(</a:t>
            </a:r>
            <a:r>
              <a:rPr lang="fr-FR" sz="1600" b="1" dirty="0" err="1"/>
              <a:t>kBtu</a:t>
            </a:r>
            <a:r>
              <a:rPr lang="fr-FR" sz="1600" b="1" dirty="0"/>
              <a:t>)_log’ &amp; '</a:t>
            </a:r>
            <a:r>
              <a:rPr lang="fr-FR" sz="1600" b="1" dirty="0" err="1"/>
              <a:t>GHGEmissionsIntensity</a:t>
            </a:r>
            <a:r>
              <a:rPr lang="fr-FR" sz="1600" b="1" dirty="0"/>
              <a:t>(kgCO2e/ft2)_log</a:t>
            </a:r>
            <a:r>
              <a:rPr lang="fr-FR" sz="1600" dirty="0"/>
              <a:t>’</a:t>
            </a:r>
          </a:p>
          <a:p>
            <a:pPr marL="742950" lvl="1" indent="-285750">
              <a:buFont typeface="Wingdings" panose="05000000000000000000" pitchFamily="2" charset="2"/>
              <a:buChar char="ü"/>
            </a:pPr>
            <a:endParaRPr lang="fr-FR" sz="1600" dirty="0"/>
          </a:p>
          <a:p>
            <a:pPr marL="742950" lvl="1" indent="-285750">
              <a:buFont typeface="Wingdings" panose="05000000000000000000" pitchFamily="2" charset="2"/>
              <a:buChar char="ü"/>
            </a:pPr>
            <a:r>
              <a:rPr lang="fr-FR" sz="1600" dirty="0"/>
              <a:t>Pour les variables catégoriques : remplissage des NaN par </a:t>
            </a:r>
            <a:r>
              <a:rPr lang="fr-FR" sz="1600" b="1" dirty="0"/>
              <a:t>« Non renseigné »</a:t>
            </a:r>
          </a:p>
          <a:p>
            <a:pPr marL="742950" lvl="1" indent="-285750">
              <a:buFont typeface="Wingdings" panose="05000000000000000000" pitchFamily="2" charset="2"/>
              <a:buChar char="ü"/>
            </a:pPr>
            <a:r>
              <a:rPr lang="fr-FR" sz="1600" dirty="0"/>
              <a:t>Pour les variables numériques : mise en place d’un </a:t>
            </a:r>
            <a:r>
              <a:rPr lang="fr-FR" sz="1600" b="1" dirty="0"/>
              <a:t>KNN Imputer à 5 voisins</a:t>
            </a:r>
          </a:p>
          <a:p>
            <a:pPr marL="742950" lvl="1" indent="-285750">
              <a:buFont typeface="Wingdings" panose="05000000000000000000" pitchFamily="2" charset="2"/>
              <a:buChar char="ü"/>
            </a:pPr>
            <a:endParaRPr lang="fr-FR" sz="1600" b="1" dirty="0"/>
          </a:p>
          <a:p>
            <a:pPr marL="742950" lvl="1" indent="-285750">
              <a:buFont typeface="Wingdings" panose="05000000000000000000" pitchFamily="2" charset="2"/>
              <a:buChar char="ü"/>
            </a:pPr>
            <a:r>
              <a:rPr lang="fr-FR" sz="1600" dirty="0"/>
              <a:t>Standardisation des variables numériques</a:t>
            </a:r>
          </a:p>
          <a:p>
            <a:pPr marL="742950" lvl="1" indent="-285750">
              <a:buFont typeface="Wingdings" panose="05000000000000000000" pitchFamily="2" charset="2"/>
              <a:buChar char="ü"/>
            </a:pPr>
            <a:r>
              <a:rPr lang="fr-FR" sz="1600" dirty="0"/>
              <a:t>Encodage des variables catégoriques de 3 manières différentes : </a:t>
            </a:r>
            <a:r>
              <a:rPr lang="fr-FR" sz="1600" b="1" dirty="0"/>
              <a:t>One Hot Encoder / Label Encoder / </a:t>
            </a:r>
            <a:r>
              <a:rPr lang="fr-FR" sz="1600" b="1" dirty="0" err="1"/>
              <a:t>Hashing</a:t>
            </a:r>
            <a:r>
              <a:rPr lang="fr-FR" sz="1600" b="1" dirty="0"/>
              <a:t> Encoder</a:t>
            </a:r>
          </a:p>
          <a:p>
            <a:pPr marL="742950" lvl="1" indent="-285750">
              <a:buFont typeface="Wingdings" panose="05000000000000000000" pitchFamily="2" charset="2"/>
              <a:buChar char="ü"/>
            </a:pPr>
            <a:endParaRPr lang="fr-FR" sz="1600" dirty="0"/>
          </a:p>
          <a:p>
            <a:pPr marL="742950" lvl="1" indent="-285750">
              <a:buFont typeface="Wingdings" panose="05000000000000000000" pitchFamily="2" charset="2"/>
              <a:buChar char="ü"/>
            </a:pPr>
            <a:endParaRPr lang="fr-FR" sz="1600" dirty="0"/>
          </a:p>
        </p:txBody>
      </p:sp>
      <p:sp>
        <p:nvSpPr>
          <p:cNvPr id="10" name="Espace réservé du contenu 2">
            <a:extLst>
              <a:ext uri="{FF2B5EF4-FFF2-40B4-BE49-F238E27FC236}">
                <a16:creationId xmlns:a16="http://schemas.microsoft.com/office/drawing/2014/main" id="{FC24E604-9C5E-4CD6-845F-B676A660EFCE}"/>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Modélisation &amp; Optimisation</a:t>
            </a:r>
            <a:endParaRPr lang="fr-FR" b="1" u="sng" dirty="0"/>
          </a:p>
        </p:txBody>
      </p:sp>
      <p:sp>
        <p:nvSpPr>
          <p:cNvPr id="4" name="Espace réservé du numéro de diapositive 3">
            <a:extLst>
              <a:ext uri="{FF2B5EF4-FFF2-40B4-BE49-F238E27FC236}">
                <a16:creationId xmlns:a16="http://schemas.microsoft.com/office/drawing/2014/main" id="{04F2C051-EBAE-4D47-9919-166CB27C1750}"/>
              </a:ext>
            </a:extLst>
          </p:cNvPr>
          <p:cNvSpPr>
            <a:spLocks noGrp="1"/>
          </p:cNvSpPr>
          <p:nvPr>
            <p:ph type="sldNum" sz="quarter" idx="12"/>
          </p:nvPr>
        </p:nvSpPr>
        <p:spPr/>
        <p:txBody>
          <a:bodyPr/>
          <a:lstStyle/>
          <a:p>
            <a:fld id="{422BBE94-6443-42E4-8EFE-37A8E7FF6A57}" type="slidenum">
              <a:rPr lang="fr-FR" smtClean="0"/>
              <a:t>16</a:t>
            </a:fld>
            <a:endParaRPr lang="fr-FR"/>
          </a:p>
        </p:txBody>
      </p:sp>
    </p:spTree>
    <p:extLst>
      <p:ext uri="{BB962C8B-B14F-4D97-AF65-F5344CB8AC3E}">
        <p14:creationId xmlns:p14="http://schemas.microsoft.com/office/powerpoint/2010/main" val="1015697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Mise en place des modèles sans optimisation</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7" name="ZoneTexte 6">
            <a:extLst>
              <a:ext uri="{FF2B5EF4-FFF2-40B4-BE49-F238E27FC236}">
                <a16:creationId xmlns:a16="http://schemas.microsoft.com/office/drawing/2014/main" id="{5D6477FD-4F60-4FE8-B5A5-13FB5426C9B8}"/>
              </a:ext>
            </a:extLst>
          </p:cNvPr>
          <p:cNvSpPr txBox="1"/>
          <p:nvPr/>
        </p:nvSpPr>
        <p:spPr>
          <a:xfrm>
            <a:off x="185791" y="1851969"/>
            <a:ext cx="12006209" cy="1569660"/>
          </a:xfrm>
          <a:prstGeom prst="rect">
            <a:avLst/>
          </a:prstGeom>
          <a:noFill/>
        </p:spPr>
        <p:txBody>
          <a:bodyPr wrap="square" rtlCol="0">
            <a:spAutoFit/>
          </a:bodyPr>
          <a:lstStyle/>
          <a:p>
            <a:r>
              <a:rPr lang="fr-FR" sz="1600" b="1" u="sng" dirty="0"/>
              <a:t>Etapes :</a:t>
            </a:r>
          </a:p>
          <a:p>
            <a:pPr marL="742950" lvl="1" indent="-285750">
              <a:buFont typeface="Wingdings" panose="05000000000000000000" pitchFamily="2" charset="2"/>
              <a:buChar char="ü"/>
            </a:pPr>
            <a:endParaRPr lang="fr-FR" sz="1600" dirty="0"/>
          </a:p>
          <a:p>
            <a:pPr marL="742950" lvl="1" indent="-285750">
              <a:buFont typeface="Wingdings" panose="05000000000000000000" pitchFamily="2" charset="2"/>
              <a:buChar char="ü"/>
            </a:pPr>
            <a:r>
              <a:rPr lang="fr-FR" sz="1600" dirty="0"/>
              <a:t>Utilisation d’un split de 25% sur nos données Test (</a:t>
            </a:r>
            <a:r>
              <a:rPr lang="fr-FR" sz="1600" dirty="0" err="1"/>
              <a:t>X_test</a:t>
            </a:r>
            <a:r>
              <a:rPr lang="fr-FR" sz="1600" dirty="0"/>
              <a:t>, </a:t>
            </a:r>
            <a:r>
              <a:rPr lang="fr-FR" sz="1600" dirty="0" err="1"/>
              <a:t>y_test</a:t>
            </a:r>
            <a:r>
              <a:rPr lang="fr-FR" sz="1600" dirty="0"/>
              <a:t>)</a:t>
            </a:r>
          </a:p>
          <a:p>
            <a:pPr marL="742950" lvl="1" indent="-285750">
              <a:buFont typeface="Wingdings" panose="05000000000000000000" pitchFamily="2" charset="2"/>
              <a:buChar char="ü"/>
            </a:pPr>
            <a:r>
              <a:rPr lang="fr-FR" sz="1600" dirty="0"/>
              <a:t>Utilisation des modèles suivants : </a:t>
            </a:r>
            <a:br>
              <a:rPr lang="fr-FR" sz="1600" dirty="0"/>
            </a:br>
            <a:r>
              <a:rPr lang="fr-FR" sz="1600" b="1" dirty="0" err="1"/>
              <a:t>Dummy</a:t>
            </a:r>
            <a:r>
              <a:rPr lang="fr-FR" sz="1600" b="1" dirty="0"/>
              <a:t> </a:t>
            </a:r>
            <a:r>
              <a:rPr lang="fr-FR" sz="1600" b="1" dirty="0" err="1"/>
              <a:t>Regressor</a:t>
            </a:r>
            <a:r>
              <a:rPr lang="fr-FR" sz="1600" b="1" dirty="0"/>
              <a:t> Régression Linéaire / Ridge Linéaire / Lasso Linéaire / </a:t>
            </a:r>
            <a:r>
              <a:rPr lang="fr-FR" sz="1600" b="1" dirty="0" err="1"/>
              <a:t>Random</a:t>
            </a:r>
            <a:r>
              <a:rPr lang="fr-FR" sz="1600" b="1" dirty="0"/>
              <a:t> Forest / SVR / XGB</a:t>
            </a:r>
          </a:p>
          <a:p>
            <a:pPr marL="742950" lvl="1" indent="-285750">
              <a:buFont typeface="Wingdings" panose="05000000000000000000" pitchFamily="2" charset="2"/>
              <a:buChar char="ü"/>
            </a:pPr>
            <a:r>
              <a:rPr lang="fr-FR" sz="1600" dirty="0"/>
              <a:t>Utilisation d’une boucle pour comparer les modèles sur les 3 encodages</a:t>
            </a:r>
          </a:p>
        </p:txBody>
      </p:sp>
      <p:sp>
        <p:nvSpPr>
          <p:cNvPr id="14" name="ZoneTexte 13">
            <a:extLst>
              <a:ext uri="{FF2B5EF4-FFF2-40B4-BE49-F238E27FC236}">
                <a16:creationId xmlns:a16="http://schemas.microsoft.com/office/drawing/2014/main" id="{765CA5EA-64C9-40F9-B267-DD915956485E}"/>
              </a:ext>
            </a:extLst>
          </p:cNvPr>
          <p:cNvSpPr txBox="1"/>
          <p:nvPr/>
        </p:nvSpPr>
        <p:spPr>
          <a:xfrm>
            <a:off x="185789" y="6046581"/>
            <a:ext cx="12006209" cy="584775"/>
          </a:xfrm>
          <a:prstGeom prst="rect">
            <a:avLst/>
          </a:prstGeom>
          <a:noFill/>
        </p:spPr>
        <p:txBody>
          <a:bodyPr wrap="square" rtlCol="0">
            <a:spAutoFit/>
          </a:bodyPr>
          <a:lstStyle/>
          <a:p>
            <a:pPr marL="742950" lvl="1" indent="-285750">
              <a:buFont typeface="Wingdings" panose="05000000000000000000" pitchFamily="2" charset="2"/>
              <a:buChar char="ü"/>
            </a:pPr>
            <a:r>
              <a:rPr lang="fr-FR" sz="1600" dirty="0"/>
              <a:t>L’encodage choisi sera le </a:t>
            </a:r>
            <a:r>
              <a:rPr lang="fr-FR" sz="1600" dirty="0" err="1"/>
              <a:t>Hashing</a:t>
            </a:r>
            <a:r>
              <a:rPr lang="fr-FR" sz="1600" dirty="0"/>
              <a:t> Encoder</a:t>
            </a:r>
          </a:p>
          <a:p>
            <a:pPr marL="742950" lvl="1" indent="-285750">
              <a:buFont typeface="Wingdings" panose="05000000000000000000" pitchFamily="2" charset="2"/>
              <a:buChar char="ü"/>
            </a:pPr>
            <a:r>
              <a:rPr lang="fr-FR" sz="1600" dirty="0"/>
              <a:t>Les modèles choisis seront le XGB et le SVR</a:t>
            </a:r>
          </a:p>
        </p:txBody>
      </p:sp>
      <p:sp>
        <p:nvSpPr>
          <p:cNvPr id="13" name="Espace réservé du contenu 2">
            <a:extLst>
              <a:ext uri="{FF2B5EF4-FFF2-40B4-BE49-F238E27FC236}">
                <a16:creationId xmlns:a16="http://schemas.microsoft.com/office/drawing/2014/main" id="{D464A449-18E1-4725-BC2B-9EF965EDEAA4}"/>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Modélisation &amp; Optimisation</a:t>
            </a:r>
            <a:endParaRPr lang="fr-FR" b="1" u="sng" dirty="0"/>
          </a:p>
        </p:txBody>
      </p:sp>
      <p:sp>
        <p:nvSpPr>
          <p:cNvPr id="4" name="Espace réservé du numéro de diapositive 3">
            <a:extLst>
              <a:ext uri="{FF2B5EF4-FFF2-40B4-BE49-F238E27FC236}">
                <a16:creationId xmlns:a16="http://schemas.microsoft.com/office/drawing/2014/main" id="{8F5DB5F5-28F8-4123-A4DD-A84DC8E14770}"/>
              </a:ext>
            </a:extLst>
          </p:cNvPr>
          <p:cNvSpPr>
            <a:spLocks noGrp="1"/>
          </p:cNvSpPr>
          <p:nvPr>
            <p:ph type="sldNum" sz="quarter" idx="12"/>
          </p:nvPr>
        </p:nvSpPr>
        <p:spPr/>
        <p:txBody>
          <a:bodyPr/>
          <a:lstStyle/>
          <a:p>
            <a:fld id="{422BBE94-6443-42E4-8EFE-37A8E7FF6A57}" type="slidenum">
              <a:rPr lang="fr-FR" smtClean="0"/>
              <a:t>17</a:t>
            </a:fld>
            <a:endParaRPr lang="fr-FR"/>
          </a:p>
        </p:txBody>
      </p:sp>
      <p:pic>
        <p:nvPicPr>
          <p:cNvPr id="5" name="Image 4">
            <a:extLst>
              <a:ext uri="{FF2B5EF4-FFF2-40B4-BE49-F238E27FC236}">
                <a16:creationId xmlns:a16="http://schemas.microsoft.com/office/drawing/2014/main" id="{771D7D16-31A2-4D83-A42A-76A52FC92B49}"/>
              </a:ext>
            </a:extLst>
          </p:cNvPr>
          <p:cNvPicPr>
            <a:picLocks noChangeAspect="1"/>
          </p:cNvPicPr>
          <p:nvPr/>
        </p:nvPicPr>
        <p:blipFill>
          <a:blip r:embed="rId5"/>
          <a:stretch>
            <a:fillRect/>
          </a:stretch>
        </p:blipFill>
        <p:spPr>
          <a:xfrm>
            <a:off x="1006586" y="3621199"/>
            <a:ext cx="4001832" cy="2218737"/>
          </a:xfrm>
          <a:prstGeom prst="rect">
            <a:avLst/>
          </a:prstGeom>
        </p:spPr>
      </p:pic>
      <p:pic>
        <p:nvPicPr>
          <p:cNvPr id="10" name="Image 9">
            <a:extLst>
              <a:ext uri="{FF2B5EF4-FFF2-40B4-BE49-F238E27FC236}">
                <a16:creationId xmlns:a16="http://schemas.microsoft.com/office/drawing/2014/main" id="{88204CBD-D0DE-4B21-80C9-FD056FED4D96}"/>
              </a:ext>
            </a:extLst>
          </p:cNvPr>
          <p:cNvPicPr>
            <a:picLocks noChangeAspect="1"/>
          </p:cNvPicPr>
          <p:nvPr/>
        </p:nvPicPr>
        <p:blipFill>
          <a:blip r:embed="rId6"/>
          <a:stretch>
            <a:fillRect/>
          </a:stretch>
        </p:blipFill>
        <p:spPr>
          <a:xfrm>
            <a:off x="6298623" y="3603686"/>
            <a:ext cx="3991701" cy="2213671"/>
          </a:xfrm>
          <a:prstGeom prst="rect">
            <a:avLst/>
          </a:prstGeom>
        </p:spPr>
      </p:pic>
    </p:spTree>
    <p:extLst>
      <p:ext uri="{BB962C8B-B14F-4D97-AF65-F5344CB8AC3E}">
        <p14:creationId xmlns:p14="http://schemas.microsoft.com/office/powerpoint/2010/main" val="212148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0" y="1026349"/>
            <a:ext cx="7775795" cy="533846"/>
          </a:xfrm>
        </p:spPr>
        <p:txBody>
          <a:bodyPr>
            <a:noAutofit/>
          </a:bodyPr>
          <a:lstStyle/>
          <a:p>
            <a:pPr marL="0" indent="0" algn="just">
              <a:buNone/>
            </a:pPr>
            <a:r>
              <a:rPr lang="fr-FR" sz="2000" b="1" u="sng" dirty="0"/>
              <a:t>Mise en place des modèles avec optimisation grâce au </a:t>
            </a:r>
            <a:r>
              <a:rPr lang="fr-FR" sz="2000" b="1" u="sng" dirty="0" err="1"/>
              <a:t>GridSearchCV</a:t>
            </a:r>
            <a:endParaRPr lang="fr-FR" sz="2000" b="1" u="sng"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Modélisation &amp; Optimisation</a:t>
            </a:r>
            <a:endParaRPr lang="fr-FR"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graphicFrame>
        <p:nvGraphicFramePr>
          <p:cNvPr id="2" name="Tableau 3">
            <a:extLst>
              <a:ext uri="{FF2B5EF4-FFF2-40B4-BE49-F238E27FC236}">
                <a16:creationId xmlns:a16="http://schemas.microsoft.com/office/drawing/2014/main" id="{F50FB1A7-719E-4E90-B0EA-BE1EFD00C718}"/>
              </a:ext>
            </a:extLst>
          </p:cNvPr>
          <p:cNvGraphicFramePr>
            <a:graphicFrameLocks noGrp="1"/>
          </p:cNvGraphicFramePr>
          <p:nvPr>
            <p:extLst>
              <p:ext uri="{D42A27DB-BD31-4B8C-83A1-F6EECF244321}">
                <p14:modId xmlns:p14="http://schemas.microsoft.com/office/powerpoint/2010/main" val="1407196517"/>
              </p:ext>
            </p:extLst>
          </p:nvPr>
        </p:nvGraphicFramePr>
        <p:xfrm>
          <a:off x="2907646" y="2212909"/>
          <a:ext cx="6376708" cy="1723843"/>
        </p:xfrm>
        <a:graphic>
          <a:graphicData uri="http://schemas.openxmlformats.org/drawingml/2006/table">
            <a:tbl>
              <a:tblPr firstRow="1" bandRow="1">
                <a:tableStyleId>{C4B1156A-380E-4F78-BDF5-A606A8083BF9}</a:tableStyleId>
              </a:tblPr>
              <a:tblGrid>
                <a:gridCol w="3188354">
                  <a:extLst>
                    <a:ext uri="{9D8B030D-6E8A-4147-A177-3AD203B41FA5}">
                      <a16:colId xmlns:a16="http://schemas.microsoft.com/office/drawing/2014/main" val="2796107391"/>
                    </a:ext>
                  </a:extLst>
                </a:gridCol>
                <a:gridCol w="3188354">
                  <a:extLst>
                    <a:ext uri="{9D8B030D-6E8A-4147-A177-3AD203B41FA5}">
                      <a16:colId xmlns:a16="http://schemas.microsoft.com/office/drawing/2014/main" val="3567691060"/>
                    </a:ext>
                  </a:extLst>
                </a:gridCol>
              </a:tblGrid>
              <a:tr h="360821">
                <a:tc>
                  <a:txBody>
                    <a:bodyPr/>
                    <a:lstStyle/>
                    <a:p>
                      <a:pPr algn="ctr"/>
                      <a:r>
                        <a:rPr lang="fr-FR" sz="1400" dirty="0"/>
                        <a:t>XGB</a:t>
                      </a:r>
                    </a:p>
                  </a:txBody>
                  <a:tcPr marL="71738" marR="71738" marT="35869" marB="35869"/>
                </a:tc>
                <a:tc>
                  <a:txBody>
                    <a:bodyPr/>
                    <a:lstStyle/>
                    <a:p>
                      <a:pPr algn="ctr"/>
                      <a:r>
                        <a:rPr lang="fr-FR" sz="1400" dirty="0"/>
                        <a:t>SVR</a:t>
                      </a:r>
                    </a:p>
                  </a:txBody>
                  <a:tcPr marL="71738" marR="71738" marT="35869" marB="35869"/>
                </a:tc>
                <a:extLst>
                  <a:ext uri="{0D108BD9-81ED-4DB2-BD59-A6C34878D82A}">
                    <a16:rowId xmlns:a16="http://schemas.microsoft.com/office/drawing/2014/main" val="3878694045"/>
                  </a:ext>
                </a:extLst>
              </a:tr>
              <a:tr h="1363022">
                <a:tc>
                  <a:txBody>
                    <a:bodyPr/>
                    <a:lstStyle/>
                    <a:p>
                      <a:pPr marL="285750" lvl="0" indent="-285750" algn="l">
                        <a:buFont typeface="Arial" panose="020B0604020202020204" pitchFamily="34" charset="0"/>
                        <a:buChar char="•"/>
                      </a:pPr>
                      <a:r>
                        <a:rPr lang="fr-FR" sz="1400" dirty="0"/>
                        <a:t>'</a:t>
                      </a:r>
                      <a:r>
                        <a:rPr lang="fr-FR" sz="1400" dirty="0" err="1"/>
                        <a:t>n_estimators</a:t>
                      </a:r>
                      <a:r>
                        <a:rPr lang="fr-FR" sz="1400" dirty="0"/>
                        <a:t>' : </a:t>
                      </a:r>
                      <a:r>
                        <a:rPr lang="fr-FR" sz="1400" dirty="0" err="1"/>
                        <a:t>np.arange</a:t>
                      </a:r>
                      <a:r>
                        <a:rPr lang="fr-FR" sz="1400" dirty="0"/>
                        <a:t> (25,100,5)</a:t>
                      </a:r>
                    </a:p>
                    <a:p>
                      <a:pPr marL="285750" lvl="0" indent="-285750" algn="l">
                        <a:buFont typeface="Arial" panose="020B0604020202020204" pitchFamily="34" charset="0"/>
                        <a:buChar char="•"/>
                      </a:pPr>
                      <a:r>
                        <a:rPr lang="fr-FR" sz="1400" dirty="0"/>
                        <a:t>'</a:t>
                      </a:r>
                      <a:r>
                        <a:rPr lang="fr-FR" sz="1400" dirty="0" err="1"/>
                        <a:t>min_child_weight</a:t>
                      </a:r>
                      <a:r>
                        <a:rPr lang="fr-FR" sz="1400" dirty="0"/>
                        <a:t>': [3]</a:t>
                      </a:r>
                    </a:p>
                    <a:p>
                      <a:pPr marL="285750" lvl="0" indent="-285750" algn="l">
                        <a:buFont typeface="Arial" panose="020B0604020202020204" pitchFamily="34" charset="0"/>
                        <a:buChar char="•"/>
                      </a:pPr>
                      <a:r>
                        <a:rPr lang="fr-FR" sz="1400" dirty="0"/>
                        <a:t>'</a:t>
                      </a:r>
                      <a:r>
                        <a:rPr lang="fr-FR" sz="1400" dirty="0" err="1"/>
                        <a:t>subsample</a:t>
                      </a:r>
                      <a:r>
                        <a:rPr lang="fr-FR" sz="1400" dirty="0"/>
                        <a:t>': [0.5,1.0]</a:t>
                      </a:r>
                    </a:p>
                    <a:p>
                      <a:pPr marL="285750" lvl="0" indent="-285750" algn="l">
                        <a:buFont typeface="Arial" panose="020B0604020202020204" pitchFamily="34" charset="0"/>
                        <a:buChar char="•"/>
                      </a:pPr>
                      <a:r>
                        <a:rPr lang="fr-FR" sz="1400" dirty="0"/>
                        <a:t>'</a:t>
                      </a:r>
                      <a:r>
                        <a:rPr lang="fr-FR" sz="1400" dirty="0" err="1"/>
                        <a:t>colsample_bytree</a:t>
                      </a:r>
                      <a:r>
                        <a:rPr lang="fr-FR" sz="1400" dirty="0"/>
                        <a:t>': [0.5]</a:t>
                      </a:r>
                    </a:p>
                    <a:p>
                      <a:pPr marL="285750" lvl="0" indent="-285750" algn="l">
                        <a:buFont typeface="Arial" panose="020B0604020202020204" pitchFamily="34" charset="0"/>
                        <a:buChar char="•"/>
                      </a:pPr>
                      <a:r>
                        <a:rPr lang="fr-FR" sz="1400" dirty="0"/>
                        <a:t>'</a:t>
                      </a:r>
                      <a:r>
                        <a:rPr lang="fr-FR" sz="1400" dirty="0" err="1"/>
                        <a:t>max_depth</a:t>
                      </a:r>
                      <a:r>
                        <a:rPr lang="fr-FR" sz="1400" dirty="0"/>
                        <a:t>': [3]</a:t>
                      </a:r>
                    </a:p>
                    <a:p>
                      <a:pPr marL="285750" lvl="0" indent="-285750" algn="l">
                        <a:buFont typeface="Arial" panose="020B0604020202020204" pitchFamily="34" charset="0"/>
                        <a:buChar char="•"/>
                      </a:pPr>
                      <a:r>
                        <a:rPr lang="fr-FR" sz="1400" dirty="0"/>
                        <a:t> Cv = 5</a:t>
                      </a:r>
                    </a:p>
                  </a:txBody>
                  <a:tcPr marL="71738" marR="71738" marT="35869" marB="35869"/>
                </a:tc>
                <a:tc>
                  <a:txBody>
                    <a:bodyPr/>
                    <a:lstStyle/>
                    <a:p>
                      <a:pPr marL="285750" indent="-285750">
                        <a:buFont typeface="Arial" panose="020B0604020202020204" pitchFamily="34" charset="0"/>
                        <a:buChar char="•"/>
                      </a:pPr>
                      <a:r>
                        <a:rPr lang="fr-FR" sz="1400" dirty="0"/>
                        <a:t>'kernel': ('</a:t>
                      </a:r>
                      <a:r>
                        <a:rPr lang="fr-FR" sz="1400" dirty="0" err="1"/>
                        <a:t>linear</a:t>
                      </a:r>
                      <a:r>
                        <a:rPr lang="fr-FR" sz="1400" dirty="0"/>
                        <a:t>','</a:t>
                      </a:r>
                      <a:r>
                        <a:rPr lang="fr-FR" sz="1400" dirty="0" err="1"/>
                        <a:t>rbf</a:t>
                      </a:r>
                      <a:r>
                        <a:rPr lang="fr-FR" sz="1400" dirty="0"/>
                        <a:t>’)</a:t>
                      </a:r>
                    </a:p>
                    <a:p>
                      <a:pPr marL="285750" indent="-285750">
                        <a:buFont typeface="Arial" panose="020B0604020202020204" pitchFamily="34" charset="0"/>
                        <a:buChar char="•"/>
                      </a:pPr>
                      <a:r>
                        <a:rPr lang="fr-FR" sz="1400" dirty="0"/>
                        <a:t>'C':</a:t>
                      </a:r>
                      <a:r>
                        <a:rPr lang="fr-FR" sz="1400" dirty="0" err="1"/>
                        <a:t>np.arange</a:t>
                      </a:r>
                      <a:r>
                        <a:rPr lang="fr-FR" sz="1400" dirty="0"/>
                        <a:t>(1.5,5,1.0)</a:t>
                      </a:r>
                    </a:p>
                    <a:p>
                      <a:pPr marL="285750" indent="-285750">
                        <a:buFont typeface="Arial" panose="020B0604020202020204" pitchFamily="34" charset="0"/>
                        <a:buChar char="•"/>
                      </a:pPr>
                      <a:r>
                        <a:rPr lang="fr-FR" sz="1400" dirty="0"/>
                        <a:t>'epsilon':</a:t>
                      </a:r>
                      <a:r>
                        <a:rPr lang="fr-FR" sz="1400" dirty="0" err="1"/>
                        <a:t>np.arange</a:t>
                      </a:r>
                      <a:r>
                        <a:rPr lang="fr-FR" sz="1400" dirty="0"/>
                        <a:t>(0.2,1.0,0.2)</a:t>
                      </a:r>
                    </a:p>
                    <a:p>
                      <a:pPr marL="285750" indent="-285750">
                        <a:buFont typeface="Arial" panose="020B0604020202020204" pitchFamily="34" charset="0"/>
                        <a:buChar char="•"/>
                      </a:pPr>
                      <a:r>
                        <a:rPr lang="fr-FR" sz="1400" dirty="0"/>
                        <a:t> Cv = 5</a:t>
                      </a:r>
                    </a:p>
                  </a:txBody>
                  <a:tcPr marL="71738" marR="71738" marT="35869" marB="35869"/>
                </a:tc>
                <a:extLst>
                  <a:ext uri="{0D108BD9-81ED-4DB2-BD59-A6C34878D82A}">
                    <a16:rowId xmlns:a16="http://schemas.microsoft.com/office/drawing/2014/main" val="1911037681"/>
                  </a:ext>
                </a:extLst>
              </a:tr>
            </a:tbl>
          </a:graphicData>
        </a:graphic>
      </p:graphicFrame>
      <p:sp>
        <p:nvSpPr>
          <p:cNvPr id="10" name="ZoneTexte 9">
            <a:extLst>
              <a:ext uri="{FF2B5EF4-FFF2-40B4-BE49-F238E27FC236}">
                <a16:creationId xmlns:a16="http://schemas.microsoft.com/office/drawing/2014/main" id="{FDDFEBB3-B425-4C62-9B7D-45A0A66E097C}"/>
              </a:ext>
            </a:extLst>
          </p:cNvPr>
          <p:cNvSpPr txBox="1"/>
          <p:nvPr/>
        </p:nvSpPr>
        <p:spPr>
          <a:xfrm>
            <a:off x="185790" y="1654136"/>
            <a:ext cx="6298324" cy="369332"/>
          </a:xfrm>
          <a:prstGeom prst="rect">
            <a:avLst/>
          </a:prstGeom>
          <a:noFill/>
        </p:spPr>
        <p:txBody>
          <a:bodyPr wrap="square">
            <a:spAutoFit/>
          </a:bodyPr>
          <a:lstStyle/>
          <a:p>
            <a:r>
              <a:rPr lang="fr-FR" sz="1800" b="1" u="sng" dirty="0"/>
              <a:t>Paramètres du </a:t>
            </a:r>
            <a:r>
              <a:rPr lang="fr-FR" sz="1800" b="1" u="sng" dirty="0" err="1"/>
              <a:t>Grid</a:t>
            </a:r>
            <a:endParaRPr lang="fr-FR" dirty="0"/>
          </a:p>
        </p:txBody>
      </p:sp>
      <p:pic>
        <p:nvPicPr>
          <p:cNvPr id="11" name="Image 10">
            <a:extLst>
              <a:ext uri="{FF2B5EF4-FFF2-40B4-BE49-F238E27FC236}">
                <a16:creationId xmlns:a16="http://schemas.microsoft.com/office/drawing/2014/main" id="{CE16457C-742F-496E-BAE6-0A0484A04AAF}"/>
              </a:ext>
            </a:extLst>
          </p:cNvPr>
          <p:cNvPicPr>
            <a:picLocks noChangeAspect="1"/>
          </p:cNvPicPr>
          <p:nvPr/>
        </p:nvPicPr>
        <p:blipFill>
          <a:blip r:embed="rId5"/>
          <a:stretch>
            <a:fillRect/>
          </a:stretch>
        </p:blipFill>
        <p:spPr>
          <a:xfrm>
            <a:off x="2009259" y="4772100"/>
            <a:ext cx="8173481" cy="1839663"/>
          </a:xfrm>
          <a:prstGeom prst="rect">
            <a:avLst/>
          </a:prstGeom>
        </p:spPr>
      </p:pic>
      <p:sp>
        <p:nvSpPr>
          <p:cNvPr id="12" name="ZoneTexte 11">
            <a:extLst>
              <a:ext uri="{FF2B5EF4-FFF2-40B4-BE49-F238E27FC236}">
                <a16:creationId xmlns:a16="http://schemas.microsoft.com/office/drawing/2014/main" id="{CF805923-B174-4EE6-8B90-97E3667DE7C0}"/>
              </a:ext>
            </a:extLst>
          </p:cNvPr>
          <p:cNvSpPr txBox="1"/>
          <p:nvPr/>
        </p:nvSpPr>
        <p:spPr>
          <a:xfrm>
            <a:off x="185790" y="4220134"/>
            <a:ext cx="6298324" cy="369332"/>
          </a:xfrm>
          <a:prstGeom prst="rect">
            <a:avLst/>
          </a:prstGeom>
          <a:noFill/>
        </p:spPr>
        <p:txBody>
          <a:bodyPr wrap="square">
            <a:spAutoFit/>
          </a:bodyPr>
          <a:lstStyle/>
          <a:p>
            <a:r>
              <a:rPr lang="fr-FR" sz="1800" b="1" u="sng" dirty="0"/>
              <a:t>Paramètres optimaux obtenus</a:t>
            </a:r>
            <a:endParaRPr lang="fr-FR" dirty="0"/>
          </a:p>
        </p:txBody>
      </p:sp>
      <p:sp>
        <p:nvSpPr>
          <p:cNvPr id="5" name="Espace réservé du numéro de diapositive 4">
            <a:extLst>
              <a:ext uri="{FF2B5EF4-FFF2-40B4-BE49-F238E27FC236}">
                <a16:creationId xmlns:a16="http://schemas.microsoft.com/office/drawing/2014/main" id="{3C0265F3-3BDE-4836-BF0F-9FD1EF3026E0}"/>
              </a:ext>
            </a:extLst>
          </p:cNvPr>
          <p:cNvSpPr>
            <a:spLocks noGrp="1"/>
          </p:cNvSpPr>
          <p:nvPr>
            <p:ph type="sldNum" sz="quarter" idx="12"/>
          </p:nvPr>
        </p:nvSpPr>
        <p:spPr/>
        <p:txBody>
          <a:bodyPr/>
          <a:lstStyle/>
          <a:p>
            <a:fld id="{422BBE94-6443-42E4-8EFE-37A8E7FF6A57}" type="slidenum">
              <a:rPr lang="fr-FR" smtClean="0"/>
              <a:t>18</a:t>
            </a:fld>
            <a:endParaRPr lang="fr-FR"/>
          </a:p>
        </p:txBody>
      </p:sp>
    </p:spTree>
    <p:extLst>
      <p:ext uri="{BB962C8B-B14F-4D97-AF65-F5344CB8AC3E}">
        <p14:creationId xmlns:p14="http://schemas.microsoft.com/office/powerpoint/2010/main" val="4190250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Présentation des résultats - XGB</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1" name="Espace réservé du contenu 2">
            <a:extLst>
              <a:ext uri="{FF2B5EF4-FFF2-40B4-BE49-F238E27FC236}">
                <a16:creationId xmlns:a16="http://schemas.microsoft.com/office/drawing/2014/main" id="{20B76162-FD45-47EB-9EBE-1B8D3F21C073}"/>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Modélisation &amp; Optimisation</a:t>
            </a:r>
            <a:endParaRPr lang="fr-FR" b="1" u="sng" dirty="0"/>
          </a:p>
        </p:txBody>
      </p:sp>
      <p:sp>
        <p:nvSpPr>
          <p:cNvPr id="4" name="Espace réservé du numéro de diapositive 3">
            <a:extLst>
              <a:ext uri="{FF2B5EF4-FFF2-40B4-BE49-F238E27FC236}">
                <a16:creationId xmlns:a16="http://schemas.microsoft.com/office/drawing/2014/main" id="{3FE6C24B-E35D-45BA-BE6B-912F0E6FDA78}"/>
              </a:ext>
            </a:extLst>
          </p:cNvPr>
          <p:cNvSpPr>
            <a:spLocks noGrp="1"/>
          </p:cNvSpPr>
          <p:nvPr>
            <p:ph type="sldNum" sz="quarter" idx="12"/>
          </p:nvPr>
        </p:nvSpPr>
        <p:spPr/>
        <p:txBody>
          <a:bodyPr/>
          <a:lstStyle/>
          <a:p>
            <a:fld id="{422BBE94-6443-42E4-8EFE-37A8E7FF6A57}" type="slidenum">
              <a:rPr lang="fr-FR" smtClean="0"/>
              <a:t>19</a:t>
            </a:fld>
            <a:endParaRPr lang="fr-FR"/>
          </a:p>
        </p:txBody>
      </p:sp>
      <p:pic>
        <p:nvPicPr>
          <p:cNvPr id="6" name="Image 5">
            <a:extLst>
              <a:ext uri="{FF2B5EF4-FFF2-40B4-BE49-F238E27FC236}">
                <a16:creationId xmlns:a16="http://schemas.microsoft.com/office/drawing/2014/main" id="{53ADD28E-A19F-472B-90BE-3F2B20FB3ED7}"/>
              </a:ext>
            </a:extLst>
          </p:cNvPr>
          <p:cNvPicPr>
            <a:picLocks noChangeAspect="1"/>
          </p:cNvPicPr>
          <p:nvPr/>
        </p:nvPicPr>
        <p:blipFill>
          <a:blip r:embed="rId5"/>
          <a:stretch>
            <a:fillRect/>
          </a:stretch>
        </p:blipFill>
        <p:spPr>
          <a:xfrm>
            <a:off x="185791" y="1743075"/>
            <a:ext cx="11925300" cy="5114925"/>
          </a:xfrm>
          <a:prstGeom prst="rect">
            <a:avLst/>
          </a:prstGeom>
        </p:spPr>
      </p:pic>
      <p:sp>
        <p:nvSpPr>
          <p:cNvPr id="7" name="Rectangle 6">
            <a:extLst>
              <a:ext uri="{FF2B5EF4-FFF2-40B4-BE49-F238E27FC236}">
                <a16:creationId xmlns:a16="http://schemas.microsoft.com/office/drawing/2014/main" id="{D7E36E2A-9C58-4557-8CB8-5160298FD8CC}"/>
              </a:ext>
            </a:extLst>
          </p:cNvPr>
          <p:cNvSpPr/>
          <p:nvPr/>
        </p:nvSpPr>
        <p:spPr>
          <a:xfrm>
            <a:off x="5054321" y="2652765"/>
            <a:ext cx="5426110" cy="7762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6F40CEC5-1D4A-4B42-B62C-1CA80461F9B4}"/>
              </a:ext>
            </a:extLst>
          </p:cNvPr>
          <p:cNvSpPr/>
          <p:nvPr/>
        </p:nvSpPr>
        <p:spPr>
          <a:xfrm>
            <a:off x="5573433" y="4019342"/>
            <a:ext cx="4906997" cy="4463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8F6F6198-945A-4D93-BFE4-F5B8F4BACD77}"/>
              </a:ext>
            </a:extLst>
          </p:cNvPr>
          <p:cNvSpPr/>
          <p:nvPr/>
        </p:nvSpPr>
        <p:spPr>
          <a:xfrm>
            <a:off x="5573433" y="5819362"/>
            <a:ext cx="4906997" cy="4463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2396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590389" y="1481670"/>
            <a:ext cx="11418731" cy="4785018"/>
          </a:xfrm>
        </p:spPr>
        <p:txBody>
          <a:bodyPr>
            <a:normAutofit/>
          </a:bodyPr>
          <a:lstStyle/>
          <a:p>
            <a:pPr algn="just">
              <a:buFont typeface="Wingdings" panose="05000000000000000000" pitchFamily="2" charset="2"/>
              <a:buChar char="Ø"/>
            </a:pPr>
            <a:r>
              <a:rPr lang="fr-FR" sz="2400" dirty="0"/>
              <a:t> Contexte &amp; Problématique</a:t>
            </a:r>
          </a:p>
          <a:p>
            <a:pPr marL="0" indent="0" algn="just">
              <a:buNone/>
            </a:pPr>
            <a:endParaRPr lang="fr-FR" sz="2400" dirty="0"/>
          </a:p>
          <a:p>
            <a:pPr algn="just">
              <a:buFont typeface="Wingdings" panose="05000000000000000000" pitchFamily="2" charset="2"/>
              <a:buChar char="Ø"/>
            </a:pPr>
            <a:r>
              <a:rPr lang="fr-FR" sz="2400" dirty="0"/>
              <a:t> Préparation du jeu de données</a:t>
            </a:r>
          </a:p>
          <a:p>
            <a:pPr marL="0" indent="0" algn="just">
              <a:buNone/>
            </a:pPr>
            <a:endParaRPr lang="fr-FR" sz="2400" dirty="0"/>
          </a:p>
          <a:p>
            <a:pPr algn="just">
              <a:buFont typeface="Wingdings" panose="05000000000000000000" pitchFamily="2" charset="2"/>
              <a:buChar char="Ø"/>
            </a:pPr>
            <a:r>
              <a:rPr lang="fr-FR" sz="2400" dirty="0"/>
              <a:t> Analyse exploratoire</a:t>
            </a:r>
          </a:p>
          <a:p>
            <a:pPr algn="just">
              <a:buFont typeface="Wingdings" panose="05000000000000000000" pitchFamily="2" charset="2"/>
              <a:buChar char="Ø"/>
            </a:pPr>
            <a:endParaRPr lang="fr-FR" sz="2400" dirty="0"/>
          </a:p>
          <a:p>
            <a:pPr algn="just">
              <a:buFont typeface="Wingdings" panose="05000000000000000000" pitchFamily="2" charset="2"/>
              <a:buChar char="Ø"/>
            </a:pPr>
            <a:r>
              <a:rPr lang="fr-FR" sz="2400" dirty="0"/>
              <a:t> Modélisation et Optimisation</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5" y="415344"/>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Sommaire</a:t>
            </a:r>
          </a:p>
          <a:p>
            <a:pPr marL="0" indent="0" algn="ctr">
              <a:buNone/>
            </a:pPr>
            <a:endParaRPr lang="fr-FR" sz="2100" b="1" u="sng" dirty="0"/>
          </a:p>
        </p:txBody>
      </p:sp>
      <p:sp>
        <p:nvSpPr>
          <p:cNvPr id="7" name="Rectangle 6">
            <a:extLst>
              <a:ext uri="{FF2B5EF4-FFF2-40B4-BE49-F238E27FC236}">
                <a16:creationId xmlns:a16="http://schemas.microsoft.com/office/drawing/2014/main" id="{30D75AB6-84F9-42BE-8963-E17E22305954}"/>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267111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Présentation des résultats - SVR</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Espace réservé du contenu 2">
            <a:extLst>
              <a:ext uri="{FF2B5EF4-FFF2-40B4-BE49-F238E27FC236}">
                <a16:creationId xmlns:a16="http://schemas.microsoft.com/office/drawing/2014/main" id="{2A3AC18D-740C-4D6D-9A16-470CE8EEC308}"/>
              </a:ext>
            </a:extLst>
          </p:cNvPr>
          <p:cNvSpPr txBox="1">
            <a:spLocks/>
          </p:cNvSpPr>
          <p:nvPr/>
        </p:nvSpPr>
        <p:spPr>
          <a:xfrm>
            <a:off x="5386245" y="1752385"/>
            <a:ext cx="709755" cy="484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b="1" u="sng" dirty="0"/>
              <a:t>XGB</a:t>
            </a:r>
          </a:p>
        </p:txBody>
      </p:sp>
      <p:sp>
        <p:nvSpPr>
          <p:cNvPr id="11" name="Espace réservé du contenu 2">
            <a:extLst>
              <a:ext uri="{FF2B5EF4-FFF2-40B4-BE49-F238E27FC236}">
                <a16:creationId xmlns:a16="http://schemas.microsoft.com/office/drawing/2014/main" id="{A1DE3AB5-4F6C-4BEA-93B9-F111A585FDE5}"/>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Modélisation &amp; Optimisation</a:t>
            </a:r>
            <a:endParaRPr lang="fr-FR" b="1" u="sng" dirty="0"/>
          </a:p>
        </p:txBody>
      </p:sp>
      <p:sp>
        <p:nvSpPr>
          <p:cNvPr id="6" name="Espace réservé du numéro de diapositive 5">
            <a:extLst>
              <a:ext uri="{FF2B5EF4-FFF2-40B4-BE49-F238E27FC236}">
                <a16:creationId xmlns:a16="http://schemas.microsoft.com/office/drawing/2014/main" id="{7FC299A4-65D4-497E-BBBC-C36D3CCD519F}"/>
              </a:ext>
            </a:extLst>
          </p:cNvPr>
          <p:cNvSpPr>
            <a:spLocks noGrp="1"/>
          </p:cNvSpPr>
          <p:nvPr>
            <p:ph type="sldNum" sz="quarter" idx="12"/>
          </p:nvPr>
        </p:nvSpPr>
        <p:spPr/>
        <p:txBody>
          <a:bodyPr/>
          <a:lstStyle/>
          <a:p>
            <a:fld id="{422BBE94-6443-42E4-8EFE-37A8E7FF6A57}" type="slidenum">
              <a:rPr lang="fr-FR" smtClean="0"/>
              <a:t>20</a:t>
            </a:fld>
            <a:endParaRPr lang="fr-FR"/>
          </a:p>
        </p:txBody>
      </p:sp>
      <p:pic>
        <p:nvPicPr>
          <p:cNvPr id="4" name="Image 3">
            <a:extLst>
              <a:ext uri="{FF2B5EF4-FFF2-40B4-BE49-F238E27FC236}">
                <a16:creationId xmlns:a16="http://schemas.microsoft.com/office/drawing/2014/main" id="{61EFD8F6-61D8-496A-9A18-6F810F43D79D}"/>
              </a:ext>
            </a:extLst>
          </p:cNvPr>
          <p:cNvPicPr>
            <a:picLocks noChangeAspect="1"/>
          </p:cNvPicPr>
          <p:nvPr/>
        </p:nvPicPr>
        <p:blipFill>
          <a:blip r:embed="rId5"/>
          <a:stretch>
            <a:fillRect/>
          </a:stretch>
        </p:blipFill>
        <p:spPr>
          <a:xfrm>
            <a:off x="119062" y="1607497"/>
            <a:ext cx="11953875" cy="5172075"/>
          </a:xfrm>
          <a:prstGeom prst="rect">
            <a:avLst/>
          </a:prstGeom>
        </p:spPr>
      </p:pic>
      <p:sp>
        <p:nvSpPr>
          <p:cNvPr id="15" name="Rectangle 14">
            <a:extLst>
              <a:ext uri="{FF2B5EF4-FFF2-40B4-BE49-F238E27FC236}">
                <a16:creationId xmlns:a16="http://schemas.microsoft.com/office/drawing/2014/main" id="{92C07CBC-767C-446B-B5ED-1198F6C8853F}"/>
              </a:ext>
            </a:extLst>
          </p:cNvPr>
          <p:cNvSpPr/>
          <p:nvPr/>
        </p:nvSpPr>
        <p:spPr>
          <a:xfrm>
            <a:off x="5164853" y="2568794"/>
            <a:ext cx="5128389" cy="8602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117D836C-6253-4407-8566-605C22D9048E}"/>
              </a:ext>
            </a:extLst>
          </p:cNvPr>
          <p:cNvSpPr/>
          <p:nvPr/>
        </p:nvSpPr>
        <p:spPr>
          <a:xfrm>
            <a:off x="5386245" y="3899082"/>
            <a:ext cx="4906997" cy="4463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5C98579A-1737-4B32-BE89-AFB78CDD6F9D}"/>
              </a:ext>
            </a:extLst>
          </p:cNvPr>
          <p:cNvSpPr/>
          <p:nvPr/>
        </p:nvSpPr>
        <p:spPr>
          <a:xfrm>
            <a:off x="5386245" y="5737603"/>
            <a:ext cx="4906997" cy="4463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6899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err="1"/>
              <a:t>Features</a:t>
            </a:r>
            <a:r>
              <a:rPr lang="fr-FR" sz="2000" b="1" u="sng" dirty="0"/>
              <a:t> Importances sur le modèle XGB</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1" name="Espace réservé du contenu 2">
            <a:extLst>
              <a:ext uri="{FF2B5EF4-FFF2-40B4-BE49-F238E27FC236}">
                <a16:creationId xmlns:a16="http://schemas.microsoft.com/office/drawing/2014/main" id="{A1DE3AB5-4F6C-4BEA-93B9-F111A585FDE5}"/>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Modélisation &amp; Optimisation</a:t>
            </a:r>
            <a:endParaRPr lang="fr-FR" b="1" u="sng" dirty="0"/>
          </a:p>
        </p:txBody>
      </p:sp>
      <p:pic>
        <p:nvPicPr>
          <p:cNvPr id="1026" name="Picture 2">
            <a:extLst>
              <a:ext uri="{FF2B5EF4-FFF2-40B4-BE49-F238E27FC236}">
                <a16:creationId xmlns:a16="http://schemas.microsoft.com/office/drawing/2014/main" id="{3F71EC49-E989-4D6F-AFBC-4A2F306010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91" y="1825437"/>
            <a:ext cx="5622011" cy="44099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BAA0FB39-D2F7-48EA-AA9D-A00EB80EEF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4198" y="1825437"/>
            <a:ext cx="5622011" cy="4409993"/>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a:extLst>
              <a:ext uri="{FF2B5EF4-FFF2-40B4-BE49-F238E27FC236}">
                <a16:creationId xmlns:a16="http://schemas.microsoft.com/office/drawing/2014/main" id="{EA10B9E0-3C96-4E1E-8D30-655AF313D98A}"/>
              </a:ext>
            </a:extLst>
          </p:cNvPr>
          <p:cNvSpPr>
            <a:spLocks noGrp="1"/>
          </p:cNvSpPr>
          <p:nvPr>
            <p:ph type="sldNum" sz="quarter" idx="12"/>
          </p:nvPr>
        </p:nvSpPr>
        <p:spPr/>
        <p:txBody>
          <a:bodyPr/>
          <a:lstStyle/>
          <a:p>
            <a:fld id="{422BBE94-6443-42E4-8EFE-37A8E7FF6A57}" type="slidenum">
              <a:rPr lang="fr-FR" smtClean="0"/>
              <a:t>21</a:t>
            </a:fld>
            <a:endParaRPr lang="fr-FR"/>
          </a:p>
        </p:txBody>
      </p:sp>
    </p:spTree>
    <p:extLst>
      <p:ext uri="{BB962C8B-B14F-4D97-AF65-F5344CB8AC3E}">
        <p14:creationId xmlns:p14="http://schemas.microsoft.com/office/powerpoint/2010/main" val="3381528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0" y="1032111"/>
            <a:ext cx="7775795" cy="533846"/>
          </a:xfrm>
        </p:spPr>
        <p:txBody>
          <a:bodyPr>
            <a:noAutofit/>
          </a:bodyPr>
          <a:lstStyle/>
          <a:p>
            <a:pPr marL="0" indent="0">
              <a:buNone/>
            </a:pPr>
            <a:r>
              <a:rPr lang="fr-FR" sz="2000" b="1" u="sng" dirty="0"/>
              <a:t>Courbes d’apprentissage</a:t>
            </a:r>
            <a:endParaRPr lang="fr-FR" sz="1400"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5" name="ZoneTexte 14">
            <a:extLst>
              <a:ext uri="{FF2B5EF4-FFF2-40B4-BE49-F238E27FC236}">
                <a16:creationId xmlns:a16="http://schemas.microsoft.com/office/drawing/2014/main" id="{A64DEB5E-C9C6-4FD1-ADEE-80A5A35EBDA8}"/>
              </a:ext>
            </a:extLst>
          </p:cNvPr>
          <p:cNvSpPr txBox="1"/>
          <p:nvPr/>
        </p:nvSpPr>
        <p:spPr>
          <a:xfrm>
            <a:off x="185790" y="1541357"/>
            <a:ext cx="6094428" cy="369332"/>
          </a:xfrm>
          <a:prstGeom prst="rect">
            <a:avLst/>
          </a:prstGeom>
          <a:noFill/>
        </p:spPr>
        <p:txBody>
          <a:bodyPr wrap="square">
            <a:spAutoFit/>
          </a:bodyPr>
          <a:lstStyle/>
          <a:p>
            <a:r>
              <a:rPr lang="fr-FR" sz="1800" b="1" u="sng" dirty="0"/>
              <a:t>XGB : Site Energy Use &amp; GHG Emissions</a:t>
            </a:r>
            <a:endParaRPr lang="fr-FR" dirty="0"/>
          </a:p>
        </p:txBody>
      </p:sp>
      <p:sp>
        <p:nvSpPr>
          <p:cNvPr id="17" name="ZoneTexte 16">
            <a:extLst>
              <a:ext uri="{FF2B5EF4-FFF2-40B4-BE49-F238E27FC236}">
                <a16:creationId xmlns:a16="http://schemas.microsoft.com/office/drawing/2014/main" id="{8A6232F5-D983-4FFC-BD6A-22E3086B4B63}"/>
              </a:ext>
            </a:extLst>
          </p:cNvPr>
          <p:cNvSpPr txBox="1"/>
          <p:nvPr/>
        </p:nvSpPr>
        <p:spPr>
          <a:xfrm>
            <a:off x="185790" y="4201270"/>
            <a:ext cx="6094428" cy="369332"/>
          </a:xfrm>
          <a:prstGeom prst="rect">
            <a:avLst/>
          </a:prstGeom>
          <a:noFill/>
        </p:spPr>
        <p:txBody>
          <a:bodyPr wrap="square">
            <a:spAutoFit/>
          </a:bodyPr>
          <a:lstStyle/>
          <a:p>
            <a:r>
              <a:rPr lang="fr-FR" sz="1800" b="1" u="sng" dirty="0"/>
              <a:t>SVR : Site Energy Use &amp; GHG Emissions</a:t>
            </a:r>
            <a:endParaRPr lang="fr-FR" dirty="0"/>
          </a:p>
        </p:txBody>
      </p:sp>
      <p:sp>
        <p:nvSpPr>
          <p:cNvPr id="12" name="Espace réservé du contenu 2">
            <a:extLst>
              <a:ext uri="{FF2B5EF4-FFF2-40B4-BE49-F238E27FC236}">
                <a16:creationId xmlns:a16="http://schemas.microsoft.com/office/drawing/2014/main" id="{56D51490-2D51-4244-802A-E91D6B254B81}"/>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Modélisation &amp; Optimisation</a:t>
            </a:r>
            <a:endParaRPr lang="fr-FR" b="1" u="sng" dirty="0"/>
          </a:p>
        </p:txBody>
      </p:sp>
      <p:sp>
        <p:nvSpPr>
          <p:cNvPr id="4" name="Espace réservé du numéro de diapositive 3">
            <a:extLst>
              <a:ext uri="{FF2B5EF4-FFF2-40B4-BE49-F238E27FC236}">
                <a16:creationId xmlns:a16="http://schemas.microsoft.com/office/drawing/2014/main" id="{C048577C-3AE3-487C-B9C8-1BC96F144C59}"/>
              </a:ext>
            </a:extLst>
          </p:cNvPr>
          <p:cNvSpPr>
            <a:spLocks noGrp="1"/>
          </p:cNvSpPr>
          <p:nvPr>
            <p:ph type="sldNum" sz="quarter" idx="12"/>
          </p:nvPr>
        </p:nvSpPr>
        <p:spPr/>
        <p:txBody>
          <a:bodyPr/>
          <a:lstStyle/>
          <a:p>
            <a:fld id="{422BBE94-6443-42E4-8EFE-37A8E7FF6A57}" type="slidenum">
              <a:rPr lang="fr-FR" smtClean="0"/>
              <a:t>22</a:t>
            </a:fld>
            <a:endParaRPr lang="fr-FR"/>
          </a:p>
        </p:txBody>
      </p:sp>
      <p:sp>
        <p:nvSpPr>
          <p:cNvPr id="14" name="ZoneTexte 13">
            <a:extLst>
              <a:ext uri="{FF2B5EF4-FFF2-40B4-BE49-F238E27FC236}">
                <a16:creationId xmlns:a16="http://schemas.microsoft.com/office/drawing/2014/main" id="{95B8958F-2831-4422-ABEF-CA8FFD99F859}"/>
              </a:ext>
            </a:extLst>
          </p:cNvPr>
          <p:cNvSpPr txBox="1"/>
          <p:nvPr/>
        </p:nvSpPr>
        <p:spPr>
          <a:xfrm>
            <a:off x="8035046" y="3724216"/>
            <a:ext cx="3894307" cy="954107"/>
          </a:xfrm>
          <a:prstGeom prst="rect">
            <a:avLst/>
          </a:prstGeom>
          <a:noFill/>
        </p:spPr>
        <p:txBody>
          <a:bodyPr wrap="square">
            <a:spAutoFit/>
          </a:bodyPr>
          <a:lstStyle/>
          <a:p>
            <a:r>
              <a:rPr lang="fr-FR" sz="1400" i="1" dirty="0"/>
              <a:t>Exemple de courbes d'apprentissage montrant un ensemble de données de validation qui est plus facile à prédire que l'ensemble de données d’entraînement.</a:t>
            </a:r>
          </a:p>
        </p:txBody>
      </p:sp>
      <p:pic>
        <p:nvPicPr>
          <p:cNvPr id="1026" name="Picture 2">
            <a:extLst>
              <a:ext uri="{FF2B5EF4-FFF2-40B4-BE49-F238E27FC236}">
                <a16:creationId xmlns:a16="http://schemas.microsoft.com/office/drawing/2014/main" id="{1CD128C6-4DB3-4AD9-8B6C-BC23D4312B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90" y="2004975"/>
            <a:ext cx="2831276" cy="21020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9B5F222-4DD9-4AC8-BD6B-EACADF003A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9917" y="2004975"/>
            <a:ext cx="2802677" cy="21020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C182B24-4037-4A50-9E69-F1A9B1E2B5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027" y="4664889"/>
            <a:ext cx="2824126" cy="21020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7DB3670-4031-451F-B9FB-024E64A3BF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9917" y="4664889"/>
            <a:ext cx="2802677" cy="210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778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9" name="Espace réservé du contenu 2">
            <a:extLst>
              <a:ext uri="{FF2B5EF4-FFF2-40B4-BE49-F238E27FC236}">
                <a16:creationId xmlns:a16="http://schemas.microsoft.com/office/drawing/2014/main" id="{83C6C059-D5E6-4205-A4A2-3C7A274DF329}"/>
              </a:ext>
            </a:extLst>
          </p:cNvPr>
          <p:cNvSpPr txBox="1">
            <a:spLocks noGrp="1"/>
          </p:cNvSpPr>
          <p:nvPr>
            <p:ph type="ctrTitle"/>
          </p:nvPr>
        </p:nvSpPr>
        <p:spPr>
          <a:xfrm>
            <a:off x="923925" y="3302000"/>
            <a:ext cx="10344150" cy="460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u="sng" dirty="0"/>
              <a:t>Conclusion</a:t>
            </a:r>
          </a:p>
        </p:txBody>
      </p:sp>
    </p:spTree>
    <p:extLst>
      <p:ext uri="{BB962C8B-B14F-4D97-AF65-F5344CB8AC3E}">
        <p14:creationId xmlns:p14="http://schemas.microsoft.com/office/powerpoint/2010/main" val="2003839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Conclusion</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5" name="Espace réservé du contenu 2">
            <a:extLst>
              <a:ext uri="{FF2B5EF4-FFF2-40B4-BE49-F238E27FC236}">
                <a16:creationId xmlns:a16="http://schemas.microsoft.com/office/drawing/2014/main" id="{5F68E0E6-C7E8-4024-A0C0-C7139A367397}"/>
              </a:ext>
            </a:extLst>
          </p:cNvPr>
          <p:cNvSpPr txBox="1">
            <a:spLocks/>
          </p:cNvSpPr>
          <p:nvPr/>
        </p:nvSpPr>
        <p:spPr>
          <a:xfrm>
            <a:off x="185791" y="1343218"/>
            <a:ext cx="825107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b="1" u="sng" dirty="0"/>
              <a:t>Critiques &amp; Synthèse</a:t>
            </a:r>
          </a:p>
        </p:txBody>
      </p:sp>
      <p:sp>
        <p:nvSpPr>
          <p:cNvPr id="12" name="Espace réservé du contenu 2">
            <a:extLst>
              <a:ext uri="{FF2B5EF4-FFF2-40B4-BE49-F238E27FC236}">
                <a16:creationId xmlns:a16="http://schemas.microsoft.com/office/drawing/2014/main" id="{B30BFF15-2235-4109-B1BF-EFCE5874C80D}"/>
              </a:ext>
            </a:extLst>
          </p:cNvPr>
          <p:cNvSpPr txBox="1">
            <a:spLocks/>
          </p:cNvSpPr>
          <p:nvPr/>
        </p:nvSpPr>
        <p:spPr>
          <a:xfrm>
            <a:off x="590389" y="2293277"/>
            <a:ext cx="11353372" cy="42565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b="1" dirty="0"/>
              <a:t>L’optimisation des paramètres nous a permis d’avoir un score et un RMSE plus intéressants</a:t>
            </a:r>
          </a:p>
          <a:p>
            <a:pPr marL="0" indent="0" algn="just">
              <a:buNone/>
            </a:pPr>
            <a:endParaRPr lang="fr-FR" sz="1800" b="1" dirty="0"/>
          </a:p>
          <a:p>
            <a:pPr algn="just"/>
            <a:r>
              <a:rPr lang="fr-FR" sz="1800" b="1" dirty="0"/>
              <a:t>Néanmoins, comme le montre les courbes d’apprentissages, nous pouvons toujours améliorer ces résultats en ayant plus de données</a:t>
            </a:r>
          </a:p>
          <a:p>
            <a:pPr algn="just"/>
            <a:endParaRPr lang="fr-FR" sz="1800" b="1" dirty="0"/>
          </a:p>
          <a:p>
            <a:pPr algn="just"/>
            <a:r>
              <a:rPr lang="fr-FR" sz="1800" b="1" dirty="0"/>
              <a:t>Deux raisons sont envisageables pour le faible score du GHG émissions. La première est le fait que les modèles utilisés ne soient pas les plus adaptés et la seconde peut être dû à l’impact des différents </a:t>
            </a:r>
            <a:r>
              <a:rPr lang="fr-FR" sz="1800" b="1" dirty="0" err="1"/>
              <a:t>Features</a:t>
            </a:r>
            <a:endParaRPr lang="fr-FR" sz="1800" b="1" dirty="0"/>
          </a:p>
          <a:p>
            <a:pPr marL="0" indent="0" algn="just">
              <a:buNone/>
            </a:pPr>
            <a:endParaRPr lang="fr-FR" sz="1800" b="1" dirty="0"/>
          </a:p>
          <a:p>
            <a:pPr algn="just"/>
            <a:r>
              <a:rPr lang="fr-FR" sz="1800" b="1" dirty="0"/>
              <a:t>L’Energy Star Score a un impact minime sur le XGB mais plutôt important sur le SVR</a:t>
            </a:r>
          </a:p>
          <a:p>
            <a:pPr algn="just"/>
            <a:endParaRPr lang="fr-FR" sz="1800" b="1" dirty="0"/>
          </a:p>
          <a:p>
            <a:pPr algn="just"/>
            <a:r>
              <a:rPr lang="fr-FR" sz="1800" b="1" dirty="0"/>
              <a:t>Le </a:t>
            </a:r>
            <a:r>
              <a:rPr lang="fr-FR" sz="1800" b="1" dirty="0" err="1"/>
              <a:t>Random</a:t>
            </a:r>
            <a:r>
              <a:rPr lang="fr-FR" sz="1800" b="1" dirty="0"/>
              <a:t> Forest est un modèle également envisageable mais son temps de Train est 3 fois plus long </a:t>
            </a:r>
          </a:p>
          <a:p>
            <a:pPr marL="0" indent="0" algn="just">
              <a:buNone/>
            </a:pPr>
            <a:endParaRPr lang="fr-FR" sz="1800" b="1" dirty="0"/>
          </a:p>
          <a:p>
            <a:pPr algn="just"/>
            <a:endParaRPr lang="fr-FR" sz="1800" b="1" dirty="0"/>
          </a:p>
          <a:p>
            <a:pPr algn="just"/>
            <a:endParaRPr lang="fr-FR" sz="1800" b="1" dirty="0"/>
          </a:p>
        </p:txBody>
      </p:sp>
      <p:sp>
        <p:nvSpPr>
          <p:cNvPr id="3" name="Espace réservé du numéro de diapositive 2">
            <a:extLst>
              <a:ext uri="{FF2B5EF4-FFF2-40B4-BE49-F238E27FC236}">
                <a16:creationId xmlns:a16="http://schemas.microsoft.com/office/drawing/2014/main" id="{6FC55CD1-4CDE-4BE1-8EB6-59FD12550BC7}"/>
              </a:ext>
            </a:extLst>
          </p:cNvPr>
          <p:cNvSpPr>
            <a:spLocks noGrp="1"/>
          </p:cNvSpPr>
          <p:nvPr>
            <p:ph type="sldNum" sz="quarter" idx="12"/>
          </p:nvPr>
        </p:nvSpPr>
        <p:spPr/>
        <p:txBody>
          <a:bodyPr/>
          <a:lstStyle/>
          <a:p>
            <a:fld id="{422BBE94-6443-42E4-8EFE-37A8E7FF6A57}" type="slidenum">
              <a:rPr lang="fr-FR" smtClean="0"/>
              <a:t>24</a:t>
            </a:fld>
            <a:endParaRPr lang="fr-FR"/>
          </a:p>
        </p:txBody>
      </p:sp>
    </p:spTree>
    <p:extLst>
      <p:ext uri="{BB962C8B-B14F-4D97-AF65-F5344CB8AC3E}">
        <p14:creationId xmlns:p14="http://schemas.microsoft.com/office/powerpoint/2010/main" val="1771223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2758190"/>
            <a:ext cx="8100767" cy="901299"/>
          </a:xfrm>
        </p:spPr>
        <p:txBody>
          <a:bodyPr>
            <a:normAutofit/>
          </a:bodyPr>
          <a:lstStyle/>
          <a:p>
            <a:r>
              <a:rPr lang="fr-FR" sz="3600" b="1" u="sng" dirty="0"/>
              <a:t>Merci de votre attention !</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20584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Contexte &amp; Problématique</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168579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590389" y="1481671"/>
            <a:ext cx="10989039" cy="4351338"/>
          </a:xfrm>
        </p:spPr>
        <p:txBody>
          <a:bodyPr>
            <a:normAutofit fontScale="85000" lnSpcReduction="10000"/>
          </a:bodyPr>
          <a:lstStyle/>
          <a:p>
            <a:pPr marL="0" indent="0" algn="just">
              <a:buNone/>
            </a:pPr>
            <a:r>
              <a:rPr lang="fr-FR" dirty="0"/>
              <a:t>	</a:t>
            </a:r>
            <a:r>
              <a:rPr lang="fr-FR" sz="2400" dirty="0"/>
              <a:t> La ville de Seattle, pour laquelle nous travaillons, a pour objectif de devenir une ville neutre en émissions de carbone d’ici 2050.</a:t>
            </a:r>
          </a:p>
          <a:p>
            <a:pPr marL="0" indent="0" algn="just">
              <a:buNone/>
            </a:pPr>
            <a:endParaRPr lang="fr-FR" sz="2400" dirty="0"/>
          </a:p>
          <a:p>
            <a:pPr marL="0" indent="0" algn="just">
              <a:buNone/>
            </a:pPr>
            <a:r>
              <a:rPr lang="fr-FR" sz="2400" dirty="0"/>
              <a:t>	Pour cela, elle nous demande de prédire les émissions de CO2 et la consommation totale d’énergie de bâtiments pour lesquels elles n’ont pas encore été mesurées. Elle s’intéresse particulièrement aux bâtiments non destinés à l’habitation.</a:t>
            </a:r>
          </a:p>
          <a:p>
            <a:pPr marL="0" indent="0" algn="just">
              <a:buNone/>
            </a:pPr>
            <a:r>
              <a:rPr lang="fr-FR" sz="2400" dirty="0"/>
              <a:t>	</a:t>
            </a:r>
          </a:p>
          <a:p>
            <a:pPr marL="0" indent="0" algn="just">
              <a:buNone/>
            </a:pPr>
            <a:r>
              <a:rPr lang="fr-FR" sz="2400" dirty="0"/>
              <a:t>	Des agents ont pu récupérer des relevés minutieux sur l’année 2015 et 2016. Nous allons utiliser ces données pour mettre en place un modèle de prédiction réutilisable par la ville.</a:t>
            </a:r>
          </a:p>
          <a:p>
            <a:pPr marL="0" indent="0" algn="just">
              <a:buNone/>
            </a:pPr>
            <a:endParaRPr lang="fr-FR" sz="2400" dirty="0"/>
          </a:p>
          <a:p>
            <a:pPr marL="0" indent="0" algn="just">
              <a:buNone/>
            </a:pPr>
            <a:r>
              <a:rPr lang="fr-FR" sz="2400" dirty="0"/>
              <a:t>	Nous allons d’abord analyser et traiter le jeu de données afin d’avoir des données exploitables. Puis nous allons faire une courte analyse exploratoire pour comprendre le périmètre sur lequel nous sommes. Enfin, nous allons comparer plusieurs modèles de prédictions afin de récupérer le plus pertinent.</a:t>
            </a:r>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5" y="415344"/>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Contexte &amp; Problématique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8B0E4AE9-DE6F-4807-A172-C6091A2EB24F}"/>
              </a:ext>
            </a:extLst>
          </p:cNvPr>
          <p:cNvSpPr>
            <a:spLocks noGrp="1"/>
          </p:cNvSpPr>
          <p:nvPr>
            <p:ph type="sldNum" sz="quarter" idx="12"/>
          </p:nvPr>
        </p:nvSpPr>
        <p:spPr/>
        <p:txBody>
          <a:bodyPr/>
          <a:lstStyle/>
          <a:p>
            <a:fld id="{422BBE94-6443-42E4-8EFE-37A8E7FF6A57}" type="slidenum">
              <a:rPr lang="fr-FR" smtClean="0"/>
              <a:t>4</a:t>
            </a:fld>
            <a:endParaRPr lang="fr-FR"/>
          </a:p>
        </p:txBody>
      </p:sp>
    </p:spTree>
    <p:extLst>
      <p:ext uri="{BB962C8B-B14F-4D97-AF65-F5344CB8AC3E}">
        <p14:creationId xmlns:p14="http://schemas.microsoft.com/office/powerpoint/2010/main" val="63403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dirty="0"/>
              <a:t> </a:t>
            </a:r>
            <a:r>
              <a:rPr lang="fr-FR" sz="3600" b="1" u="sng" dirty="0"/>
              <a:t>Préparation du jeu de données</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359162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Présentation et Mise en place du jeu de données</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dirty="0"/>
              <a:t> </a:t>
            </a:r>
            <a:r>
              <a:rPr lang="fr-FR" sz="2800" b="1" u="sng" dirty="0"/>
              <a:t>Préparation du jeu de données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9" name="ZoneTexte 18">
            <a:extLst>
              <a:ext uri="{FF2B5EF4-FFF2-40B4-BE49-F238E27FC236}">
                <a16:creationId xmlns:a16="http://schemas.microsoft.com/office/drawing/2014/main" id="{AFCCBC68-FB86-4528-8993-51280AFF11B3}"/>
              </a:ext>
            </a:extLst>
          </p:cNvPr>
          <p:cNvSpPr txBox="1"/>
          <p:nvPr/>
        </p:nvSpPr>
        <p:spPr>
          <a:xfrm>
            <a:off x="185791" y="1652399"/>
            <a:ext cx="12006209" cy="5262979"/>
          </a:xfrm>
          <a:prstGeom prst="rect">
            <a:avLst/>
          </a:prstGeom>
          <a:noFill/>
        </p:spPr>
        <p:txBody>
          <a:bodyPr wrap="square" rtlCol="0">
            <a:spAutoFit/>
          </a:bodyPr>
          <a:lstStyle/>
          <a:p>
            <a:r>
              <a:rPr lang="fr-FR" sz="1600" b="1" u="sng" dirty="0"/>
              <a:t>Données sur 2015 </a:t>
            </a:r>
            <a:r>
              <a:rPr lang="fr-FR" sz="1600" dirty="0"/>
              <a:t>: 3340 Lignes et 47 Colonnes </a:t>
            </a:r>
            <a:r>
              <a:rPr lang="fr-FR" sz="1600" b="1" i="1" dirty="0"/>
              <a:t>*Shape : (3340, 47)*</a:t>
            </a:r>
            <a:r>
              <a:rPr lang="fr-FR" sz="1600" dirty="0"/>
              <a:t>	</a:t>
            </a:r>
          </a:p>
          <a:p>
            <a:r>
              <a:rPr lang="fr-FR" sz="1600" b="1" u="sng" dirty="0"/>
              <a:t>Données sur 2016 </a:t>
            </a:r>
            <a:r>
              <a:rPr lang="fr-FR" sz="1600" dirty="0"/>
              <a:t>: 3376 Lignes et 46 Colonnes </a:t>
            </a:r>
            <a:r>
              <a:rPr lang="fr-FR" sz="1600" b="1" i="1" dirty="0"/>
              <a:t>*Shape : (3376, 46)*</a:t>
            </a:r>
            <a:endParaRPr lang="fr-FR" sz="1600" dirty="0"/>
          </a:p>
          <a:p>
            <a:pPr marL="285750" indent="-285750">
              <a:buFont typeface="Arial" panose="020B0604020202020204" pitchFamily="34" charset="0"/>
              <a:buChar char="•"/>
            </a:pPr>
            <a:endParaRPr lang="fr-FR" sz="1600" dirty="0"/>
          </a:p>
          <a:p>
            <a:r>
              <a:rPr lang="fr-FR" sz="1600" b="1" u="sng" dirty="0"/>
              <a:t>Premier objectif </a:t>
            </a:r>
            <a:r>
              <a:rPr lang="fr-FR" sz="1600" dirty="0"/>
              <a:t>: Harmonisation du </a:t>
            </a:r>
            <a:r>
              <a:rPr lang="fr-FR" sz="1600" dirty="0" err="1"/>
              <a:t>Dataset</a:t>
            </a:r>
            <a:r>
              <a:rPr lang="fr-FR" sz="1600" dirty="0"/>
              <a:t> en utilisant comme référence les données de 2016 (données les plus à jour)</a:t>
            </a:r>
          </a:p>
          <a:p>
            <a:endParaRPr lang="fr-FR" sz="1600" dirty="0"/>
          </a:p>
          <a:p>
            <a:r>
              <a:rPr lang="fr-FR" sz="1600" b="1" u="sng" dirty="0"/>
              <a:t>Etapes : </a:t>
            </a:r>
          </a:p>
          <a:p>
            <a:endParaRPr lang="fr-FR" sz="1600" b="1" u="sng" dirty="0"/>
          </a:p>
          <a:p>
            <a:pPr marL="742950" lvl="1" indent="-285750">
              <a:buFont typeface="Wingdings" panose="05000000000000000000" pitchFamily="2" charset="2"/>
              <a:buChar char="ü"/>
            </a:pPr>
            <a:r>
              <a:rPr lang="fr-FR" sz="1600" dirty="0"/>
              <a:t>Décomposition de la colonne « Location » de 2015 afin qu’elle soit comme celle de 2016	</a:t>
            </a:r>
          </a:p>
          <a:p>
            <a:pPr marL="742950" lvl="1" indent="-285750">
              <a:buFont typeface="Wingdings" panose="05000000000000000000" pitchFamily="2" charset="2"/>
              <a:buChar char="ü"/>
            </a:pPr>
            <a:r>
              <a:rPr lang="fr-FR" sz="1600" dirty="0"/>
              <a:t>Modification du nom des colonnes présentes en 2016 pour être en phase avec les colonnes de 2015</a:t>
            </a:r>
          </a:p>
          <a:p>
            <a:pPr marL="742950" lvl="1" indent="-285750">
              <a:buFont typeface="Wingdings" panose="05000000000000000000" pitchFamily="2" charset="2"/>
              <a:buChar char="ü"/>
            </a:pPr>
            <a:r>
              <a:rPr lang="fr-FR" sz="1600" dirty="0"/>
              <a:t>Suppression des colonnes présentes en 2015 mais absentes en 2016</a:t>
            </a:r>
          </a:p>
          <a:p>
            <a:pPr marL="742950" lvl="1" indent="-285750">
              <a:buFont typeface="Wingdings" panose="05000000000000000000" pitchFamily="2" charset="2"/>
              <a:buChar char="ü"/>
            </a:pPr>
            <a:r>
              <a:rPr lang="fr-FR" sz="1600" dirty="0"/>
              <a:t>Suppression des colonnes en doublon et non essentielles </a:t>
            </a:r>
          </a:p>
          <a:p>
            <a:pPr marL="742950" lvl="1" indent="-285750">
              <a:buFont typeface="Wingdings" panose="05000000000000000000" pitchFamily="2" charset="2"/>
              <a:buChar char="ü"/>
            </a:pPr>
            <a:r>
              <a:rPr lang="fr-FR" sz="1600" dirty="0"/>
              <a:t>Concaténation des deux </a:t>
            </a:r>
            <a:r>
              <a:rPr lang="fr-FR" sz="1600" dirty="0" err="1"/>
              <a:t>Datasets</a:t>
            </a:r>
            <a:r>
              <a:rPr lang="fr-FR" sz="1600" dirty="0"/>
              <a:t> =&gt; </a:t>
            </a:r>
            <a:r>
              <a:rPr lang="fr-FR" sz="1600" b="1" dirty="0"/>
              <a:t>Shape : (3432, 34)</a:t>
            </a:r>
          </a:p>
          <a:p>
            <a:pPr lvl="1"/>
            <a:endParaRPr lang="fr-FR" sz="1600" b="1" dirty="0"/>
          </a:p>
          <a:p>
            <a:r>
              <a:rPr lang="fr-FR" sz="1600" b="1" u="sng" dirty="0"/>
              <a:t>Second objectif </a:t>
            </a:r>
            <a:r>
              <a:rPr lang="fr-FR" sz="1600" dirty="0"/>
              <a:t>: Prédire les émissions de CO2 et la consommation totale d’énergie de bâtiments non destinés à l’habitation</a:t>
            </a:r>
          </a:p>
          <a:p>
            <a:endParaRPr lang="fr-FR" sz="1600" b="1" u="sng" dirty="0"/>
          </a:p>
          <a:p>
            <a:r>
              <a:rPr lang="fr-FR" sz="1600" b="1" u="sng" dirty="0"/>
              <a:t>Etapes : </a:t>
            </a:r>
          </a:p>
          <a:p>
            <a:endParaRPr lang="fr-FR" sz="1600" b="1" u="sng" dirty="0"/>
          </a:p>
          <a:p>
            <a:pPr marL="742950" lvl="1" indent="-285750">
              <a:buFont typeface="Wingdings" panose="05000000000000000000" pitchFamily="2" charset="2"/>
              <a:buChar char="ü"/>
            </a:pPr>
            <a:r>
              <a:rPr lang="fr-FR" sz="1600" dirty="0"/>
              <a:t>Récupération des zones non destinées à l’habitation =&gt; Shape passant de </a:t>
            </a:r>
            <a:r>
              <a:rPr lang="fr-FR" sz="1600" b="1" dirty="0"/>
              <a:t>(3432 , 34) à (1666 , 34)</a:t>
            </a:r>
          </a:p>
          <a:p>
            <a:pPr marL="742950" lvl="1" indent="-285750">
              <a:buFont typeface="Wingdings" panose="05000000000000000000" pitchFamily="2" charset="2"/>
              <a:buChar char="ü"/>
            </a:pPr>
            <a:r>
              <a:rPr lang="fr-FR" sz="1600" dirty="0"/>
              <a:t>Suppression des lignes nulles sur les variables </a:t>
            </a:r>
            <a:r>
              <a:rPr lang="fr-FR" sz="1600" b="1" dirty="0"/>
              <a:t>Target</a:t>
            </a:r>
            <a:r>
              <a:rPr lang="fr-FR" sz="1600" dirty="0"/>
              <a:t> qui sont : </a:t>
            </a:r>
            <a:r>
              <a:rPr lang="fr-FR" sz="1600" b="1" i="0" dirty="0" err="1">
                <a:solidFill>
                  <a:srgbClr val="000000"/>
                </a:solidFill>
                <a:effectLst/>
                <a:latin typeface="Helvetica Neue"/>
              </a:rPr>
              <a:t>SiteEnergyUse</a:t>
            </a:r>
            <a:r>
              <a:rPr lang="fr-FR" sz="1600" b="1" i="0" dirty="0">
                <a:solidFill>
                  <a:srgbClr val="000000"/>
                </a:solidFill>
                <a:effectLst/>
                <a:latin typeface="Helvetica Neue"/>
              </a:rPr>
              <a:t>(</a:t>
            </a:r>
            <a:r>
              <a:rPr lang="fr-FR" sz="1600" b="1" i="0" dirty="0" err="1">
                <a:solidFill>
                  <a:srgbClr val="000000"/>
                </a:solidFill>
                <a:effectLst/>
                <a:latin typeface="Helvetica Neue"/>
              </a:rPr>
              <a:t>kBtu</a:t>
            </a:r>
            <a:r>
              <a:rPr lang="fr-FR" sz="1600" b="1" i="0" dirty="0">
                <a:solidFill>
                  <a:srgbClr val="000000"/>
                </a:solidFill>
                <a:effectLst/>
                <a:latin typeface="Helvetica Neue"/>
              </a:rPr>
              <a:t>) &amp; </a:t>
            </a:r>
            <a:r>
              <a:rPr lang="fr-FR" sz="1600" b="1" i="0" dirty="0" err="1">
                <a:solidFill>
                  <a:srgbClr val="000000"/>
                </a:solidFill>
                <a:effectLst/>
                <a:latin typeface="Helvetica Neue"/>
              </a:rPr>
              <a:t>GHGEmissionsIntensity</a:t>
            </a:r>
            <a:r>
              <a:rPr lang="fr-FR" sz="1600" b="1" i="0" dirty="0">
                <a:solidFill>
                  <a:srgbClr val="000000"/>
                </a:solidFill>
                <a:effectLst/>
                <a:latin typeface="Helvetica Neue"/>
              </a:rPr>
              <a:t>(kgCO2e/ft2)</a:t>
            </a:r>
          </a:p>
          <a:p>
            <a:pPr lvl="1"/>
            <a:endParaRPr lang="fr-FR" sz="1600" b="1" dirty="0"/>
          </a:p>
          <a:p>
            <a:pPr marL="742950" lvl="1" indent="-285750">
              <a:buFont typeface="Wingdings" panose="05000000000000000000" pitchFamily="2" charset="2"/>
              <a:buChar char="ü"/>
            </a:pPr>
            <a:endParaRPr lang="fr-FR" sz="1600" dirty="0"/>
          </a:p>
        </p:txBody>
      </p:sp>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6</a:t>
            </a:fld>
            <a:endParaRPr lang="fr-FR"/>
          </a:p>
        </p:txBody>
      </p:sp>
    </p:spTree>
    <p:extLst>
      <p:ext uri="{BB962C8B-B14F-4D97-AF65-F5344CB8AC3E}">
        <p14:creationId xmlns:p14="http://schemas.microsoft.com/office/powerpoint/2010/main" val="179785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Analyse exploratoire</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357119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757809" cy="533846"/>
          </a:xfrm>
        </p:spPr>
        <p:txBody>
          <a:bodyPr>
            <a:normAutofit fontScale="92500"/>
          </a:bodyPr>
          <a:lstStyle/>
          <a:p>
            <a:pPr marL="0" indent="0" algn="just">
              <a:buNone/>
            </a:pPr>
            <a:r>
              <a:rPr lang="fr-FR" sz="2000" b="1" u="sng" dirty="0"/>
              <a:t>Mise en place et vérification du </a:t>
            </a:r>
            <a:r>
              <a:rPr lang="fr-FR" sz="2000" b="1" u="sng" dirty="0" err="1"/>
              <a:t>Dataset</a:t>
            </a:r>
            <a:r>
              <a:rPr lang="fr-FR" sz="2000" b="1" u="sng" dirty="0"/>
              <a:t> avant Analyse</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exploratoire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7" name="ZoneTexte 6">
            <a:extLst>
              <a:ext uri="{FF2B5EF4-FFF2-40B4-BE49-F238E27FC236}">
                <a16:creationId xmlns:a16="http://schemas.microsoft.com/office/drawing/2014/main" id="{5D6477FD-4F60-4FE8-B5A5-13FB5426C9B8}"/>
              </a:ext>
            </a:extLst>
          </p:cNvPr>
          <p:cNvSpPr txBox="1"/>
          <p:nvPr/>
        </p:nvSpPr>
        <p:spPr>
          <a:xfrm>
            <a:off x="185791" y="1576021"/>
            <a:ext cx="12006209" cy="1323439"/>
          </a:xfrm>
          <a:prstGeom prst="rect">
            <a:avLst/>
          </a:prstGeom>
          <a:noFill/>
        </p:spPr>
        <p:txBody>
          <a:bodyPr wrap="square" rtlCol="0">
            <a:spAutoFit/>
          </a:bodyPr>
          <a:lstStyle/>
          <a:p>
            <a:r>
              <a:rPr lang="fr-FR" sz="1600" b="1" u="sng" dirty="0"/>
              <a:t>Etapes : </a:t>
            </a:r>
          </a:p>
          <a:p>
            <a:endParaRPr lang="fr-FR" sz="1600" b="1" u="sng" dirty="0"/>
          </a:p>
          <a:p>
            <a:pPr marL="742950" lvl="1" indent="-285750">
              <a:buFont typeface="Wingdings" panose="05000000000000000000" pitchFamily="2" charset="2"/>
              <a:buChar char="ü"/>
            </a:pPr>
            <a:r>
              <a:rPr lang="fr-FR" sz="1600" dirty="0"/>
              <a:t>Séparation du </a:t>
            </a:r>
            <a:r>
              <a:rPr lang="fr-FR" sz="1600" dirty="0" err="1"/>
              <a:t>Dataset</a:t>
            </a:r>
            <a:r>
              <a:rPr lang="fr-FR" sz="1600" dirty="0"/>
              <a:t> en deux : </a:t>
            </a:r>
            <a:r>
              <a:rPr lang="fr-FR" sz="1600" i="1" dirty="0"/>
              <a:t>Quantitatives : Shape (1666, 24) &amp; Qualitatives : Shape (1666, 10)</a:t>
            </a:r>
          </a:p>
          <a:p>
            <a:pPr marL="742950" lvl="1" indent="-285750">
              <a:buFont typeface="Wingdings" panose="05000000000000000000" pitchFamily="2" charset="2"/>
              <a:buChar char="ü"/>
            </a:pPr>
            <a:r>
              <a:rPr lang="fr-FR" sz="1600" dirty="0"/>
              <a:t>Contrôle validé sur les valeurs aberrantes des </a:t>
            </a:r>
            <a:r>
              <a:rPr lang="fr-FR" sz="1600" dirty="0" err="1"/>
              <a:t>Features</a:t>
            </a:r>
            <a:r>
              <a:rPr lang="fr-FR" sz="1600" dirty="0"/>
              <a:t> suivants : GFA </a:t>
            </a:r>
            <a:r>
              <a:rPr lang="fr-FR" sz="1600" dirty="0" err="1"/>
              <a:t>Total,GHG</a:t>
            </a:r>
            <a:r>
              <a:rPr lang="fr-FR" sz="1600" dirty="0"/>
              <a:t>, Site Energy Use, Energy Star Score</a:t>
            </a:r>
          </a:p>
          <a:p>
            <a:pPr marL="742950" lvl="1" indent="-285750">
              <a:buFont typeface="Wingdings" panose="05000000000000000000" pitchFamily="2" charset="2"/>
              <a:buChar char="ü"/>
            </a:pPr>
            <a:r>
              <a:rPr lang="fr-FR" sz="1600" dirty="0"/>
              <a:t>Contrôle validé sur la largeur des propriétés (</a:t>
            </a:r>
            <a:r>
              <a:rPr lang="fr-FR" sz="1600" dirty="0" err="1"/>
              <a:t>Largest</a:t>
            </a:r>
            <a:r>
              <a:rPr lang="fr-FR" sz="1600" dirty="0"/>
              <a:t> &lt; Second </a:t>
            </a:r>
            <a:r>
              <a:rPr lang="fr-FR" sz="1600" dirty="0" err="1"/>
              <a:t>largest</a:t>
            </a:r>
            <a:r>
              <a:rPr lang="fr-FR" sz="1600" dirty="0"/>
              <a:t> &lt; </a:t>
            </a:r>
            <a:r>
              <a:rPr lang="fr-FR" sz="1600" dirty="0" err="1"/>
              <a:t>Third</a:t>
            </a:r>
            <a:r>
              <a:rPr lang="fr-FR" sz="1600" dirty="0"/>
              <a:t> </a:t>
            </a:r>
            <a:r>
              <a:rPr lang="fr-FR" sz="1600" dirty="0" err="1"/>
              <a:t>largest</a:t>
            </a:r>
            <a:r>
              <a:rPr lang="fr-FR" sz="1600" dirty="0"/>
              <a:t>)</a:t>
            </a:r>
          </a:p>
        </p:txBody>
      </p:sp>
      <p:pic>
        <p:nvPicPr>
          <p:cNvPr id="3076" name="Picture 4">
            <a:extLst>
              <a:ext uri="{FF2B5EF4-FFF2-40B4-BE49-F238E27FC236}">
                <a16:creationId xmlns:a16="http://schemas.microsoft.com/office/drawing/2014/main" id="{BAC49B90-3EAF-4394-9676-E39FEB4242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205" y="3005185"/>
            <a:ext cx="6690360" cy="168478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E6E268F-0452-48BD-BDFE-3CA8CDBC8A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5297" y="4689971"/>
            <a:ext cx="6690364" cy="1684787"/>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190C7117-3B46-4572-8E45-7C515C5A7EC5}"/>
              </a:ext>
            </a:extLst>
          </p:cNvPr>
          <p:cNvSpPr>
            <a:spLocks noGrp="1"/>
          </p:cNvSpPr>
          <p:nvPr>
            <p:ph type="sldNum" sz="quarter" idx="12"/>
          </p:nvPr>
        </p:nvSpPr>
        <p:spPr/>
        <p:txBody>
          <a:bodyPr/>
          <a:lstStyle/>
          <a:p>
            <a:fld id="{422BBE94-6443-42E4-8EFE-37A8E7FF6A57}" type="slidenum">
              <a:rPr lang="fr-FR" smtClean="0"/>
              <a:t>8</a:t>
            </a:fld>
            <a:endParaRPr lang="fr-FR"/>
          </a:p>
        </p:txBody>
      </p:sp>
    </p:spTree>
    <p:extLst>
      <p:ext uri="{BB962C8B-B14F-4D97-AF65-F5344CB8AC3E}">
        <p14:creationId xmlns:p14="http://schemas.microsoft.com/office/powerpoint/2010/main" val="3476864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a:t>Analyse Quantitative</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a:t>Analyse exploratoire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pic>
        <p:nvPicPr>
          <p:cNvPr id="2050" name="Picture 2">
            <a:extLst>
              <a:ext uri="{FF2B5EF4-FFF2-40B4-BE49-F238E27FC236}">
                <a16:creationId xmlns:a16="http://schemas.microsoft.com/office/drawing/2014/main" id="{D6DE085F-E418-4498-BF2F-F89BB9BF9E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15" b="16014"/>
          <a:stretch/>
        </p:blipFill>
        <p:spPr bwMode="auto">
          <a:xfrm>
            <a:off x="3214362" y="1652399"/>
            <a:ext cx="6287856" cy="5156754"/>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74C38F55-019D-449F-AFF3-0D8A21F731BF}"/>
              </a:ext>
            </a:extLst>
          </p:cNvPr>
          <p:cNvSpPr>
            <a:spLocks noGrp="1"/>
          </p:cNvSpPr>
          <p:nvPr>
            <p:ph type="sldNum" sz="quarter" idx="12"/>
          </p:nvPr>
        </p:nvSpPr>
        <p:spPr/>
        <p:txBody>
          <a:bodyPr/>
          <a:lstStyle/>
          <a:p>
            <a:fld id="{422BBE94-6443-42E4-8EFE-37A8E7FF6A57}" type="slidenum">
              <a:rPr lang="fr-FR" smtClean="0"/>
              <a:t>9</a:t>
            </a:fld>
            <a:endParaRPr lang="fr-FR"/>
          </a:p>
        </p:txBody>
      </p:sp>
    </p:spTree>
    <p:extLst>
      <p:ext uri="{BB962C8B-B14F-4D97-AF65-F5344CB8AC3E}">
        <p14:creationId xmlns:p14="http://schemas.microsoft.com/office/powerpoint/2010/main" val="366006813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1579</TotalTime>
  <Words>1018</Words>
  <Application>Microsoft Office PowerPoint</Application>
  <PresentationFormat>Grand écran</PresentationFormat>
  <Paragraphs>155</Paragraphs>
  <Slides>25</Slides>
  <Notes>22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Calibri</vt:lpstr>
      <vt:lpstr>Calibri Light</vt:lpstr>
      <vt:lpstr>Helvetica Neue</vt:lpstr>
      <vt:lpstr>Wingdings</vt:lpstr>
      <vt:lpstr>Thème Office</vt:lpstr>
      <vt:lpstr>Projet n°4</vt:lpstr>
      <vt:lpstr>Présentation PowerPoint</vt:lpstr>
      <vt:lpstr>Contexte &amp; Problématique</vt:lpstr>
      <vt:lpstr>Présentation PowerPoint</vt:lpstr>
      <vt:lpstr> Préparation du jeu de données</vt:lpstr>
      <vt:lpstr>Présentation PowerPoint</vt:lpstr>
      <vt:lpstr>Analyse exploratoire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Modélisation &amp; Optimisation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Présentation PowerPoint</vt:lpstr>
      <vt:lpstr>Merci de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n°2</dc:title>
  <dc:creator>Anojan</dc:creator>
  <cp:lastModifiedBy>Anojan ANANTHARAJAH</cp:lastModifiedBy>
  <cp:revision>215</cp:revision>
  <dcterms:created xsi:type="dcterms:W3CDTF">2020-12-03T18:05:25Z</dcterms:created>
  <dcterms:modified xsi:type="dcterms:W3CDTF">2021-05-22T12:48:01Z</dcterms:modified>
</cp:coreProperties>
</file>