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7" r:id="rId2"/>
    <p:sldId id="262" r:id="rId3"/>
    <p:sldId id="270" r:id="rId4"/>
    <p:sldId id="280" r:id="rId5"/>
    <p:sldId id="281" r:id="rId6"/>
    <p:sldId id="263" r:id="rId7"/>
    <p:sldId id="327" r:id="rId8"/>
    <p:sldId id="309" r:id="rId9"/>
    <p:sldId id="307" r:id="rId10"/>
    <p:sldId id="328" r:id="rId11"/>
    <p:sldId id="310" r:id="rId12"/>
    <p:sldId id="330" r:id="rId13"/>
    <p:sldId id="317" r:id="rId14"/>
    <p:sldId id="311" r:id="rId15"/>
    <p:sldId id="331" r:id="rId16"/>
    <p:sldId id="333" r:id="rId17"/>
    <p:sldId id="336" r:id="rId18"/>
    <p:sldId id="337" r:id="rId19"/>
    <p:sldId id="338" r:id="rId20"/>
    <p:sldId id="339" r:id="rId21"/>
    <p:sldId id="340" r:id="rId22"/>
    <p:sldId id="342" r:id="rId23"/>
    <p:sldId id="341" r:id="rId24"/>
    <p:sldId id="350" r:id="rId25"/>
    <p:sldId id="351" r:id="rId26"/>
    <p:sldId id="349" r:id="rId27"/>
    <p:sldId id="325" r:id="rId28"/>
    <p:sldId id="304" r:id="rId29"/>
    <p:sldId id="347" r:id="rId30"/>
    <p:sldId id="306"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Style moyen 4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p:cViewPr varScale="1">
        <p:scale>
          <a:sx n="81" d="100"/>
          <a:sy n="81" d="100"/>
        </p:scale>
        <p:origin x="2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CF417B8-F486-4D15-8342-EB90EAA3CB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C9DE11C-1704-4C35-A30D-592CBDFC25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D1A604-A5B8-40D7-B78A-0F36EEA423DD}" type="datetimeFigureOut">
              <a:rPr lang="fr-FR" smtClean="0"/>
              <a:t>03/07/2021</a:t>
            </a:fld>
            <a:endParaRPr lang="fr-FR"/>
          </a:p>
        </p:txBody>
      </p:sp>
      <p:sp>
        <p:nvSpPr>
          <p:cNvPr id="4" name="Espace réservé du pied de page 3">
            <a:extLst>
              <a:ext uri="{FF2B5EF4-FFF2-40B4-BE49-F238E27FC236}">
                <a16:creationId xmlns:a16="http://schemas.microsoft.com/office/drawing/2014/main" id="{70CA5225-C4F8-4C43-9F4B-48D4FF5905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9D6DAAE-5B5A-4545-8999-7CB5DE6A77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5D0EB2-0263-4ACA-A393-38349B4428D8}" type="slidenum">
              <a:rPr lang="fr-FR" smtClean="0"/>
              <a:t>‹N°›</a:t>
            </a:fld>
            <a:endParaRPr lang="fr-FR"/>
          </a:p>
        </p:txBody>
      </p:sp>
    </p:spTree>
    <p:extLst>
      <p:ext uri="{BB962C8B-B14F-4D97-AF65-F5344CB8AC3E}">
        <p14:creationId xmlns:p14="http://schemas.microsoft.com/office/powerpoint/2010/main" val="127488096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E61E8EA8-95D5-4750-A75C-B4E50D5E3C1F}" type="datetimeFigureOut">
              <a:rPr lang="fr-FR" smtClean="0"/>
              <a:t>03/07/2021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8AA12-EF4A-4F80-A39A-A04ECD4092F0}" type="slidenum">
              <a:rPr lang="fr-FR" smtClean="0"/>
              <a:t>‹N°›</a:t>
            </a:fld>
            <a:endParaRPr lang="fr-FR"/>
          </a:p>
        </p:txBody>
      </p:sp>
    </p:spTree>
    <p:extLst>
      <p:ext uri="{BB962C8B-B14F-4D97-AF65-F5344CB8AC3E}">
        <p14:creationId xmlns:p14="http://schemas.microsoft.com/office/powerpoint/2010/main" val="288789532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1A78C364-BF30-46FB-A00B-E2C8657349CA}"/>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996494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679A18B1-86BB-4603-941D-ECCC9A1B6A8B}"/>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925339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D4AD5A5F-4827-4513-A9AB-B85ED8EA6816}"/>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483526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6FBE972D-7B7A-4A4F-8CC3-004072A16C40}"/>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3218095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6FBE972D-7B7A-4A4F-8CC3-004072A16C40}"/>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562775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6FBE972D-7B7A-4A4F-8CC3-004072A16C40}"/>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3372176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6FBE972D-7B7A-4A4F-8CC3-004072A16C40}"/>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046914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6FBE972D-7B7A-4A4F-8CC3-004072A16C40}"/>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269829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6FBE972D-7B7A-4A4F-8CC3-004072A16C40}"/>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154865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6FBE972D-7B7A-4A4F-8CC3-004072A16C40}"/>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273892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6FBE972D-7B7A-4A4F-8CC3-004072A16C40}"/>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30873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F92FE251-89D2-43F4-BB11-4BEBDEC25283}"/>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907945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59FCB84B-98C4-4DAD-8675-2AB9BB1BC387}"/>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962309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6FBE972D-7B7A-4A4F-8CC3-004072A16C40}"/>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272655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6FBE972D-7B7A-4A4F-8CC3-004072A16C40}"/>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3437687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6FBE972D-7B7A-4A4F-8CC3-004072A16C40}"/>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3816533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6FBE972D-7B7A-4A4F-8CC3-004072A16C40}"/>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296846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59FCB84B-98C4-4DAD-8675-2AB9BB1BC387}"/>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6740194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en-tête 3"/>
          <p:cNvSpPr>
            <a:spLocks noGrp="1"/>
          </p:cNvSpPr>
          <p:nvPr>
            <p:ph type="hdr" sz="quarter"/>
          </p:nvPr>
        </p:nvSpPr>
        <p:spPr/>
        <p:txBody>
          <a:bodyPr/>
          <a:lstStyle/>
          <a:p>
            <a:endParaRPr lang="fr-FR"/>
          </a:p>
        </p:txBody>
      </p:sp>
    </p:spTree>
    <p:extLst>
      <p:ext uri="{BB962C8B-B14F-4D97-AF65-F5344CB8AC3E}">
        <p14:creationId xmlns:p14="http://schemas.microsoft.com/office/powerpoint/2010/main" val="418642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47CF0CEC-B847-4E71-AB40-ACBC9E1B0843}"/>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112441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42786351-958D-4978-9AAA-DC45B933AEC1}"/>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321812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723896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A14A1A8C-4A83-40DC-82AE-EF03F56DC2AE}"/>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98403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094BC263-AB2A-44E7-945B-B9D23405382B}"/>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803828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C12E3F4E-E2B0-4BD4-B4BE-AC2F23958B83}"/>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021797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679A18B1-86BB-4603-941D-ECCC9A1B6A8B}"/>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2005344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5" name="Espace réservé de l'en-tête 4">
            <a:extLst>
              <a:ext uri="{FF2B5EF4-FFF2-40B4-BE49-F238E27FC236}">
                <a16:creationId xmlns:a16="http://schemas.microsoft.com/office/drawing/2014/main" id="{679A18B1-86BB-4603-941D-ECCC9A1B6A8B}"/>
              </a:ext>
            </a:extLst>
          </p:cNvPr>
          <p:cNvSpPr>
            <a:spLocks noGrp="1"/>
          </p:cNvSpPr>
          <p:nvPr>
            <p:ph type="hdr" sz="quarter"/>
          </p:nvPr>
        </p:nvSpPr>
        <p:spPr/>
        <p:txBody>
          <a:bodyPr/>
          <a:lstStyle/>
          <a:p>
            <a:endParaRPr lang="fr-FR"/>
          </a:p>
        </p:txBody>
      </p:sp>
    </p:spTree>
    <p:extLst>
      <p:ext uri="{BB962C8B-B14F-4D97-AF65-F5344CB8AC3E}">
        <p14:creationId xmlns:p14="http://schemas.microsoft.com/office/powerpoint/2010/main" val="1903227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F478A2-5CF8-4654-ABBF-A13B67A8CC5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1AC4CE7-F35E-445B-A82B-CCAF71D61D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8CCE3F6-AB88-426D-8183-53B116623148}"/>
              </a:ext>
            </a:extLst>
          </p:cNvPr>
          <p:cNvSpPr>
            <a:spLocks noGrp="1"/>
          </p:cNvSpPr>
          <p:nvPr>
            <p:ph type="dt" sz="half" idx="10"/>
          </p:nvPr>
        </p:nvSpPr>
        <p:spPr/>
        <p:txBody>
          <a:bodyPr/>
          <a:lstStyle/>
          <a:p>
            <a:fld id="{A99428E0-8BB2-4E4C-9C4C-A6B9C456A6CA}" type="datetime1">
              <a:rPr lang="fr-FR" smtClean="0"/>
              <a:t>03/07/2021</a:t>
            </a:fld>
            <a:endParaRPr lang="fr-FR"/>
          </a:p>
        </p:txBody>
      </p:sp>
      <p:sp>
        <p:nvSpPr>
          <p:cNvPr id="5" name="Espace réservé du pied de page 4">
            <a:extLst>
              <a:ext uri="{FF2B5EF4-FFF2-40B4-BE49-F238E27FC236}">
                <a16:creationId xmlns:a16="http://schemas.microsoft.com/office/drawing/2014/main" id="{60BB28D7-DF6E-4E19-965F-A68C46FE923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0CAC90F-0F30-432B-A353-1040E1C5A614}"/>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05295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0518D4-E881-47DC-BBA7-D11E8DCECAB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DB05451-A93B-418B-80E7-711289C5F6F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6C6E59A-3A77-4A95-A779-8F5BE09A1389}"/>
              </a:ext>
            </a:extLst>
          </p:cNvPr>
          <p:cNvSpPr>
            <a:spLocks noGrp="1"/>
          </p:cNvSpPr>
          <p:nvPr>
            <p:ph type="dt" sz="half" idx="10"/>
          </p:nvPr>
        </p:nvSpPr>
        <p:spPr/>
        <p:txBody>
          <a:bodyPr/>
          <a:lstStyle/>
          <a:p>
            <a:fld id="{65D98FB4-0CAF-4260-AD4A-D64333A91C53}" type="datetime1">
              <a:rPr lang="fr-FR" smtClean="0"/>
              <a:t>03/07/2021</a:t>
            </a:fld>
            <a:endParaRPr lang="fr-FR"/>
          </a:p>
        </p:txBody>
      </p:sp>
      <p:sp>
        <p:nvSpPr>
          <p:cNvPr id="5" name="Espace réservé du pied de page 4">
            <a:extLst>
              <a:ext uri="{FF2B5EF4-FFF2-40B4-BE49-F238E27FC236}">
                <a16:creationId xmlns:a16="http://schemas.microsoft.com/office/drawing/2014/main" id="{7E14EF88-74D3-497E-95D8-7DA6E73912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2D81FD-01BB-4660-B8D3-CACA67765F1A}"/>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658158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E336E86-4D83-4EF8-B251-0C60DBDC240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8CBD87F-E137-41CB-992E-EAD38C4148E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5B692F0-CAFC-4586-8C0E-BCC45F9AEE3F}"/>
              </a:ext>
            </a:extLst>
          </p:cNvPr>
          <p:cNvSpPr>
            <a:spLocks noGrp="1"/>
          </p:cNvSpPr>
          <p:nvPr>
            <p:ph type="dt" sz="half" idx="10"/>
          </p:nvPr>
        </p:nvSpPr>
        <p:spPr/>
        <p:txBody>
          <a:bodyPr/>
          <a:lstStyle/>
          <a:p>
            <a:fld id="{05E394F7-8C1C-4BFE-A373-F50D9FCD2B9C}" type="datetime1">
              <a:rPr lang="fr-FR" smtClean="0"/>
              <a:t>03/07/2021</a:t>
            </a:fld>
            <a:endParaRPr lang="fr-FR"/>
          </a:p>
        </p:txBody>
      </p:sp>
      <p:sp>
        <p:nvSpPr>
          <p:cNvPr id="5" name="Espace réservé du pied de page 4">
            <a:extLst>
              <a:ext uri="{FF2B5EF4-FFF2-40B4-BE49-F238E27FC236}">
                <a16:creationId xmlns:a16="http://schemas.microsoft.com/office/drawing/2014/main" id="{F29729AB-8F32-40BC-A8D7-95F717D28F8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26225D4-0846-4B69-AD4C-718B9F6A7C68}"/>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98651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7E03F2-EE32-4A7D-8C1C-BF2A23D3CB0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C9A0820-C8CF-4C74-A645-193B7447641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331B11A-30E4-43FC-BDA2-678CA5B8C35D}"/>
              </a:ext>
            </a:extLst>
          </p:cNvPr>
          <p:cNvSpPr>
            <a:spLocks noGrp="1"/>
          </p:cNvSpPr>
          <p:nvPr>
            <p:ph type="dt" sz="half" idx="10"/>
          </p:nvPr>
        </p:nvSpPr>
        <p:spPr/>
        <p:txBody>
          <a:bodyPr/>
          <a:lstStyle/>
          <a:p>
            <a:fld id="{AE4CFC66-B8F1-489F-B186-A7890ECF844F}" type="datetime1">
              <a:rPr lang="fr-FR" smtClean="0"/>
              <a:t>03/07/2021</a:t>
            </a:fld>
            <a:endParaRPr lang="fr-FR"/>
          </a:p>
        </p:txBody>
      </p:sp>
      <p:sp>
        <p:nvSpPr>
          <p:cNvPr id="5" name="Espace réservé du pied de page 4">
            <a:extLst>
              <a:ext uri="{FF2B5EF4-FFF2-40B4-BE49-F238E27FC236}">
                <a16:creationId xmlns:a16="http://schemas.microsoft.com/office/drawing/2014/main" id="{DA80EA11-78CE-449F-A18A-9B3FBFE59A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02D5C9F-4850-434A-A454-533B387CE1E8}"/>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1375459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82BE05-4F15-43B4-B23B-0C7464F83A2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536CDAB-4811-4434-B0E8-15A9F56CF8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46819E6-9BEF-4E4E-8F6C-47139530BDF7}"/>
              </a:ext>
            </a:extLst>
          </p:cNvPr>
          <p:cNvSpPr>
            <a:spLocks noGrp="1"/>
          </p:cNvSpPr>
          <p:nvPr>
            <p:ph type="dt" sz="half" idx="10"/>
          </p:nvPr>
        </p:nvSpPr>
        <p:spPr/>
        <p:txBody>
          <a:bodyPr/>
          <a:lstStyle/>
          <a:p>
            <a:fld id="{CE62BF3D-4CA8-4D45-889B-29550387A5D7}" type="datetime1">
              <a:rPr lang="fr-FR" smtClean="0"/>
              <a:t>03/07/2021</a:t>
            </a:fld>
            <a:endParaRPr lang="fr-FR"/>
          </a:p>
        </p:txBody>
      </p:sp>
      <p:sp>
        <p:nvSpPr>
          <p:cNvPr id="5" name="Espace réservé du pied de page 4">
            <a:extLst>
              <a:ext uri="{FF2B5EF4-FFF2-40B4-BE49-F238E27FC236}">
                <a16:creationId xmlns:a16="http://schemas.microsoft.com/office/drawing/2014/main" id="{70C14621-0585-4FB0-8722-A609080A47D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E980DA7-C996-494A-94F3-D49BE40C7A38}"/>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387591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BE02B-D6D3-462F-B801-26696AD83B1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95D1D51-F7AA-454D-9FF2-82AAEF7B839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F2A8412-A47C-40AB-92B7-B35ACF4C177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3C9771B-AD54-47B4-8475-DA73590E6000}"/>
              </a:ext>
            </a:extLst>
          </p:cNvPr>
          <p:cNvSpPr>
            <a:spLocks noGrp="1"/>
          </p:cNvSpPr>
          <p:nvPr>
            <p:ph type="dt" sz="half" idx="10"/>
          </p:nvPr>
        </p:nvSpPr>
        <p:spPr/>
        <p:txBody>
          <a:bodyPr/>
          <a:lstStyle/>
          <a:p>
            <a:fld id="{FF20E0A6-BBB3-41A2-988E-3A7ADF872A0F}" type="datetime1">
              <a:rPr lang="fr-FR" smtClean="0"/>
              <a:t>03/07/2021</a:t>
            </a:fld>
            <a:endParaRPr lang="fr-FR"/>
          </a:p>
        </p:txBody>
      </p:sp>
      <p:sp>
        <p:nvSpPr>
          <p:cNvPr id="6" name="Espace réservé du pied de page 5">
            <a:extLst>
              <a:ext uri="{FF2B5EF4-FFF2-40B4-BE49-F238E27FC236}">
                <a16:creationId xmlns:a16="http://schemas.microsoft.com/office/drawing/2014/main" id="{87BA0B85-F16B-4D61-8E53-3419B93FB8A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9ECC956-52BC-4515-8D45-141452AEA972}"/>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16178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515D35-7106-451D-8405-28F40B096B2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96BA111-FBA8-42B0-8799-BD36F2F8CD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019E32C-9644-4A93-8F98-28E0B98AF84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A7A42B6-4612-4AD2-8342-72C3ABC67E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E1D0A8F-9C66-4320-8801-799FBB0FAB5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F89A585-EE22-493B-93D3-1EC75F206CBD}"/>
              </a:ext>
            </a:extLst>
          </p:cNvPr>
          <p:cNvSpPr>
            <a:spLocks noGrp="1"/>
          </p:cNvSpPr>
          <p:nvPr>
            <p:ph type="dt" sz="half" idx="10"/>
          </p:nvPr>
        </p:nvSpPr>
        <p:spPr/>
        <p:txBody>
          <a:bodyPr/>
          <a:lstStyle/>
          <a:p>
            <a:fld id="{EE8A0FA5-7C92-4E7C-86FE-8AB6319511E6}" type="datetime1">
              <a:rPr lang="fr-FR" smtClean="0"/>
              <a:t>03/07/2021</a:t>
            </a:fld>
            <a:endParaRPr lang="fr-FR"/>
          </a:p>
        </p:txBody>
      </p:sp>
      <p:sp>
        <p:nvSpPr>
          <p:cNvPr id="8" name="Espace réservé du pied de page 7">
            <a:extLst>
              <a:ext uri="{FF2B5EF4-FFF2-40B4-BE49-F238E27FC236}">
                <a16:creationId xmlns:a16="http://schemas.microsoft.com/office/drawing/2014/main" id="{98BEB320-A5AE-4623-953B-154A2E992C1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3614BD3-698A-496A-B280-680BEDBDF154}"/>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371506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6CE9BD-FDEA-414B-AB90-7F4E597726A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2EC2C52-C2B1-4048-9640-35C42C5C938D}"/>
              </a:ext>
            </a:extLst>
          </p:cNvPr>
          <p:cNvSpPr>
            <a:spLocks noGrp="1"/>
          </p:cNvSpPr>
          <p:nvPr>
            <p:ph type="dt" sz="half" idx="10"/>
          </p:nvPr>
        </p:nvSpPr>
        <p:spPr/>
        <p:txBody>
          <a:bodyPr/>
          <a:lstStyle/>
          <a:p>
            <a:fld id="{F2688612-2E82-46CC-85BA-D8A7BCAEBC1E}" type="datetime1">
              <a:rPr lang="fr-FR" smtClean="0"/>
              <a:t>03/07/2021</a:t>
            </a:fld>
            <a:endParaRPr lang="fr-FR"/>
          </a:p>
        </p:txBody>
      </p:sp>
      <p:sp>
        <p:nvSpPr>
          <p:cNvPr id="4" name="Espace réservé du pied de page 3">
            <a:extLst>
              <a:ext uri="{FF2B5EF4-FFF2-40B4-BE49-F238E27FC236}">
                <a16:creationId xmlns:a16="http://schemas.microsoft.com/office/drawing/2014/main" id="{645DCFE3-A494-45E1-86E6-3FA244A5C58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178EEEF-42F3-4962-BDD1-B7D041EB358A}"/>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306217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3C0C7C5-47E9-45C5-9E08-407930B14D51}"/>
              </a:ext>
            </a:extLst>
          </p:cNvPr>
          <p:cNvSpPr>
            <a:spLocks noGrp="1"/>
          </p:cNvSpPr>
          <p:nvPr>
            <p:ph type="dt" sz="half" idx="10"/>
          </p:nvPr>
        </p:nvSpPr>
        <p:spPr/>
        <p:txBody>
          <a:bodyPr/>
          <a:lstStyle/>
          <a:p>
            <a:fld id="{4B8B6D98-4FC9-493C-9ADD-9551DB0581EB}" type="datetime1">
              <a:rPr lang="fr-FR" smtClean="0"/>
              <a:t>03/07/2021</a:t>
            </a:fld>
            <a:endParaRPr lang="fr-FR"/>
          </a:p>
        </p:txBody>
      </p:sp>
      <p:sp>
        <p:nvSpPr>
          <p:cNvPr id="3" name="Espace réservé du pied de page 2">
            <a:extLst>
              <a:ext uri="{FF2B5EF4-FFF2-40B4-BE49-F238E27FC236}">
                <a16:creationId xmlns:a16="http://schemas.microsoft.com/office/drawing/2014/main" id="{103DB2A8-02CB-4F2A-B1F6-06842420B5D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6A69BCC-3EDD-4405-B990-04A8D801F957}"/>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1546348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44E0CE-D510-40A4-A935-4B663053CF6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F6904C3-3E9A-4A44-AA7D-8885AFCB68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4D7898B-69A6-438B-AF1D-6FAC31CC7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DC19E70-2C55-469C-BD6C-50FCF0B7737C}"/>
              </a:ext>
            </a:extLst>
          </p:cNvPr>
          <p:cNvSpPr>
            <a:spLocks noGrp="1"/>
          </p:cNvSpPr>
          <p:nvPr>
            <p:ph type="dt" sz="half" idx="10"/>
          </p:nvPr>
        </p:nvSpPr>
        <p:spPr/>
        <p:txBody>
          <a:bodyPr/>
          <a:lstStyle/>
          <a:p>
            <a:fld id="{FDB3B522-BA01-4019-8F39-3716CA135DA3}" type="datetime1">
              <a:rPr lang="fr-FR" smtClean="0"/>
              <a:t>03/07/2021</a:t>
            </a:fld>
            <a:endParaRPr lang="fr-FR"/>
          </a:p>
        </p:txBody>
      </p:sp>
      <p:sp>
        <p:nvSpPr>
          <p:cNvPr id="6" name="Espace réservé du pied de page 5">
            <a:extLst>
              <a:ext uri="{FF2B5EF4-FFF2-40B4-BE49-F238E27FC236}">
                <a16:creationId xmlns:a16="http://schemas.microsoft.com/office/drawing/2014/main" id="{26A256AF-B465-4175-86D5-709CB879F54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305D846-4BF9-4EB6-BF8C-C862EDB5F1AC}"/>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768237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B36006-85CF-424E-ABBE-B2F1D6CC2B0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7C54D28-6732-410B-9675-1CCD26628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33844B1-7093-413A-A50D-84D54D902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926F0D2-0233-48CD-949A-E4B7689F0494}"/>
              </a:ext>
            </a:extLst>
          </p:cNvPr>
          <p:cNvSpPr>
            <a:spLocks noGrp="1"/>
          </p:cNvSpPr>
          <p:nvPr>
            <p:ph type="dt" sz="half" idx="10"/>
          </p:nvPr>
        </p:nvSpPr>
        <p:spPr/>
        <p:txBody>
          <a:bodyPr/>
          <a:lstStyle/>
          <a:p>
            <a:fld id="{F2398C8B-BA48-4A42-B34C-44FD75506685}" type="datetime1">
              <a:rPr lang="fr-FR" smtClean="0"/>
              <a:t>03/07/2021</a:t>
            </a:fld>
            <a:endParaRPr lang="fr-FR"/>
          </a:p>
        </p:txBody>
      </p:sp>
      <p:sp>
        <p:nvSpPr>
          <p:cNvPr id="6" name="Espace réservé du pied de page 5">
            <a:extLst>
              <a:ext uri="{FF2B5EF4-FFF2-40B4-BE49-F238E27FC236}">
                <a16:creationId xmlns:a16="http://schemas.microsoft.com/office/drawing/2014/main" id="{1048D739-79D6-49DC-943D-4738F809645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5F21C93-3139-4BA4-9667-35DB36FCBD90}"/>
              </a:ext>
            </a:extLst>
          </p:cNvPr>
          <p:cNvSpPr>
            <a:spLocks noGrp="1"/>
          </p:cNvSpPr>
          <p:nvPr>
            <p:ph type="sldNum" sz="quarter" idx="12"/>
          </p:nvPr>
        </p:nvSpPr>
        <p:spPr/>
        <p:txBody>
          <a:bodyPr/>
          <a:lstStyle/>
          <a:p>
            <a:fld id="{422BBE94-6443-42E4-8EFE-37A8E7FF6A57}" type="slidenum">
              <a:rPr lang="fr-FR" smtClean="0"/>
              <a:t>‹N°›</a:t>
            </a:fld>
            <a:endParaRPr lang="fr-FR"/>
          </a:p>
        </p:txBody>
      </p:sp>
    </p:spTree>
    <p:extLst>
      <p:ext uri="{BB962C8B-B14F-4D97-AF65-F5344CB8AC3E}">
        <p14:creationId xmlns:p14="http://schemas.microsoft.com/office/powerpoint/2010/main" val="259130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4103032-C2BC-4D80-A4EA-59884525F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A37F397-8A98-47B1-B054-13E6211FE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46BCE3F-AA89-476B-8F2C-84B4CC94D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EC76C-77B3-47AF-B53E-36C73065A431}" type="datetime1">
              <a:rPr lang="fr-FR" smtClean="0"/>
              <a:t>03/07/2021</a:t>
            </a:fld>
            <a:endParaRPr lang="fr-FR"/>
          </a:p>
        </p:txBody>
      </p:sp>
      <p:sp>
        <p:nvSpPr>
          <p:cNvPr id="5" name="Espace réservé du pied de page 4">
            <a:extLst>
              <a:ext uri="{FF2B5EF4-FFF2-40B4-BE49-F238E27FC236}">
                <a16:creationId xmlns:a16="http://schemas.microsoft.com/office/drawing/2014/main" id="{E87CF7A2-F37A-4B9F-8046-6D508FF9C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850FB1F-3B81-4BEF-8301-0C366539EF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BBE94-6443-42E4-8EFE-37A8E7FF6A57}" type="slidenum">
              <a:rPr lang="fr-FR" smtClean="0"/>
              <a:t>‹N°›</a:t>
            </a:fld>
            <a:endParaRPr lang="fr-FR"/>
          </a:p>
        </p:txBody>
      </p:sp>
    </p:spTree>
    <p:extLst>
      <p:ext uri="{BB962C8B-B14F-4D97-AF65-F5344CB8AC3E}">
        <p14:creationId xmlns:p14="http://schemas.microsoft.com/office/powerpoint/2010/main" val="947626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png"/><Relationship Id="rId9" Type="http://schemas.openxmlformats.org/officeDocument/2006/relationships/image" Target="../media/image29.png"/></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2.png"/><Relationship Id="rId9"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p:txBody>
          <a:bodyPr/>
          <a:lstStyle/>
          <a:p>
            <a:r>
              <a:rPr lang="fr-FR" dirty="0"/>
              <a:t>Projet n°5</a:t>
            </a:r>
          </a:p>
        </p:txBody>
      </p:sp>
      <p:sp>
        <p:nvSpPr>
          <p:cNvPr id="3" name="Sous-titre 2">
            <a:extLst>
              <a:ext uri="{FF2B5EF4-FFF2-40B4-BE49-F238E27FC236}">
                <a16:creationId xmlns:a16="http://schemas.microsoft.com/office/drawing/2014/main" id="{EA7E18C9-559D-4DA9-BC08-9E158FC59BCF}"/>
              </a:ext>
            </a:extLst>
          </p:cNvPr>
          <p:cNvSpPr>
            <a:spLocks noGrp="1"/>
          </p:cNvSpPr>
          <p:nvPr>
            <p:ph type="subTitle" idx="1"/>
          </p:nvPr>
        </p:nvSpPr>
        <p:spPr>
          <a:xfrm>
            <a:off x="2107692" y="3735336"/>
            <a:ext cx="7976616" cy="460978"/>
          </a:xfrm>
        </p:spPr>
        <p:txBody>
          <a:bodyPr>
            <a:noAutofit/>
          </a:bodyPr>
          <a:lstStyle/>
          <a:p>
            <a:r>
              <a:rPr lang="fr-FR" sz="2000" b="1" dirty="0"/>
              <a:t>Segmentez des clients d'un site e-commerce</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8" name="Sous-titre 2">
            <a:extLst>
              <a:ext uri="{FF2B5EF4-FFF2-40B4-BE49-F238E27FC236}">
                <a16:creationId xmlns:a16="http://schemas.microsoft.com/office/drawing/2014/main" id="{C3D009BE-D318-4344-96ED-57581F4DE71A}"/>
              </a:ext>
            </a:extLst>
          </p:cNvPr>
          <p:cNvSpPr txBox="1">
            <a:spLocks/>
          </p:cNvSpPr>
          <p:nvPr/>
        </p:nvSpPr>
        <p:spPr>
          <a:xfrm>
            <a:off x="8499047" y="5933914"/>
            <a:ext cx="4149365" cy="353764"/>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b="1" i="1" dirty="0"/>
              <a:t>ANANTHARAJAH Anojan</a:t>
            </a:r>
          </a:p>
        </p:txBody>
      </p:sp>
    </p:spTree>
    <p:extLst>
      <p:ext uri="{BB962C8B-B14F-4D97-AF65-F5344CB8AC3E}">
        <p14:creationId xmlns:p14="http://schemas.microsoft.com/office/powerpoint/2010/main" val="336486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a:t>Analyse exploratoire</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74C38F55-019D-449F-AFF3-0D8A21F731BF}"/>
              </a:ext>
            </a:extLst>
          </p:cNvPr>
          <p:cNvSpPr>
            <a:spLocks noGrp="1"/>
          </p:cNvSpPr>
          <p:nvPr>
            <p:ph type="sldNum" sz="quarter" idx="12"/>
          </p:nvPr>
        </p:nvSpPr>
        <p:spPr/>
        <p:txBody>
          <a:bodyPr/>
          <a:lstStyle/>
          <a:p>
            <a:fld id="{422BBE94-6443-42E4-8EFE-37A8E7FF6A57}" type="slidenum">
              <a:rPr lang="fr-FR" smtClean="0"/>
              <a:t>10</a:t>
            </a:fld>
            <a:endParaRPr lang="fr-FR"/>
          </a:p>
        </p:txBody>
      </p:sp>
      <p:pic>
        <p:nvPicPr>
          <p:cNvPr id="2050" name="Picture 2">
            <a:extLst>
              <a:ext uri="{FF2B5EF4-FFF2-40B4-BE49-F238E27FC236}">
                <a16:creationId xmlns:a16="http://schemas.microsoft.com/office/drawing/2014/main" id="{01993F76-4FB1-4EFC-A623-72A8EB57CC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814" y="2454873"/>
            <a:ext cx="5078714" cy="30284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DFC0647-95EB-43B7-9B8F-1A02E71304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3754" y="2243586"/>
            <a:ext cx="4750046" cy="3451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41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a:t>Analyse exploratoire</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74C38F55-019D-449F-AFF3-0D8A21F731BF}"/>
              </a:ext>
            </a:extLst>
          </p:cNvPr>
          <p:cNvSpPr>
            <a:spLocks noGrp="1"/>
          </p:cNvSpPr>
          <p:nvPr>
            <p:ph type="sldNum" sz="quarter" idx="12"/>
          </p:nvPr>
        </p:nvSpPr>
        <p:spPr/>
        <p:txBody>
          <a:bodyPr/>
          <a:lstStyle/>
          <a:p>
            <a:fld id="{422BBE94-6443-42E4-8EFE-37A8E7FF6A57}" type="slidenum">
              <a:rPr lang="fr-FR" smtClean="0"/>
              <a:t>11</a:t>
            </a:fld>
            <a:endParaRPr lang="fr-FR"/>
          </a:p>
        </p:txBody>
      </p:sp>
      <p:pic>
        <p:nvPicPr>
          <p:cNvPr id="3074" name="Picture 2">
            <a:extLst>
              <a:ext uri="{FF2B5EF4-FFF2-40B4-BE49-F238E27FC236}">
                <a16:creationId xmlns:a16="http://schemas.microsoft.com/office/drawing/2014/main" id="{54815C2F-2B83-4A62-B250-E71C7D496B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42696"/>
            <a:ext cx="4045913" cy="49070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BC74A4B-22C0-4AFD-8B37-46386B9FD0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2750" y="2066192"/>
            <a:ext cx="4591050" cy="3691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068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err="1"/>
              <a:t>Feature</a:t>
            </a:r>
            <a:r>
              <a:rPr lang="fr-FR" sz="2000" b="1" u="sng" dirty="0"/>
              <a:t> Engineering</a:t>
            </a:r>
            <a:endParaRPr lang="fr-FR" sz="2000"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a:t>Analyse exploratoire</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74C38F55-019D-449F-AFF3-0D8A21F731BF}"/>
              </a:ext>
            </a:extLst>
          </p:cNvPr>
          <p:cNvSpPr>
            <a:spLocks noGrp="1"/>
          </p:cNvSpPr>
          <p:nvPr>
            <p:ph type="sldNum" sz="quarter" idx="12"/>
          </p:nvPr>
        </p:nvSpPr>
        <p:spPr/>
        <p:txBody>
          <a:bodyPr/>
          <a:lstStyle/>
          <a:p>
            <a:fld id="{422BBE94-6443-42E4-8EFE-37A8E7FF6A57}" type="slidenum">
              <a:rPr lang="fr-FR" smtClean="0"/>
              <a:t>12</a:t>
            </a:fld>
            <a:endParaRPr lang="fr-FR"/>
          </a:p>
        </p:txBody>
      </p:sp>
      <p:sp>
        <p:nvSpPr>
          <p:cNvPr id="12" name="ZoneTexte 11">
            <a:extLst>
              <a:ext uri="{FF2B5EF4-FFF2-40B4-BE49-F238E27FC236}">
                <a16:creationId xmlns:a16="http://schemas.microsoft.com/office/drawing/2014/main" id="{61FC4879-343C-4734-A68E-9EDBB5955BE3}"/>
              </a:ext>
            </a:extLst>
          </p:cNvPr>
          <p:cNvSpPr txBox="1"/>
          <p:nvPr/>
        </p:nvSpPr>
        <p:spPr>
          <a:xfrm>
            <a:off x="185791" y="1829655"/>
            <a:ext cx="12006209" cy="5262979"/>
          </a:xfrm>
          <a:prstGeom prst="rect">
            <a:avLst/>
          </a:prstGeom>
          <a:noFill/>
        </p:spPr>
        <p:txBody>
          <a:bodyPr wrap="square" rtlCol="0">
            <a:spAutoFit/>
          </a:bodyPr>
          <a:lstStyle/>
          <a:p>
            <a:r>
              <a:rPr lang="fr-FR" sz="1600" b="1" u="sng" dirty="0"/>
              <a:t>Colonnes retenues : </a:t>
            </a:r>
          </a:p>
          <a:p>
            <a:endParaRPr lang="fr-FR" sz="1600" b="1" u="sng" dirty="0"/>
          </a:p>
          <a:p>
            <a:pPr marL="742950" lvl="1" indent="-285750">
              <a:buFont typeface="Wingdings" panose="05000000000000000000" pitchFamily="2" charset="2"/>
              <a:buChar char="ü"/>
            </a:pPr>
            <a:r>
              <a:rPr lang="fr-FR" sz="1600" dirty="0"/>
              <a:t>Nombre de produits achetés</a:t>
            </a:r>
          </a:p>
          <a:p>
            <a:pPr marL="742950" lvl="1" indent="-285750">
              <a:buFont typeface="Wingdings" panose="05000000000000000000" pitchFamily="2" charset="2"/>
              <a:buChar char="ü"/>
            </a:pPr>
            <a:r>
              <a:rPr lang="fr-FR" sz="1600" dirty="0" err="1"/>
              <a:t>Products</a:t>
            </a:r>
            <a:r>
              <a:rPr lang="fr-FR" sz="1600" dirty="0"/>
              <a:t> </a:t>
            </a:r>
            <a:r>
              <a:rPr lang="fr-FR" sz="1600" dirty="0" err="1"/>
              <a:t>category</a:t>
            </a:r>
            <a:endParaRPr lang="fr-FR" sz="1600" dirty="0"/>
          </a:p>
          <a:p>
            <a:pPr marL="742950" lvl="1" indent="-285750">
              <a:buFont typeface="Wingdings" panose="05000000000000000000" pitchFamily="2" charset="2"/>
              <a:buChar char="ü"/>
            </a:pPr>
            <a:r>
              <a:rPr lang="fr-FR" sz="1600" dirty="0"/>
              <a:t>Nombre de commandes</a:t>
            </a:r>
          </a:p>
          <a:p>
            <a:pPr marL="742950" lvl="1" indent="-285750">
              <a:buFont typeface="Wingdings" panose="05000000000000000000" pitchFamily="2" charset="2"/>
              <a:buChar char="ü"/>
            </a:pPr>
            <a:r>
              <a:rPr lang="fr-FR" sz="1600" dirty="0"/>
              <a:t>Dépense Moyenne/Totale</a:t>
            </a:r>
          </a:p>
          <a:p>
            <a:pPr marL="742950" lvl="1" indent="-285750">
              <a:buFont typeface="Wingdings" panose="05000000000000000000" pitchFamily="2" charset="2"/>
              <a:buChar char="ü"/>
            </a:pPr>
            <a:r>
              <a:rPr lang="fr-FR" sz="1600" dirty="0"/>
              <a:t>Frais de port Moyen/Max</a:t>
            </a:r>
          </a:p>
          <a:p>
            <a:pPr marL="742950" lvl="1" indent="-285750">
              <a:buFont typeface="Wingdings" panose="05000000000000000000" pitchFamily="2" charset="2"/>
              <a:buChar char="ü"/>
            </a:pPr>
            <a:r>
              <a:rPr lang="fr-FR" sz="1600" dirty="0"/>
              <a:t>Quantité par type de paiements</a:t>
            </a:r>
          </a:p>
          <a:p>
            <a:pPr marL="742950" lvl="1" indent="-285750">
              <a:buFont typeface="Wingdings" panose="05000000000000000000" pitchFamily="2" charset="2"/>
              <a:buChar char="ü"/>
            </a:pPr>
            <a:r>
              <a:rPr lang="fr-FR" sz="1600" dirty="0"/>
              <a:t>Temps de livraison</a:t>
            </a:r>
          </a:p>
          <a:p>
            <a:pPr marL="742950" lvl="1" indent="-285750">
              <a:buFont typeface="Wingdings" panose="05000000000000000000" pitchFamily="2" charset="2"/>
              <a:buChar char="ü"/>
            </a:pPr>
            <a:r>
              <a:rPr lang="fr-FR" sz="1600" dirty="0"/>
              <a:t>Jours d’achats</a:t>
            </a:r>
          </a:p>
          <a:p>
            <a:pPr marL="742950" lvl="1" indent="-285750">
              <a:buFont typeface="Wingdings" panose="05000000000000000000" pitchFamily="2" charset="2"/>
              <a:buChar char="ü"/>
            </a:pPr>
            <a:r>
              <a:rPr lang="fr-FR" sz="1600" dirty="0"/>
              <a:t>Inactivité du client</a:t>
            </a:r>
          </a:p>
          <a:p>
            <a:pPr marL="742950" lvl="1" indent="-285750">
              <a:buFont typeface="Wingdings" panose="05000000000000000000" pitchFamily="2" charset="2"/>
              <a:buChar char="ü"/>
            </a:pPr>
            <a:endParaRPr lang="fr-FR" sz="1600" dirty="0"/>
          </a:p>
          <a:p>
            <a:pPr marL="742950" lvl="1" indent="-285750">
              <a:buFont typeface="Wingdings" panose="05000000000000000000" pitchFamily="2" charset="2"/>
              <a:buChar char="ü"/>
            </a:pPr>
            <a:r>
              <a:rPr lang="fr-FR" sz="1600" dirty="0"/>
              <a:t>Principales corrélations :</a:t>
            </a:r>
          </a:p>
          <a:p>
            <a:pPr marL="1200150" lvl="2" indent="-285750">
              <a:buFont typeface="Wingdings" panose="05000000000000000000" pitchFamily="2" charset="2"/>
              <a:buChar char="§"/>
            </a:pPr>
            <a:r>
              <a:rPr lang="fr-FR" sz="1600" dirty="0"/>
              <a:t>Dépenses – Frais de port</a:t>
            </a:r>
          </a:p>
          <a:p>
            <a:pPr marL="1200150" lvl="2" indent="-285750">
              <a:buFont typeface="Wingdings" panose="05000000000000000000" pitchFamily="2" charset="2"/>
              <a:buChar char="§"/>
            </a:pPr>
            <a:r>
              <a:rPr lang="fr-FR" sz="1600" dirty="0" err="1"/>
              <a:t>Crédit_card</a:t>
            </a:r>
            <a:r>
              <a:rPr lang="fr-FR" sz="1600" dirty="0"/>
              <a:t> – Produits achetés</a:t>
            </a:r>
          </a:p>
          <a:p>
            <a:pPr marL="1200150" lvl="2" indent="-285750">
              <a:buFont typeface="Wingdings" panose="05000000000000000000" pitchFamily="2" charset="2"/>
              <a:buChar char="§"/>
            </a:pPr>
            <a:r>
              <a:rPr lang="fr-FR" sz="1600" dirty="0" err="1"/>
              <a:t>Crédit_card</a:t>
            </a:r>
            <a:r>
              <a:rPr lang="fr-FR" sz="1600" dirty="0"/>
              <a:t> – Sports </a:t>
            </a:r>
            <a:r>
              <a:rPr lang="fr-FR" sz="1600" dirty="0" err="1"/>
              <a:t>leisure</a:t>
            </a:r>
            <a:endParaRPr lang="fr-FR" sz="1600" dirty="0"/>
          </a:p>
          <a:p>
            <a:pPr marL="1200150" lvl="2" indent="-285750">
              <a:buFont typeface="Wingdings" panose="05000000000000000000" pitchFamily="2" charset="2"/>
              <a:buChar char="§"/>
            </a:pPr>
            <a:r>
              <a:rPr lang="fr-FR" sz="1600" dirty="0" err="1"/>
              <a:t>Crédit_card</a:t>
            </a:r>
            <a:r>
              <a:rPr lang="fr-FR" sz="1600" dirty="0"/>
              <a:t> – Nombre de commandes</a:t>
            </a:r>
          </a:p>
          <a:p>
            <a:pPr marL="742950" lvl="1" indent="-285750">
              <a:buFont typeface="Wingdings" panose="05000000000000000000" pitchFamily="2" charset="2"/>
              <a:buChar char="ü"/>
            </a:pPr>
            <a:endParaRPr lang="fr-FR" sz="1600" dirty="0"/>
          </a:p>
          <a:p>
            <a:pPr marL="742950" lvl="1" indent="-285750">
              <a:buFont typeface="Wingdings" panose="05000000000000000000" pitchFamily="2" charset="2"/>
              <a:buChar char="ü"/>
            </a:pPr>
            <a:endParaRPr lang="fr-FR" sz="1600" dirty="0"/>
          </a:p>
          <a:p>
            <a:pPr marL="742950" lvl="1" indent="-285750">
              <a:buFont typeface="Wingdings" panose="05000000000000000000" pitchFamily="2" charset="2"/>
              <a:buChar char="ü"/>
            </a:pPr>
            <a:endParaRPr lang="fr-FR" sz="1600" dirty="0"/>
          </a:p>
          <a:p>
            <a:pPr marL="742950" lvl="1" indent="-285750">
              <a:buFont typeface="Wingdings" panose="05000000000000000000" pitchFamily="2" charset="2"/>
              <a:buChar char="ü"/>
            </a:pPr>
            <a:endParaRPr lang="fr-FR" sz="1600" b="1" dirty="0"/>
          </a:p>
        </p:txBody>
      </p:sp>
      <p:pic>
        <p:nvPicPr>
          <p:cNvPr id="4098" name="Picture 2">
            <a:extLst>
              <a:ext uri="{FF2B5EF4-FFF2-40B4-BE49-F238E27FC236}">
                <a16:creationId xmlns:a16="http://schemas.microsoft.com/office/drawing/2014/main" id="{DE408535-259E-4B57-BA56-AC368E2CD0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216" y="1176941"/>
            <a:ext cx="6121584" cy="5361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899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9" name="Espace réservé du contenu 2">
            <a:extLst>
              <a:ext uri="{FF2B5EF4-FFF2-40B4-BE49-F238E27FC236}">
                <a16:creationId xmlns:a16="http://schemas.microsoft.com/office/drawing/2014/main" id="{83C6C059-D5E6-4205-A4A2-3C7A274DF329}"/>
              </a:ext>
            </a:extLst>
          </p:cNvPr>
          <p:cNvSpPr txBox="1">
            <a:spLocks noGrp="1"/>
          </p:cNvSpPr>
          <p:nvPr>
            <p:ph type="ctrTitle"/>
          </p:nvPr>
        </p:nvSpPr>
        <p:spPr>
          <a:xfrm>
            <a:off x="923925" y="3302000"/>
            <a:ext cx="10344150" cy="460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u="sng" dirty="0"/>
              <a:t>Modèles de Clustering </a:t>
            </a:r>
          </a:p>
        </p:txBody>
      </p:sp>
    </p:spTree>
    <p:extLst>
      <p:ext uri="{BB962C8B-B14F-4D97-AF65-F5344CB8AC3E}">
        <p14:creationId xmlns:p14="http://schemas.microsoft.com/office/powerpoint/2010/main" val="294799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453360"/>
            <a:ext cx="5387643" cy="484647"/>
          </a:xfrm>
        </p:spPr>
        <p:txBody>
          <a:bodyPr>
            <a:normAutofit/>
          </a:bodyPr>
          <a:lstStyle/>
          <a:p>
            <a:pPr marL="0" indent="0" algn="just">
              <a:buNone/>
            </a:pPr>
            <a:r>
              <a:rPr lang="fr-FR" sz="2000" b="1" u="sng" dirty="0"/>
              <a:t>Protocole pour déterminer le modèle optimal </a:t>
            </a:r>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0" name="Espace réservé du contenu 2">
            <a:extLst>
              <a:ext uri="{FF2B5EF4-FFF2-40B4-BE49-F238E27FC236}">
                <a16:creationId xmlns:a16="http://schemas.microsoft.com/office/drawing/2014/main" id="{FC24E604-9C5E-4CD6-845F-B676A660EFCE}"/>
              </a:ext>
            </a:extLst>
          </p:cNvPr>
          <p:cNvSpPr txBox="1">
            <a:spLocks/>
          </p:cNvSpPr>
          <p:nvPr/>
        </p:nvSpPr>
        <p:spPr>
          <a:xfrm>
            <a:off x="2823249" y="78428"/>
            <a:ext cx="6731291" cy="484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Modèles de Clustering</a:t>
            </a:r>
            <a:endParaRPr lang="fr-FR" b="1" u="sng" dirty="0"/>
          </a:p>
        </p:txBody>
      </p:sp>
      <p:sp>
        <p:nvSpPr>
          <p:cNvPr id="4" name="Espace réservé du numéro de diapositive 3">
            <a:extLst>
              <a:ext uri="{FF2B5EF4-FFF2-40B4-BE49-F238E27FC236}">
                <a16:creationId xmlns:a16="http://schemas.microsoft.com/office/drawing/2014/main" id="{04F2C051-EBAE-4D47-9919-166CB27C1750}"/>
              </a:ext>
            </a:extLst>
          </p:cNvPr>
          <p:cNvSpPr>
            <a:spLocks noGrp="1"/>
          </p:cNvSpPr>
          <p:nvPr>
            <p:ph type="sldNum" sz="quarter" idx="12"/>
          </p:nvPr>
        </p:nvSpPr>
        <p:spPr/>
        <p:txBody>
          <a:bodyPr/>
          <a:lstStyle/>
          <a:p>
            <a:fld id="{422BBE94-6443-42E4-8EFE-37A8E7FF6A57}" type="slidenum">
              <a:rPr lang="fr-FR" smtClean="0"/>
              <a:t>14</a:t>
            </a:fld>
            <a:endParaRPr lang="fr-FR"/>
          </a:p>
        </p:txBody>
      </p:sp>
      <p:sp>
        <p:nvSpPr>
          <p:cNvPr id="5" name="Rectangle : coins arrondis 4">
            <a:extLst>
              <a:ext uri="{FF2B5EF4-FFF2-40B4-BE49-F238E27FC236}">
                <a16:creationId xmlns:a16="http://schemas.microsoft.com/office/drawing/2014/main" id="{7EC7FB42-568C-47BD-85B5-1DE3F4AED886}"/>
              </a:ext>
            </a:extLst>
          </p:cNvPr>
          <p:cNvSpPr/>
          <p:nvPr/>
        </p:nvSpPr>
        <p:spPr>
          <a:xfrm>
            <a:off x="1476111" y="2724866"/>
            <a:ext cx="2955213" cy="701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400" dirty="0"/>
              <a:t>Réduction de dimension via ACP</a:t>
            </a:r>
          </a:p>
        </p:txBody>
      </p:sp>
      <p:sp>
        <p:nvSpPr>
          <p:cNvPr id="11" name="Rectangle : coins arrondis 10">
            <a:extLst>
              <a:ext uri="{FF2B5EF4-FFF2-40B4-BE49-F238E27FC236}">
                <a16:creationId xmlns:a16="http://schemas.microsoft.com/office/drawing/2014/main" id="{AD8FD9F4-11C7-4A14-88C2-010A21C255D9}"/>
              </a:ext>
            </a:extLst>
          </p:cNvPr>
          <p:cNvSpPr/>
          <p:nvPr/>
        </p:nvSpPr>
        <p:spPr>
          <a:xfrm>
            <a:off x="5675034" y="2127251"/>
            <a:ext cx="1544320" cy="701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dirty="0"/>
              <a:t>K-</a:t>
            </a:r>
            <a:r>
              <a:rPr lang="fr-FR" dirty="0" err="1"/>
              <a:t>Means</a:t>
            </a:r>
            <a:endParaRPr lang="fr-FR" dirty="0"/>
          </a:p>
          <a:p>
            <a:pPr algn="ctr"/>
            <a:r>
              <a:rPr lang="fr-FR" dirty="0"/>
              <a:t>optimisé</a:t>
            </a:r>
          </a:p>
        </p:txBody>
      </p:sp>
      <p:sp>
        <p:nvSpPr>
          <p:cNvPr id="12" name="Rectangle : coins arrondis 11">
            <a:extLst>
              <a:ext uri="{FF2B5EF4-FFF2-40B4-BE49-F238E27FC236}">
                <a16:creationId xmlns:a16="http://schemas.microsoft.com/office/drawing/2014/main" id="{B1F7A8F3-0629-4692-B0B0-352881E9A0AC}"/>
              </a:ext>
            </a:extLst>
          </p:cNvPr>
          <p:cNvSpPr/>
          <p:nvPr/>
        </p:nvSpPr>
        <p:spPr>
          <a:xfrm>
            <a:off x="5675034" y="3237218"/>
            <a:ext cx="1544320" cy="701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dirty="0"/>
              <a:t>DBSCAN</a:t>
            </a:r>
          </a:p>
          <a:p>
            <a:pPr algn="ctr"/>
            <a:r>
              <a:rPr lang="fr-FR" dirty="0"/>
              <a:t>optimisé</a:t>
            </a:r>
          </a:p>
        </p:txBody>
      </p:sp>
      <p:sp>
        <p:nvSpPr>
          <p:cNvPr id="13" name="Rectangle : coins arrondis 12">
            <a:extLst>
              <a:ext uri="{FF2B5EF4-FFF2-40B4-BE49-F238E27FC236}">
                <a16:creationId xmlns:a16="http://schemas.microsoft.com/office/drawing/2014/main" id="{4B05CD3B-819B-4042-A7F1-9592219B09CE}"/>
              </a:ext>
            </a:extLst>
          </p:cNvPr>
          <p:cNvSpPr/>
          <p:nvPr/>
        </p:nvSpPr>
        <p:spPr>
          <a:xfrm>
            <a:off x="8368303" y="2740502"/>
            <a:ext cx="1889520" cy="7010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400" dirty="0"/>
              <a:t>Scores de Silhouette</a:t>
            </a:r>
          </a:p>
        </p:txBody>
      </p:sp>
      <p:sp>
        <p:nvSpPr>
          <p:cNvPr id="18" name="Flèche : droite 17">
            <a:extLst>
              <a:ext uri="{FF2B5EF4-FFF2-40B4-BE49-F238E27FC236}">
                <a16:creationId xmlns:a16="http://schemas.microsoft.com/office/drawing/2014/main" id="{6A940658-589A-4436-B298-D453EFD66045}"/>
              </a:ext>
            </a:extLst>
          </p:cNvPr>
          <p:cNvSpPr/>
          <p:nvPr/>
        </p:nvSpPr>
        <p:spPr>
          <a:xfrm>
            <a:off x="4646779" y="2800180"/>
            <a:ext cx="812800" cy="550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Flèche : droite 22">
            <a:extLst>
              <a:ext uri="{FF2B5EF4-FFF2-40B4-BE49-F238E27FC236}">
                <a16:creationId xmlns:a16="http://schemas.microsoft.com/office/drawing/2014/main" id="{4F93B423-D473-47BE-A05A-C5AFB1638AFF}"/>
              </a:ext>
            </a:extLst>
          </p:cNvPr>
          <p:cNvSpPr/>
          <p:nvPr/>
        </p:nvSpPr>
        <p:spPr>
          <a:xfrm>
            <a:off x="7386320" y="2800179"/>
            <a:ext cx="812800" cy="550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 coins arrondis 23">
            <a:extLst>
              <a:ext uri="{FF2B5EF4-FFF2-40B4-BE49-F238E27FC236}">
                <a16:creationId xmlns:a16="http://schemas.microsoft.com/office/drawing/2014/main" id="{A3668FF8-C249-45D3-AFF0-E17961DC68DF}"/>
              </a:ext>
            </a:extLst>
          </p:cNvPr>
          <p:cNvSpPr/>
          <p:nvPr/>
        </p:nvSpPr>
        <p:spPr>
          <a:xfrm>
            <a:off x="1476111" y="5181388"/>
            <a:ext cx="2955213" cy="701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400" dirty="0"/>
              <a:t>Réduction de dimension via T-SNE</a:t>
            </a:r>
          </a:p>
        </p:txBody>
      </p:sp>
      <p:sp>
        <p:nvSpPr>
          <p:cNvPr id="25" name="Rectangle : coins arrondis 24">
            <a:extLst>
              <a:ext uri="{FF2B5EF4-FFF2-40B4-BE49-F238E27FC236}">
                <a16:creationId xmlns:a16="http://schemas.microsoft.com/office/drawing/2014/main" id="{A87918E3-364A-486F-A89F-246737254FC1}"/>
              </a:ext>
            </a:extLst>
          </p:cNvPr>
          <p:cNvSpPr/>
          <p:nvPr/>
        </p:nvSpPr>
        <p:spPr>
          <a:xfrm>
            <a:off x="5675034" y="4583773"/>
            <a:ext cx="1544320" cy="701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t>K-</a:t>
            </a:r>
            <a:r>
              <a:rPr lang="fr-FR" dirty="0" err="1"/>
              <a:t>Means</a:t>
            </a:r>
            <a:endParaRPr lang="fr-FR" dirty="0"/>
          </a:p>
          <a:p>
            <a:pPr algn="ctr"/>
            <a:r>
              <a:rPr lang="fr-FR" dirty="0"/>
              <a:t>optimisé</a:t>
            </a:r>
          </a:p>
        </p:txBody>
      </p:sp>
      <p:sp>
        <p:nvSpPr>
          <p:cNvPr id="26" name="Rectangle : coins arrondis 25">
            <a:extLst>
              <a:ext uri="{FF2B5EF4-FFF2-40B4-BE49-F238E27FC236}">
                <a16:creationId xmlns:a16="http://schemas.microsoft.com/office/drawing/2014/main" id="{21D9210C-C092-4507-A9CB-FC3A5AE98DDE}"/>
              </a:ext>
            </a:extLst>
          </p:cNvPr>
          <p:cNvSpPr/>
          <p:nvPr/>
        </p:nvSpPr>
        <p:spPr>
          <a:xfrm>
            <a:off x="5675034" y="5693740"/>
            <a:ext cx="1544320" cy="701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t>DBSCAN</a:t>
            </a:r>
          </a:p>
          <a:p>
            <a:pPr algn="ctr"/>
            <a:r>
              <a:rPr lang="fr-FR" dirty="0"/>
              <a:t>optimisé</a:t>
            </a:r>
          </a:p>
        </p:txBody>
      </p:sp>
      <p:sp>
        <p:nvSpPr>
          <p:cNvPr id="27" name="Rectangle : coins arrondis 26">
            <a:extLst>
              <a:ext uri="{FF2B5EF4-FFF2-40B4-BE49-F238E27FC236}">
                <a16:creationId xmlns:a16="http://schemas.microsoft.com/office/drawing/2014/main" id="{BCA03EAF-CCC2-4F9D-98B3-88461C5157AC}"/>
              </a:ext>
            </a:extLst>
          </p:cNvPr>
          <p:cNvSpPr/>
          <p:nvPr/>
        </p:nvSpPr>
        <p:spPr>
          <a:xfrm>
            <a:off x="8368303" y="5197024"/>
            <a:ext cx="1889520" cy="7010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400" dirty="0"/>
              <a:t>Scores de Silhouette</a:t>
            </a:r>
          </a:p>
        </p:txBody>
      </p:sp>
      <p:sp>
        <p:nvSpPr>
          <p:cNvPr id="28" name="Flèche : droite 27">
            <a:extLst>
              <a:ext uri="{FF2B5EF4-FFF2-40B4-BE49-F238E27FC236}">
                <a16:creationId xmlns:a16="http://schemas.microsoft.com/office/drawing/2014/main" id="{57D41628-3726-4AF3-9595-AE269D6A43F3}"/>
              </a:ext>
            </a:extLst>
          </p:cNvPr>
          <p:cNvSpPr/>
          <p:nvPr/>
        </p:nvSpPr>
        <p:spPr>
          <a:xfrm>
            <a:off x="4646779" y="5256702"/>
            <a:ext cx="812800" cy="550411"/>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9" name="Flèche : droite 28">
            <a:extLst>
              <a:ext uri="{FF2B5EF4-FFF2-40B4-BE49-F238E27FC236}">
                <a16:creationId xmlns:a16="http://schemas.microsoft.com/office/drawing/2014/main" id="{F730CE28-568F-48C0-825A-733C7E937845}"/>
              </a:ext>
            </a:extLst>
          </p:cNvPr>
          <p:cNvSpPr/>
          <p:nvPr/>
        </p:nvSpPr>
        <p:spPr>
          <a:xfrm>
            <a:off x="7386320" y="5256701"/>
            <a:ext cx="812800" cy="550411"/>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015697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453360"/>
            <a:ext cx="5387643" cy="484647"/>
          </a:xfrm>
        </p:spPr>
        <p:txBody>
          <a:bodyPr>
            <a:normAutofit/>
          </a:bodyPr>
          <a:lstStyle/>
          <a:p>
            <a:pPr marL="0" indent="0" algn="just">
              <a:buNone/>
            </a:pPr>
            <a:r>
              <a:rPr lang="fr-FR" sz="2000" b="1" u="sng" dirty="0"/>
              <a:t>Clustering via l’ACP</a:t>
            </a:r>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0" name="Espace réservé du contenu 2">
            <a:extLst>
              <a:ext uri="{FF2B5EF4-FFF2-40B4-BE49-F238E27FC236}">
                <a16:creationId xmlns:a16="http://schemas.microsoft.com/office/drawing/2014/main" id="{FC24E604-9C5E-4CD6-845F-B676A660EFCE}"/>
              </a:ext>
            </a:extLst>
          </p:cNvPr>
          <p:cNvSpPr txBox="1">
            <a:spLocks/>
          </p:cNvSpPr>
          <p:nvPr/>
        </p:nvSpPr>
        <p:spPr>
          <a:xfrm>
            <a:off x="2823249" y="78428"/>
            <a:ext cx="6731291" cy="484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a:t>Modèles de Clustering</a:t>
            </a:r>
            <a:endParaRPr lang="fr-FR" b="1" u="sng" dirty="0"/>
          </a:p>
        </p:txBody>
      </p:sp>
      <p:sp>
        <p:nvSpPr>
          <p:cNvPr id="4" name="Espace réservé du numéro de diapositive 3">
            <a:extLst>
              <a:ext uri="{FF2B5EF4-FFF2-40B4-BE49-F238E27FC236}">
                <a16:creationId xmlns:a16="http://schemas.microsoft.com/office/drawing/2014/main" id="{04F2C051-EBAE-4D47-9919-166CB27C1750}"/>
              </a:ext>
            </a:extLst>
          </p:cNvPr>
          <p:cNvSpPr>
            <a:spLocks noGrp="1"/>
          </p:cNvSpPr>
          <p:nvPr>
            <p:ph type="sldNum" sz="quarter" idx="12"/>
          </p:nvPr>
        </p:nvSpPr>
        <p:spPr/>
        <p:txBody>
          <a:bodyPr/>
          <a:lstStyle/>
          <a:p>
            <a:fld id="{422BBE94-6443-42E4-8EFE-37A8E7FF6A57}" type="slidenum">
              <a:rPr lang="fr-FR" smtClean="0"/>
              <a:t>15</a:t>
            </a:fld>
            <a:endParaRPr lang="fr-FR"/>
          </a:p>
        </p:txBody>
      </p:sp>
      <p:pic>
        <p:nvPicPr>
          <p:cNvPr id="6146" name="Picture 2">
            <a:extLst>
              <a:ext uri="{FF2B5EF4-FFF2-40B4-BE49-F238E27FC236}">
                <a16:creationId xmlns:a16="http://schemas.microsoft.com/office/drawing/2014/main" id="{2AE75E82-F037-4B8E-B2C8-90A7BF5DA3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72" y="2076285"/>
            <a:ext cx="6867525" cy="3171825"/>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AEECB07A-F935-4DCC-8A32-BEE36B423E41}"/>
              </a:ext>
            </a:extLst>
          </p:cNvPr>
          <p:cNvSpPr txBox="1"/>
          <p:nvPr/>
        </p:nvSpPr>
        <p:spPr>
          <a:xfrm>
            <a:off x="835997" y="5404640"/>
            <a:ext cx="6096000" cy="338554"/>
          </a:xfrm>
          <a:prstGeom prst="rect">
            <a:avLst/>
          </a:prstGeom>
          <a:noFill/>
        </p:spPr>
        <p:txBody>
          <a:bodyPr wrap="square">
            <a:spAutoFit/>
          </a:bodyPr>
          <a:lstStyle/>
          <a:p>
            <a:pPr algn="ctr"/>
            <a:r>
              <a:rPr lang="fr-FR" sz="1600" b="1" dirty="0"/>
              <a:t>A partir de 23 </a:t>
            </a:r>
            <a:r>
              <a:rPr lang="fr-FR" sz="1600" b="1" dirty="0" err="1"/>
              <a:t>features</a:t>
            </a:r>
            <a:r>
              <a:rPr lang="fr-FR" sz="1600" b="1" dirty="0"/>
              <a:t> on atteint plus de 90% de variance conservée</a:t>
            </a:r>
          </a:p>
        </p:txBody>
      </p:sp>
      <p:pic>
        <p:nvPicPr>
          <p:cNvPr id="6148" name="Picture 4">
            <a:extLst>
              <a:ext uri="{FF2B5EF4-FFF2-40B4-BE49-F238E27FC236}">
                <a16:creationId xmlns:a16="http://schemas.microsoft.com/office/drawing/2014/main" id="{30CC9E43-4571-41DB-8B1A-324A8805A2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3234" y="1366672"/>
            <a:ext cx="4752975"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667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453360"/>
            <a:ext cx="5387643" cy="484647"/>
          </a:xfrm>
        </p:spPr>
        <p:txBody>
          <a:bodyPr>
            <a:normAutofit/>
          </a:bodyPr>
          <a:lstStyle/>
          <a:p>
            <a:pPr marL="0" indent="0" algn="just">
              <a:buNone/>
            </a:pPr>
            <a:r>
              <a:rPr lang="fr-FR" sz="2000" b="1" u="sng" dirty="0" err="1"/>
              <a:t>KMeans</a:t>
            </a:r>
            <a:r>
              <a:rPr lang="fr-FR" sz="2000" b="1" u="sng" dirty="0"/>
              <a:t> via l’ACP</a:t>
            </a:r>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0" name="Espace réservé du contenu 2">
            <a:extLst>
              <a:ext uri="{FF2B5EF4-FFF2-40B4-BE49-F238E27FC236}">
                <a16:creationId xmlns:a16="http://schemas.microsoft.com/office/drawing/2014/main" id="{FC24E604-9C5E-4CD6-845F-B676A660EFCE}"/>
              </a:ext>
            </a:extLst>
          </p:cNvPr>
          <p:cNvSpPr txBox="1">
            <a:spLocks/>
          </p:cNvSpPr>
          <p:nvPr/>
        </p:nvSpPr>
        <p:spPr>
          <a:xfrm>
            <a:off x="2823249" y="78428"/>
            <a:ext cx="6731291" cy="484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a:t>Modèles de Clustering</a:t>
            </a:r>
            <a:endParaRPr lang="fr-FR" b="1" u="sng" dirty="0"/>
          </a:p>
        </p:txBody>
      </p:sp>
      <p:sp>
        <p:nvSpPr>
          <p:cNvPr id="4" name="Espace réservé du numéro de diapositive 3">
            <a:extLst>
              <a:ext uri="{FF2B5EF4-FFF2-40B4-BE49-F238E27FC236}">
                <a16:creationId xmlns:a16="http://schemas.microsoft.com/office/drawing/2014/main" id="{04F2C051-EBAE-4D47-9919-166CB27C1750}"/>
              </a:ext>
            </a:extLst>
          </p:cNvPr>
          <p:cNvSpPr>
            <a:spLocks noGrp="1"/>
          </p:cNvSpPr>
          <p:nvPr>
            <p:ph type="sldNum" sz="quarter" idx="12"/>
          </p:nvPr>
        </p:nvSpPr>
        <p:spPr/>
        <p:txBody>
          <a:bodyPr/>
          <a:lstStyle/>
          <a:p>
            <a:fld id="{422BBE94-6443-42E4-8EFE-37A8E7FF6A57}" type="slidenum">
              <a:rPr lang="fr-FR" smtClean="0"/>
              <a:t>16</a:t>
            </a:fld>
            <a:endParaRPr lang="fr-FR"/>
          </a:p>
        </p:txBody>
      </p:sp>
      <p:sp>
        <p:nvSpPr>
          <p:cNvPr id="11" name="Flèche : droite 10">
            <a:extLst>
              <a:ext uri="{FF2B5EF4-FFF2-40B4-BE49-F238E27FC236}">
                <a16:creationId xmlns:a16="http://schemas.microsoft.com/office/drawing/2014/main" id="{DB57B598-F2CF-4980-AB6D-8EB8FB4F6257}"/>
              </a:ext>
            </a:extLst>
          </p:cNvPr>
          <p:cNvSpPr/>
          <p:nvPr/>
        </p:nvSpPr>
        <p:spPr>
          <a:xfrm>
            <a:off x="4013394" y="3810385"/>
            <a:ext cx="812800" cy="550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a:extLst>
              <a:ext uri="{FF2B5EF4-FFF2-40B4-BE49-F238E27FC236}">
                <a16:creationId xmlns:a16="http://schemas.microsoft.com/office/drawing/2014/main" id="{75E60CA3-65A8-4218-BFEB-281F2D4522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91" y="2828290"/>
            <a:ext cx="360045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05964FF-5983-418D-B279-6495B50742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6194" y="2105186"/>
            <a:ext cx="7224157" cy="3970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69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453360"/>
            <a:ext cx="5387643" cy="484647"/>
          </a:xfrm>
        </p:spPr>
        <p:txBody>
          <a:bodyPr>
            <a:normAutofit/>
          </a:bodyPr>
          <a:lstStyle/>
          <a:p>
            <a:pPr marL="0" indent="0" algn="just">
              <a:buNone/>
            </a:pPr>
            <a:r>
              <a:rPr lang="fr-FR" sz="2000" b="1" u="sng" dirty="0"/>
              <a:t>DBSCAN via l’ACP</a:t>
            </a:r>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0" name="Espace réservé du contenu 2">
            <a:extLst>
              <a:ext uri="{FF2B5EF4-FFF2-40B4-BE49-F238E27FC236}">
                <a16:creationId xmlns:a16="http://schemas.microsoft.com/office/drawing/2014/main" id="{FC24E604-9C5E-4CD6-845F-B676A660EFCE}"/>
              </a:ext>
            </a:extLst>
          </p:cNvPr>
          <p:cNvSpPr txBox="1">
            <a:spLocks/>
          </p:cNvSpPr>
          <p:nvPr/>
        </p:nvSpPr>
        <p:spPr>
          <a:xfrm>
            <a:off x="2823249" y="78428"/>
            <a:ext cx="6731291" cy="484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a:t>Modèles de Clustering</a:t>
            </a:r>
            <a:endParaRPr lang="fr-FR" b="1" u="sng" dirty="0"/>
          </a:p>
        </p:txBody>
      </p:sp>
      <p:sp>
        <p:nvSpPr>
          <p:cNvPr id="4" name="Espace réservé du numéro de diapositive 3">
            <a:extLst>
              <a:ext uri="{FF2B5EF4-FFF2-40B4-BE49-F238E27FC236}">
                <a16:creationId xmlns:a16="http://schemas.microsoft.com/office/drawing/2014/main" id="{04F2C051-EBAE-4D47-9919-166CB27C1750}"/>
              </a:ext>
            </a:extLst>
          </p:cNvPr>
          <p:cNvSpPr>
            <a:spLocks noGrp="1"/>
          </p:cNvSpPr>
          <p:nvPr>
            <p:ph type="sldNum" sz="quarter" idx="12"/>
          </p:nvPr>
        </p:nvSpPr>
        <p:spPr/>
        <p:txBody>
          <a:bodyPr/>
          <a:lstStyle/>
          <a:p>
            <a:fld id="{422BBE94-6443-42E4-8EFE-37A8E7FF6A57}" type="slidenum">
              <a:rPr lang="fr-FR" smtClean="0"/>
              <a:t>17</a:t>
            </a:fld>
            <a:endParaRPr lang="fr-FR"/>
          </a:p>
        </p:txBody>
      </p:sp>
      <p:pic>
        <p:nvPicPr>
          <p:cNvPr id="8194" name="Picture 2">
            <a:extLst>
              <a:ext uri="{FF2B5EF4-FFF2-40B4-BE49-F238E27FC236}">
                <a16:creationId xmlns:a16="http://schemas.microsoft.com/office/drawing/2014/main" id="{9EBDB0CA-B29D-488D-93C1-782FB21E6B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91" y="2700266"/>
            <a:ext cx="3505200" cy="2514600"/>
          </a:xfrm>
          <a:prstGeom prst="rect">
            <a:avLst/>
          </a:prstGeom>
          <a:noFill/>
          <a:extLst>
            <a:ext uri="{909E8E84-426E-40DD-AFC4-6F175D3DCCD1}">
              <a14:hiddenFill xmlns:a14="http://schemas.microsoft.com/office/drawing/2010/main">
                <a:solidFill>
                  <a:srgbClr val="FFFFFF"/>
                </a:solidFill>
              </a14:hiddenFill>
            </a:ext>
          </a:extLst>
        </p:spPr>
      </p:pic>
      <p:sp>
        <p:nvSpPr>
          <p:cNvPr id="11" name="Flèche : droite 10">
            <a:extLst>
              <a:ext uri="{FF2B5EF4-FFF2-40B4-BE49-F238E27FC236}">
                <a16:creationId xmlns:a16="http://schemas.microsoft.com/office/drawing/2014/main" id="{11FE5105-252E-4D24-B007-6F6A3EE83F74}"/>
              </a:ext>
            </a:extLst>
          </p:cNvPr>
          <p:cNvSpPr/>
          <p:nvPr/>
        </p:nvSpPr>
        <p:spPr>
          <a:xfrm>
            <a:off x="3871154" y="3682360"/>
            <a:ext cx="812800" cy="550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196" name="Picture 4">
            <a:extLst>
              <a:ext uri="{FF2B5EF4-FFF2-40B4-BE49-F238E27FC236}">
                <a16:creationId xmlns:a16="http://schemas.microsoft.com/office/drawing/2014/main" id="{6A2BFC55-0B3D-4B52-A5A5-66FFE30864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4872" y="1977308"/>
            <a:ext cx="7206161" cy="3960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941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453360"/>
            <a:ext cx="5387643" cy="484647"/>
          </a:xfrm>
        </p:spPr>
        <p:txBody>
          <a:bodyPr>
            <a:normAutofit/>
          </a:bodyPr>
          <a:lstStyle/>
          <a:p>
            <a:pPr marL="0" indent="0" algn="just">
              <a:buNone/>
            </a:pPr>
            <a:r>
              <a:rPr lang="fr-FR" sz="2000" b="1" u="sng" dirty="0"/>
              <a:t>Clustering via le T-SNE</a:t>
            </a:r>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0" name="Espace réservé du contenu 2">
            <a:extLst>
              <a:ext uri="{FF2B5EF4-FFF2-40B4-BE49-F238E27FC236}">
                <a16:creationId xmlns:a16="http://schemas.microsoft.com/office/drawing/2014/main" id="{FC24E604-9C5E-4CD6-845F-B676A660EFCE}"/>
              </a:ext>
            </a:extLst>
          </p:cNvPr>
          <p:cNvSpPr txBox="1">
            <a:spLocks/>
          </p:cNvSpPr>
          <p:nvPr/>
        </p:nvSpPr>
        <p:spPr>
          <a:xfrm>
            <a:off x="2823249" y="78428"/>
            <a:ext cx="6731291" cy="484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a:t>Modèles de Clustering</a:t>
            </a:r>
            <a:endParaRPr lang="fr-FR" b="1" u="sng" dirty="0"/>
          </a:p>
        </p:txBody>
      </p:sp>
      <p:sp>
        <p:nvSpPr>
          <p:cNvPr id="4" name="Espace réservé du numéro de diapositive 3">
            <a:extLst>
              <a:ext uri="{FF2B5EF4-FFF2-40B4-BE49-F238E27FC236}">
                <a16:creationId xmlns:a16="http://schemas.microsoft.com/office/drawing/2014/main" id="{04F2C051-EBAE-4D47-9919-166CB27C1750}"/>
              </a:ext>
            </a:extLst>
          </p:cNvPr>
          <p:cNvSpPr>
            <a:spLocks noGrp="1"/>
          </p:cNvSpPr>
          <p:nvPr>
            <p:ph type="sldNum" sz="quarter" idx="12"/>
          </p:nvPr>
        </p:nvSpPr>
        <p:spPr/>
        <p:txBody>
          <a:bodyPr/>
          <a:lstStyle/>
          <a:p>
            <a:fld id="{422BBE94-6443-42E4-8EFE-37A8E7FF6A57}" type="slidenum">
              <a:rPr lang="fr-FR" smtClean="0"/>
              <a:t>18</a:t>
            </a:fld>
            <a:endParaRPr lang="fr-FR"/>
          </a:p>
        </p:txBody>
      </p:sp>
      <p:pic>
        <p:nvPicPr>
          <p:cNvPr id="9218" name="Picture 2">
            <a:extLst>
              <a:ext uri="{FF2B5EF4-FFF2-40B4-BE49-F238E27FC236}">
                <a16:creationId xmlns:a16="http://schemas.microsoft.com/office/drawing/2014/main" id="{3BE21528-63A4-4C30-90E1-AAC5C804C4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6175" y="2058035"/>
            <a:ext cx="4819650"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036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453360"/>
            <a:ext cx="5387643" cy="484647"/>
          </a:xfrm>
        </p:spPr>
        <p:txBody>
          <a:bodyPr>
            <a:normAutofit/>
          </a:bodyPr>
          <a:lstStyle/>
          <a:p>
            <a:pPr marL="0" indent="0" algn="just">
              <a:buNone/>
            </a:pPr>
            <a:r>
              <a:rPr lang="fr-FR" sz="2000" b="1" u="sng" dirty="0" err="1"/>
              <a:t>KMeans</a:t>
            </a:r>
            <a:r>
              <a:rPr lang="fr-FR" sz="2000" b="1" u="sng" dirty="0"/>
              <a:t> via le T-SNE</a:t>
            </a:r>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0" name="Espace réservé du contenu 2">
            <a:extLst>
              <a:ext uri="{FF2B5EF4-FFF2-40B4-BE49-F238E27FC236}">
                <a16:creationId xmlns:a16="http://schemas.microsoft.com/office/drawing/2014/main" id="{FC24E604-9C5E-4CD6-845F-B676A660EFCE}"/>
              </a:ext>
            </a:extLst>
          </p:cNvPr>
          <p:cNvSpPr txBox="1">
            <a:spLocks/>
          </p:cNvSpPr>
          <p:nvPr/>
        </p:nvSpPr>
        <p:spPr>
          <a:xfrm>
            <a:off x="2823249" y="78428"/>
            <a:ext cx="6731291" cy="484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a:t>Modèles de Clustering</a:t>
            </a:r>
            <a:endParaRPr lang="fr-FR" b="1" u="sng" dirty="0"/>
          </a:p>
        </p:txBody>
      </p:sp>
      <p:sp>
        <p:nvSpPr>
          <p:cNvPr id="4" name="Espace réservé du numéro de diapositive 3">
            <a:extLst>
              <a:ext uri="{FF2B5EF4-FFF2-40B4-BE49-F238E27FC236}">
                <a16:creationId xmlns:a16="http://schemas.microsoft.com/office/drawing/2014/main" id="{04F2C051-EBAE-4D47-9919-166CB27C1750}"/>
              </a:ext>
            </a:extLst>
          </p:cNvPr>
          <p:cNvSpPr>
            <a:spLocks noGrp="1"/>
          </p:cNvSpPr>
          <p:nvPr>
            <p:ph type="sldNum" sz="quarter" idx="12"/>
          </p:nvPr>
        </p:nvSpPr>
        <p:spPr/>
        <p:txBody>
          <a:bodyPr/>
          <a:lstStyle/>
          <a:p>
            <a:fld id="{422BBE94-6443-42E4-8EFE-37A8E7FF6A57}" type="slidenum">
              <a:rPr lang="fr-FR" smtClean="0"/>
              <a:t>19</a:t>
            </a:fld>
            <a:endParaRPr lang="fr-FR"/>
          </a:p>
        </p:txBody>
      </p:sp>
      <p:sp>
        <p:nvSpPr>
          <p:cNvPr id="11" name="Flèche : droite 10">
            <a:extLst>
              <a:ext uri="{FF2B5EF4-FFF2-40B4-BE49-F238E27FC236}">
                <a16:creationId xmlns:a16="http://schemas.microsoft.com/office/drawing/2014/main" id="{14E821E7-EB98-48C9-9440-55B92A6A212F}"/>
              </a:ext>
            </a:extLst>
          </p:cNvPr>
          <p:cNvSpPr/>
          <p:nvPr/>
        </p:nvSpPr>
        <p:spPr>
          <a:xfrm>
            <a:off x="4043874" y="3872134"/>
            <a:ext cx="812800" cy="550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50" name="Picture 2">
            <a:extLst>
              <a:ext uri="{FF2B5EF4-FFF2-40B4-BE49-F238E27FC236}">
                <a16:creationId xmlns:a16="http://schemas.microsoft.com/office/drawing/2014/main" id="{A2C51452-CBFD-443A-A851-9A021BD050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337" y="2256936"/>
            <a:ext cx="6894872" cy="37808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279A9EB-0DBB-4E94-90FD-475C247FAC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91" y="2890039"/>
            <a:ext cx="37433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36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590389" y="1264831"/>
            <a:ext cx="11418731" cy="4785018"/>
          </a:xfrm>
        </p:spPr>
        <p:txBody>
          <a:bodyPr>
            <a:normAutofit lnSpcReduction="10000"/>
          </a:bodyPr>
          <a:lstStyle/>
          <a:p>
            <a:pPr algn="just">
              <a:buFont typeface="Wingdings" panose="05000000000000000000" pitchFamily="2" charset="2"/>
              <a:buChar char="Ø"/>
            </a:pPr>
            <a:r>
              <a:rPr lang="fr-FR" sz="2400" dirty="0"/>
              <a:t> Contexte &amp; Problématique</a:t>
            </a:r>
          </a:p>
          <a:p>
            <a:pPr marL="0" indent="0" algn="just">
              <a:buNone/>
            </a:pPr>
            <a:endParaRPr lang="fr-FR" sz="2400" dirty="0"/>
          </a:p>
          <a:p>
            <a:pPr algn="just">
              <a:buFont typeface="Wingdings" panose="05000000000000000000" pitchFamily="2" charset="2"/>
              <a:buChar char="Ø"/>
            </a:pPr>
            <a:r>
              <a:rPr lang="fr-FR" sz="2400" dirty="0"/>
              <a:t> Préparation du jeu de données</a:t>
            </a:r>
          </a:p>
          <a:p>
            <a:pPr marL="0" indent="0" algn="just">
              <a:buNone/>
            </a:pPr>
            <a:endParaRPr lang="fr-FR" sz="2400" dirty="0"/>
          </a:p>
          <a:p>
            <a:pPr algn="just">
              <a:buFont typeface="Wingdings" panose="05000000000000000000" pitchFamily="2" charset="2"/>
              <a:buChar char="Ø"/>
            </a:pPr>
            <a:r>
              <a:rPr lang="fr-FR" sz="2400" dirty="0"/>
              <a:t> Analyse exploratoire globale</a:t>
            </a:r>
          </a:p>
          <a:p>
            <a:pPr algn="just">
              <a:buFont typeface="Wingdings" panose="05000000000000000000" pitchFamily="2" charset="2"/>
              <a:buChar char="Ø"/>
            </a:pPr>
            <a:endParaRPr lang="fr-FR" sz="2400" dirty="0"/>
          </a:p>
          <a:p>
            <a:pPr algn="just">
              <a:buFont typeface="Wingdings" panose="05000000000000000000" pitchFamily="2" charset="2"/>
              <a:buChar char="Ø"/>
            </a:pPr>
            <a:r>
              <a:rPr lang="fr-FR" sz="2400" dirty="0"/>
              <a:t> Modèles de Clustering </a:t>
            </a:r>
          </a:p>
          <a:p>
            <a:pPr algn="just">
              <a:buFont typeface="Wingdings" panose="05000000000000000000" pitchFamily="2" charset="2"/>
              <a:buChar char="Ø"/>
            </a:pPr>
            <a:endParaRPr lang="fr-FR" sz="2400" dirty="0"/>
          </a:p>
          <a:p>
            <a:pPr algn="just">
              <a:buFont typeface="Wingdings" panose="05000000000000000000" pitchFamily="2" charset="2"/>
              <a:buChar char="Ø"/>
            </a:pPr>
            <a:r>
              <a:rPr lang="fr-FR" sz="2400" dirty="0"/>
              <a:t> Analyse RFM avec le modèle optimal</a:t>
            </a:r>
          </a:p>
          <a:p>
            <a:pPr algn="just">
              <a:buFont typeface="Wingdings" panose="05000000000000000000" pitchFamily="2" charset="2"/>
              <a:buChar char="Ø"/>
            </a:pPr>
            <a:endParaRPr lang="fr-FR" sz="2400" dirty="0"/>
          </a:p>
          <a:p>
            <a:pPr algn="just">
              <a:buFont typeface="Wingdings" panose="05000000000000000000" pitchFamily="2" charset="2"/>
              <a:buChar char="Ø"/>
            </a:pPr>
            <a:r>
              <a:rPr lang="fr-FR" sz="2400" dirty="0"/>
              <a:t> Critiques &amp; Conclusions</a:t>
            </a:r>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5" y="415344"/>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u="sng" dirty="0"/>
              <a:t>Sommaire</a:t>
            </a:r>
          </a:p>
          <a:p>
            <a:pPr marL="0" indent="0" algn="ctr">
              <a:buNone/>
            </a:pPr>
            <a:endParaRPr lang="fr-FR" sz="2100" b="1" u="sng" dirty="0"/>
          </a:p>
        </p:txBody>
      </p:sp>
      <p:sp>
        <p:nvSpPr>
          <p:cNvPr id="7" name="Rectangle 6">
            <a:extLst>
              <a:ext uri="{FF2B5EF4-FFF2-40B4-BE49-F238E27FC236}">
                <a16:creationId xmlns:a16="http://schemas.microsoft.com/office/drawing/2014/main" id="{30D75AB6-84F9-42BE-8963-E17E22305954}"/>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267111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453360"/>
            <a:ext cx="5387643" cy="484647"/>
          </a:xfrm>
        </p:spPr>
        <p:txBody>
          <a:bodyPr>
            <a:normAutofit/>
          </a:bodyPr>
          <a:lstStyle/>
          <a:p>
            <a:pPr marL="0" indent="0" algn="just">
              <a:buNone/>
            </a:pPr>
            <a:r>
              <a:rPr lang="fr-FR" sz="2000" b="1" u="sng" dirty="0"/>
              <a:t>DBSCAN via le T-SNE</a:t>
            </a:r>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0" name="Espace réservé du contenu 2">
            <a:extLst>
              <a:ext uri="{FF2B5EF4-FFF2-40B4-BE49-F238E27FC236}">
                <a16:creationId xmlns:a16="http://schemas.microsoft.com/office/drawing/2014/main" id="{FC24E604-9C5E-4CD6-845F-B676A660EFCE}"/>
              </a:ext>
            </a:extLst>
          </p:cNvPr>
          <p:cNvSpPr txBox="1">
            <a:spLocks/>
          </p:cNvSpPr>
          <p:nvPr/>
        </p:nvSpPr>
        <p:spPr>
          <a:xfrm>
            <a:off x="2823249" y="78428"/>
            <a:ext cx="6731291" cy="484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a:t>Modèles de Clustering</a:t>
            </a:r>
            <a:endParaRPr lang="fr-FR" b="1" u="sng" dirty="0"/>
          </a:p>
        </p:txBody>
      </p:sp>
      <p:sp>
        <p:nvSpPr>
          <p:cNvPr id="4" name="Espace réservé du numéro de diapositive 3">
            <a:extLst>
              <a:ext uri="{FF2B5EF4-FFF2-40B4-BE49-F238E27FC236}">
                <a16:creationId xmlns:a16="http://schemas.microsoft.com/office/drawing/2014/main" id="{04F2C051-EBAE-4D47-9919-166CB27C1750}"/>
              </a:ext>
            </a:extLst>
          </p:cNvPr>
          <p:cNvSpPr>
            <a:spLocks noGrp="1"/>
          </p:cNvSpPr>
          <p:nvPr>
            <p:ph type="sldNum" sz="quarter" idx="12"/>
          </p:nvPr>
        </p:nvSpPr>
        <p:spPr/>
        <p:txBody>
          <a:bodyPr/>
          <a:lstStyle/>
          <a:p>
            <a:fld id="{422BBE94-6443-42E4-8EFE-37A8E7FF6A57}" type="slidenum">
              <a:rPr lang="fr-FR" smtClean="0"/>
              <a:t>20</a:t>
            </a:fld>
            <a:endParaRPr lang="fr-FR"/>
          </a:p>
        </p:txBody>
      </p:sp>
      <p:pic>
        <p:nvPicPr>
          <p:cNvPr id="11266" name="Picture 2">
            <a:extLst>
              <a:ext uri="{FF2B5EF4-FFF2-40B4-BE49-F238E27FC236}">
                <a16:creationId xmlns:a16="http://schemas.microsoft.com/office/drawing/2014/main" id="{69FC5EAF-D4D7-481F-8EF6-89737E0F19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91" y="2724866"/>
            <a:ext cx="3543300" cy="2514600"/>
          </a:xfrm>
          <a:prstGeom prst="rect">
            <a:avLst/>
          </a:prstGeom>
          <a:noFill/>
          <a:extLst>
            <a:ext uri="{909E8E84-426E-40DD-AFC4-6F175D3DCCD1}">
              <a14:hiddenFill xmlns:a14="http://schemas.microsoft.com/office/drawing/2010/main">
                <a:solidFill>
                  <a:srgbClr val="FFFFFF"/>
                </a:solidFill>
              </a14:hiddenFill>
            </a:ext>
          </a:extLst>
        </p:spPr>
      </p:pic>
      <p:sp>
        <p:nvSpPr>
          <p:cNvPr id="11" name="Flèche : droite 10">
            <a:extLst>
              <a:ext uri="{FF2B5EF4-FFF2-40B4-BE49-F238E27FC236}">
                <a16:creationId xmlns:a16="http://schemas.microsoft.com/office/drawing/2014/main" id="{4C977D37-4D2A-44E3-B343-8324A4FD59DE}"/>
              </a:ext>
            </a:extLst>
          </p:cNvPr>
          <p:cNvSpPr/>
          <p:nvPr/>
        </p:nvSpPr>
        <p:spPr>
          <a:xfrm>
            <a:off x="4043874" y="3872134"/>
            <a:ext cx="812800" cy="550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268" name="Picture 4">
            <a:extLst>
              <a:ext uri="{FF2B5EF4-FFF2-40B4-BE49-F238E27FC236}">
                <a16:creationId xmlns:a16="http://schemas.microsoft.com/office/drawing/2014/main" id="{779FA256-A81A-4F79-BBBE-50C0F93A9C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0918" y="2088906"/>
            <a:ext cx="6905291" cy="3786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854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453360"/>
            <a:ext cx="5387643" cy="484647"/>
          </a:xfrm>
        </p:spPr>
        <p:txBody>
          <a:bodyPr>
            <a:normAutofit/>
          </a:bodyPr>
          <a:lstStyle/>
          <a:p>
            <a:pPr marL="0" indent="0" algn="just">
              <a:buNone/>
            </a:pPr>
            <a:r>
              <a:rPr lang="fr-FR" sz="2000" b="1" u="sng" dirty="0"/>
              <a:t>Choix du modèle optimal</a:t>
            </a:r>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0" name="Espace réservé du contenu 2">
            <a:extLst>
              <a:ext uri="{FF2B5EF4-FFF2-40B4-BE49-F238E27FC236}">
                <a16:creationId xmlns:a16="http://schemas.microsoft.com/office/drawing/2014/main" id="{FC24E604-9C5E-4CD6-845F-B676A660EFCE}"/>
              </a:ext>
            </a:extLst>
          </p:cNvPr>
          <p:cNvSpPr txBox="1">
            <a:spLocks/>
          </p:cNvSpPr>
          <p:nvPr/>
        </p:nvSpPr>
        <p:spPr>
          <a:xfrm>
            <a:off x="2823249" y="78428"/>
            <a:ext cx="6731291" cy="484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a:t>Modèles de Clustering</a:t>
            </a:r>
            <a:endParaRPr lang="fr-FR" b="1" u="sng" dirty="0"/>
          </a:p>
        </p:txBody>
      </p:sp>
      <p:sp>
        <p:nvSpPr>
          <p:cNvPr id="4" name="Espace réservé du numéro de diapositive 3">
            <a:extLst>
              <a:ext uri="{FF2B5EF4-FFF2-40B4-BE49-F238E27FC236}">
                <a16:creationId xmlns:a16="http://schemas.microsoft.com/office/drawing/2014/main" id="{04F2C051-EBAE-4D47-9919-166CB27C1750}"/>
              </a:ext>
            </a:extLst>
          </p:cNvPr>
          <p:cNvSpPr>
            <a:spLocks noGrp="1"/>
          </p:cNvSpPr>
          <p:nvPr>
            <p:ph type="sldNum" sz="quarter" idx="12"/>
          </p:nvPr>
        </p:nvSpPr>
        <p:spPr/>
        <p:txBody>
          <a:bodyPr/>
          <a:lstStyle/>
          <a:p>
            <a:fld id="{422BBE94-6443-42E4-8EFE-37A8E7FF6A57}" type="slidenum">
              <a:rPr lang="fr-FR" smtClean="0"/>
              <a:t>21</a:t>
            </a:fld>
            <a:endParaRPr lang="fr-FR"/>
          </a:p>
        </p:txBody>
      </p:sp>
      <p:sp>
        <p:nvSpPr>
          <p:cNvPr id="11" name="ZoneTexte 10">
            <a:extLst>
              <a:ext uri="{FF2B5EF4-FFF2-40B4-BE49-F238E27FC236}">
                <a16:creationId xmlns:a16="http://schemas.microsoft.com/office/drawing/2014/main" id="{A3419235-9213-4BCD-A770-87C99C9A73DB}"/>
              </a:ext>
            </a:extLst>
          </p:cNvPr>
          <p:cNvSpPr txBox="1"/>
          <p:nvPr/>
        </p:nvSpPr>
        <p:spPr>
          <a:xfrm>
            <a:off x="185791" y="3305104"/>
            <a:ext cx="12006209" cy="338554"/>
          </a:xfrm>
          <a:prstGeom prst="rect">
            <a:avLst/>
          </a:prstGeom>
          <a:noFill/>
        </p:spPr>
        <p:txBody>
          <a:bodyPr wrap="square" rtlCol="0">
            <a:spAutoFit/>
          </a:bodyPr>
          <a:lstStyle/>
          <a:p>
            <a:pPr lvl="1"/>
            <a:r>
              <a:rPr lang="fr-FR" sz="1600" dirty="0"/>
              <a:t>Le modèle a choisir d’après les scores de Silhouette est le DBSCAN via ACP</a:t>
            </a:r>
          </a:p>
        </p:txBody>
      </p:sp>
      <p:sp>
        <p:nvSpPr>
          <p:cNvPr id="12" name="ZoneTexte 11">
            <a:extLst>
              <a:ext uri="{FF2B5EF4-FFF2-40B4-BE49-F238E27FC236}">
                <a16:creationId xmlns:a16="http://schemas.microsoft.com/office/drawing/2014/main" id="{DAA368D4-76CD-49E0-BCE3-C3BFE8705361}"/>
              </a:ext>
            </a:extLst>
          </p:cNvPr>
          <p:cNvSpPr txBox="1"/>
          <p:nvPr/>
        </p:nvSpPr>
        <p:spPr>
          <a:xfrm>
            <a:off x="185791" y="5584019"/>
            <a:ext cx="12006209" cy="830997"/>
          </a:xfrm>
          <a:prstGeom prst="rect">
            <a:avLst/>
          </a:prstGeom>
          <a:noFill/>
        </p:spPr>
        <p:txBody>
          <a:bodyPr wrap="square" rtlCol="0">
            <a:spAutoFit/>
          </a:bodyPr>
          <a:lstStyle/>
          <a:p>
            <a:pPr lvl="1"/>
            <a:r>
              <a:rPr lang="fr-FR" sz="1600" dirty="0"/>
              <a:t>Mais nous allons partir avec un modèle ayant un nombre de labels exploitables</a:t>
            </a:r>
          </a:p>
          <a:p>
            <a:pPr lvl="1"/>
            <a:endParaRPr lang="fr-FR" sz="1600" dirty="0"/>
          </a:p>
          <a:p>
            <a:pPr lvl="1" algn="ctr"/>
            <a:r>
              <a:rPr lang="fr-FR" sz="1600" b="1" dirty="0"/>
              <a:t>Modèle final : </a:t>
            </a:r>
            <a:r>
              <a:rPr lang="fr-FR" sz="1600" b="1" dirty="0" err="1"/>
              <a:t>KMeans</a:t>
            </a:r>
            <a:r>
              <a:rPr lang="fr-FR" sz="1600" b="1" dirty="0"/>
              <a:t> via le T-SNE avec k = 4</a:t>
            </a:r>
          </a:p>
        </p:txBody>
      </p:sp>
      <p:pic>
        <p:nvPicPr>
          <p:cNvPr id="6" name="Image 5">
            <a:extLst>
              <a:ext uri="{FF2B5EF4-FFF2-40B4-BE49-F238E27FC236}">
                <a16:creationId xmlns:a16="http://schemas.microsoft.com/office/drawing/2014/main" id="{2AB69EFB-4932-4FF8-85DA-661C82FA5644}"/>
              </a:ext>
            </a:extLst>
          </p:cNvPr>
          <p:cNvPicPr>
            <a:picLocks noChangeAspect="1"/>
          </p:cNvPicPr>
          <p:nvPr/>
        </p:nvPicPr>
        <p:blipFill>
          <a:blip r:embed="rId5"/>
          <a:stretch>
            <a:fillRect/>
          </a:stretch>
        </p:blipFill>
        <p:spPr>
          <a:xfrm>
            <a:off x="713779" y="3833015"/>
            <a:ext cx="3162300" cy="1571625"/>
          </a:xfrm>
          <a:prstGeom prst="rect">
            <a:avLst/>
          </a:prstGeom>
        </p:spPr>
      </p:pic>
      <p:pic>
        <p:nvPicPr>
          <p:cNvPr id="7" name="Image 6">
            <a:extLst>
              <a:ext uri="{FF2B5EF4-FFF2-40B4-BE49-F238E27FC236}">
                <a16:creationId xmlns:a16="http://schemas.microsoft.com/office/drawing/2014/main" id="{BF070BCD-A0C9-4FC4-8D5F-D67C367ABADC}"/>
              </a:ext>
            </a:extLst>
          </p:cNvPr>
          <p:cNvPicPr>
            <a:picLocks noChangeAspect="1"/>
          </p:cNvPicPr>
          <p:nvPr/>
        </p:nvPicPr>
        <p:blipFill>
          <a:blip r:embed="rId6"/>
          <a:stretch>
            <a:fillRect/>
          </a:stretch>
        </p:blipFill>
        <p:spPr>
          <a:xfrm>
            <a:off x="713779" y="2278655"/>
            <a:ext cx="4772025" cy="685800"/>
          </a:xfrm>
          <a:prstGeom prst="rect">
            <a:avLst/>
          </a:prstGeom>
        </p:spPr>
      </p:pic>
    </p:spTree>
    <p:extLst>
      <p:ext uri="{BB962C8B-B14F-4D97-AF65-F5344CB8AC3E}">
        <p14:creationId xmlns:p14="http://schemas.microsoft.com/office/powerpoint/2010/main" val="784683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9" name="Espace réservé du contenu 2">
            <a:extLst>
              <a:ext uri="{FF2B5EF4-FFF2-40B4-BE49-F238E27FC236}">
                <a16:creationId xmlns:a16="http://schemas.microsoft.com/office/drawing/2014/main" id="{83C6C059-D5E6-4205-A4A2-3C7A274DF329}"/>
              </a:ext>
            </a:extLst>
          </p:cNvPr>
          <p:cNvSpPr txBox="1">
            <a:spLocks noGrp="1"/>
          </p:cNvSpPr>
          <p:nvPr>
            <p:ph type="ctrTitle"/>
          </p:nvPr>
        </p:nvSpPr>
        <p:spPr>
          <a:xfrm>
            <a:off x="923925" y="3302000"/>
            <a:ext cx="10344150" cy="460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br>
              <a:rPr lang="fr-FR" u="sng" dirty="0"/>
            </a:br>
            <a:r>
              <a:rPr lang="fr-FR" dirty="0"/>
              <a:t> </a:t>
            </a:r>
            <a:r>
              <a:rPr lang="fr-FR" u="sng" dirty="0"/>
              <a:t>Analyse RFM avec le modèle optimal</a:t>
            </a:r>
          </a:p>
        </p:txBody>
      </p:sp>
    </p:spTree>
    <p:extLst>
      <p:ext uri="{BB962C8B-B14F-4D97-AF65-F5344CB8AC3E}">
        <p14:creationId xmlns:p14="http://schemas.microsoft.com/office/powerpoint/2010/main" val="2870043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453360"/>
            <a:ext cx="5387643" cy="484647"/>
          </a:xfrm>
        </p:spPr>
        <p:txBody>
          <a:bodyPr>
            <a:normAutofit/>
          </a:bodyPr>
          <a:lstStyle/>
          <a:p>
            <a:pPr marL="0" indent="0" algn="just">
              <a:buNone/>
            </a:pPr>
            <a:r>
              <a:rPr lang="fr-FR" sz="2000" b="1" u="sng" dirty="0"/>
              <a:t>Mise en place du </a:t>
            </a:r>
            <a:r>
              <a:rPr lang="fr-FR" sz="2000" b="1" u="sng" dirty="0" err="1"/>
              <a:t>Dataset</a:t>
            </a:r>
            <a:r>
              <a:rPr lang="fr-FR" sz="2000" b="1" u="sng" dirty="0"/>
              <a:t> RFM</a:t>
            </a:r>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0" name="Espace réservé du contenu 2">
            <a:extLst>
              <a:ext uri="{FF2B5EF4-FFF2-40B4-BE49-F238E27FC236}">
                <a16:creationId xmlns:a16="http://schemas.microsoft.com/office/drawing/2014/main" id="{FC24E604-9C5E-4CD6-845F-B676A660EFCE}"/>
              </a:ext>
            </a:extLst>
          </p:cNvPr>
          <p:cNvSpPr txBox="1">
            <a:spLocks/>
          </p:cNvSpPr>
          <p:nvPr/>
        </p:nvSpPr>
        <p:spPr>
          <a:xfrm>
            <a:off x="2823249" y="78428"/>
            <a:ext cx="6731291" cy="484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 Analyse RFM avec le modèle optimal</a:t>
            </a:r>
            <a:endParaRPr lang="fr-FR" b="1" u="sng" dirty="0"/>
          </a:p>
        </p:txBody>
      </p:sp>
      <p:sp>
        <p:nvSpPr>
          <p:cNvPr id="4" name="Espace réservé du numéro de diapositive 3">
            <a:extLst>
              <a:ext uri="{FF2B5EF4-FFF2-40B4-BE49-F238E27FC236}">
                <a16:creationId xmlns:a16="http://schemas.microsoft.com/office/drawing/2014/main" id="{04F2C051-EBAE-4D47-9919-166CB27C1750}"/>
              </a:ext>
            </a:extLst>
          </p:cNvPr>
          <p:cNvSpPr>
            <a:spLocks noGrp="1"/>
          </p:cNvSpPr>
          <p:nvPr>
            <p:ph type="sldNum" sz="quarter" idx="12"/>
          </p:nvPr>
        </p:nvSpPr>
        <p:spPr/>
        <p:txBody>
          <a:bodyPr/>
          <a:lstStyle/>
          <a:p>
            <a:fld id="{422BBE94-6443-42E4-8EFE-37A8E7FF6A57}" type="slidenum">
              <a:rPr lang="fr-FR" smtClean="0"/>
              <a:t>23</a:t>
            </a:fld>
            <a:endParaRPr lang="fr-FR"/>
          </a:p>
        </p:txBody>
      </p:sp>
      <p:sp>
        <p:nvSpPr>
          <p:cNvPr id="11" name="ZoneTexte 10">
            <a:extLst>
              <a:ext uri="{FF2B5EF4-FFF2-40B4-BE49-F238E27FC236}">
                <a16:creationId xmlns:a16="http://schemas.microsoft.com/office/drawing/2014/main" id="{E177408D-03F2-4AE1-8791-F616343A0F16}"/>
              </a:ext>
            </a:extLst>
          </p:cNvPr>
          <p:cNvSpPr txBox="1"/>
          <p:nvPr/>
        </p:nvSpPr>
        <p:spPr>
          <a:xfrm>
            <a:off x="185791" y="1982869"/>
            <a:ext cx="6096000" cy="1323439"/>
          </a:xfrm>
          <a:prstGeom prst="rect">
            <a:avLst/>
          </a:prstGeom>
          <a:noFill/>
        </p:spPr>
        <p:txBody>
          <a:bodyPr wrap="square">
            <a:spAutoFit/>
          </a:bodyPr>
          <a:lstStyle/>
          <a:p>
            <a:r>
              <a:rPr lang="fr-FR" sz="1600" dirty="0"/>
              <a:t>RFM correspond aux trois dimensions :</a:t>
            </a:r>
          </a:p>
          <a:p>
            <a:endParaRPr lang="fr-FR" sz="1600" dirty="0"/>
          </a:p>
          <a:p>
            <a:pPr marL="285750" indent="-285750">
              <a:buFont typeface="Arial" panose="020B0604020202020204" pitchFamily="34" charset="0"/>
              <a:buChar char="•"/>
            </a:pPr>
            <a:r>
              <a:rPr lang="fr-FR" sz="1600" dirty="0"/>
              <a:t>Récence – Jours d’inactivité ?</a:t>
            </a:r>
          </a:p>
          <a:p>
            <a:pPr marL="285750" indent="-285750">
              <a:buFont typeface="Arial" panose="020B0604020202020204" pitchFamily="34" charset="0"/>
              <a:buChar char="•"/>
            </a:pPr>
            <a:r>
              <a:rPr lang="fr-FR" sz="1600" dirty="0"/>
              <a:t>Fréquence - A quelle fréquence achètent-ils ?</a:t>
            </a:r>
          </a:p>
          <a:p>
            <a:pPr marL="285750" indent="-285750">
              <a:buFont typeface="Arial" panose="020B0604020202020204" pitchFamily="34" charset="0"/>
              <a:buChar char="•"/>
            </a:pPr>
            <a:r>
              <a:rPr lang="fr-FR" sz="1600" dirty="0"/>
              <a:t>Valeur monétaire - Combien dépensent-ils ?</a:t>
            </a:r>
          </a:p>
        </p:txBody>
      </p:sp>
      <p:pic>
        <p:nvPicPr>
          <p:cNvPr id="6" name="Image 5">
            <a:extLst>
              <a:ext uri="{FF2B5EF4-FFF2-40B4-BE49-F238E27FC236}">
                <a16:creationId xmlns:a16="http://schemas.microsoft.com/office/drawing/2014/main" id="{EDF2FAA4-86F4-4E71-8113-88522779AAC9}"/>
              </a:ext>
            </a:extLst>
          </p:cNvPr>
          <p:cNvPicPr>
            <a:picLocks noChangeAspect="1"/>
          </p:cNvPicPr>
          <p:nvPr/>
        </p:nvPicPr>
        <p:blipFill>
          <a:blip r:embed="rId5"/>
          <a:stretch>
            <a:fillRect/>
          </a:stretch>
        </p:blipFill>
        <p:spPr>
          <a:xfrm>
            <a:off x="1697348" y="3551692"/>
            <a:ext cx="8797303" cy="3264655"/>
          </a:xfrm>
          <a:prstGeom prst="rect">
            <a:avLst/>
          </a:prstGeom>
        </p:spPr>
      </p:pic>
    </p:spTree>
    <p:extLst>
      <p:ext uri="{BB962C8B-B14F-4D97-AF65-F5344CB8AC3E}">
        <p14:creationId xmlns:p14="http://schemas.microsoft.com/office/powerpoint/2010/main" val="1606483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453360"/>
            <a:ext cx="5387643" cy="484647"/>
          </a:xfrm>
        </p:spPr>
        <p:txBody>
          <a:bodyPr>
            <a:normAutofit/>
          </a:bodyPr>
          <a:lstStyle/>
          <a:p>
            <a:pPr marL="0" indent="0" algn="just">
              <a:buNone/>
            </a:pPr>
            <a:r>
              <a:rPr lang="fr-FR" sz="2000" b="1" u="sng" dirty="0"/>
              <a:t>Analyse RFM par cluster</a:t>
            </a:r>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0" name="Espace réservé du contenu 2">
            <a:extLst>
              <a:ext uri="{FF2B5EF4-FFF2-40B4-BE49-F238E27FC236}">
                <a16:creationId xmlns:a16="http://schemas.microsoft.com/office/drawing/2014/main" id="{FC24E604-9C5E-4CD6-845F-B676A660EFCE}"/>
              </a:ext>
            </a:extLst>
          </p:cNvPr>
          <p:cNvSpPr txBox="1">
            <a:spLocks/>
          </p:cNvSpPr>
          <p:nvPr/>
        </p:nvSpPr>
        <p:spPr>
          <a:xfrm>
            <a:off x="2823249" y="78428"/>
            <a:ext cx="6731291" cy="484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 Analyse RFM avec le modèle optimal</a:t>
            </a:r>
            <a:endParaRPr lang="fr-FR" b="1" u="sng" dirty="0"/>
          </a:p>
        </p:txBody>
      </p:sp>
      <p:sp>
        <p:nvSpPr>
          <p:cNvPr id="4" name="Espace réservé du numéro de diapositive 3">
            <a:extLst>
              <a:ext uri="{FF2B5EF4-FFF2-40B4-BE49-F238E27FC236}">
                <a16:creationId xmlns:a16="http://schemas.microsoft.com/office/drawing/2014/main" id="{04F2C051-EBAE-4D47-9919-166CB27C1750}"/>
              </a:ext>
            </a:extLst>
          </p:cNvPr>
          <p:cNvSpPr>
            <a:spLocks noGrp="1"/>
          </p:cNvSpPr>
          <p:nvPr>
            <p:ph type="sldNum" sz="quarter" idx="12"/>
          </p:nvPr>
        </p:nvSpPr>
        <p:spPr/>
        <p:txBody>
          <a:bodyPr/>
          <a:lstStyle/>
          <a:p>
            <a:fld id="{422BBE94-6443-42E4-8EFE-37A8E7FF6A57}" type="slidenum">
              <a:rPr lang="fr-FR" smtClean="0"/>
              <a:t>24</a:t>
            </a:fld>
            <a:endParaRPr lang="fr-FR"/>
          </a:p>
        </p:txBody>
      </p:sp>
      <p:pic>
        <p:nvPicPr>
          <p:cNvPr id="1026" name="Picture 2">
            <a:extLst>
              <a:ext uri="{FF2B5EF4-FFF2-40B4-BE49-F238E27FC236}">
                <a16:creationId xmlns:a16="http://schemas.microsoft.com/office/drawing/2014/main" id="{916914D3-0C49-4B35-AA05-583DD55C6A9F}"/>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91" y="1994220"/>
            <a:ext cx="3600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2E6F2B5D-9A01-4C79-870B-7597612C96D0}"/>
              </a:ext>
            </a:extLst>
          </p:cNvP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6000" y="1994220"/>
            <a:ext cx="3600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4AC757A-D4F8-4F05-8C7A-0DB4B0E9A8F0}"/>
              </a:ext>
            </a:extLst>
          </p:cNvPr>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6209" y="1994220"/>
            <a:ext cx="3600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47E8303-B75C-49F2-8B3E-4132E7A338DC}"/>
              </a:ext>
            </a:extLst>
          </p:cNvPr>
          <p:cNvPicPr preferRelativeResize="0">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91" y="4324640"/>
            <a:ext cx="3600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3C60D0C-E484-46A8-BEBC-1DBC50F504FB}"/>
              </a:ext>
            </a:extLst>
          </p:cNvPr>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6000" y="4324640"/>
            <a:ext cx="3600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6F36A23D-AD3D-4AEF-B5AB-521E79F9DED8}"/>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06209" y="4324640"/>
            <a:ext cx="3600000" cy="21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92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0" name="Espace réservé du contenu 2">
            <a:extLst>
              <a:ext uri="{FF2B5EF4-FFF2-40B4-BE49-F238E27FC236}">
                <a16:creationId xmlns:a16="http://schemas.microsoft.com/office/drawing/2014/main" id="{FC24E604-9C5E-4CD6-845F-B676A660EFCE}"/>
              </a:ext>
            </a:extLst>
          </p:cNvPr>
          <p:cNvSpPr txBox="1">
            <a:spLocks/>
          </p:cNvSpPr>
          <p:nvPr/>
        </p:nvSpPr>
        <p:spPr>
          <a:xfrm>
            <a:off x="2823249" y="78428"/>
            <a:ext cx="6731291" cy="484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 Analyse RFM avec le modèle optimal</a:t>
            </a:r>
            <a:endParaRPr lang="fr-FR" b="1" u="sng" dirty="0"/>
          </a:p>
        </p:txBody>
      </p:sp>
      <p:sp>
        <p:nvSpPr>
          <p:cNvPr id="4" name="Espace réservé du numéro de diapositive 3">
            <a:extLst>
              <a:ext uri="{FF2B5EF4-FFF2-40B4-BE49-F238E27FC236}">
                <a16:creationId xmlns:a16="http://schemas.microsoft.com/office/drawing/2014/main" id="{04F2C051-EBAE-4D47-9919-166CB27C1750}"/>
              </a:ext>
            </a:extLst>
          </p:cNvPr>
          <p:cNvSpPr>
            <a:spLocks noGrp="1"/>
          </p:cNvSpPr>
          <p:nvPr>
            <p:ph type="sldNum" sz="quarter" idx="12"/>
          </p:nvPr>
        </p:nvSpPr>
        <p:spPr/>
        <p:txBody>
          <a:bodyPr/>
          <a:lstStyle/>
          <a:p>
            <a:fld id="{422BBE94-6443-42E4-8EFE-37A8E7FF6A57}" type="slidenum">
              <a:rPr lang="fr-FR" smtClean="0"/>
              <a:t>25</a:t>
            </a:fld>
            <a:endParaRPr lang="fr-FR"/>
          </a:p>
        </p:txBody>
      </p:sp>
      <p:sp>
        <p:nvSpPr>
          <p:cNvPr id="12" name="Espace réservé du contenu 2">
            <a:extLst>
              <a:ext uri="{FF2B5EF4-FFF2-40B4-BE49-F238E27FC236}">
                <a16:creationId xmlns:a16="http://schemas.microsoft.com/office/drawing/2014/main" id="{AAAD7FF3-9FC5-4DA0-9F7F-4A0D6313FE96}"/>
              </a:ext>
            </a:extLst>
          </p:cNvPr>
          <p:cNvSpPr txBox="1">
            <a:spLocks/>
          </p:cNvSpPr>
          <p:nvPr/>
        </p:nvSpPr>
        <p:spPr>
          <a:xfrm>
            <a:off x="185791" y="1453360"/>
            <a:ext cx="5387643" cy="4846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FR" sz="2000" b="1" u="sng"/>
              <a:t>Analyse RFM par cluster</a:t>
            </a:r>
            <a:endParaRPr lang="fr-FR" sz="2000" b="1" u="sng" dirty="0"/>
          </a:p>
        </p:txBody>
      </p:sp>
      <p:pic>
        <p:nvPicPr>
          <p:cNvPr id="2050" name="Picture 2">
            <a:extLst>
              <a:ext uri="{FF2B5EF4-FFF2-40B4-BE49-F238E27FC236}">
                <a16:creationId xmlns:a16="http://schemas.microsoft.com/office/drawing/2014/main" id="{3763C9D4-A949-4798-97C4-01E3B78E5ADF}"/>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91" y="1938007"/>
            <a:ext cx="3600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E9E0ADD-AF69-4B45-AE1D-6862521284E4}"/>
              </a:ext>
            </a:extLst>
          </p:cNvP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471" y="4417917"/>
            <a:ext cx="3600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23E04F7-5021-443D-91B2-D71283E62CF1}"/>
              </a:ext>
            </a:extLst>
          </p:cNvPr>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5923" y="4417917"/>
            <a:ext cx="3600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C30087F-0E07-4FB5-ADAD-068BD2045B92}"/>
              </a:ext>
            </a:extLst>
          </p:cNvPr>
          <p:cNvPicPr preferRelativeResize="0">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0583" y="1947514"/>
            <a:ext cx="3600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0E278F70-4370-434B-BFA3-93FE5B2F931E}"/>
              </a:ext>
            </a:extLst>
          </p:cNvPr>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35375" y="1947514"/>
            <a:ext cx="3600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3201F467-42BA-45DE-ACA2-8CB9D250C3B1}"/>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35375" y="4339489"/>
            <a:ext cx="3600000" cy="21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013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0" name="Espace réservé du contenu 2">
            <a:extLst>
              <a:ext uri="{FF2B5EF4-FFF2-40B4-BE49-F238E27FC236}">
                <a16:creationId xmlns:a16="http://schemas.microsoft.com/office/drawing/2014/main" id="{FC24E604-9C5E-4CD6-845F-B676A660EFCE}"/>
              </a:ext>
            </a:extLst>
          </p:cNvPr>
          <p:cNvSpPr txBox="1">
            <a:spLocks/>
          </p:cNvSpPr>
          <p:nvPr/>
        </p:nvSpPr>
        <p:spPr>
          <a:xfrm>
            <a:off x="2823249" y="78428"/>
            <a:ext cx="6731291" cy="484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 Analyse RFM avec le modèle optimal</a:t>
            </a:r>
            <a:endParaRPr lang="fr-FR" b="1" u="sng" dirty="0"/>
          </a:p>
        </p:txBody>
      </p:sp>
      <p:sp>
        <p:nvSpPr>
          <p:cNvPr id="4" name="Espace réservé du numéro de diapositive 3">
            <a:extLst>
              <a:ext uri="{FF2B5EF4-FFF2-40B4-BE49-F238E27FC236}">
                <a16:creationId xmlns:a16="http://schemas.microsoft.com/office/drawing/2014/main" id="{04F2C051-EBAE-4D47-9919-166CB27C1750}"/>
              </a:ext>
            </a:extLst>
          </p:cNvPr>
          <p:cNvSpPr>
            <a:spLocks noGrp="1"/>
          </p:cNvSpPr>
          <p:nvPr>
            <p:ph type="sldNum" sz="quarter" idx="12"/>
          </p:nvPr>
        </p:nvSpPr>
        <p:spPr/>
        <p:txBody>
          <a:bodyPr/>
          <a:lstStyle/>
          <a:p>
            <a:fld id="{422BBE94-6443-42E4-8EFE-37A8E7FF6A57}" type="slidenum">
              <a:rPr lang="fr-FR" smtClean="0"/>
              <a:t>26</a:t>
            </a:fld>
            <a:endParaRPr lang="fr-FR"/>
          </a:p>
        </p:txBody>
      </p:sp>
      <p:sp>
        <p:nvSpPr>
          <p:cNvPr id="12" name="Espace réservé du contenu 2">
            <a:extLst>
              <a:ext uri="{FF2B5EF4-FFF2-40B4-BE49-F238E27FC236}">
                <a16:creationId xmlns:a16="http://schemas.microsoft.com/office/drawing/2014/main" id="{AAAD7FF3-9FC5-4DA0-9F7F-4A0D6313FE96}"/>
              </a:ext>
            </a:extLst>
          </p:cNvPr>
          <p:cNvSpPr txBox="1">
            <a:spLocks/>
          </p:cNvSpPr>
          <p:nvPr/>
        </p:nvSpPr>
        <p:spPr>
          <a:xfrm>
            <a:off x="185791" y="1453360"/>
            <a:ext cx="5387643" cy="4846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FR" sz="2000" b="1" u="sng"/>
              <a:t>Analyse RFM par cluster</a:t>
            </a:r>
            <a:endParaRPr lang="fr-FR" sz="2000" b="1" u="sng" dirty="0"/>
          </a:p>
        </p:txBody>
      </p:sp>
      <p:graphicFrame>
        <p:nvGraphicFramePr>
          <p:cNvPr id="14" name="Tableau 4">
            <a:extLst>
              <a:ext uri="{FF2B5EF4-FFF2-40B4-BE49-F238E27FC236}">
                <a16:creationId xmlns:a16="http://schemas.microsoft.com/office/drawing/2014/main" id="{E9690584-A263-4669-AD8D-3EC8E53CC605}"/>
              </a:ext>
            </a:extLst>
          </p:cNvPr>
          <p:cNvGraphicFramePr>
            <a:graphicFrameLocks noGrp="1"/>
          </p:cNvGraphicFramePr>
          <p:nvPr>
            <p:extLst>
              <p:ext uri="{D42A27DB-BD31-4B8C-83A1-F6EECF244321}">
                <p14:modId xmlns:p14="http://schemas.microsoft.com/office/powerpoint/2010/main" val="3659316691"/>
              </p:ext>
            </p:extLst>
          </p:nvPr>
        </p:nvGraphicFramePr>
        <p:xfrm>
          <a:off x="2127970" y="2323574"/>
          <a:ext cx="8121848" cy="3163116"/>
        </p:xfrm>
        <a:graphic>
          <a:graphicData uri="http://schemas.openxmlformats.org/drawingml/2006/table">
            <a:tbl>
              <a:tblPr firstRow="1" bandRow="1">
                <a:tableStyleId>{8A107856-5554-42FB-B03E-39F5DBC370BA}</a:tableStyleId>
              </a:tblPr>
              <a:tblGrid>
                <a:gridCol w="1457881">
                  <a:extLst>
                    <a:ext uri="{9D8B030D-6E8A-4147-A177-3AD203B41FA5}">
                      <a16:colId xmlns:a16="http://schemas.microsoft.com/office/drawing/2014/main" val="3321888192"/>
                    </a:ext>
                  </a:extLst>
                </a:gridCol>
                <a:gridCol w="1345506">
                  <a:extLst>
                    <a:ext uri="{9D8B030D-6E8A-4147-A177-3AD203B41FA5}">
                      <a16:colId xmlns:a16="http://schemas.microsoft.com/office/drawing/2014/main" val="1828002595"/>
                    </a:ext>
                  </a:extLst>
                </a:gridCol>
                <a:gridCol w="1872318">
                  <a:extLst>
                    <a:ext uri="{9D8B030D-6E8A-4147-A177-3AD203B41FA5}">
                      <a16:colId xmlns:a16="http://schemas.microsoft.com/office/drawing/2014/main" val="772405750"/>
                    </a:ext>
                  </a:extLst>
                </a:gridCol>
                <a:gridCol w="1158970">
                  <a:extLst>
                    <a:ext uri="{9D8B030D-6E8A-4147-A177-3AD203B41FA5}">
                      <a16:colId xmlns:a16="http://schemas.microsoft.com/office/drawing/2014/main" val="31855159"/>
                    </a:ext>
                  </a:extLst>
                </a:gridCol>
                <a:gridCol w="1375341">
                  <a:extLst>
                    <a:ext uri="{9D8B030D-6E8A-4147-A177-3AD203B41FA5}">
                      <a16:colId xmlns:a16="http://schemas.microsoft.com/office/drawing/2014/main" val="1236514800"/>
                    </a:ext>
                  </a:extLst>
                </a:gridCol>
                <a:gridCol w="911832">
                  <a:extLst>
                    <a:ext uri="{9D8B030D-6E8A-4147-A177-3AD203B41FA5}">
                      <a16:colId xmlns:a16="http://schemas.microsoft.com/office/drawing/2014/main" val="2851777042"/>
                    </a:ext>
                  </a:extLst>
                </a:gridCol>
              </a:tblGrid>
              <a:tr h="844468">
                <a:tc>
                  <a:txBody>
                    <a:bodyPr/>
                    <a:lstStyle/>
                    <a:p>
                      <a:pPr algn="ctr"/>
                      <a:r>
                        <a:rPr lang="fr-FR" sz="1400" dirty="0"/>
                        <a:t>Cluster n°</a:t>
                      </a:r>
                    </a:p>
                  </a:txBody>
                  <a:tcPr/>
                </a:tc>
                <a:tc>
                  <a:txBody>
                    <a:bodyPr/>
                    <a:lstStyle/>
                    <a:p>
                      <a:pPr algn="ctr"/>
                      <a:r>
                        <a:rPr lang="fr-FR" sz="1400" dirty="0"/>
                        <a:t>Dépense</a:t>
                      </a:r>
                    </a:p>
                  </a:txBody>
                  <a:tcPr/>
                </a:tc>
                <a:tc>
                  <a:txBody>
                    <a:bodyPr/>
                    <a:lstStyle/>
                    <a:p>
                      <a:pPr algn="ctr"/>
                      <a:r>
                        <a:rPr lang="fr-FR" sz="1400" dirty="0"/>
                        <a:t>Nombre de commandes</a:t>
                      </a:r>
                    </a:p>
                  </a:txBody>
                  <a:tcPr/>
                </a:tc>
                <a:tc>
                  <a:txBody>
                    <a:bodyPr/>
                    <a:lstStyle/>
                    <a:p>
                      <a:pPr algn="ctr"/>
                      <a:r>
                        <a:rPr lang="fr-FR" sz="1400" dirty="0"/>
                        <a:t>Inactivité</a:t>
                      </a:r>
                    </a:p>
                  </a:txBody>
                  <a:tcPr/>
                </a:tc>
                <a:tc>
                  <a:txBody>
                    <a:bodyPr/>
                    <a:lstStyle/>
                    <a:p>
                      <a:pPr algn="ctr"/>
                      <a:r>
                        <a:rPr lang="fr-FR" sz="1400" dirty="0"/>
                        <a:t>Week-end</a:t>
                      </a:r>
                    </a:p>
                    <a:p>
                      <a:pPr algn="ctr"/>
                      <a:r>
                        <a:rPr lang="fr-FR" sz="1400" dirty="0"/>
                        <a:t>ou </a:t>
                      </a:r>
                    </a:p>
                    <a:p>
                      <a:pPr algn="ctr"/>
                      <a:r>
                        <a:rPr lang="fr-FR" sz="1400" dirty="0"/>
                        <a:t>Semaine</a:t>
                      </a:r>
                    </a:p>
                  </a:txBody>
                  <a:tcPr/>
                </a:tc>
                <a:tc>
                  <a:txBody>
                    <a:bodyPr/>
                    <a:lstStyle/>
                    <a:p>
                      <a:pPr algn="ctr"/>
                      <a:r>
                        <a:rPr lang="fr-FR" sz="1400" dirty="0"/>
                        <a:t>Top catégorie</a:t>
                      </a:r>
                    </a:p>
                  </a:txBody>
                  <a:tcPr/>
                </a:tc>
                <a:extLst>
                  <a:ext uri="{0D108BD9-81ED-4DB2-BD59-A6C34878D82A}">
                    <a16:rowId xmlns:a16="http://schemas.microsoft.com/office/drawing/2014/main" val="517089450"/>
                  </a:ext>
                </a:extLst>
              </a:tr>
              <a:tr h="668537">
                <a:tc>
                  <a:txBody>
                    <a:bodyPr/>
                    <a:lstStyle/>
                    <a:p>
                      <a:pPr algn="ctr"/>
                      <a:r>
                        <a:rPr lang="fr-FR" dirty="0"/>
                        <a:t>0</a:t>
                      </a:r>
                    </a:p>
                  </a:txBody>
                  <a:tcPr/>
                </a:tc>
                <a:tc>
                  <a:txBody>
                    <a:bodyPr/>
                    <a:lstStyle/>
                    <a:p>
                      <a:pPr algn="ctr"/>
                      <a:r>
                        <a:rPr lang="fr-FR" sz="1600" b="1" dirty="0"/>
                        <a:t>-</a:t>
                      </a:r>
                    </a:p>
                  </a:txBody>
                  <a:tcPr/>
                </a:tc>
                <a:tc>
                  <a:txBody>
                    <a:bodyPr/>
                    <a:lstStyle/>
                    <a:p>
                      <a:pPr algn="ctr"/>
                      <a:r>
                        <a:rPr lang="fr-FR" sz="1600" b="1" dirty="0"/>
                        <a:t>+</a:t>
                      </a:r>
                    </a:p>
                  </a:txBody>
                  <a:tcPr/>
                </a:tc>
                <a:tc>
                  <a:txBody>
                    <a:bodyPr/>
                    <a:lstStyle/>
                    <a:p>
                      <a:pPr algn="ctr"/>
                      <a:r>
                        <a:rPr lang="fr-FR" sz="1600" b="1" dirty="0"/>
                        <a:t>+</a:t>
                      </a:r>
                    </a:p>
                  </a:txBody>
                  <a:tcPr/>
                </a:tc>
                <a:tc>
                  <a:txBody>
                    <a:bodyPr/>
                    <a:lstStyle/>
                    <a:p>
                      <a:pPr algn="ctr"/>
                      <a:r>
                        <a:rPr lang="fr-FR" sz="1200" b="1" dirty="0"/>
                        <a:t>-</a:t>
                      </a:r>
                    </a:p>
                  </a:txBody>
                  <a:tcPr/>
                </a:tc>
                <a:tc>
                  <a:txBody>
                    <a:bodyPr/>
                    <a:lstStyle/>
                    <a:p>
                      <a:pPr algn="ctr"/>
                      <a:r>
                        <a:rPr lang="fr-FR" sz="1200" b="1" dirty="0"/>
                        <a:t>Home</a:t>
                      </a:r>
                    </a:p>
                  </a:txBody>
                  <a:tcPr/>
                </a:tc>
                <a:extLst>
                  <a:ext uri="{0D108BD9-81ED-4DB2-BD59-A6C34878D82A}">
                    <a16:rowId xmlns:a16="http://schemas.microsoft.com/office/drawing/2014/main" val="710635541"/>
                  </a:ext>
                </a:extLst>
              </a:tr>
              <a:tr h="422234">
                <a:tc>
                  <a:txBody>
                    <a:bodyPr/>
                    <a:lstStyle/>
                    <a:p>
                      <a:pPr algn="ctr"/>
                      <a:r>
                        <a:rPr lang="fr-FR" dirty="0"/>
                        <a:t>1</a:t>
                      </a:r>
                    </a:p>
                  </a:txBody>
                  <a:tcPr/>
                </a:tc>
                <a:tc>
                  <a:txBody>
                    <a:bodyPr/>
                    <a:lstStyle/>
                    <a:p>
                      <a:pPr algn="ctr"/>
                      <a:r>
                        <a:rPr lang="fr-FR" sz="1600" b="1" dirty="0"/>
                        <a:t>+</a:t>
                      </a:r>
                    </a:p>
                  </a:txBody>
                  <a:tcPr/>
                </a:tc>
                <a:tc>
                  <a:txBody>
                    <a:bodyPr/>
                    <a:lstStyle/>
                    <a:p>
                      <a:pPr algn="ctr"/>
                      <a:r>
                        <a:rPr lang="fr-FR" sz="1600" b="1" dirty="0"/>
                        <a:t>-</a:t>
                      </a:r>
                    </a:p>
                  </a:txBody>
                  <a:tcPr/>
                </a:tc>
                <a:tc>
                  <a:txBody>
                    <a:bodyPr/>
                    <a:lstStyle/>
                    <a:p>
                      <a:pPr algn="ctr"/>
                      <a:r>
                        <a:rPr lang="fr-FR" sz="1600" b="1" dirty="0"/>
                        <a:t>+</a:t>
                      </a:r>
                    </a:p>
                  </a:txBody>
                  <a:tcPr/>
                </a:tc>
                <a:tc>
                  <a:txBody>
                    <a:bodyPr/>
                    <a:lstStyle/>
                    <a:p>
                      <a:pPr algn="ctr"/>
                      <a:r>
                        <a:rPr lang="fr-FR" sz="1200" b="1" dirty="0"/>
                        <a:t>+</a:t>
                      </a:r>
                    </a:p>
                  </a:txBody>
                  <a:tcPr/>
                </a:tc>
                <a:tc>
                  <a:txBody>
                    <a:bodyPr/>
                    <a:lstStyle/>
                    <a:p>
                      <a:pPr algn="ctr"/>
                      <a:r>
                        <a:rPr lang="fr-FR" sz="1200" b="1" dirty="0" err="1"/>
                        <a:t>Other</a:t>
                      </a:r>
                      <a:endParaRPr lang="fr-FR" sz="1200" b="1" dirty="0"/>
                    </a:p>
                  </a:txBody>
                  <a:tcPr/>
                </a:tc>
                <a:extLst>
                  <a:ext uri="{0D108BD9-81ED-4DB2-BD59-A6C34878D82A}">
                    <a16:rowId xmlns:a16="http://schemas.microsoft.com/office/drawing/2014/main" val="2111616172"/>
                  </a:ext>
                </a:extLst>
              </a:tr>
              <a:tr h="611511">
                <a:tc>
                  <a:txBody>
                    <a:bodyPr/>
                    <a:lstStyle/>
                    <a:p>
                      <a:pPr algn="ctr"/>
                      <a:r>
                        <a:rPr lang="fr-FR" dirty="0"/>
                        <a:t>2</a:t>
                      </a:r>
                    </a:p>
                  </a:txBody>
                  <a:tcPr/>
                </a:tc>
                <a:tc>
                  <a:txBody>
                    <a:bodyPr/>
                    <a:lstStyle/>
                    <a:p>
                      <a:pPr algn="ctr"/>
                      <a:r>
                        <a:rPr lang="fr-FR" sz="1600" b="1" dirty="0"/>
                        <a:t>-</a:t>
                      </a:r>
                    </a:p>
                  </a:txBody>
                  <a:tcPr/>
                </a:tc>
                <a:tc>
                  <a:txBody>
                    <a:bodyPr/>
                    <a:lstStyle/>
                    <a:p>
                      <a:pPr algn="ctr"/>
                      <a:r>
                        <a:rPr lang="fr-FR" sz="1600" b="1" dirty="0"/>
                        <a:t>-</a:t>
                      </a:r>
                    </a:p>
                  </a:txBody>
                  <a:tcPr/>
                </a:tc>
                <a:tc>
                  <a:txBody>
                    <a:bodyPr/>
                    <a:lstStyle/>
                    <a:p>
                      <a:pPr algn="ctr"/>
                      <a:r>
                        <a:rPr lang="fr-FR" sz="1600" b="1" dirty="0"/>
                        <a:t>-</a:t>
                      </a:r>
                    </a:p>
                  </a:txBody>
                  <a:tcPr/>
                </a:tc>
                <a:tc>
                  <a:txBody>
                    <a:bodyPr/>
                    <a:lstStyle/>
                    <a:p>
                      <a:pPr algn="ctr"/>
                      <a:r>
                        <a:rPr lang="fr-FR" sz="1200" b="1" dirty="0"/>
                        <a:t>+</a:t>
                      </a:r>
                    </a:p>
                  </a:txBody>
                  <a:tcPr/>
                </a:tc>
                <a:tc>
                  <a:txBody>
                    <a:bodyPr/>
                    <a:lstStyle/>
                    <a:p>
                      <a:pPr algn="ctr"/>
                      <a:r>
                        <a:rPr lang="fr-FR" sz="1200" b="1" dirty="0"/>
                        <a:t>Auto</a:t>
                      </a:r>
                    </a:p>
                    <a:p>
                      <a:pPr algn="ctr"/>
                      <a:r>
                        <a:rPr lang="fr-FR" sz="1200" b="1" dirty="0"/>
                        <a:t>Food</a:t>
                      </a:r>
                    </a:p>
                    <a:p>
                      <a:pPr algn="ctr"/>
                      <a:r>
                        <a:rPr lang="fr-FR" sz="1200" b="1" dirty="0"/>
                        <a:t>Fashion</a:t>
                      </a:r>
                    </a:p>
                  </a:txBody>
                  <a:tcPr/>
                </a:tc>
                <a:extLst>
                  <a:ext uri="{0D108BD9-81ED-4DB2-BD59-A6C34878D82A}">
                    <a16:rowId xmlns:a16="http://schemas.microsoft.com/office/drawing/2014/main" val="2040709110"/>
                  </a:ext>
                </a:extLst>
              </a:tr>
              <a:tr h="587797">
                <a:tc>
                  <a:txBody>
                    <a:bodyPr/>
                    <a:lstStyle/>
                    <a:p>
                      <a:pPr algn="ctr"/>
                      <a:r>
                        <a:rPr lang="fr-FR" dirty="0"/>
                        <a:t>3</a:t>
                      </a:r>
                    </a:p>
                  </a:txBody>
                  <a:tcPr/>
                </a:tc>
                <a:tc>
                  <a:txBody>
                    <a:bodyPr/>
                    <a:lstStyle/>
                    <a:p>
                      <a:pPr algn="ctr"/>
                      <a:r>
                        <a:rPr lang="fr-FR" sz="1600" b="1" dirty="0"/>
                        <a:t>+</a:t>
                      </a:r>
                    </a:p>
                  </a:txBody>
                  <a:tcPr/>
                </a:tc>
                <a:tc>
                  <a:txBody>
                    <a:bodyPr/>
                    <a:lstStyle/>
                    <a:p>
                      <a:pPr algn="ctr"/>
                      <a:r>
                        <a:rPr lang="fr-FR" sz="1600" b="1" dirty="0"/>
                        <a:t>+</a:t>
                      </a:r>
                    </a:p>
                  </a:txBody>
                  <a:tcPr/>
                </a:tc>
                <a:tc>
                  <a:txBody>
                    <a:bodyPr/>
                    <a:lstStyle/>
                    <a:p>
                      <a:pPr algn="ctr"/>
                      <a:r>
                        <a:rPr lang="fr-FR" sz="1600" b="1" dirty="0"/>
                        <a:t>-</a:t>
                      </a:r>
                    </a:p>
                  </a:txBody>
                  <a:tcPr/>
                </a:tc>
                <a:tc>
                  <a:txBody>
                    <a:bodyPr/>
                    <a:lstStyle/>
                    <a:p>
                      <a:pPr algn="ctr"/>
                      <a:r>
                        <a:rPr lang="fr-FR" sz="1200" b="1" dirty="0"/>
                        <a:t>- </a:t>
                      </a:r>
                    </a:p>
                  </a:txBody>
                  <a:tcPr/>
                </a:tc>
                <a:tc>
                  <a:txBody>
                    <a:bodyPr/>
                    <a:lstStyle/>
                    <a:p>
                      <a:pPr algn="ctr"/>
                      <a:r>
                        <a:rPr lang="fr-FR" sz="1200" b="1" dirty="0"/>
                        <a:t>Electronics</a:t>
                      </a:r>
                    </a:p>
                  </a:txBody>
                  <a:tcPr/>
                </a:tc>
                <a:extLst>
                  <a:ext uri="{0D108BD9-81ED-4DB2-BD59-A6C34878D82A}">
                    <a16:rowId xmlns:a16="http://schemas.microsoft.com/office/drawing/2014/main" val="2794170955"/>
                  </a:ext>
                </a:extLst>
              </a:tr>
            </a:tbl>
          </a:graphicData>
        </a:graphic>
      </p:graphicFrame>
    </p:spTree>
    <p:extLst>
      <p:ext uri="{BB962C8B-B14F-4D97-AF65-F5344CB8AC3E}">
        <p14:creationId xmlns:p14="http://schemas.microsoft.com/office/powerpoint/2010/main" val="3751934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9" name="Espace réservé du contenu 2">
            <a:extLst>
              <a:ext uri="{FF2B5EF4-FFF2-40B4-BE49-F238E27FC236}">
                <a16:creationId xmlns:a16="http://schemas.microsoft.com/office/drawing/2014/main" id="{83C6C059-D5E6-4205-A4A2-3C7A274DF329}"/>
              </a:ext>
            </a:extLst>
          </p:cNvPr>
          <p:cNvSpPr txBox="1">
            <a:spLocks noGrp="1"/>
          </p:cNvSpPr>
          <p:nvPr>
            <p:ph type="ctrTitle"/>
          </p:nvPr>
        </p:nvSpPr>
        <p:spPr>
          <a:xfrm>
            <a:off x="923925" y="3302000"/>
            <a:ext cx="10344150" cy="460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u="sng" dirty="0"/>
              <a:t>Critiques &amp; Conclusion</a:t>
            </a:r>
          </a:p>
        </p:txBody>
      </p:sp>
    </p:spTree>
    <p:extLst>
      <p:ext uri="{BB962C8B-B14F-4D97-AF65-F5344CB8AC3E}">
        <p14:creationId xmlns:p14="http://schemas.microsoft.com/office/powerpoint/2010/main" val="2003839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u="sng" dirty="0"/>
              <a:t>Critiques &amp; Conclusion</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5" name="Espace réservé du contenu 2">
            <a:extLst>
              <a:ext uri="{FF2B5EF4-FFF2-40B4-BE49-F238E27FC236}">
                <a16:creationId xmlns:a16="http://schemas.microsoft.com/office/drawing/2014/main" id="{5F68E0E6-C7E8-4024-A0C0-C7139A367397}"/>
              </a:ext>
            </a:extLst>
          </p:cNvPr>
          <p:cNvSpPr txBox="1">
            <a:spLocks/>
          </p:cNvSpPr>
          <p:nvPr/>
        </p:nvSpPr>
        <p:spPr>
          <a:xfrm>
            <a:off x="185791" y="1343218"/>
            <a:ext cx="825107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FR" sz="2000" b="1" u="sng" dirty="0"/>
              <a:t>Stabilité Temporelle du modèle – Score de ARI</a:t>
            </a:r>
          </a:p>
        </p:txBody>
      </p:sp>
      <p:sp>
        <p:nvSpPr>
          <p:cNvPr id="3" name="Espace réservé du numéro de diapositive 2">
            <a:extLst>
              <a:ext uri="{FF2B5EF4-FFF2-40B4-BE49-F238E27FC236}">
                <a16:creationId xmlns:a16="http://schemas.microsoft.com/office/drawing/2014/main" id="{6FC55CD1-4CDE-4BE1-8EB6-59FD12550BC7}"/>
              </a:ext>
            </a:extLst>
          </p:cNvPr>
          <p:cNvSpPr>
            <a:spLocks noGrp="1"/>
          </p:cNvSpPr>
          <p:nvPr>
            <p:ph type="sldNum" sz="quarter" idx="12"/>
          </p:nvPr>
        </p:nvSpPr>
        <p:spPr/>
        <p:txBody>
          <a:bodyPr/>
          <a:lstStyle/>
          <a:p>
            <a:fld id="{422BBE94-6443-42E4-8EFE-37A8E7FF6A57}" type="slidenum">
              <a:rPr lang="fr-FR" smtClean="0"/>
              <a:t>28</a:t>
            </a:fld>
            <a:endParaRPr lang="fr-FR"/>
          </a:p>
        </p:txBody>
      </p:sp>
      <p:sp>
        <p:nvSpPr>
          <p:cNvPr id="10" name="ZoneTexte 9">
            <a:extLst>
              <a:ext uri="{FF2B5EF4-FFF2-40B4-BE49-F238E27FC236}">
                <a16:creationId xmlns:a16="http://schemas.microsoft.com/office/drawing/2014/main" id="{CE1C1607-467B-46E5-9F40-B2C8AB845606}"/>
              </a:ext>
            </a:extLst>
          </p:cNvPr>
          <p:cNvSpPr txBox="1"/>
          <p:nvPr/>
        </p:nvSpPr>
        <p:spPr>
          <a:xfrm>
            <a:off x="185790" y="1986277"/>
            <a:ext cx="10037501" cy="1569660"/>
          </a:xfrm>
          <a:prstGeom prst="rect">
            <a:avLst/>
          </a:prstGeom>
          <a:noFill/>
        </p:spPr>
        <p:txBody>
          <a:bodyPr wrap="square">
            <a:spAutoFit/>
          </a:bodyPr>
          <a:lstStyle/>
          <a:p>
            <a:r>
              <a:rPr lang="fr-FR" sz="1600" b="1" u="sng" dirty="0"/>
              <a:t>Etapes : </a:t>
            </a:r>
          </a:p>
          <a:p>
            <a:endParaRPr lang="fr-FR" sz="1600" b="1" u="sng" dirty="0"/>
          </a:p>
          <a:p>
            <a:pPr marL="742950" lvl="1" indent="-285750">
              <a:buFont typeface="Wingdings" panose="05000000000000000000" pitchFamily="2" charset="2"/>
              <a:buChar char="ü"/>
            </a:pPr>
            <a:r>
              <a:rPr lang="fr-FR" sz="1600" dirty="0"/>
              <a:t>Récupération de l’année la plus complète en terme d’opérations =&gt; </a:t>
            </a:r>
            <a:r>
              <a:rPr lang="fr-FR" sz="1600" b="1" dirty="0"/>
              <a:t>2017</a:t>
            </a:r>
          </a:p>
          <a:p>
            <a:pPr marL="742950" lvl="1" indent="-285750">
              <a:buFont typeface="Wingdings" panose="05000000000000000000" pitchFamily="2" charset="2"/>
              <a:buChar char="ü"/>
            </a:pPr>
            <a:r>
              <a:rPr lang="fr-FR" sz="1600" dirty="0"/>
              <a:t>Décomposition de l’année en 3 quadrimestres</a:t>
            </a:r>
          </a:p>
          <a:p>
            <a:pPr marL="742950" lvl="1" indent="-285750">
              <a:buFont typeface="Wingdings" panose="05000000000000000000" pitchFamily="2" charset="2"/>
              <a:buChar char="ü"/>
            </a:pPr>
            <a:r>
              <a:rPr lang="fr-FR" sz="1600" dirty="0"/>
              <a:t>Restriction à 7000 lignes pour avoir une homogénéité en terme de lignes</a:t>
            </a:r>
          </a:p>
          <a:p>
            <a:pPr marL="742950" lvl="1" indent="-285750">
              <a:buFont typeface="Wingdings" panose="05000000000000000000" pitchFamily="2" charset="2"/>
              <a:buChar char="ü"/>
            </a:pPr>
            <a:r>
              <a:rPr lang="fr-FR" sz="1600" dirty="0"/>
              <a:t>Application du modèle à chaque quadrimestre pour récupérer les labels de chacun</a:t>
            </a:r>
          </a:p>
        </p:txBody>
      </p:sp>
      <p:sp>
        <p:nvSpPr>
          <p:cNvPr id="16" name="ZoneTexte 15">
            <a:extLst>
              <a:ext uri="{FF2B5EF4-FFF2-40B4-BE49-F238E27FC236}">
                <a16:creationId xmlns:a16="http://schemas.microsoft.com/office/drawing/2014/main" id="{3219148B-27B9-4462-9DC4-13541E866094}"/>
              </a:ext>
            </a:extLst>
          </p:cNvPr>
          <p:cNvSpPr txBox="1"/>
          <p:nvPr/>
        </p:nvSpPr>
        <p:spPr>
          <a:xfrm>
            <a:off x="5390113" y="5753875"/>
            <a:ext cx="6093500" cy="369332"/>
          </a:xfrm>
          <a:prstGeom prst="rect">
            <a:avLst/>
          </a:prstGeom>
          <a:noFill/>
        </p:spPr>
        <p:txBody>
          <a:bodyPr wrap="square">
            <a:spAutoFit/>
          </a:bodyPr>
          <a:lstStyle/>
          <a:p>
            <a:pPr lvl="1" algn="ctr"/>
            <a:r>
              <a:rPr lang="fr-FR" sz="1800" b="1" dirty="0"/>
              <a:t>Score de ARI avec pour label de référence le Q1</a:t>
            </a:r>
          </a:p>
        </p:txBody>
      </p:sp>
      <p:sp>
        <p:nvSpPr>
          <p:cNvPr id="17" name="Flèche : droite 16">
            <a:extLst>
              <a:ext uri="{FF2B5EF4-FFF2-40B4-BE49-F238E27FC236}">
                <a16:creationId xmlns:a16="http://schemas.microsoft.com/office/drawing/2014/main" id="{C02151EE-22D4-4EF5-997E-3D0B863DA4C4}"/>
              </a:ext>
            </a:extLst>
          </p:cNvPr>
          <p:cNvSpPr/>
          <p:nvPr/>
        </p:nvSpPr>
        <p:spPr>
          <a:xfrm>
            <a:off x="4667543" y="4742729"/>
            <a:ext cx="812800" cy="550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6EA1CC5F-88F9-49C6-A70C-19389709FC77}"/>
              </a:ext>
            </a:extLst>
          </p:cNvPr>
          <p:cNvPicPr>
            <a:picLocks noChangeAspect="1"/>
          </p:cNvPicPr>
          <p:nvPr/>
        </p:nvPicPr>
        <p:blipFill>
          <a:blip r:embed="rId5"/>
          <a:stretch>
            <a:fillRect/>
          </a:stretch>
        </p:blipFill>
        <p:spPr>
          <a:xfrm>
            <a:off x="1169179" y="3963175"/>
            <a:ext cx="2978731" cy="2586612"/>
          </a:xfrm>
          <a:prstGeom prst="rect">
            <a:avLst/>
          </a:prstGeom>
        </p:spPr>
      </p:pic>
      <p:pic>
        <p:nvPicPr>
          <p:cNvPr id="12" name="Image 11">
            <a:extLst>
              <a:ext uri="{FF2B5EF4-FFF2-40B4-BE49-F238E27FC236}">
                <a16:creationId xmlns:a16="http://schemas.microsoft.com/office/drawing/2014/main" id="{7E230D53-99AC-4C3C-A1AD-06D9F80FACC4}"/>
              </a:ext>
            </a:extLst>
          </p:cNvPr>
          <p:cNvPicPr>
            <a:picLocks noChangeAspect="1"/>
          </p:cNvPicPr>
          <p:nvPr/>
        </p:nvPicPr>
        <p:blipFill>
          <a:blip r:embed="rId6"/>
          <a:stretch>
            <a:fillRect/>
          </a:stretch>
        </p:blipFill>
        <p:spPr>
          <a:xfrm>
            <a:off x="5743071" y="4359037"/>
            <a:ext cx="6093500" cy="1275923"/>
          </a:xfrm>
          <a:prstGeom prst="rect">
            <a:avLst/>
          </a:prstGeom>
        </p:spPr>
      </p:pic>
    </p:spTree>
    <p:extLst>
      <p:ext uri="{BB962C8B-B14F-4D97-AF65-F5344CB8AC3E}">
        <p14:creationId xmlns:p14="http://schemas.microsoft.com/office/powerpoint/2010/main" val="1771223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u="sng" dirty="0"/>
              <a:t>Critiques &amp; Conclusion</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3" name="Espace réservé du numéro de diapositive 2">
            <a:extLst>
              <a:ext uri="{FF2B5EF4-FFF2-40B4-BE49-F238E27FC236}">
                <a16:creationId xmlns:a16="http://schemas.microsoft.com/office/drawing/2014/main" id="{6FC55CD1-4CDE-4BE1-8EB6-59FD12550BC7}"/>
              </a:ext>
            </a:extLst>
          </p:cNvPr>
          <p:cNvSpPr>
            <a:spLocks noGrp="1"/>
          </p:cNvSpPr>
          <p:nvPr>
            <p:ph type="sldNum" sz="quarter" idx="12"/>
          </p:nvPr>
        </p:nvSpPr>
        <p:spPr/>
        <p:txBody>
          <a:bodyPr/>
          <a:lstStyle/>
          <a:p>
            <a:fld id="{422BBE94-6443-42E4-8EFE-37A8E7FF6A57}" type="slidenum">
              <a:rPr lang="fr-FR" smtClean="0"/>
              <a:t>29</a:t>
            </a:fld>
            <a:endParaRPr lang="fr-FR"/>
          </a:p>
        </p:txBody>
      </p:sp>
      <p:sp>
        <p:nvSpPr>
          <p:cNvPr id="11" name="Espace réservé du contenu 2">
            <a:extLst>
              <a:ext uri="{FF2B5EF4-FFF2-40B4-BE49-F238E27FC236}">
                <a16:creationId xmlns:a16="http://schemas.microsoft.com/office/drawing/2014/main" id="{C1E7F01A-8758-47DD-8200-9AB14C20B7ED}"/>
              </a:ext>
            </a:extLst>
          </p:cNvPr>
          <p:cNvSpPr txBox="1">
            <a:spLocks/>
          </p:cNvSpPr>
          <p:nvPr/>
        </p:nvSpPr>
        <p:spPr>
          <a:xfrm>
            <a:off x="185791" y="1343218"/>
            <a:ext cx="825107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fr-FR" sz="2000" b="1" u="sng" dirty="0"/>
              <a:t>Conclusion</a:t>
            </a:r>
          </a:p>
        </p:txBody>
      </p:sp>
      <p:sp>
        <p:nvSpPr>
          <p:cNvPr id="12" name="Espace réservé du contenu 2">
            <a:extLst>
              <a:ext uri="{FF2B5EF4-FFF2-40B4-BE49-F238E27FC236}">
                <a16:creationId xmlns:a16="http://schemas.microsoft.com/office/drawing/2014/main" id="{D37D9982-3F2B-46E0-9735-FFEB75B889E0}"/>
              </a:ext>
            </a:extLst>
          </p:cNvPr>
          <p:cNvSpPr txBox="1">
            <a:spLocks/>
          </p:cNvSpPr>
          <p:nvPr/>
        </p:nvSpPr>
        <p:spPr>
          <a:xfrm>
            <a:off x="590389" y="2293277"/>
            <a:ext cx="11353372" cy="42565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b="1" dirty="0"/>
              <a:t>La segmentation à travers le </a:t>
            </a:r>
            <a:r>
              <a:rPr lang="fr-FR" sz="1800" b="1" dirty="0" err="1"/>
              <a:t>KMeans</a:t>
            </a:r>
            <a:r>
              <a:rPr lang="fr-FR" sz="1800" b="1" dirty="0"/>
              <a:t> nous a permis d’avoir une analyse décomposée par cluster cohérente</a:t>
            </a:r>
          </a:p>
          <a:p>
            <a:pPr marL="0" indent="0" algn="just">
              <a:buNone/>
            </a:pPr>
            <a:endParaRPr lang="fr-FR" sz="1800" b="1" dirty="0"/>
          </a:p>
          <a:p>
            <a:pPr algn="just"/>
            <a:r>
              <a:rPr lang="fr-FR" sz="1800" b="1" dirty="0"/>
              <a:t>Néanmoins, comme le montre le score de ARI, la maintenance dans le temps de notre modèle n’est pas garantie (visible avec le score très faible)</a:t>
            </a:r>
          </a:p>
          <a:p>
            <a:pPr algn="just"/>
            <a:endParaRPr lang="fr-FR" sz="1800" b="1" dirty="0"/>
          </a:p>
          <a:p>
            <a:pPr algn="just"/>
            <a:r>
              <a:rPr lang="fr-FR" sz="1800" b="1" dirty="0"/>
              <a:t>La parité entre les clients évolue dans le temps de par une habitude de consommation qui peut changer mais aussi de par une insuffisance au niveau de l’optimisation du modèle</a:t>
            </a:r>
          </a:p>
          <a:p>
            <a:pPr algn="just"/>
            <a:endParaRPr lang="fr-FR" sz="1800" b="1" dirty="0"/>
          </a:p>
          <a:p>
            <a:pPr algn="just"/>
            <a:r>
              <a:rPr lang="fr-FR" sz="1800" b="1" dirty="0"/>
              <a:t>Il faudra donc une maintenance à la fin de chaque quadrimestre pour avoir une analyse pertinente</a:t>
            </a:r>
          </a:p>
        </p:txBody>
      </p:sp>
    </p:spTree>
    <p:extLst>
      <p:ext uri="{BB962C8B-B14F-4D97-AF65-F5344CB8AC3E}">
        <p14:creationId xmlns:p14="http://schemas.microsoft.com/office/powerpoint/2010/main" val="24601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100767" cy="460979"/>
          </a:xfrm>
        </p:spPr>
        <p:txBody>
          <a:bodyPr>
            <a:normAutofit fontScale="90000"/>
          </a:bodyPr>
          <a:lstStyle/>
          <a:p>
            <a:r>
              <a:rPr lang="fr-FR" sz="3600" b="1" u="sng" dirty="0"/>
              <a:t>Contexte &amp; Problématique</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1685793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2758190"/>
            <a:ext cx="8100767" cy="901299"/>
          </a:xfrm>
        </p:spPr>
        <p:txBody>
          <a:bodyPr>
            <a:normAutofit/>
          </a:bodyPr>
          <a:lstStyle/>
          <a:p>
            <a:r>
              <a:rPr lang="fr-FR" sz="3600" b="1" u="sng" dirty="0"/>
              <a:t>Merci de votre attention !</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205840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590389" y="1481671"/>
            <a:ext cx="10989039" cy="4351338"/>
          </a:xfrm>
        </p:spPr>
        <p:txBody>
          <a:bodyPr>
            <a:normAutofit fontScale="92500" lnSpcReduction="10000"/>
          </a:bodyPr>
          <a:lstStyle/>
          <a:p>
            <a:pPr marL="0" indent="0" algn="just">
              <a:buNone/>
            </a:pPr>
            <a:r>
              <a:rPr lang="fr-FR" dirty="0"/>
              <a:t>	</a:t>
            </a:r>
            <a:r>
              <a:rPr lang="fr-FR" sz="2400" dirty="0"/>
              <a:t> </a:t>
            </a:r>
            <a:r>
              <a:rPr lang="fr-FR" sz="2400" dirty="0" err="1"/>
              <a:t>Olist</a:t>
            </a:r>
            <a:r>
              <a:rPr lang="fr-FR" sz="2400" dirty="0"/>
              <a:t>, une solution de vente sur les marketplaces en ligne souhaite avoir une segmentation de ses clients afin de mettre en place des campagnes marketing adaptées.</a:t>
            </a:r>
          </a:p>
          <a:p>
            <a:pPr marL="0" indent="0" algn="just">
              <a:buNone/>
            </a:pPr>
            <a:endParaRPr lang="fr-FR" sz="2400" dirty="0"/>
          </a:p>
          <a:p>
            <a:pPr marL="0" indent="0" algn="just">
              <a:buNone/>
            </a:pPr>
            <a:r>
              <a:rPr lang="fr-FR" sz="2400" dirty="0"/>
              <a:t>	Pour cela, le cabinet nous demande d’analyser les habitudes de consommations des différents clients à partir d’un ensemble de données fournis au préalable.</a:t>
            </a:r>
          </a:p>
          <a:p>
            <a:pPr marL="0" indent="0" algn="just">
              <a:buNone/>
            </a:pPr>
            <a:r>
              <a:rPr lang="fr-FR" sz="2400" dirty="0"/>
              <a:t>	</a:t>
            </a:r>
          </a:p>
          <a:p>
            <a:pPr marL="0" indent="0" algn="just">
              <a:buNone/>
            </a:pPr>
            <a:r>
              <a:rPr lang="fr-FR" sz="2400" dirty="0"/>
              <a:t>	Nous allons d’abord analyser et traiter le jeu de données afin d’avoir des données exploitables. Puis nous allons faire une courte analyse exploratoire pour comprendre le périmètre sur lequel nous sommes. </a:t>
            </a:r>
          </a:p>
          <a:p>
            <a:pPr marL="0" indent="0" algn="just">
              <a:buNone/>
            </a:pPr>
            <a:endParaRPr lang="fr-FR" sz="2400" dirty="0"/>
          </a:p>
          <a:p>
            <a:pPr marL="0" indent="0" algn="just">
              <a:buNone/>
            </a:pPr>
            <a:r>
              <a:rPr lang="fr-FR" sz="2400" dirty="0"/>
              <a:t>	Enfin, nous allons comparer plusieurs modèles de clusterings afin de récupérer le plus pertinent et ainsi avoir une segmentation adaptée et réutilisable.</a:t>
            </a:r>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5" y="415344"/>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Contexte &amp; Problématique</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8B0E4AE9-DE6F-4807-A172-C6091A2EB24F}"/>
              </a:ext>
            </a:extLst>
          </p:cNvPr>
          <p:cNvSpPr>
            <a:spLocks noGrp="1"/>
          </p:cNvSpPr>
          <p:nvPr>
            <p:ph type="sldNum" sz="quarter" idx="12"/>
          </p:nvPr>
        </p:nvSpPr>
        <p:spPr/>
        <p:txBody>
          <a:bodyPr/>
          <a:lstStyle/>
          <a:p>
            <a:fld id="{422BBE94-6443-42E4-8EFE-37A8E7FF6A57}" type="slidenum">
              <a:rPr lang="fr-FR" smtClean="0"/>
              <a:t>4</a:t>
            </a:fld>
            <a:endParaRPr lang="fr-FR" dirty="0"/>
          </a:p>
        </p:txBody>
      </p:sp>
    </p:spTree>
    <p:extLst>
      <p:ext uri="{BB962C8B-B14F-4D97-AF65-F5344CB8AC3E}">
        <p14:creationId xmlns:p14="http://schemas.microsoft.com/office/powerpoint/2010/main" val="634035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100767" cy="460979"/>
          </a:xfrm>
        </p:spPr>
        <p:txBody>
          <a:bodyPr>
            <a:normAutofit fontScale="90000"/>
          </a:bodyPr>
          <a:lstStyle/>
          <a:p>
            <a:r>
              <a:rPr lang="fr-FR" sz="3600" b="1" dirty="0"/>
              <a:t> </a:t>
            </a:r>
            <a:r>
              <a:rPr lang="fr-FR" sz="3600" b="1" u="sng" dirty="0"/>
              <a:t>Préparation du jeu de données</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3591621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Présentation du jeu de données</a:t>
            </a:r>
            <a:endParaRPr lang="fr-FR" sz="2000"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dirty="0"/>
              <a:t> </a:t>
            </a:r>
            <a:r>
              <a:rPr lang="fr-FR" sz="2800" b="1" u="sng" dirty="0"/>
              <a:t>Préparation du jeu de données</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6</a:t>
            </a:fld>
            <a:endParaRPr lang="fr-FR"/>
          </a:p>
        </p:txBody>
      </p:sp>
      <p:graphicFrame>
        <p:nvGraphicFramePr>
          <p:cNvPr id="2" name="Tableau 4">
            <a:extLst>
              <a:ext uri="{FF2B5EF4-FFF2-40B4-BE49-F238E27FC236}">
                <a16:creationId xmlns:a16="http://schemas.microsoft.com/office/drawing/2014/main" id="{3E8BAC0D-4651-4CC7-A54B-DA0858611DAA}"/>
              </a:ext>
            </a:extLst>
          </p:cNvPr>
          <p:cNvGraphicFramePr>
            <a:graphicFrameLocks noGrp="1"/>
          </p:cNvGraphicFramePr>
          <p:nvPr>
            <p:extLst>
              <p:ext uri="{D42A27DB-BD31-4B8C-83A1-F6EECF244321}">
                <p14:modId xmlns:p14="http://schemas.microsoft.com/office/powerpoint/2010/main" val="3955218339"/>
              </p:ext>
            </p:extLst>
          </p:nvPr>
        </p:nvGraphicFramePr>
        <p:xfrm>
          <a:off x="1595709" y="1879860"/>
          <a:ext cx="9000580" cy="4572742"/>
        </p:xfrm>
        <a:graphic>
          <a:graphicData uri="http://schemas.openxmlformats.org/drawingml/2006/table">
            <a:tbl>
              <a:tblPr firstRow="1" bandRow="1">
                <a:tableStyleId>{8A107856-5554-42FB-B03E-39F5DBC370BA}</a:tableStyleId>
              </a:tblPr>
              <a:tblGrid>
                <a:gridCol w="3166040">
                  <a:extLst>
                    <a:ext uri="{9D8B030D-6E8A-4147-A177-3AD203B41FA5}">
                      <a16:colId xmlns:a16="http://schemas.microsoft.com/office/drawing/2014/main" val="3321888192"/>
                    </a:ext>
                  </a:extLst>
                </a:gridCol>
                <a:gridCol w="1749498">
                  <a:extLst>
                    <a:ext uri="{9D8B030D-6E8A-4147-A177-3AD203B41FA5}">
                      <a16:colId xmlns:a16="http://schemas.microsoft.com/office/drawing/2014/main" val="745697589"/>
                    </a:ext>
                  </a:extLst>
                </a:gridCol>
                <a:gridCol w="4085042">
                  <a:extLst>
                    <a:ext uri="{9D8B030D-6E8A-4147-A177-3AD203B41FA5}">
                      <a16:colId xmlns:a16="http://schemas.microsoft.com/office/drawing/2014/main" val="1828002595"/>
                    </a:ext>
                  </a:extLst>
                </a:gridCol>
              </a:tblGrid>
              <a:tr h="273726">
                <a:tc>
                  <a:txBody>
                    <a:bodyPr/>
                    <a:lstStyle/>
                    <a:p>
                      <a:r>
                        <a:rPr lang="fr-FR" dirty="0"/>
                        <a:t>Base de donnée</a:t>
                      </a:r>
                    </a:p>
                  </a:txBody>
                  <a:tcPr/>
                </a:tc>
                <a:tc>
                  <a:txBody>
                    <a:bodyPr/>
                    <a:lstStyle/>
                    <a:p>
                      <a:r>
                        <a:rPr lang="fr-FR" dirty="0"/>
                        <a:t>Shape</a:t>
                      </a:r>
                    </a:p>
                  </a:txBody>
                  <a:tcPr/>
                </a:tc>
                <a:tc>
                  <a:txBody>
                    <a:bodyPr/>
                    <a:lstStyle/>
                    <a:p>
                      <a:r>
                        <a:rPr lang="fr-FR" dirty="0"/>
                        <a:t>Détails</a:t>
                      </a:r>
                    </a:p>
                  </a:txBody>
                  <a:tcPr/>
                </a:tc>
                <a:extLst>
                  <a:ext uri="{0D108BD9-81ED-4DB2-BD59-A6C34878D82A}">
                    <a16:rowId xmlns:a16="http://schemas.microsoft.com/office/drawing/2014/main" val="517089450"/>
                  </a:ext>
                </a:extLst>
              </a:tr>
              <a:tr h="273726">
                <a:tc>
                  <a:txBody>
                    <a:bodyPr/>
                    <a:lstStyle/>
                    <a:p>
                      <a:r>
                        <a:rPr lang="fr-FR" dirty="0"/>
                        <a:t>Data </a:t>
                      </a:r>
                      <a:r>
                        <a:rPr lang="fr-FR" dirty="0" err="1"/>
                        <a:t>Customers</a:t>
                      </a:r>
                      <a:endParaRPr lang="fr-FR" dirty="0"/>
                    </a:p>
                  </a:txBody>
                  <a:tcPr/>
                </a:tc>
                <a:tc>
                  <a:txBody>
                    <a:bodyPr/>
                    <a:lstStyle/>
                    <a:p>
                      <a:r>
                        <a:rPr lang="fr-FR" dirty="0"/>
                        <a:t>(99441, 5)</a:t>
                      </a:r>
                    </a:p>
                  </a:txBody>
                  <a:tcPr/>
                </a:tc>
                <a:tc>
                  <a:txBody>
                    <a:bodyPr/>
                    <a:lstStyle/>
                    <a:p>
                      <a:r>
                        <a:rPr lang="fr-FR" sz="1600" dirty="0"/>
                        <a:t>Informations Clients</a:t>
                      </a:r>
                    </a:p>
                  </a:txBody>
                  <a:tcPr/>
                </a:tc>
                <a:extLst>
                  <a:ext uri="{0D108BD9-81ED-4DB2-BD59-A6C34878D82A}">
                    <a16:rowId xmlns:a16="http://schemas.microsoft.com/office/drawing/2014/main" val="710635541"/>
                  </a:ext>
                </a:extLst>
              </a:tr>
              <a:tr h="273726">
                <a:tc>
                  <a:txBody>
                    <a:bodyPr/>
                    <a:lstStyle/>
                    <a:p>
                      <a:r>
                        <a:rPr lang="fr-FR" dirty="0" err="1"/>
                        <a:t>Data_geolocation</a:t>
                      </a:r>
                      <a:endParaRPr lang="fr-FR" dirty="0"/>
                    </a:p>
                  </a:txBody>
                  <a:tcPr/>
                </a:tc>
                <a:tc>
                  <a:txBody>
                    <a:bodyPr/>
                    <a:lstStyle/>
                    <a:p>
                      <a:r>
                        <a:rPr lang="fr-FR" dirty="0"/>
                        <a:t>(1000163, 5)</a:t>
                      </a:r>
                    </a:p>
                  </a:txBody>
                  <a:tcPr/>
                </a:tc>
                <a:tc>
                  <a:txBody>
                    <a:bodyPr/>
                    <a:lstStyle/>
                    <a:p>
                      <a:r>
                        <a:rPr lang="fr-FR" sz="1600" dirty="0"/>
                        <a:t>Localisations Clients</a:t>
                      </a:r>
                    </a:p>
                  </a:txBody>
                  <a:tcPr/>
                </a:tc>
                <a:extLst>
                  <a:ext uri="{0D108BD9-81ED-4DB2-BD59-A6C34878D82A}">
                    <a16:rowId xmlns:a16="http://schemas.microsoft.com/office/drawing/2014/main" val="2111616172"/>
                  </a:ext>
                </a:extLst>
              </a:tr>
              <a:tr h="427462">
                <a:tc>
                  <a:txBody>
                    <a:bodyPr/>
                    <a:lstStyle/>
                    <a:p>
                      <a:r>
                        <a:rPr lang="fr-FR" dirty="0" err="1"/>
                        <a:t>Data_order_items</a:t>
                      </a:r>
                      <a:endParaRPr lang="fr-FR" dirty="0"/>
                    </a:p>
                  </a:txBody>
                  <a:tcPr/>
                </a:tc>
                <a:tc>
                  <a:txBody>
                    <a:bodyPr/>
                    <a:lstStyle/>
                    <a:p>
                      <a:r>
                        <a:rPr lang="fr-FR" dirty="0"/>
                        <a:t>(112650, 7)</a:t>
                      </a:r>
                    </a:p>
                  </a:txBody>
                  <a:tcPr/>
                </a:tc>
                <a:tc>
                  <a:txBody>
                    <a:bodyPr/>
                    <a:lstStyle/>
                    <a:p>
                      <a:r>
                        <a:rPr lang="fr-FR" sz="1600" dirty="0"/>
                        <a:t>Informations Commandes</a:t>
                      </a:r>
                    </a:p>
                    <a:p>
                      <a:r>
                        <a:rPr lang="fr-FR" sz="1600" dirty="0"/>
                        <a:t>(Prix, </a:t>
                      </a:r>
                      <a:r>
                        <a:rPr lang="fr-FR" sz="1600" dirty="0" err="1"/>
                        <a:t>order_id</a:t>
                      </a:r>
                      <a:r>
                        <a:rPr lang="fr-FR" sz="1600" dirty="0"/>
                        <a:t>…)</a:t>
                      </a:r>
                    </a:p>
                  </a:txBody>
                  <a:tcPr/>
                </a:tc>
                <a:extLst>
                  <a:ext uri="{0D108BD9-81ED-4DB2-BD59-A6C34878D82A}">
                    <a16:rowId xmlns:a16="http://schemas.microsoft.com/office/drawing/2014/main" val="2040709110"/>
                  </a:ext>
                </a:extLst>
              </a:tr>
              <a:tr h="427462">
                <a:tc>
                  <a:txBody>
                    <a:bodyPr/>
                    <a:lstStyle/>
                    <a:p>
                      <a:r>
                        <a:rPr lang="fr-FR" dirty="0" err="1"/>
                        <a:t>Data_order_paymemnts</a:t>
                      </a:r>
                      <a:endParaRPr lang="fr-FR" dirty="0"/>
                    </a:p>
                  </a:txBody>
                  <a:tcPr/>
                </a:tc>
                <a:tc>
                  <a:txBody>
                    <a:bodyPr/>
                    <a:lstStyle/>
                    <a:p>
                      <a:r>
                        <a:rPr lang="fr-FR" dirty="0"/>
                        <a:t>(103886, 5)</a:t>
                      </a:r>
                    </a:p>
                  </a:txBody>
                  <a:tcPr/>
                </a:tc>
                <a:tc>
                  <a:txBody>
                    <a:bodyPr/>
                    <a:lstStyle/>
                    <a:p>
                      <a:r>
                        <a:rPr lang="fr-FR" sz="1600" dirty="0"/>
                        <a:t>Informations Paiements</a:t>
                      </a:r>
                    </a:p>
                    <a:p>
                      <a:r>
                        <a:rPr lang="fr-FR" sz="1600" dirty="0"/>
                        <a:t>(Type de Paiements, Montants…)</a:t>
                      </a:r>
                    </a:p>
                  </a:txBody>
                  <a:tcPr/>
                </a:tc>
                <a:extLst>
                  <a:ext uri="{0D108BD9-81ED-4DB2-BD59-A6C34878D82A}">
                    <a16:rowId xmlns:a16="http://schemas.microsoft.com/office/drawing/2014/main" val="2794170955"/>
                  </a:ext>
                </a:extLst>
              </a:tr>
              <a:tr h="273726">
                <a:tc>
                  <a:txBody>
                    <a:bodyPr/>
                    <a:lstStyle/>
                    <a:p>
                      <a:r>
                        <a:rPr lang="fr-FR" dirty="0" err="1"/>
                        <a:t>Data_order_reviews</a:t>
                      </a:r>
                      <a:endParaRPr lang="fr-FR" dirty="0"/>
                    </a:p>
                  </a:txBody>
                  <a:tcPr/>
                </a:tc>
                <a:tc>
                  <a:txBody>
                    <a:bodyPr/>
                    <a:lstStyle/>
                    <a:p>
                      <a:r>
                        <a:rPr lang="fr-FR" dirty="0"/>
                        <a:t>(100000, 7)</a:t>
                      </a:r>
                    </a:p>
                  </a:txBody>
                  <a:tcPr/>
                </a:tc>
                <a:tc>
                  <a:txBody>
                    <a:bodyPr/>
                    <a:lstStyle/>
                    <a:p>
                      <a:r>
                        <a:rPr lang="fr-FR" sz="1600" dirty="0"/>
                        <a:t>Informations Post-Commandes</a:t>
                      </a:r>
                    </a:p>
                  </a:txBody>
                  <a:tcPr/>
                </a:tc>
                <a:extLst>
                  <a:ext uri="{0D108BD9-81ED-4DB2-BD59-A6C34878D82A}">
                    <a16:rowId xmlns:a16="http://schemas.microsoft.com/office/drawing/2014/main" val="3290062602"/>
                  </a:ext>
                </a:extLst>
              </a:tr>
              <a:tr h="427462">
                <a:tc>
                  <a:txBody>
                    <a:bodyPr/>
                    <a:lstStyle/>
                    <a:p>
                      <a:r>
                        <a:rPr lang="fr-FR" dirty="0" err="1"/>
                        <a:t>Data_orders</a:t>
                      </a:r>
                      <a:endParaRPr lang="fr-FR" dirty="0"/>
                    </a:p>
                  </a:txBody>
                  <a:tcPr/>
                </a:tc>
                <a:tc>
                  <a:txBody>
                    <a:bodyPr/>
                    <a:lstStyle/>
                    <a:p>
                      <a:r>
                        <a:rPr lang="fr-FR" dirty="0"/>
                        <a:t>(99441, 8)</a:t>
                      </a:r>
                    </a:p>
                  </a:txBody>
                  <a:tcPr/>
                </a:tc>
                <a:tc>
                  <a:txBody>
                    <a:bodyPr/>
                    <a:lstStyle/>
                    <a:p>
                      <a:r>
                        <a:rPr lang="fr-FR" sz="1600" dirty="0"/>
                        <a:t>Informations Commandes</a:t>
                      </a:r>
                    </a:p>
                    <a:p>
                      <a:r>
                        <a:rPr lang="fr-FR" sz="1600" dirty="0"/>
                        <a:t>(Date de commande, </a:t>
                      </a:r>
                      <a:r>
                        <a:rPr lang="fr-FR" sz="1600" dirty="0" err="1"/>
                        <a:t>order_id</a:t>
                      </a:r>
                      <a:r>
                        <a:rPr lang="fr-FR" sz="1600" dirty="0"/>
                        <a:t>…)</a:t>
                      </a:r>
                    </a:p>
                  </a:txBody>
                  <a:tcPr/>
                </a:tc>
                <a:extLst>
                  <a:ext uri="{0D108BD9-81ED-4DB2-BD59-A6C34878D82A}">
                    <a16:rowId xmlns:a16="http://schemas.microsoft.com/office/drawing/2014/main" val="2955585502"/>
                  </a:ext>
                </a:extLst>
              </a:tr>
              <a:tr h="427462">
                <a:tc>
                  <a:txBody>
                    <a:bodyPr/>
                    <a:lstStyle/>
                    <a:p>
                      <a:r>
                        <a:rPr lang="fr-FR" dirty="0" err="1"/>
                        <a:t>Data_product_category</a:t>
                      </a:r>
                      <a:endParaRPr lang="fr-FR" dirty="0"/>
                    </a:p>
                  </a:txBody>
                  <a:tcPr/>
                </a:tc>
                <a:tc>
                  <a:txBody>
                    <a:bodyPr/>
                    <a:lstStyle/>
                    <a:p>
                      <a:r>
                        <a:rPr lang="fr-FR" dirty="0"/>
                        <a:t>(71, 2)</a:t>
                      </a:r>
                    </a:p>
                  </a:txBody>
                  <a:tcPr/>
                </a:tc>
                <a:tc>
                  <a:txBody>
                    <a:bodyPr/>
                    <a:lstStyle/>
                    <a:p>
                      <a:r>
                        <a:rPr lang="fr-FR" sz="1600" dirty="0" err="1"/>
                        <a:t>Categories</a:t>
                      </a:r>
                      <a:r>
                        <a:rPr lang="fr-FR" sz="1600" dirty="0"/>
                        <a:t> des produits en anglais et brésilien</a:t>
                      </a:r>
                    </a:p>
                  </a:txBody>
                  <a:tcPr/>
                </a:tc>
                <a:extLst>
                  <a:ext uri="{0D108BD9-81ED-4DB2-BD59-A6C34878D82A}">
                    <a16:rowId xmlns:a16="http://schemas.microsoft.com/office/drawing/2014/main" val="1309105383"/>
                  </a:ext>
                </a:extLst>
              </a:tr>
              <a:tr h="273726">
                <a:tc>
                  <a:txBody>
                    <a:bodyPr/>
                    <a:lstStyle/>
                    <a:p>
                      <a:r>
                        <a:rPr lang="fr-FR" dirty="0" err="1"/>
                        <a:t>Data_products</a:t>
                      </a:r>
                      <a:endParaRPr lang="fr-FR" dirty="0"/>
                    </a:p>
                  </a:txBody>
                  <a:tcPr/>
                </a:tc>
                <a:tc>
                  <a:txBody>
                    <a:bodyPr/>
                    <a:lstStyle/>
                    <a:p>
                      <a:r>
                        <a:rPr lang="fr-FR" dirty="0"/>
                        <a:t>(32951, 9)</a:t>
                      </a:r>
                    </a:p>
                  </a:txBody>
                  <a:tcPr/>
                </a:tc>
                <a:tc>
                  <a:txBody>
                    <a:bodyPr/>
                    <a:lstStyle/>
                    <a:p>
                      <a:r>
                        <a:rPr lang="fr-FR" sz="1600" dirty="0"/>
                        <a:t>Informations Produits</a:t>
                      </a:r>
                    </a:p>
                  </a:txBody>
                  <a:tcPr/>
                </a:tc>
                <a:extLst>
                  <a:ext uri="{0D108BD9-81ED-4DB2-BD59-A6C34878D82A}">
                    <a16:rowId xmlns:a16="http://schemas.microsoft.com/office/drawing/2014/main" val="2993748100"/>
                  </a:ext>
                </a:extLst>
              </a:tr>
              <a:tr h="427462">
                <a:tc>
                  <a:txBody>
                    <a:bodyPr/>
                    <a:lstStyle/>
                    <a:p>
                      <a:r>
                        <a:rPr lang="fr-FR" dirty="0" err="1"/>
                        <a:t>Data_sellers</a:t>
                      </a:r>
                      <a:endParaRPr lang="fr-FR" dirty="0"/>
                    </a:p>
                  </a:txBody>
                  <a:tcPr/>
                </a:tc>
                <a:tc>
                  <a:txBody>
                    <a:bodyPr/>
                    <a:lstStyle/>
                    <a:p>
                      <a:r>
                        <a:rPr lang="fr-FR" dirty="0"/>
                        <a:t>(3095, 4)</a:t>
                      </a:r>
                    </a:p>
                  </a:txBody>
                  <a:tcPr/>
                </a:tc>
                <a:tc>
                  <a:txBody>
                    <a:bodyPr/>
                    <a:lstStyle/>
                    <a:p>
                      <a:r>
                        <a:rPr lang="fr-FR" sz="1600" dirty="0"/>
                        <a:t>Informations Vendeurs</a:t>
                      </a:r>
                    </a:p>
                    <a:p>
                      <a:r>
                        <a:rPr lang="fr-FR" sz="1600" dirty="0"/>
                        <a:t>(Pays, </a:t>
                      </a:r>
                      <a:r>
                        <a:rPr lang="fr-FR" sz="1600" dirty="0" err="1"/>
                        <a:t>seller_id</a:t>
                      </a:r>
                      <a:r>
                        <a:rPr lang="fr-FR" sz="1600" dirty="0"/>
                        <a:t>…)</a:t>
                      </a:r>
                    </a:p>
                  </a:txBody>
                  <a:tcPr/>
                </a:tc>
                <a:extLst>
                  <a:ext uri="{0D108BD9-81ED-4DB2-BD59-A6C34878D82A}">
                    <a16:rowId xmlns:a16="http://schemas.microsoft.com/office/drawing/2014/main" val="590716256"/>
                  </a:ext>
                </a:extLst>
              </a:tr>
            </a:tbl>
          </a:graphicData>
        </a:graphic>
      </p:graphicFrame>
    </p:spTree>
    <p:extLst>
      <p:ext uri="{BB962C8B-B14F-4D97-AF65-F5344CB8AC3E}">
        <p14:creationId xmlns:p14="http://schemas.microsoft.com/office/powerpoint/2010/main" val="179785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E2CB66-036F-45D2-B749-46A4CED0B4AA}"/>
              </a:ext>
            </a:extLst>
          </p:cNvPr>
          <p:cNvSpPr>
            <a:spLocks noGrp="1"/>
          </p:cNvSpPr>
          <p:nvPr>
            <p:ph idx="1"/>
          </p:nvPr>
        </p:nvSpPr>
        <p:spPr>
          <a:xfrm>
            <a:off x="185791" y="1167752"/>
            <a:ext cx="5387643" cy="484647"/>
          </a:xfrm>
        </p:spPr>
        <p:txBody>
          <a:bodyPr>
            <a:normAutofit/>
          </a:bodyPr>
          <a:lstStyle/>
          <a:p>
            <a:pPr marL="0" indent="0" algn="just">
              <a:buNone/>
            </a:pPr>
            <a:r>
              <a:rPr lang="fr-FR" sz="2000" b="1" u="sng" dirty="0"/>
              <a:t>Mise en place d’un jeu de données unique</a:t>
            </a:r>
            <a:endParaRPr lang="fr-FR" sz="2000" dirty="0"/>
          </a:p>
        </p:txBody>
      </p:sp>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dirty="0"/>
              <a:t> </a:t>
            </a:r>
            <a:r>
              <a:rPr lang="fr-FR" sz="2800" b="1" u="sng" dirty="0"/>
              <a:t>Préparation du jeu de données</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19" name="ZoneTexte 18">
            <a:extLst>
              <a:ext uri="{FF2B5EF4-FFF2-40B4-BE49-F238E27FC236}">
                <a16:creationId xmlns:a16="http://schemas.microsoft.com/office/drawing/2014/main" id="{AFCCBC68-FB86-4528-8993-51280AFF11B3}"/>
              </a:ext>
            </a:extLst>
          </p:cNvPr>
          <p:cNvSpPr txBox="1"/>
          <p:nvPr/>
        </p:nvSpPr>
        <p:spPr>
          <a:xfrm>
            <a:off x="185791" y="1652399"/>
            <a:ext cx="12006209" cy="1815882"/>
          </a:xfrm>
          <a:prstGeom prst="rect">
            <a:avLst/>
          </a:prstGeom>
          <a:noFill/>
        </p:spPr>
        <p:txBody>
          <a:bodyPr wrap="square" rtlCol="0">
            <a:spAutoFit/>
          </a:bodyPr>
          <a:lstStyle/>
          <a:p>
            <a:r>
              <a:rPr lang="fr-FR" sz="1600" b="1" u="sng" dirty="0"/>
              <a:t>Etapes : </a:t>
            </a:r>
          </a:p>
          <a:p>
            <a:endParaRPr lang="fr-FR" sz="1600" b="1" u="sng" dirty="0"/>
          </a:p>
          <a:p>
            <a:pPr marL="742950" lvl="1" indent="-285750">
              <a:buFont typeface="Wingdings" panose="05000000000000000000" pitchFamily="2" charset="2"/>
              <a:buChar char="ü"/>
            </a:pPr>
            <a:r>
              <a:rPr lang="fr-FR" sz="1600" dirty="0"/>
              <a:t>Harmonisation du </a:t>
            </a:r>
            <a:r>
              <a:rPr lang="fr-FR" sz="1600" dirty="0" err="1"/>
              <a:t>Dataset</a:t>
            </a:r>
            <a:r>
              <a:rPr lang="fr-FR" sz="1600" dirty="0"/>
              <a:t> en utilisant comme colonne de référence </a:t>
            </a:r>
            <a:r>
              <a:rPr lang="fr-FR" sz="1600" b="1" dirty="0"/>
              <a:t>l’</a:t>
            </a:r>
            <a:r>
              <a:rPr lang="fr-FR" sz="1600" b="1" dirty="0" err="1"/>
              <a:t>Order_id</a:t>
            </a:r>
            <a:endParaRPr lang="fr-FR" sz="1600" dirty="0"/>
          </a:p>
          <a:p>
            <a:pPr marL="742950" lvl="1" indent="-285750">
              <a:buFont typeface="Wingdings" panose="05000000000000000000" pitchFamily="2" charset="2"/>
              <a:buChar char="ü"/>
            </a:pPr>
            <a:r>
              <a:rPr lang="fr-FR" sz="1600" dirty="0"/>
              <a:t>Traduction des produits du Brésilien vers l’Anglais</a:t>
            </a:r>
          </a:p>
          <a:p>
            <a:pPr marL="742950" lvl="1" indent="-285750">
              <a:buFont typeface="Wingdings" panose="05000000000000000000" pitchFamily="2" charset="2"/>
              <a:buChar char="ü"/>
            </a:pPr>
            <a:r>
              <a:rPr lang="fr-FR" sz="1600" dirty="0"/>
              <a:t>Regroupement des produits par un nombre de catégories moins important =&gt; </a:t>
            </a:r>
            <a:r>
              <a:rPr lang="fr-FR" sz="1600" b="1" dirty="0"/>
              <a:t>Passage de 72 à 13 catégories</a:t>
            </a:r>
          </a:p>
          <a:p>
            <a:pPr marL="742950" lvl="1" indent="-285750">
              <a:buFont typeface="Wingdings" panose="05000000000000000000" pitchFamily="2" charset="2"/>
              <a:buChar char="ü"/>
            </a:pPr>
            <a:r>
              <a:rPr lang="fr-FR" sz="1600" dirty="0"/>
              <a:t>Suppression des colonnes en doublon et non essentielles </a:t>
            </a:r>
          </a:p>
          <a:p>
            <a:pPr marL="742950" lvl="1" indent="-285750">
              <a:buFont typeface="Wingdings" panose="05000000000000000000" pitchFamily="2" charset="2"/>
              <a:buChar char="ü"/>
            </a:pPr>
            <a:r>
              <a:rPr lang="fr-FR" sz="1600" b="1" dirty="0"/>
              <a:t>Shape finale : (98391, 39)</a:t>
            </a:r>
            <a:endParaRPr lang="fr-FR" sz="1600" dirty="0"/>
          </a:p>
        </p:txBody>
      </p:sp>
      <p:sp>
        <p:nvSpPr>
          <p:cNvPr id="4" name="Espace réservé du numéro de diapositive 3">
            <a:extLst>
              <a:ext uri="{FF2B5EF4-FFF2-40B4-BE49-F238E27FC236}">
                <a16:creationId xmlns:a16="http://schemas.microsoft.com/office/drawing/2014/main" id="{66FAB967-4819-4A01-9D39-A50F0BC24A3A}"/>
              </a:ext>
            </a:extLst>
          </p:cNvPr>
          <p:cNvSpPr>
            <a:spLocks noGrp="1"/>
          </p:cNvSpPr>
          <p:nvPr>
            <p:ph type="sldNum" sz="quarter" idx="12"/>
          </p:nvPr>
        </p:nvSpPr>
        <p:spPr/>
        <p:txBody>
          <a:bodyPr/>
          <a:lstStyle/>
          <a:p>
            <a:fld id="{422BBE94-6443-42E4-8EFE-37A8E7FF6A57}" type="slidenum">
              <a:rPr lang="fr-FR" smtClean="0"/>
              <a:t>7</a:t>
            </a:fld>
            <a:endParaRPr lang="fr-FR"/>
          </a:p>
        </p:txBody>
      </p:sp>
      <p:sp>
        <p:nvSpPr>
          <p:cNvPr id="10" name="ZoneTexte 9">
            <a:extLst>
              <a:ext uri="{FF2B5EF4-FFF2-40B4-BE49-F238E27FC236}">
                <a16:creationId xmlns:a16="http://schemas.microsoft.com/office/drawing/2014/main" id="{BE17C677-6D85-4AE1-BD44-F16D268C8B8E}"/>
              </a:ext>
            </a:extLst>
          </p:cNvPr>
          <p:cNvSpPr txBox="1"/>
          <p:nvPr/>
        </p:nvSpPr>
        <p:spPr>
          <a:xfrm>
            <a:off x="5573434" y="4245135"/>
            <a:ext cx="12006209" cy="1323439"/>
          </a:xfrm>
          <a:prstGeom prst="rect">
            <a:avLst/>
          </a:prstGeom>
          <a:noFill/>
        </p:spPr>
        <p:txBody>
          <a:bodyPr wrap="square" rtlCol="0">
            <a:spAutoFit/>
          </a:bodyPr>
          <a:lstStyle/>
          <a:p>
            <a:r>
              <a:rPr lang="fr-FR" sz="1600" b="1" u="sng" dirty="0"/>
              <a:t>Traitement de NaN : </a:t>
            </a:r>
          </a:p>
          <a:p>
            <a:endParaRPr lang="fr-FR" sz="1600" b="1" u="sng" dirty="0"/>
          </a:p>
          <a:p>
            <a:pPr marL="742950" lvl="1" indent="-285750">
              <a:buFont typeface="Wingdings" panose="05000000000000000000" pitchFamily="2" charset="2"/>
              <a:buChar char="ü"/>
            </a:pPr>
            <a:r>
              <a:rPr lang="fr-FR" sz="1600" dirty="0"/>
              <a:t>Colonne quantitative =&gt; Remplacement par la moyenne</a:t>
            </a:r>
          </a:p>
          <a:p>
            <a:pPr marL="742950" lvl="1" indent="-285750">
              <a:buFont typeface="Wingdings" panose="05000000000000000000" pitchFamily="2" charset="2"/>
              <a:buChar char="ü"/>
            </a:pPr>
            <a:r>
              <a:rPr lang="fr-FR" sz="1600" dirty="0"/>
              <a:t>Colonne </a:t>
            </a:r>
            <a:r>
              <a:rPr lang="fr-FR" sz="1600" dirty="0" err="1"/>
              <a:t>Review_Comment</a:t>
            </a:r>
            <a:r>
              <a:rPr lang="fr-FR" sz="1600" dirty="0"/>
              <a:t> =&gt; Remplacement par « No comment »</a:t>
            </a:r>
          </a:p>
          <a:p>
            <a:pPr marL="742950" lvl="1" indent="-285750">
              <a:buFont typeface="Wingdings" panose="05000000000000000000" pitchFamily="2" charset="2"/>
              <a:buChar char="ü"/>
            </a:pPr>
            <a:r>
              <a:rPr lang="fr-FR" sz="1600" dirty="0"/>
              <a:t>Suppression des lignes nulles =&gt; </a:t>
            </a:r>
            <a:r>
              <a:rPr lang="fr-FR" sz="1600" b="1" dirty="0"/>
              <a:t>2195 lignes</a:t>
            </a:r>
          </a:p>
        </p:txBody>
      </p:sp>
      <p:pic>
        <p:nvPicPr>
          <p:cNvPr id="4098" name="Picture 2">
            <a:extLst>
              <a:ext uri="{FF2B5EF4-FFF2-40B4-BE49-F238E27FC236}">
                <a16:creationId xmlns:a16="http://schemas.microsoft.com/office/drawing/2014/main" id="{8880BC2C-FB99-4F4F-BA6B-FBED2C40EE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661498"/>
            <a:ext cx="4175042" cy="308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92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B246E-533F-4CE7-BDD3-2290BC8E4C57}"/>
              </a:ext>
            </a:extLst>
          </p:cNvPr>
          <p:cNvSpPr>
            <a:spLocks noGrp="1"/>
          </p:cNvSpPr>
          <p:nvPr>
            <p:ph type="ctrTitle"/>
          </p:nvPr>
        </p:nvSpPr>
        <p:spPr>
          <a:xfrm>
            <a:off x="2045616" y="3198510"/>
            <a:ext cx="8100767" cy="460979"/>
          </a:xfrm>
        </p:spPr>
        <p:txBody>
          <a:bodyPr>
            <a:normAutofit fontScale="90000"/>
          </a:bodyPr>
          <a:lstStyle/>
          <a:p>
            <a:r>
              <a:rPr lang="fr-FR" sz="3600" b="1" u="sng" dirty="0"/>
              <a:t>Analyse exploratoire</a:t>
            </a:r>
          </a:p>
        </p:txBody>
      </p:sp>
      <p:sp>
        <p:nvSpPr>
          <p:cNvPr id="35" name="Rectangle 34">
            <a:extLst>
              <a:ext uri="{FF2B5EF4-FFF2-40B4-BE49-F238E27FC236}">
                <a16:creationId xmlns:a16="http://schemas.microsoft.com/office/drawing/2014/main" id="{70D3EB9E-C3BD-47FE-9EEB-9EFC62D78892}"/>
              </a:ext>
            </a:extLst>
          </p:cNvPr>
          <p:cNvSpPr/>
          <p:nvPr/>
        </p:nvSpPr>
        <p:spPr>
          <a:xfrm>
            <a:off x="0" y="6397022"/>
            <a:ext cx="12192000" cy="46097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DB62B93-5B40-45FA-95F9-976944975F8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7" name="Image 6">
            <a:extLst>
              <a:ext uri="{FF2B5EF4-FFF2-40B4-BE49-F238E27FC236}">
                <a16:creationId xmlns:a16="http://schemas.microsoft.com/office/drawing/2014/main" id="{E70203F0-6E03-4F43-8949-18E8A801206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Tree>
    <p:extLst>
      <p:ext uri="{BB962C8B-B14F-4D97-AF65-F5344CB8AC3E}">
        <p14:creationId xmlns:p14="http://schemas.microsoft.com/office/powerpoint/2010/main" val="3571194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58406FBD-E0AA-412F-9195-A0EA2AEF7446}"/>
              </a:ext>
            </a:extLst>
          </p:cNvPr>
          <p:cNvSpPr txBox="1">
            <a:spLocks/>
          </p:cNvSpPr>
          <p:nvPr/>
        </p:nvSpPr>
        <p:spPr>
          <a:xfrm>
            <a:off x="3402178" y="308213"/>
            <a:ext cx="5387643" cy="502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800" b="1" u="sng" dirty="0"/>
              <a:t>Analyse exploratoire</a:t>
            </a:r>
            <a:endParaRPr lang="fr-FR" sz="2100" b="1" u="sng" dirty="0"/>
          </a:p>
        </p:txBody>
      </p:sp>
      <p:pic>
        <p:nvPicPr>
          <p:cNvPr id="8" name="Image 7">
            <a:extLst>
              <a:ext uri="{FF2B5EF4-FFF2-40B4-BE49-F238E27FC236}">
                <a16:creationId xmlns:a16="http://schemas.microsoft.com/office/drawing/2014/main" id="{9511FB9D-E82D-46C3-81DF-9351D1751D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157255"/>
            <a:ext cx="1180776" cy="533846"/>
          </a:xfrm>
          <a:prstGeom prst="rect">
            <a:avLst/>
          </a:prstGeom>
        </p:spPr>
      </p:pic>
      <p:pic>
        <p:nvPicPr>
          <p:cNvPr id="9" name="Image 8">
            <a:extLst>
              <a:ext uri="{FF2B5EF4-FFF2-40B4-BE49-F238E27FC236}">
                <a16:creationId xmlns:a16="http://schemas.microsoft.com/office/drawing/2014/main" id="{7792BEBB-26E5-4D7F-BAC8-527ADDCBA53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676" y="181854"/>
            <a:ext cx="484647" cy="484647"/>
          </a:xfrm>
          <a:prstGeom prst="rect">
            <a:avLst/>
          </a:prstGeom>
          <a:noFill/>
          <a:ln>
            <a:noFill/>
          </a:ln>
        </p:spPr>
      </p:pic>
      <p:sp>
        <p:nvSpPr>
          <p:cNvPr id="7" name="ZoneTexte 6">
            <a:extLst>
              <a:ext uri="{FF2B5EF4-FFF2-40B4-BE49-F238E27FC236}">
                <a16:creationId xmlns:a16="http://schemas.microsoft.com/office/drawing/2014/main" id="{5D6477FD-4F60-4FE8-B5A5-13FB5426C9B8}"/>
              </a:ext>
            </a:extLst>
          </p:cNvPr>
          <p:cNvSpPr txBox="1"/>
          <p:nvPr/>
        </p:nvSpPr>
        <p:spPr>
          <a:xfrm>
            <a:off x="185791" y="1468434"/>
            <a:ext cx="12006209" cy="584775"/>
          </a:xfrm>
          <a:prstGeom prst="rect">
            <a:avLst/>
          </a:prstGeom>
          <a:noFill/>
        </p:spPr>
        <p:txBody>
          <a:bodyPr wrap="square" rtlCol="0">
            <a:spAutoFit/>
          </a:bodyPr>
          <a:lstStyle/>
          <a:p>
            <a:r>
              <a:rPr lang="fr-FR" sz="1600" b="1" u="sng" dirty="0"/>
              <a:t>Date de première commande :</a:t>
            </a:r>
            <a:r>
              <a:rPr lang="fr-FR" sz="1600" b="1" dirty="0"/>
              <a:t> </a:t>
            </a:r>
            <a:r>
              <a:rPr lang="fr-FR" sz="1600" dirty="0"/>
              <a:t>03/10/2016</a:t>
            </a:r>
          </a:p>
          <a:p>
            <a:r>
              <a:rPr lang="fr-FR" sz="1600" b="1" u="sng" dirty="0"/>
              <a:t>Date de dernière commande :</a:t>
            </a:r>
            <a:r>
              <a:rPr lang="fr-FR" sz="1600" dirty="0"/>
              <a:t> 29/08/2018</a:t>
            </a:r>
          </a:p>
        </p:txBody>
      </p:sp>
      <p:sp>
        <p:nvSpPr>
          <p:cNvPr id="4" name="Espace réservé du numéro de diapositive 3">
            <a:extLst>
              <a:ext uri="{FF2B5EF4-FFF2-40B4-BE49-F238E27FC236}">
                <a16:creationId xmlns:a16="http://schemas.microsoft.com/office/drawing/2014/main" id="{190C7117-3B46-4572-8E45-7C515C5A7EC5}"/>
              </a:ext>
            </a:extLst>
          </p:cNvPr>
          <p:cNvSpPr>
            <a:spLocks noGrp="1"/>
          </p:cNvSpPr>
          <p:nvPr>
            <p:ph type="sldNum" sz="quarter" idx="12"/>
          </p:nvPr>
        </p:nvSpPr>
        <p:spPr/>
        <p:txBody>
          <a:bodyPr/>
          <a:lstStyle/>
          <a:p>
            <a:fld id="{422BBE94-6443-42E4-8EFE-37A8E7FF6A57}" type="slidenum">
              <a:rPr lang="fr-FR" smtClean="0"/>
              <a:t>9</a:t>
            </a:fld>
            <a:endParaRPr lang="fr-FR"/>
          </a:p>
        </p:txBody>
      </p:sp>
      <p:pic>
        <p:nvPicPr>
          <p:cNvPr id="1026" name="Picture 2">
            <a:extLst>
              <a:ext uri="{FF2B5EF4-FFF2-40B4-BE49-F238E27FC236}">
                <a16:creationId xmlns:a16="http://schemas.microsoft.com/office/drawing/2014/main" id="{E59607F9-D2CC-40CA-8ECA-982B26563F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424" y="2503611"/>
            <a:ext cx="5329186" cy="38527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881FF28-DA85-4B3D-8BDC-082EC81D3E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9870" y="2479011"/>
            <a:ext cx="5355396" cy="3852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86404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1923</TotalTime>
  <Words>940</Words>
  <Application>Microsoft Office PowerPoint</Application>
  <PresentationFormat>Grand écran</PresentationFormat>
  <Paragraphs>225</Paragraphs>
  <Slides>30</Slides>
  <Notes>27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30</vt:i4>
      </vt:variant>
    </vt:vector>
  </HeadingPairs>
  <TitlesOfParts>
    <vt:vector size="35" baseType="lpstr">
      <vt:lpstr>Arial</vt:lpstr>
      <vt:lpstr>Calibri</vt:lpstr>
      <vt:lpstr>Calibri Light</vt:lpstr>
      <vt:lpstr>Wingdings</vt:lpstr>
      <vt:lpstr>Thème Office</vt:lpstr>
      <vt:lpstr>Projet n°5</vt:lpstr>
      <vt:lpstr>Présentation PowerPoint</vt:lpstr>
      <vt:lpstr>Contexte &amp; Problématique</vt:lpstr>
      <vt:lpstr>Présentation PowerPoint</vt:lpstr>
      <vt:lpstr> Préparation du jeu de données</vt:lpstr>
      <vt:lpstr>Présentation PowerPoint</vt:lpstr>
      <vt:lpstr>Présentation PowerPoint</vt:lpstr>
      <vt:lpstr>Analyse exploratoire</vt:lpstr>
      <vt:lpstr>Présentation PowerPoint</vt:lpstr>
      <vt:lpstr>Présentation PowerPoint</vt:lpstr>
      <vt:lpstr>Présentation PowerPoint</vt:lpstr>
      <vt:lpstr>Présentation PowerPoint</vt:lpstr>
      <vt:lpstr>Modèles de Clustering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Analyse RFM avec le modèle optimal</vt:lpstr>
      <vt:lpstr>Présentation PowerPoint</vt:lpstr>
      <vt:lpstr>Présentation PowerPoint</vt:lpstr>
      <vt:lpstr>Présentation PowerPoint</vt:lpstr>
      <vt:lpstr>Présentation PowerPoint</vt:lpstr>
      <vt:lpstr>Critiques &amp; Conclusion</vt:lpstr>
      <vt:lpstr>Présentation PowerPoint</vt:lpstr>
      <vt:lpstr>Présentation PowerPoint</vt:lpstr>
      <vt:lpstr>Merci de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n°2</dc:title>
  <dc:creator>Anojan</dc:creator>
  <cp:lastModifiedBy>Anojan ANANTHARAJAH</cp:lastModifiedBy>
  <cp:revision>284</cp:revision>
  <dcterms:created xsi:type="dcterms:W3CDTF">2020-12-03T18:05:25Z</dcterms:created>
  <dcterms:modified xsi:type="dcterms:W3CDTF">2021-07-03T08:19:43Z</dcterms:modified>
</cp:coreProperties>
</file>