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7" r:id="rId2"/>
    <p:sldId id="262" r:id="rId3"/>
    <p:sldId id="270" r:id="rId4"/>
    <p:sldId id="280" r:id="rId5"/>
    <p:sldId id="281" r:id="rId6"/>
    <p:sldId id="366" r:id="rId7"/>
    <p:sldId id="327" r:id="rId8"/>
    <p:sldId id="367" r:id="rId9"/>
    <p:sldId id="353" r:id="rId10"/>
    <p:sldId id="355" r:id="rId11"/>
    <p:sldId id="356" r:id="rId12"/>
    <p:sldId id="364" r:id="rId13"/>
    <p:sldId id="359" r:id="rId14"/>
    <p:sldId id="360" r:id="rId15"/>
    <p:sldId id="361" r:id="rId16"/>
    <p:sldId id="362" r:id="rId17"/>
    <p:sldId id="365" r:id="rId18"/>
    <p:sldId id="363" r:id="rId19"/>
    <p:sldId id="309" r:id="rId20"/>
    <p:sldId id="382" r:id="rId21"/>
    <p:sldId id="369" r:id="rId22"/>
    <p:sldId id="370" r:id="rId23"/>
    <p:sldId id="371" r:id="rId24"/>
    <p:sldId id="374" r:id="rId25"/>
    <p:sldId id="372" r:id="rId26"/>
    <p:sldId id="377" r:id="rId27"/>
    <p:sldId id="378" r:id="rId28"/>
    <p:sldId id="380" r:id="rId29"/>
    <p:sldId id="379" r:id="rId30"/>
    <p:sldId id="381" r:id="rId31"/>
    <p:sldId id="325" r:id="rId32"/>
    <p:sldId id="347" r:id="rId33"/>
    <p:sldId id="30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3" autoAdjust="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CF417B8-F486-4D15-8342-EB90EAA3CB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C9DE11C-1704-4C35-A30D-592CBDFC25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1A604-A5B8-40D7-B78A-0F36EEA423DD}" type="datetimeFigureOut">
              <a:rPr lang="fr-FR" smtClean="0"/>
              <a:t>17/08/2021</a:t>
            </a:fld>
            <a:endParaRPr lang="fr-FR"/>
          </a:p>
        </p:txBody>
      </p:sp>
      <p:sp>
        <p:nvSpPr>
          <p:cNvPr id="4" name="Espace réservé du pied de page 3">
            <a:extLst>
              <a:ext uri="{FF2B5EF4-FFF2-40B4-BE49-F238E27FC236}">
                <a16:creationId xmlns:a16="http://schemas.microsoft.com/office/drawing/2014/main" id="{70CA5225-C4F8-4C43-9F4B-48D4FF5905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9D6DAAE-5B5A-4545-8999-7CB5DE6A7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5D0EB2-0263-4ACA-A393-38349B4428D8}" type="slidenum">
              <a:rPr lang="fr-FR" smtClean="0"/>
              <a:t>‹N°›</a:t>
            </a:fld>
            <a:endParaRPr lang="fr-FR"/>
          </a:p>
        </p:txBody>
      </p:sp>
    </p:spTree>
    <p:extLst>
      <p:ext uri="{BB962C8B-B14F-4D97-AF65-F5344CB8AC3E}">
        <p14:creationId xmlns:p14="http://schemas.microsoft.com/office/powerpoint/2010/main" val="12748809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61E8EA8-95D5-4750-A75C-B4E50D5E3C1F}" type="datetimeFigureOut">
              <a:rPr lang="fr-FR" smtClean="0"/>
              <a:t>17/08/2021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AA12-EF4A-4F80-A39A-A04ECD4092F0}" type="slidenum">
              <a:rPr lang="fr-FR" smtClean="0"/>
              <a:t>‹N°›</a:t>
            </a:fld>
            <a:endParaRPr lang="fr-FR"/>
          </a:p>
        </p:txBody>
      </p:sp>
    </p:spTree>
    <p:extLst>
      <p:ext uri="{BB962C8B-B14F-4D97-AF65-F5344CB8AC3E}">
        <p14:creationId xmlns:p14="http://schemas.microsoft.com/office/powerpoint/2010/main" val="288789532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1A78C364-BF30-46FB-A00B-E2C8657349CA}"/>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99649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94BC263-AB2A-44E7-945B-B9D23405382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523119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10628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448453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643102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4019403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94BC263-AB2A-44E7-945B-B9D23405382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151751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992986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94BC263-AB2A-44E7-945B-B9D23405382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803828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94BC263-AB2A-44E7-945B-B9D23405382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935359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26933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F92FE251-89D2-43F4-BB11-4BEBDEC2528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907945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717124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893772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94BC263-AB2A-44E7-945B-B9D23405382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018219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526917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486875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251055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94BC263-AB2A-44E7-945B-B9D23405382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68735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077191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111746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59FCB84B-98C4-4DAD-8675-2AB9BB1BC387}"/>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67401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2786351-958D-4978-9AAA-DC45B933AEC1}"/>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3218123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7CF0CEC-B847-4E71-AB40-ACBC9E1B084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112441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2786351-958D-4978-9AAA-DC45B933AEC1}"/>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981653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98403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2786351-958D-4978-9AAA-DC45B933AEC1}"/>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62776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53173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442055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3811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F478A2-5CF8-4654-ABBF-A13B67A8CC5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1AC4CE7-F35E-445B-A82B-CCAF71D61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8CCE3F6-AB88-426D-8183-53B116623148}"/>
              </a:ext>
            </a:extLst>
          </p:cNvPr>
          <p:cNvSpPr>
            <a:spLocks noGrp="1"/>
          </p:cNvSpPr>
          <p:nvPr>
            <p:ph type="dt" sz="half" idx="10"/>
          </p:nvPr>
        </p:nvSpPr>
        <p:spPr/>
        <p:txBody>
          <a:bodyPr/>
          <a:lstStyle/>
          <a:p>
            <a:fld id="{A99428E0-8BB2-4E4C-9C4C-A6B9C456A6CA}" type="datetime1">
              <a:rPr lang="fr-FR" smtClean="0"/>
              <a:t>17/08/2021</a:t>
            </a:fld>
            <a:endParaRPr lang="fr-FR"/>
          </a:p>
        </p:txBody>
      </p:sp>
      <p:sp>
        <p:nvSpPr>
          <p:cNvPr id="5" name="Espace réservé du pied de page 4">
            <a:extLst>
              <a:ext uri="{FF2B5EF4-FFF2-40B4-BE49-F238E27FC236}">
                <a16:creationId xmlns:a16="http://schemas.microsoft.com/office/drawing/2014/main" id="{60BB28D7-DF6E-4E19-965F-A68C46FE92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CAC90F-0F30-432B-A353-1040E1C5A61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05295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518D4-E881-47DC-BBA7-D11E8DCECA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DB05451-A93B-418B-80E7-711289C5F6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C6E59A-3A77-4A95-A779-8F5BE09A1389}"/>
              </a:ext>
            </a:extLst>
          </p:cNvPr>
          <p:cNvSpPr>
            <a:spLocks noGrp="1"/>
          </p:cNvSpPr>
          <p:nvPr>
            <p:ph type="dt" sz="half" idx="10"/>
          </p:nvPr>
        </p:nvSpPr>
        <p:spPr/>
        <p:txBody>
          <a:bodyPr/>
          <a:lstStyle/>
          <a:p>
            <a:fld id="{65D98FB4-0CAF-4260-AD4A-D64333A91C53}" type="datetime1">
              <a:rPr lang="fr-FR" smtClean="0"/>
              <a:t>17/08/2021</a:t>
            </a:fld>
            <a:endParaRPr lang="fr-FR"/>
          </a:p>
        </p:txBody>
      </p:sp>
      <p:sp>
        <p:nvSpPr>
          <p:cNvPr id="5" name="Espace réservé du pied de page 4">
            <a:extLst>
              <a:ext uri="{FF2B5EF4-FFF2-40B4-BE49-F238E27FC236}">
                <a16:creationId xmlns:a16="http://schemas.microsoft.com/office/drawing/2014/main" id="{7E14EF88-74D3-497E-95D8-7DA6E73912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2D81FD-01BB-4660-B8D3-CACA67765F1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65815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E336E86-4D83-4EF8-B251-0C60DBDC240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CBD87F-E137-41CB-992E-EAD38C4148E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B692F0-CAFC-4586-8C0E-BCC45F9AEE3F}"/>
              </a:ext>
            </a:extLst>
          </p:cNvPr>
          <p:cNvSpPr>
            <a:spLocks noGrp="1"/>
          </p:cNvSpPr>
          <p:nvPr>
            <p:ph type="dt" sz="half" idx="10"/>
          </p:nvPr>
        </p:nvSpPr>
        <p:spPr/>
        <p:txBody>
          <a:bodyPr/>
          <a:lstStyle/>
          <a:p>
            <a:fld id="{05E394F7-8C1C-4BFE-A373-F50D9FCD2B9C}" type="datetime1">
              <a:rPr lang="fr-FR" smtClean="0"/>
              <a:t>17/08/2021</a:t>
            </a:fld>
            <a:endParaRPr lang="fr-FR"/>
          </a:p>
        </p:txBody>
      </p:sp>
      <p:sp>
        <p:nvSpPr>
          <p:cNvPr id="5" name="Espace réservé du pied de page 4">
            <a:extLst>
              <a:ext uri="{FF2B5EF4-FFF2-40B4-BE49-F238E27FC236}">
                <a16:creationId xmlns:a16="http://schemas.microsoft.com/office/drawing/2014/main" id="{F29729AB-8F32-40BC-A8D7-95F717D28F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6225D4-0846-4B69-AD4C-718B9F6A7C6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98651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7E03F2-EE32-4A7D-8C1C-BF2A23D3CB0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9A0820-C8CF-4C74-A645-193B744764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31B11A-30E4-43FC-BDA2-678CA5B8C35D}"/>
              </a:ext>
            </a:extLst>
          </p:cNvPr>
          <p:cNvSpPr>
            <a:spLocks noGrp="1"/>
          </p:cNvSpPr>
          <p:nvPr>
            <p:ph type="dt" sz="half" idx="10"/>
          </p:nvPr>
        </p:nvSpPr>
        <p:spPr/>
        <p:txBody>
          <a:bodyPr/>
          <a:lstStyle/>
          <a:p>
            <a:fld id="{AE4CFC66-B8F1-489F-B186-A7890ECF844F}" type="datetime1">
              <a:rPr lang="fr-FR" smtClean="0"/>
              <a:t>17/08/2021</a:t>
            </a:fld>
            <a:endParaRPr lang="fr-FR"/>
          </a:p>
        </p:txBody>
      </p:sp>
      <p:sp>
        <p:nvSpPr>
          <p:cNvPr id="5" name="Espace réservé du pied de page 4">
            <a:extLst>
              <a:ext uri="{FF2B5EF4-FFF2-40B4-BE49-F238E27FC236}">
                <a16:creationId xmlns:a16="http://schemas.microsoft.com/office/drawing/2014/main" id="{DA80EA11-78CE-449F-A18A-9B3FBFE59A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2D5C9F-4850-434A-A454-533B387CE1E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37545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2BE05-4F15-43B4-B23B-0C7464F83A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536CDAB-4811-4434-B0E8-15A9F56CF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46819E6-9BEF-4E4E-8F6C-47139530BDF7}"/>
              </a:ext>
            </a:extLst>
          </p:cNvPr>
          <p:cNvSpPr>
            <a:spLocks noGrp="1"/>
          </p:cNvSpPr>
          <p:nvPr>
            <p:ph type="dt" sz="half" idx="10"/>
          </p:nvPr>
        </p:nvSpPr>
        <p:spPr/>
        <p:txBody>
          <a:bodyPr/>
          <a:lstStyle/>
          <a:p>
            <a:fld id="{CE62BF3D-4CA8-4D45-889B-29550387A5D7}" type="datetime1">
              <a:rPr lang="fr-FR" smtClean="0"/>
              <a:t>17/08/2021</a:t>
            </a:fld>
            <a:endParaRPr lang="fr-FR"/>
          </a:p>
        </p:txBody>
      </p:sp>
      <p:sp>
        <p:nvSpPr>
          <p:cNvPr id="5" name="Espace réservé du pied de page 4">
            <a:extLst>
              <a:ext uri="{FF2B5EF4-FFF2-40B4-BE49-F238E27FC236}">
                <a16:creationId xmlns:a16="http://schemas.microsoft.com/office/drawing/2014/main" id="{70C14621-0585-4FB0-8722-A609080A47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980DA7-C996-494A-94F3-D49BE40C7A3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87591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BE02B-D6D3-462F-B801-26696AD83B1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5D1D51-F7AA-454D-9FF2-82AAEF7B839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F2A8412-A47C-40AB-92B7-B35ACF4C177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3C9771B-AD54-47B4-8475-DA73590E6000}"/>
              </a:ext>
            </a:extLst>
          </p:cNvPr>
          <p:cNvSpPr>
            <a:spLocks noGrp="1"/>
          </p:cNvSpPr>
          <p:nvPr>
            <p:ph type="dt" sz="half" idx="10"/>
          </p:nvPr>
        </p:nvSpPr>
        <p:spPr/>
        <p:txBody>
          <a:bodyPr/>
          <a:lstStyle/>
          <a:p>
            <a:fld id="{FF20E0A6-BBB3-41A2-988E-3A7ADF872A0F}" type="datetime1">
              <a:rPr lang="fr-FR" smtClean="0"/>
              <a:t>17/08/2021</a:t>
            </a:fld>
            <a:endParaRPr lang="fr-FR"/>
          </a:p>
        </p:txBody>
      </p:sp>
      <p:sp>
        <p:nvSpPr>
          <p:cNvPr id="6" name="Espace réservé du pied de page 5">
            <a:extLst>
              <a:ext uri="{FF2B5EF4-FFF2-40B4-BE49-F238E27FC236}">
                <a16:creationId xmlns:a16="http://schemas.microsoft.com/office/drawing/2014/main" id="{87BA0B85-F16B-4D61-8E53-3419B93FB8A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ECC956-52BC-4515-8D45-141452AEA972}"/>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16178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15D35-7106-451D-8405-28F40B096B2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96BA111-FBA8-42B0-8799-BD36F2F8C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019E32C-9644-4A93-8F98-28E0B98AF8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A7A42B6-4612-4AD2-8342-72C3ABC67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1D0A8F-9C66-4320-8801-799FBB0FAB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89A585-EE22-493B-93D3-1EC75F206CBD}"/>
              </a:ext>
            </a:extLst>
          </p:cNvPr>
          <p:cNvSpPr>
            <a:spLocks noGrp="1"/>
          </p:cNvSpPr>
          <p:nvPr>
            <p:ph type="dt" sz="half" idx="10"/>
          </p:nvPr>
        </p:nvSpPr>
        <p:spPr/>
        <p:txBody>
          <a:bodyPr/>
          <a:lstStyle/>
          <a:p>
            <a:fld id="{EE8A0FA5-7C92-4E7C-86FE-8AB6319511E6}" type="datetime1">
              <a:rPr lang="fr-FR" smtClean="0"/>
              <a:t>17/08/2021</a:t>
            </a:fld>
            <a:endParaRPr lang="fr-FR"/>
          </a:p>
        </p:txBody>
      </p:sp>
      <p:sp>
        <p:nvSpPr>
          <p:cNvPr id="8" name="Espace réservé du pied de page 7">
            <a:extLst>
              <a:ext uri="{FF2B5EF4-FFF2-40B4-BE49-F238E27FC236}">
                <a16:creationId xmlns:a16="http://schemas.microsoft.com/office/drawing/2014/main" id="{98BEB320-A5AE-4623-953B-154A2E992C1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614BD3-698A-496A-B280-680BEDBDF15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7150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CE9BD-FDEA-414B-AB90-7F4E597726A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2EC2C52-C2B1-4048-9640-35C42C5C938D}"/>
              </a:ext>
            </a:extLst>
          </p:cNvPr>
          <p:cNvSpPr>
            <a:spLocks noGrp="1"/>
          </p:cNvSpPr>
          <p:nvPr>
            <p:ph type="dt" sz="half" idx="10"/>
          </p:nvPr>
        </p:nvSpPr>
        <p:spPr/>
        <p:txBody>
          <a:bodyPr/>
          <a:lstStyle/>
          <a:p>
            <a:fld id="{F2688612-2E82-46CC-85BA-D8A7BCAEBC1E}" type="datetime1">
              <a:rPr lang="fr-FR" smtClean="0"/>
              <a:t>17/08/2021</a:t>
            </a:fld>
            <a:endParaRPr lang="fr-FR"/>
          </a:p>
        </p:txBody>
      </p:sp>
      <p:sp>
        <p:nvSpPr>
          <p:cNvPr id="4" name="Espace réservé du pied de page 3">
            <a:extLst>
              <a:ext uri="{FF2B5EF4-FFF2-40B4-BE49-F238E27FC236}">
                <a16:creationId xmlns:a16="http://schemas.microsoft.com/office/drawing/2014/main" id="{645DCFE3-A494-45E1-86E6-3FA244A5C58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78EEEF-42F3-4962-BDD1-B7D041EB358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0621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3C0C7C5-47E9-45C5-9E08-407930B14D51}"/>
              </a:ext>
            </a:extLst>
          </p:cNvPr>
          <p:cNvSpPr>
            <a:spLocks noGrp="1"/>
          </p:cNvSpPr>
          <p:nvPr>
            <p:ph type="dt" sz="half" idx="10"/>
          </p:nvPr>
        </p:nvSpPr>
        <p:spPr/>
        <p:txBody>
          <a:bodyPr/>
          <a:lstStyle/>
          <a:p>
            <a:fld id="{4B8B6D98-4FC9-493C-9ADD-9551DB0581EB}" type="datetime1">
              <a:rPr lang="fr-FR" smtClean="0"/>
              <a:t>17/08/2021</a:t>
            </a:fld>
            <a:endParaRPr lang="fr-FR"/>
          </a:p>
        </p:txBody>
      </p:sp>
      <p:sp>
        <p:nvSpPr>
          <p:cNvPr id="3" name="Espace réservé du pied de page 2">
            <a:extLst>
              <a:ext uri="{FF2B5EF4-FFF2-40B4-BE49-F238E27FC236}">
                <a16:creationId xmlns:a16="http://schemas.microsoft.com/office/drawing/2014/main" id="{103DB2A8-02CB-4F2A-B1F6-06842420B5D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6A69BCC-3EDD-4405-B990-04A8D801F957}"/>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54634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4E0CE-D510-40A4-A935-4B663053CF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F6904C3-3E9A-4A44-AA7D-8885AFCB6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4D7898B-69A6-438B-AF1D-6FAC31CC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C19E70-2C55-469C-BD6C-50FCF0B7737C}"/>
              </a:ext>
            </a:extLst>
          </p:cNvPr>
          <p:cNvSpPr>
            <a:spLocks noGrp="1"/>
          </p:cNvSpPr>
          <p:nvPr>
            <p:ph type="dt" sz="half" idx="10"/>
          </p:nvPr>
        </p:nvSpPr>
        <p:spPr/>
        <p:txBody>
          <a:bodyPr/>
          <a:lstStyle/>
          <a:p>
            <a:fld id="{FDB3B522-BA01-4019-8F39-3716CA135DA3}" type="datetime1">
              <a:rPr lang="fr-FR" smtClean="0"/>
              <a:t>17/08/2021</a:t>
            </a:fld>
            <a:endParaRPr lang="fr-FR"/>
          </a:p>
        </p:txBody>
      </p:sp>
      <p:sp>
        <p:nvSpPr>
          <p:cNvPr id="6" name="Espace réservé du pied de page 5">
            <a:extLst>
              <a:ext uri="{FF2B5EF4-FFF2-40B4-BE49-F238E27FC236}">
                <a16:creationId xmlns:a16="http://schemas.microsoft.com/office/drawing/2014/main" id="{26A256AF-B465-4175-86D5-709CB879F5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05D846-4BF9-4EB6-BF8C-C862EDB5F1AC}"/>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76823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36006-85CF-424E-ABBE-B2F1D6CC2B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7C54D28-6732-410B-9675-1CCD26628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33844B1-7093-413A-A50D-84D54D90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26F0D2-0233-48CD-949A-E4B7689F0494}"/>
              </a:ext>
            </a:extLst>
          </p:cNvPr>
          <p:cNvSpPr>
            <a:spLocks noGrp="1"/>
          </p:cNvSpPr>
          <p:nvPr>
            <p:ph type="dt" sz="half" idx="10"/>
          </p:nvPr>
        </p:nvSpPr>
        <p:spPr/>
        <p:txBody>
          <a:bodyPr/>
          <a:lstStyle/>
          <a:p>
            <a:fld id="{F2398C8B-BA48-4A42-B34C-44FD75506685}" type="datetime1">
              <a:rPr lang="fr-FR" smtClean="0"/>
              <a:t>17/08/2021</a:t>
            </a:fld>
            <a:endParaRPr lang="fr-FR"/>
          </a:p>
        </p:txBody>
      </p:sp>
      <p:sp>
        <p:nvSpPr>
          <p:cNvPr id="6" name="Espace réservé du pied de page 5">
            <a:extLst>
              <a:ext uri="{FF2B5EF4-FFF2-40B4-BE49-F238E27FC236}">
                <a16:creationId xmlns:a16="http://schemas.microsoft.com/office/drawing/2014/main" id="{1048D739-79D6-49DC-943D-4738F80964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5F21C93-3139-4BA4-9667-35DB36FCBD90}"/>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59130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4103032-C2BC-4D80-A4EA-59884525F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A37F397-8A98-47B1-B054-13E6211FE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6BCE3F-AA89-476B-8F2C-84B4CC94D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EC76C-77B3-47AF-B53E-36C73065A431}" type="datetime1">
              <a:rPr lang="fr-FR" smtClean="0"/>
              <a:t>17/08/2021</a:t>
            </a:fld>
            <a:endParaRPr lang="fr-FR"/>
          </a:p>
        </p:txBody>
      </p:sp>
      <p:sp>
        <p:nvSpPr>
          <p:cNvPr id="5" name="Espace réservé du pied de page 4">
            <a:extLst>
              <a:ext uri="{FF2B5EF4-FFF2-40B4-BE49-F238E27FC236}">
                <a16:creationId xmlns:a16="http://schemas.microsoft.com/office/drawing/2014/main" id="{E87CF7A2-F37A-4B9F-8046-6D508FF9C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850FB1F-3B81-4BEF-8301-0C366539E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BBE94-6443-42E4-8EFE-37A8E7FF6A57}" type="slidenum">
              <a:rPr lang="fr-FR" smtClean="0"/>
              <a:t>‹N°›</a:t>
            </a:fld>
            <a:endParaRPr lang="fr-FR"/>
          </a:p>
        </p:txBody>
      </p:sp>
    </p:spTree>
    <p:extLst>
      <p:ext uri="{BB962C8B-B14F-4D97-AF65-F5344CB8AC3E}">
        <p14:creationId xmlns:p14="http://schemas.microsoft.com/office/powerpoint/2010/main" val="94762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p:txBody>
          <a:bodyPr/>
          <a:lstStyle/>
          <a:p>
            <a:r>
              <a:rPr lang="fr-FR" dirty="0"/>
              <a:t>Projet n°6</a:t>
            </a:r>
          </a:p>
        </p:txBody>
      </p:sp>
      <p:sp>
        <p:nvSpPr>
          <p:cNvPr id="3" name="Sous-titre 2">
            <a:extLst>
              <a:ext uri="{FF2B5EF4-FFF2-40B4-BE49-F238E27FC236}">
                <a16:creationId xmlns:a16="http://schemas.microsoft.com/office/drawing/2014/main" id="{EA7E18C9-559D-4DA9-BC08-9E158FC59BCF}"/>
              </a:ext>
            </a:extLst>
          </p:cNvPr>
          <p:cNvSpPr>
            <a:spLocks noGrp="1"/>
          </p:cNvSpPr>
          <p:nvPr>
            <p:ph type="subTitle" idx="1"/>
          </p:nvPr>
        </p:nvSpPr>
        <p:spPr>
          <a:xfrm>
            <a:off x="2107692" y="3735336"/>
            <a:ext cx="7976616" cy="460978"/>
          </a:xfrm>
        </p:spPr>
        <p:txBody>
          <a:bodyPr>
            <a:noAutofit/>
          </a:bodyPr>
          <a:lstStyle/>
          <a:p>
            <a:r>
              <a:rPr lang="fr-FR" sz="2000" b="1" dirty="0"/>
              <a:t>Classifiez automatiquement des biens de consommation</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8" name="Sous-titre 2">
            <a:extLst>
              <a:ext uri="{FF2B5EF4-FFF2-40B4-BE49-F238E27FC236}">
                <a16:creationId xmlns:a16="http://schemas.microsoft.com/office/drawing/2014/main" id="{C3D009BE-D318-4344-96ED-57581F4DE71A}"/>
              </a:ext>
            </a:extLst>
          </p:cNvPr>
          <p:cNvSpPr txBox="1">
            <a:spLocks/>
          </p:cNvSpPr>
          <p:nvPr/>
        </p:nvSpPr>
        <p:spPr>
          <a:xfrm>
            <a:off x="8499047" y="5933914"/>
            <a:ext cx="4149365" cy="35376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i="1" dirty="0"/>
              <a:t>ANANTHARAJAH Anojan</a:t>
            </a:r>
          </a:p>
        </p:txBody>
      </p:sp>
    </p:spTree>
    <p:extLst>
      <p:ext uri="{BB962C8B-B14F-4D97-AF65-F5344CB8AC3E}">
        <p14:creationId xmlns:p14="http://schemas.microsoft.com/office/powerpoint/2010/main" val="336486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Analyse exploratoire</a:t>
            </a:r>
            <a:endParaRPr lang="fr-FR" sz="2000"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10</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Textuelle</a:t>
            </a:r>
            <a:endParaRPr lang="fr-FR" sz="2100" b="1" u="sng" dirty="0"/>
          </a:p>
        </p:txBody>
      </p:sp>
      <p:pic>
        <p:nvPicPr>
          <p:cNvPr id="3074" name="Picture 2">
            <a:extLst>
              <a:ext uri="{FF2B5EF4-FFF2-40B4-BE49-F238E27FC236}">
                <a16:creationId xmlns:a16="http://schemas.microsoft.com/office/drawing/2014/main" id="{C4C7A04C-1446-4668-8EAD-9CCA69CCBF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524" y="2009624"/>
            <a:ext cx="912495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15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Analyse exploratoire</a:t>
            </a:r>
            <a:endParaRPr lang="fr-FR" sz="2000"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11</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Textuelle</a:t>
            </a:r>
            <a:endParaRPr lang="fr-FR" sz="2100" b="1" u="sng" dirty="0"/>
          </a:p>
        </p:txBody>
      </p:sp>
      <p:pic>
        <p:nvPicPr>
          <p:cNvPr id="4098" name="Picture 2">
            <a:extLst>
              <a:ext uri="{FF2B5EF4-FFF2-40B4-BE49-F238E27FC236}">
                <a16:creationId xmlns:a16="http://schemas.microsoft.com/office/drawing/2014/main" id="{FC6EF857-569D-474E-87C2-89BAD2561D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286" y="2009624"/>
            <a:ext cx="911542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4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Clustering via Tf-</a:t>
            </a:r>
            <a:r>
              <a:rPr lang="fr-FR" sz="3600" b="1" u="sng" dirty="0" err="1"/>
              <a:t>idf</a:t>
            </a:r>
            <a:r>
              <a:rPr lang="fr-FR" sz="3600" b="1" u="sng" dirty="0"/>
              <a:t> &amp; Doc2Vec</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078697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Clustering via </a:t>
            </a:r>
            <a:r>
              <a:rPr lang="fr-FR" sz="2000" b="1" u="sng" dirty="0" err="1"/>
              <a:t>Tfid</a:t>
            </a:r>
            <a:endParaRPr lang="fr-FR" sz="20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13</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Textuelle</a:t>
            </a:r>
            <a:endParaRPr lang="fr-FR" sz="2100" b="1" u="sng" dirty="0"/>
          </a:p>
        </p:txBody>
      </p:sp>
      <p:sp>
        <p:nvSpPr>
          <p:cNvPr id="10" name="ZoneTexte 9">
            <a:extLst>
              <a:ext uri="{FF2B5EF4-FFF2-40B4-BE49-F238E27FC236}">
                <a16:creationId xmlns:a16="http://schemas.microsoft.com/office/drawing/2014/main" id="{62FDE636-8E6B-4E35-B821-9C6D1DCE7790}"/>
              </a:ext>
            </a:extLst>
          </p:cNvPr>
          <p:cNvSpPr txBox="1"/>
          <p:nvPr/>
        </p:nvSpPr>
        <p:spPr>
          <a:xfrm>
            <a:off x="185791" y="1652399"/>
            <a:ext cx="12006209" cy="1323439"/>
          </a:xfrm>
          <a:prstGeom prst="rect">
            <a:avLst/>
          </a:prstGeom>
          <a:noFill/>
        </p:spPr>
        <p:txBody>
          <a:bodyPr wrap="square" rtlCol="0">
            <a:spAutoFit/>
          </a:bodyPr>
          <a:lstStyle/>
          <a:p>
            <a:r>
              <a:rPr lang="fr-FR" sz="1600" b="1" u="sng" dirty="0"/>
              <a:t>Etapes : </a:t>
            </a:r>
          </a:p>
          <a:p>
            <a:endParaRPr lang="fr-FR" sz="1600" b="1" u="sng" dirty="0"/>
          </a:p>
          <a:p>
            <a:pPr marL="742950" lvl="1" indent="-285750">
              <a:buFont typeface="Wingdings" panose="05000000000000000000" pitchFamily="2" charset="2"/>
              <a:buChar char="ü"/>
            </a:pPr>
            <a:r>
              <a:rPr lang="fr-FR" sz="1600" dirty="0"/>
              <a:t>Récupération des labels originels à partir de la colonne catégorie (Label Encoder)</a:t>
            </a:r>
          </a:p>
          <a:p>
            <a:pPr marL="742950" lvl="1" indent="-285750">
              <a:buFont typeface="Wingdings" panose="05000000000000000000" pitchFamily="2" charset="2"/>
              <a:buChar char="ü"/>
            </a:pPr>
            <a:r>
              <a:rPr lang="fr-FR" sz="1600" dirty="0"/>
              <a:t>Application du </a:t>
            </a:r>
            <a:r>
              <a:rPr lang="fr-FR" sz="1600" dirty="0" err="1"/>
              <a:t>Kmeans</a:t>
            </a:r>
            <a:r>
              <a:rPr lang="fr-FR" sz="1600" dirty="0"/>
              <a:t> à travers le Tf-</a:t>
            </a:r>
            <a:r>
              <a:rPr lang="fr-FR" sz="1600" dirty="0" err="1"/>
              <a:t>idf</a:t>
            </a:r>
            <a:r>
              <a:rPr lang="fr-FR" sz="1600" dirty="0"/>
              <a:t> sur la colonne </a:t>
            </a:r>
            <a:r>
              <a:rPr lang="fr-FR" sz="1600" dirty="0" err="1"/>
              <a:t>Description_Clean</a:t>
            </a:r>
            <a:r>
              <a:rPr lang="fr-FR" sz="1600" dirty="0"/>
              <a:t> pour récupérer des labels</a:t>
            </a:r>
          </a:p>
          <a:p>
            <a:pPr marL="742950" lvl="1" indent="-285750">
              <a:buFont typeface="Wingdings" panose="05000000000000000000" pitchFamily="2" charset="2"/>
              <a:buChar char="ü"/>
            </a:pPr>
            <a:r>
              <a:rPr lang="fr-FR" sz="1600" dirty="0"/>
              <a:t>Comparaison de la parité des labels grâce au score de ARI</a:t>
            </a:r>
          </a:p>
        </p:txBody>
      </p:sp>
      <p:pic>
        <p:nvPicPr>
          <p:cNvPr id="6" name="Image 5" descr="Une image contenant table&#10;&#10;Description générée automatiquement">
            <a:extLst>
              <a:ext uri="{FF2B5EF4-FFF2-40B4-BE49-F238E27FC236}">
                <a16:creationId xmlns:a16="http://schemas.microsoft.com/office/drawing/2014/main" id="{A1458819-7210-467C-AD9E-CC412DCD9DF9}"/>
              </a:ext>
            </a:extLst>
          </p:cNvPr>
          <p:cNvPicPr>
            <a:picLocks noChangeAspect="1"/>
          </p:cNvPicPr>
          <p:nvPr/>
        </p:nvPicPr>
        <p:blipFill>
          <a:blip r:embed="rId5"/>
          <a:stretch>
            <a:fillRect/>
          </a:stretch>
        </p:blipFill>
        <p:spPr>
          <a:xfrm>
            <a:off x="1673411" y="3235320"/>
            <a:ext cx="4065454" cy="2252387"/>
          </a:xfrm>
          <a:prstGeom prst="rect">
            <a:avLst/>
          </a:prstGeom>
        </p:spPr>
      </p:pic>
      <p:pic>
        <p:nvPicPr>
          <p:cNvPr id="12" name="Image 11" descr="Une image contenant texte&#10;&#10;Description générée automatiquement">
            <a:extLst>
              <a:ext uri="{FF2B5EF4-FFF2-40B4-BE49-F238E27FC236}">
                <a16:creationId xmlns:a16="http://schemas.microsoft.com/office/drawing/2014/main" id="{C8F07EFC-A710-473F-A539-D04F4DF6F65D}"/>
              </a:ext>
            </a:extLst>
          </p:cNvPr>
          <p:cNvPicPr>
            <a:picLocks noChangeAspect="1"/>
          </p:cNvPicPr>
          <p:nvPr/>
        </p:nvPicPr>
        <p:blipFill>
          <a:blip r:embed="rId6"/>
          <a:stretch>
            <a:fillRect/>
          </a:stretch>
        </p:blipFill>
        <p:spPr>
          <a:xfrm>
            <a:off x="6453136" y="3284133"/>
            <a:ext cx="3905067" cy="2203574"/>
          </a:xfrm>
          <a:prstGeom prst="rect">
            <a:avLst/>
          </a:prstGeom>
        </p:spPr>
      </p:pic>
      <p:pic>
        <p:nvPicPr>
          <p:cNvPr id="15" name="Image 14">
            <a:extLst>
              <a:ext uri="{FF2B5EF4-FFF2-40B4-BE49-F238E27FC236}">
                <a16:creationId xmlns:a16="http://schemas.microsoft.com/office/drawing/2014/main" id="{6EC3B658-40DC-4D7F-BD2D-87BCA9B49792}"/>
              </a:ext>
            </a:extLst>
          </p:cNvPr>
          <p:cNvPicPr>
            <a:picLocks noChangeAspect="1"/>
          </p:cNvPicPr>
          <p:nvPr/>
        </p:nvPicPr>
        <p:blipFill>
          <a:blip r:embed="rId7"/>
          <a:stretch>
            <a:fillRect/>
          </a:stretch>
        </p:blipFill>
        <p:spPr>
          <a:xfrm>
            <a:off x="1785936" y="5911612"/>
            <a:ext cx="8620125" cy="638175"/>
          </a:xfrm>
          <a:prstGeom prst="rect">
            <a:avLst/>
          </a:prstGeom>
        </p:spPr>
      </p:pic>
    </p:spTree>
    <p:extLst>
      <p:ext uri="{BB962C8B-B14F-4D97-AF65-F5344CB8AC3E}">
        <p14:creationId xmlns:p14="http://schemas.microsoft.com/office/powerpoint/2010/main" val="206630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Clustering via Tf-</a:t>
            </a:r>
            <a:r>
              <a:rPr lang="fr-FR" sz="2000" b="1" u="sng" dirty="0" err="1"/>
              <a:t>idf</a:t>
            </a:r>
            <a:endParaRPr lang="fr-FR" sz="20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14</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Textuelle</a:t>
            </a:r>
            <a:endParaRPr lang="fr-FR" sz="2100" b="1" u="sng" dirty="0"/>
          </a:p>
        </p:txBody>
      </p:sp>
      <p:pic>
        <p:nvPicPr>
          <p:cNvPr id="6146" name="Picture 2">
            <a:extLst>
              <a:ext uri="{FF2B5EF4-FFF2-40B4-BE49-F238E27FC236}">
                <a16:creationId xmlns:a16="http://schemas.microsoft.com/office/drawing/2014/main" id="{807E20B0-B48D-4E72-9497-4482B3D90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761" y="1652399"/>
            <a:ext cx="837247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64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Clustering via Doc2Vec</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15</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Textuelle</a:t>
            </a:r>
            <a:endParaRPr lang="fr-FR" sz="2100" b="1" u="sng" dirty="0"/>
          </a:p>
        </p:txBody>
      </p:sp>
      <p:pic>
        <p:nvPicPr>
          <p:cNvPr id="5" name="Image 4" descr="Une image contenant texte&#10;&#10;Description générée automatiquement">
            <a:extLst>
              <a:ext uri="{FF2B5EF4-FFF2-40B4-BE49-F238E27FC236}">
                <a16:creationId xmlns:a16="http://schemas.microsoft.com/office/drawing/2014/main" id="{456F8F31-403E-490E-853C-179261E91A3A}"/>
              </a:ext>
            </a:extLst>
          </p:cNvPr>
          <p:cNvPicPr>
            <a:picLocks noChangeAspect="1"/>
          </p:cNvPicPr>
          <p:nvPr/>
        </p:nvPicPr>
        <p:blipFill>
          <a:blip r:embed="rId5"/>
          <a:stretch>
            <a:fillRect/>
          </a:stretch>
        </p:blipFill>
        <p:spPr>
          <a:xfrm>
            <a:off x="6096000" y="2009624"/>
            <a:ext cx="5715000" cy="2990850"/>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20BF77FC-0456-4299-9191-C6FFD6888F5D}"/>
              </a:ext>
            </a:extLst>
          </p:cNvPr>
          <p:cNvPicPr>
            <a:picLocks noChangeAspect="1"/>
          </p:cNvPicPr>
          <p:nvPr/>
        </p:nvPicPr>
        <p:blipFill>
          <a:blip r:embed="rId6"/>
          <a:stretch>
            <a:fillRect/>
          </a:stretch>
        </p:blipFill>
        <p:spPr>
          <a:xfrm>
            <a:off x="381000" y="2009623"/>
            <a:ext cx="5387643" cy="3040171"/>
          </a:xfrm>
          <a:prstGeom prst="rect">
            <a:avLst/>
          </a:prstGeom>
        </p:spPr>
      </p:pic>
      <p:pic>
        <p:nvPicPr>
          <p:cNvPr id="12" name="Image 11" descr="Une image contenant texte&#10;&#10;Description générée automatiquement">
            <a:extLst>
              <a:ext uri="{FF2B5EF4-FFF2-40B4-BE49-F238E27FC236}">
                <a16:creationId xmlns:a16="http://schemas.microsoft.com/office/drawing/2014/main" id="{EA41775F-791D-4892-8819-FD1F09D155BA}"/>
              </a:ext>
            </a:extLst>
          </p:cNvPr>
          <p:cNvPicPr>
            <a:picLocks noChangeAspect="1"/>
          </p:cNvPicPr>
          <p:nvPr/>
        </p:nvPicPr>
        <p:blipFill>
          <a:blip r:embed="rId7"/>
          <a:stretch>
            <a:fillRect/>
          </a:stretch>
        </p:blipFill>
        <p:spPr>
          <a:xfrm>
            <a:off x="1987559" y="5285357"/>
            <a:ext cx="8216880" cy="1436118"/>
          </a:xfrm>
          <a:prstGeom prst="rect">
            <a:avLst/>
          </a:prstGeom>
        </p:spPr>
      </p:pic>
    </p:spTree>
    <p:extLst>
      <p:ext uri="{BB962C8B-B14F-4D97-AF65-F5344CB8AC3E}">
        <p14:creationId xmlns:p14="http://schemas.microsoft.com/office/powerpoint/2010/main" val="119813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Clustering via Doc2Vec</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16</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Textuelle</a:t>
            </a:r>
            <a:endParaRPr lang="fr-FR" sz="2100" b="1" u="sng" dirty="0"/>
          </a:p>
        </p:txBody>
      </p:sp>
      <p:pic>
        <p:nvPicPr>
          <p:cNvPr id="7170" name="Picture 2">
            <a:extLst>
              <a:ext uri="{FF2B5EF4-FFF2-40B4-BE49-F238E27FC236}">
                <a16:creationId xmlns:a16="http://schemas.microsoft.com/office/drawing/2014/main" id="{2C60499A-2E6A-4584-A4A2-03EBF6FCC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761" y="1652399"/>
            <a:ext cx="837247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121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Modèle de prédiction via Tf-</a:t>
            </a:r>
            <a:r>
              <a:rPr lang="fr-FR" sz="3600" b="1" u="sng" dirty="0" err="1"/>
              <a:t>idf</a:t>
            </a:r>
            <a:endParaRPr lang="fr-FR" sz="3600" b="1" u="sng" dirty="0"/>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291692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Modèle de prédiction via </a:t>
            </a:r>
            <a:r>
              <a:rPr lang="fr-FR" sz="2000" b="1" u="sng" dirty="0" err="1"/>
              <a:t>Tfid</a:t>
            </a:r>
            <a:endParaRPr lang="fr-FR" sz="20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18</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Textuelle</a:t>
            </a:r>
            <a:endParaRPr lang="fr-FR" sz="2100" b="1" u="sng" dirty="0"/>
          </a:p>
        </p:txBody>
      </p:sp>
      <p:sp>
        <p:nvSpPr>
          <p:cNvPr id="7" name="ZoneTexte 6">
            <a:extLst>
              <a:ext uri="{FF2B5EF4-FFF2-40B4-BE49-F238E27FC236}">
                <a16:creationId xmlns:a16="http://schemas.microsoft.com/office/drawing/2014/main" id="{959E1452-2B87-4461-85ED-CE14EF212621}"/>
              </a:ext>
            </a:extLst>
          </p:cNvPr>
          <p:cNvSpPr txBox="1"/>
          <p:nvPr/>
        </p:nvSpPr>
        <p:spPr>
          <a:xfrm>
            <a:off x="185791" y="1652399"/>
            <a:ext cx="12006209" cy="1077218"/>
          </a:xfrm>
          <a:prstGeom prst="rect">
            <a:avLst/>
          </a:prstGeom>
          <a:noFill/>
        </p:spPr>
        <p:txBody>
          <a:bodyPr wrap="square" rtlCol="0">
            <a:spAutoFit/>
          </a:bodyPr>
          <a:lstStyle/>
          <a:p>
            <a:r>
              <a:rPr lang="fr-FR" sz="1600" b="1" u="sng" dirty="0"/>
              <a:t>Etapes : </a:t>
            </a:r>
          </a:p>
          <a:p>
            <a:endParaRPr lang="fr-FR" sz="1600" b="1" u="sng" dirty="0"/>
          </a:p>
          <a:p>
            <a:pPr marL="742950" lvl="1" indent="-285750">
              <a:buFont typeface="Wingdings" panose="05000000000000000000" pitchFamily="2" charset="2"/>
              <a:buChar char="ü"/>
            </a:pPr>
            <a:r>
              <a:rPr lang="fr-FR" sz="1600" dirty="0"/>
              <a:t>Utilisation du Tf-</a:t>
            </a:r>
            <a:r>
              <a:rPr lang="fr-FR" sz="1600" dirty="0" err="1"/>
              <a:t>idf</a:t>
            </a:r>
            <a:r>
              <a:rPr lang="fr-FR" sz="1600" dirty="0"/>
              <a:t> </a:t>
            </a:r>
            <a:r>
              <a:rPr lang="fr-FR" sz="1600" dirty="0" err="1"/>
              <a:t>Vectorizer</a:t>
            </a:r>
            <a:r>
              <a:rPr lang="fr-FR" sz="1600" dirty="0"/>
              <a:t> (score de ARI plus élevé)</a:t>
            </a:r>
          </a:p>
          <a:p>
            <a:pPr marL="742950" lvl="1" indent="-285750">
              <a:buFont typeface="Wingdings" panose="05000000000000000000" pitchFamily="2" charset="2"/>
              <a:buChar char="ü"/>
            </a:pPr>
            <a:r>
              <a:rPr lang="fr-FR" sz="1600" dirty="0"/>
              <a:t>Classification via </a:t>
            </a:r>
            <a:r>
              <a:rPr lang="fr-FR" sz="1600" dirty="0" err="1"/>
              <a:t>Regression</a:t>
            </a:r>
            <a:r>
              <a:rPr lang="fr-FR" sz="1600" dirty="0"/>
              <a:t> Logistique</a:t>
            </a:r>
          </a:p>
        </p:txBody>
      </p:sp>
      <p:graphicFrame>
        <p:nvGraphicFramePr>
          <p:cNvPr id="2" name="Tableau 4">
            <a:extLst>
              <a:ext uri="{FF2B5EF4-FFF2-40B4-BE49-F238E27FC236}">
                <a16:creationId xmlns:a16="http://schemas.microsoft.com/office/drawing/2014/main" id="{6F65F3F6-433F-46C4-A038-36F0DEAC8BB8}"/>
              </a:ext>
            </a:extLst>
          </p:cNvPr>
          <p:cNvGraphicFramePr>
            <a:graphicFrameLocks noGrp="1"/>
          </p:cNvGraphicFramePr>
          <p:nvPr>
            <p:extLst>
              <p:ext uri="{D42A27DB-BD31-4B8C-83A1-F6EECF244321}">
                <p14:modId xmlns:p14="http://schemas.microsoft.com/office/powerpoint/2010/main" val="2492598673"/>
              </p:ext>
            </p:extLst>
          </p:nvPr>
        </p:nvGraphicFramePr>
        <p:xfrm>
          <a:off x="1180777" y="3227472"/>
          <a:ext cx="3981612" cy="1801824"/>
        </p:xfrm>
        <a:graphic>
          <a:graphicData uri="http://schemas.openxmlformats.org/drawingml/2006/table">
            <a:tbl>
              <a:tblPr firstRow="1" bandRow="1">
                <a:tableStyleId>{8A107856-5554-42FB-B03E-39F5DBC370BA}</a:tableStyleId>
              </a:tblPr>
              <a:tblGrid>
                <a:gridCol w="1990806">
                  <a:extLst>
                    <a:ext uri="{9D8B030D-6E8A-4147-A177-3AD203B41FA5}">
                      <a16:colId xmlns:a16="http://schemas.microsoft.com/office/drawing/2014/main" val="308881208"/>
                    </a:ext>
                  </a:extLst>
                </a:gridCol>
                <a:gridCol w="1990806">
                  <a:extLst>
                    <a:ext uri="{9D8B030D-6E8A-4147-A177-3AD203B41FA5}">
                      <a16:colId xmlns:a16="http://schemas.microsoft.com/office/drawing/2014/main" val="2829965112"/>
                    </a:ext>
                  </a:extLst>
                </a:gridCol>
              </a:tblGrid>
              <a:tr h="450456">
                <a:tc>
                  <a:txBody>
                    <a:bodyPr/>
                    <a:lstStyle/>
                    <a:p>
                      <a:pPr algn="ctr"/>
                      <a:r>
                        <a:rPr lang="fr-FR" dirty="0"/>
                        <a:t>Type</a:t>
                      </a:r>
                    </a:p>
                  </a:txBody>
                  <a:tcPr/>
                </a:tc>
                <a:tc>
                  <a:txBody>
                    <a:bodyPr/>
                    <a:lstStyle/>
                    <a:p>
                      <a:pPr algn="ctr"/>
                      <a:r>
                        <a:rPr lang="fr-FR" dirty="0"/>
                        <a:t>Score</a:t>
                      </a:r>
                    </a:p>
                  </a:txBody>
                  <a:tcPr/>
                </a:tc>
                <a:extLst>
                  <a:ext uri="{0D108BD9-81ED-4DB2-BD59-A6C34878D82A}">
                    <a16:rowId xmlns:a16="http://schemas.microsoft.com/office/drawing/2014/main" val="1721253870"/>
                  </a:ext>
                </a:extLst>
              </a:tr>
              <a:tr h="450456">
                <a:tc>
                  <a:txBody>
                    <a:bodyPr/>
                    <a:lstStyle/>
                    <a:p>
                      <a:pPr algn="ctr"/>
                      <a:r>
                        <a:rPr lang="fr-FR" dirty="0" err="1"/>
                        <a:t>Accuracy</a:t>
                      </a:r>
                      <a:endParaRPr lang="fr-FR" dirty="0"/>
                    </a:p>
                  </a:txBody>
                  <a:tcPr/>
                </a:tc>
                <a:tc>
                  <a:txBody>
                    <a:bodyPr/>
                    <a:lstStyle/>
                    <a:p>
                      <a:pPr algn="ctr"/>
                      <a:r>
                        <a:rPr lang="fr-FR" dirty="0"/>
                        <a:t>0.93</a:t>
                      </a:r>
                    </a:p>
                  </a:txBody>
                  <a:tcPr/>
                </a:tc>
                <a:extLst>
                  <a:ext uri="{0D108BD9-81ED-4DB2-BD59-A6C34878D82A}">
                    <a16:rowId xmlns:a16="http://schemas.microsoft.com/office/drawing/2014/main" val="3819147107"/>
                  </a:ext>
                </a:extLst>
              </a:tr>
              <a:tr h="450456">
                <a:tc>
                  <a:txBody>
                    <a:bodyPr/>
                    <a:lstStyle/>
                    <a:p>
                      <a:pPr algn="ctr"/>
                      <a:r>
                        <a:rPr lang="fr-FR" dirty="0"/>
                        <a:t>Précision</a:t>
                      </a:r>
                    </a:p>
                  </a:txBody>
                  <a:tcPr/>
                </a:tc>
                <a:tc>
                  <a:txBody>
                    <a:bodyPr/>
                    <a:lstStyle/>
                    <a:p>
                      <a:pPr algn="ctr"/>
                      <a:r>
                        <a:rPr lang="fr-FR" dirty="0"/>
                        <a:t>0.93</a:t>
                      </a:r>
                    </a:p>
                  </a:txBody>
                  <a:tcPr/>
                </a:tc>
                <a:extLst>
                  <a:ext uri="{0D108BD9-81ED-4DB2-BD59-A6C34878D82A}">
                    <a16:rowId xmlns:a16="http://schemas.microsoft.com/office/drawing/2014/main" val="43687242"/>
                  </a:ext>
                </a:extLst>
              </a:tr>
              <a:tr h="450456">
                <a:tc>
                  <a:txBody>
                    <a:bodyPr/>
                    <a:lstStyle/>
                    <a:p>
                      <a:pPr algn="ctr"/>
                      <a:r>
                        <a:rPr lang="fr-FR" dirty="0" err="1"/>
                        <a:t>Recall</a:t>
                      </a:r>
                      <a:endParaRPr lang="fr-FR" dirty="0"/>
                    </a:p>
                  </a:txBody>
                  <a:tcPr/>
                </a:tc>
                <a:tc>
                  <a:txBody>
                    <a:bodyPr/>
                    <a:lstStyle/>
                    <a:p>
                      <a:pPr algn="ctr"/>
                      <a:r>
                        <a:rPr lang="fr-FR" dirty="0"/>
                        <a:t>0.93</a:t>
                      </a:r>
                    </a:p>
                  </a:txBody>
                  <a:tcPr/>
                </a:tc>
                <a:extLst>
                  <a:ext uri="{0D108BD9-81ED-4DB2-BD59-A6C34878D82A}">
                    <a16:rowId xmlns:a16="http://schemas.microsoft.com/office/drawing/2014/main" val="3435238207"/>
                  </a:ext>
                </a:extLst>
              </a:tr>
            </a:tbl>
          </a:graphicData>
        </a:graphic>
      </p:graphicFrame>
      <p:pic>
        <p:nvPicPr>
          <p:cNvPr id="6" name="Image 5" descr="Une image contenant texte&#10;&#10;Description générée automatiquement">
            <a:extLst>
              <a:ext uri="{FF2B5EF4-FFF2-40B4-BE49-F238E27FC236}">
                <a16:creationId xmlns:a16="http://schemas.microsoft.com/office/drawing/2014/main" id="{5ABDC0D8-71E1-4C03-A972-C3CA6872B737}"/>
              </a:ext>
            </a:extLst>
          </p:cNvPr>
          <p:cNvPicPr>
            <a:picLocks noChangeAspect="1"/>
          </p:cNvPicPr>
          <p:nvPr/>
        </p:nvPicPr>
        <p:blipFill>
          <a:blip r:embed="rId5"/>
          <a:stretch>
            <a:fillRect/>
          </a:stretch>
        </p:blipFill>
        <p:spPr>
          <a:xfrm>
            <a:off x="6682104" y="2285326"/>
            <a:ext cx="3433642" cy="3686115"/>
          </a:xfrm>
          <a:prstGeom prst="rect">
            <a:avLst/>
          </a:prstGeom>
        </p:spPr>
      </p:pic>
    </p:spTree>
    <p:extLst>
      <p:ext uri="{BB962C8B-B14F-4D97-AF65-F5344CB8AC3E}">
        <p14:creationId xmlns:p14="http://schemas.microsoft.com/office/powerpoint/2010/main" val="1831108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Analyse Image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57119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590389" y="1264831"/>
            <a:ext cx="11418731" cy="4785018"/>
          </a:xfrm>
        </p:spPr>
        <p:txBody>
          <a:bodyPr>
            <a:normAutofit lnSpcReduction="10000"/>
          </a:bodyPr>
          <a:lstStyle/>
          <a:p>
            <a:pPr algn="just">
              <a:buFont typeface="Wingdings" panose="05000000000000000000" pitchFamily="2" charset="2"/>
              <a:buChar char="Ø"/>
            </a:pPr>
            <a:r>
              <a:rPr lang="fr-FR" sz="2400" dirty="0"/>
              <a:t> Contexte &amp; Problématique</a:t>
            </a:r>
          </a:p>
          <a:p>
            <a:pPr marL="0" indent="0" algn="just">
              <a:buNone/>
            </a:pPr>
            <a:endParaRPr lang="fr-FR" sz="2400" dirty="0"/>
          </a:p>
          <a:p>
            <a:pPr algn="just">
              <a:buFont typeface="Wingdings" panose="05000000000000000000" pitchFamily="2" charset="2"/>
              <a:buChar char="Ø"/>
            </a:pPr>
            <a:r>
              <a:rPr lang="fr-FR" sz="2400" dirty="0"/>
              <a:t> Analyse textuelle</a:t>
            </a:r>
          </a:p>
          <a:p>
            <a:pPr lvl="1" algn="just"/>
            <a:r>
              <a:rPr lang="fr-FR" sz="1600" dirty="0"/>
              <a:t> Préparation du jeu de données et prétraitement des descriptions</a:t>
            </a:r>
          </a:p>
          <a:p>
            <a:pPr lvl="1" algn="just"/>
            <a:r>
              <a:rPr lang="fr-FR" sz="1600" dirty="0"/>
              <a:t> Analyse exploratoire </a:t>
            </a:r>
          </a:p>
          <a:p>
            <a:pPr lvl="1" algn="just"/>
            <a:r>
              <a:rPr lang="fr-FR" sz="1600" dirty="0"/>
              <a:t> Clustering via Tf-</a:t>
            </a:r>
            <a:r>
              <a:rPr lang="fr-FR" sz="1600" dirty="0" err="1"/>
              <a:t>idf</a:t>
            </a:r>
            <a:r>
              <a:rPr lang="fr-FR" sz="1600" dirty="0"/>
              <a:t> &amp; Doc2Vec</a:t>
            </a:r>
          </a:p>
          <a:p>
            <a:pPr lvl="1" algn="just"/>
            <a:r>
              <a:rPr lang="fr-FR" sz="1600" dirty="0"/>
              <a:t> Modèle de prédiction</a:t>
            </a:r>
          </a:p>
          <a:p>
            <a:pPr algn="just">
              <a:buFont typeface="Wingdings" panose="05000000000000000000" pitchFamily="2" charset="2"/>
              <a:buChar char="Ø"/>
            </a:pPr>
            <a:endParaRPr lang="fr-FR" sz="2400" dirty="0"/>
          </a:p>
          <a:p>
            <a:pPr algn="just">
              <a:buFont typeface="Wingdings" panose="05000000000000000000" pitchFamily="2" charset="2"/>
              <a:buChar char="Ø"/>
            </a:pPr>
            <a:r>
              <a:rPr lang="fr-FR" sz="2400" dirty="0"/>
              <a:t> Analyse images</a:t>
            </a:r>
          </a:p>
          <a:p>
            <a:pPr lvl="1" algn="just"/>
            <a:r>
              <a:rPr lang="fr-FR" sz="1600" dirty="0"/>
              <a:t> Descripteurs ORB &amp; SIFT</a:t>
            </a:r>
          </a:p>
          <a:p>
            <a:pPr lvl="1" algn="just"/>
            <a:r>
              <a:rPr lang="fr-FR" sz="1600" dirty="0"/>
              <a:t> Applications du </a:t>
            </a:r>
            <a:r>
              <a:rPr lang="fr-FR" sz="1600" dirty="0" err="1"/>
              <a:t>Kmeans</a:t>
            </a:r>
            <a:endParaRPr lang="fr-FR" sz="1600" dirty="0"/>
          </a:p>
          <a:p>
            <a:pPr lvl="1" algn="just"/>
            <a:r>
              <a:rPr lang="fr-FR" sz="1600" dirty="0"/>
              <a:t> Transfer Learning – Classification</a:t>
            </a:r>
          </a:p>
          <a:p>
            <a:pPr marL="457200" lvl="1" indent="0" algn="just">
              <a:buNone/>
            </a:pPr>
            <a:endParaRPr lang="fr-FR" sz="2400" dirty="0"/>
          </a:p>
          <a:p>
            <a:pPr algn="just">
              <a:buFont typeface="Wingdings" panose="05000000000000000000" pitchFamily="2" charset="2"/>
              <a:buChar char="Ø"/>
            </a:pPr>
            <a:r>
              <a:rPr lang="fr-FR" sz="2400" dirty="0"/>
              <a:t> Critiques &amp; Conclusions</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Sommaire</a:t>
            </a:r>
          </a:p>
          <a:p>
            <a:pPr marL="0" indent="0" algn="ctr">
              <a:buNone/>
            </a:pPr>
            <a:endParaRPr lang="fr-FR" sz="2100" b="1" u="sng" dirty="0"/>
          </a:p>
        </p:txBody>
      </p:sp>
      <p:sp>
        <p:nvSpPr>
          <p:cNvPr id="7" name="Rectangle 6">
            <a:extLst>
              <a:ext uri="{FF2B5EF4-FFF2-40B4-BE49-F238E27FC236}">
                <a16:creationId xmlns:a16="http://schemas.microsoft.com/office/drawing/2014/main" id="{30D75AB6-84F9-42BE-8963-E17E22305954}"/>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67111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Descripteurs ORB &amp; SIFT</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136597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Descripteurs ORB &amp; SIFT</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21</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Image</a:t>
            </a:r>
            <a:endParaRPr lang="fr-FR" sz="2100" b="1" u="sng" dirty="0"/>
          </a:p>
        </p:txBody>
      </p:sp>
      <p:sp>
        <p:nvSpPr>
          <p:cNvPr id="10" name="ZoneTexte 9">
            <a:extLst>
              <a:ext uri="{FF2B5EF4-FFF2-40B4-BE49-F238E27FC236}">
                <a16:creationId xmlns:a16="http://schemas.microsoft.com/office/drawing/2014/main" id="{40C2D948-7217-431F-933C-7201C4F32CAA}"/>
              </a:ext>
            </a:extLst>
          </p:cNvPr>
          <p:cNvSpPr txBox="1"/>
          <p:nvPr/>
        </p:nvSpPr>
        <p:spPr>
          <a:xfrm>
            <a:off x="185791" y="1652399"/>
            <a:ext cx="12006209" cy="1569660"/>
          </a:xfrm>
          <a:prstGeom prst="rect">
            <a:avLst/>
          </a:prstGeom>
          <a:noFill/>
        </p:spPr>
        <p:txBody>
          <a:bodyPr wrap="square" rtlCol="0">
            <a:spAutoFit/>
          </a:bodyPr>
          <a:lstStyle/>
          <a:p>
            <a:r>
              <a:rPr lang="fr-FR" sz="1600" b="1" u="sng" dirty="0"/>
              <a:t>Etapes : </a:t>
            </a:r>
          </a:p>
          <a:p>
            <a:endParaRPr lang="fr-FR" sz="1600" b="1" u="sng" dirty="0"/>
          </a:p>
          <a:p>
            <a:pPr marL="742950" lvl="1" indent="-285750">
              <a:buFont typeface="Wingdings" panose="05000000000000000000" pitchFamily="2" charset="2"/>
              <a:buChar char="ü"/>
            </a:pPr>
            <a:r>
              <a:rPr lang="fr-FR" sz="1600" dirty="0"/>
              <a:t>Récupération des matrices de chaque image</a:t>
            </a:r>
          </a:p>
          <a:p>
            <a:pPr marL="742950" lvl="1" indent="-285750">
              <a:buFont typeface="Wingdings" panose="05000000000000000000" pitchFamily="2" charset="2"/>
              <a:buChar char="ü"/>
            </a:pPr>
            <a:r>
              <a:rPr lang="fr-FR" sz="1600" dirty="0"/>
              <a:t>Conversion des images RGB en Gris uniquement</a:t>
            </a:r>
          </a:p>
          <a:p>
            <a:pPr marL="742950" lvl="1" indent="-285750">
              <a:buFont typeface="Wingdings" panose="05000000000000000000" pitchFamily="2" charset="2"/>
              <a:buChar char="ü"/>
            </a:pPr>
            <a:r>
              <a:rPr lang="fr-FR" sz="1600" dirty="0" err="1"/>
              <a:t>Resize</a:t>
            </a:r>
            <a:r>
              <a:rPr lang="fr-FR" sz="1600" dirty="0"/>
              <a:t> des images en (800,800)</a:t>
            </a:r>
          </a:p>
          <a:p>
            <a:pPr marL="742950" lvl="1" indent="-285750">
              <a:buFont typeface="Wingdings" panose="05000000000000000000" pitchFamily="2" charset="2"/>
              <a:buChar char="ü"/>
            </a:pPr>
            <a:r>
              <a:rPr lang="fr-FR" sz="1600" dirty="0"/>
              <a:t>Récupération des Key points et des Descripteurs via ORB &amp; SIFT</a:t>
            </a:r>
          </a:p>
        </p:txBody>
      </p:sp>
      <p:pic>
        <p:nvPicPr>
          <p:cNvPr id="6" name="Image 5" descr="Une image contenant texte&#10;&#10;Description générée automatiquement">
            <a:extLst>
              <a:ext uri="{FF2B5EF4-FFF2-40B4-BE49-F238E27FC236}">
                <a16:creationId xmlns:a16="http://schemas.microsoft.com/office/drawing/2014/main" id="{AA7684A7-512C-486A-A33F-D368080DAD93}"/>
              </a:ext>
            </a:extLst>
          </p:cNvPr>
          <p:cNvPicPr>
            <a:picLocks noChangeAspect="1"/>
          </p:cNvPicPr>
          <p:nvPr/>
        </p:nvPicPr>
        <p:blipFill>
          <a:blip r:embed="rId5"/>
          <a:stretch>
            <a:fillRect/>
          </a:stretch>
        </p:blipFill>
        <p:spPr>
          <a:xfrm>
            <a:off x="1336562" y="3635942"/>
            <a:ext cx="3086100" cy="1895475"/>
          </a:xfrm>
          <a:prstGeom prst="rect">
            <a:avLst/>
          </a:prstGeom>
        </p:spPr>
      </p:pic>
      <p:pic>
        <p:nvPicPr>
          <p:cNvPr id="13" name="Image 12">
            <a:extLst>
              <a:ext uri="{FF2B5EF4-FFF2-40B4-BE49-F238E27FC236}">
                <a16:creationId xmlns:a16="http://schemas.microsoft.com/office/drawing/2014/main" id="{6B002DA1-2617-454F-BF5E-422D27074132}"/>
              </a:ext>
            </a:extLst>
          </p:cNvPr>
          <p:cNvPicPr>
            <a:picLocks noChangeAspect="1"/>
          </p:cNvPicPr>
          <p:nvPr/>
        </p:nvPicPr>
        <p:blipFill>
          <a:blip r:embed="rId6"/>
          <a:stretch>
            <a:fillRect/>
          </a:stretch>
        </p:blipFill>
        <p:spPr>
          <a:xfrm>
            <a:off x="6188895" y="3678819"/>
            <a:ext cx="3552825" cy="1914525"/>
          </a:xfrm>
          <a:prstGeom prst="rect">
            <a:avLst/>
          </a:prstGeom>
        </p:spPr>
      </p:pic>
      <p:sp>
        <p:nvSpPr>
          <p:cNvPr id="16" name="ZoneTexte 15">
            <a:extLst>
              <a:ext uri="{FF2B5EF4-FFF2-40B4-BE49-F238E27FC236}">
                <a16:creationId xmlns:a16="http://schemas.microsoft.com/office/drawing/2014/main" id="{284D715E-3384-4DFA-B5AD-681290CB8983}"/>
              </a:ext>
            </a:extLst>
          </p:cNvPr>
          <p:cNvSpPr txBox="1"/>
          <p:nvPr/>
        </p:nvSpPr>
        <p:spPr>
          <a:xfrm>
            <a:off x="1008993" y="5593344"/>
            <a:ext cx="3413669" cy="307777"/>
          </a:xfrm>
          <a:prstGeom prst="rect">
            <a:avLst/>
          </a:prstGeom>
          <a:noFill/>
        </p:spPr>
        <p:txBody>
          <a:bodyPr wrap="square">
            <a:spAutoFit/>
          </a:bodyPr>
          <a:lstStyle/>
          <a:p>
            <a:pPr lvl="1"/>
            <a:r>
              <a:rPr lang="fr-FR" sz="1400" b="1" dirty="0"/>
              <a:t>Descripteurs ORB =&gt; </a:t>
            </a:r>
            <a:r>
              <a:rPr lang="fr-FR" sz="1400" b="1" dirty="0" err="1"/>
              <a:t>n_features</a:t>
            </a:r>
            <a:r>
              <a:rPr lang="fr-FR" sz="1400" b="1" dirty="0"/>
              <a:t> = 50</a:t>
            </a:r>
          </a:p>
        </p:txBody>
      </p:sp>
      <p:sp>
        <p:nvSpPr>
          <p:cNvPr id="17" name="ZoneTexte 16">
            <a:extLst>
              <a:ext uri="{FF2B5EF4-FFF2-40B4-BE49-F238E27FC236}">
                <a16:creationId xmlns:a16="http://schemas.microsoft.com/office/drawing/2014/main" id="{4D0347F2-AE93-49A0-AE69-D8B6A743AE4E}"/>
              </a:ext>
            </a:extLst>
          </p:cNvPr>
          <p:cNvSpPr txBox="1"/>
          <p:nvPr/>
        </p:nvSpPr>
        <p:spPr>
          <a:xfrm>
            <a:off x="6188895" y="5593343"/>
            <a:ext cx="3552825" cy="307777"/>
          </a:xfrm>
          <a:prstGeom prst="rect">
            <a:avLst/>
          </a:prstGeom>
          <a:noFill/>
        </p:spPr>
        <p:txBody>
          <a:bodyPr wrap="square">
            <a:spAutoFit/>
          </a:bodyPr>
          <a:lstStyle/>
          <a:p>
            <a:pPr lvl="1"/>
            <a:r>
              <a:rPr lang="fr-FR" sz="1400" b="1" dirty="0"/>
              <a:t>Descripteurs SIFT =&gt; </a:t>
            </a:r>
            <a:r>
              <a:rPr lang="fr-FR" sz="1400" b="1" dirty="0" err="1"/>
              <a:t>n_features</a:t>
            </a:r>
            <a:r>
              <a:rPr lang="fr-FR" sz="1400" b="1" dirty="0"/>
              <a:t> = 1000</a:t>
            </a:r>
          </a:p>
        </p:txBody>
      </p:sp>
    </p:spTree>
    <p:extLst>
      <p:ext uri="{BB962C8B-B14F-4D97-AF65-F5344CB8AC3E}">
        <p14:creationId xmlns:p14="http://schemas.microsoft.com/office/powerpoint/2010/main" val="2171454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Descripteurs ORB &amp; SIFT</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22</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Image</a:t>
            </a:r>
            <a:endParaRPr lang="fr-FR" sz="2100" b="1" u="sng" dirty="0"/>
          </a:p>
        </p:txBody>
      </p:sp>
      <p:pic>
        <p:nvPicPr>
          <p:cNvPr id="2050" name="Picture 2">
            <a:extLst>
              <a:ext uri="{FF2B5EF4-FFF2-40B4-BE49-F238E27FC236}">
                <a16:creationId xmlns:a16="http://schemas.microsoft.com/office/drawing/2014/main" id="{21738D1B-3245-4398-932E-267F184119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8568" y="1652398"/>
            <a:ext cx="4596962" cy="46441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60FA67F-CC32-44C9-A1F6-B66563540D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131" y="1652397"/>
            <a:ext cx="4596962" cy="464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24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23</a:t>
            </a:fld>
            <a:endParaRPr lang="fr-FR"/>
          </a:p>
        </p:txBody>
      </p:sp>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Image</a:t>
            </a:r>
            <a:endParaRPr lang="fr-FR" sz="2100" b="1" u="sng" dirty="0"/>
          </a:p>
        </p:txBody>
      </p:sp>
      <p:sp>
        <p:nvSpPr>
          <p:cNvPr id="10" name="ZoneTexte 9">
            <a:extLst>
              <a:ext uri="{FF2B5EF4-FFF2-40B4-BE49-F238E27FC236}">
                <a16:creationId xmlns:a16="http://schemas.microsoft.com/office/drawing/2014/main" id="{40C2D948-7217-431F-933C-7201C4F32CAA}"/>
              </a:ext>
            </a:extLst>
          </p:cNvPr>
          <p:cNvSpPr txBox="1"/>
          <p:nvPr/>
        </p:nvSpPr>
        <p:spPr>
          <a:xfrm>
            <a:off x="185791" y="1652399"/>
            <a:ext cx="12006209" cy="1569660"/>
          </a:xfrm>
          <a:prstGeom prst="rect">
            <a:avLst/>
          </a:prstGeom>
          <a:noFill/>
        </p:spPr>
        <p:txBody>
          <a:bodyPr wrap="square" rtlCol="0">
            <a:spAutoFit/>
          </a:bodyPr>
          <a:lstStyle/>
          <a:p>
            <a:r>
              <a:rPr lang="fr-FR" sz="1600" b="1" u="sng" dirty="0"/>
              <a:t>Etapes : </a:t>
            </a:r>
          </a:p>
          <a:p>
            <a:pPr marL="742950" lvl="1" indent="-285750">
              <a:buFont typeface="Wingdings" panose="05000000000000000000" pitchFamily="2" charset="2"/>
              <a:buChar char="ü"/>
            </a:pPr>
            <a:r>
              <a:rPr lang="fr-FR" sz="1600" dirty="0"/>
              <a:t>Récupération des matrices des deux images</a:t>
            </a:r>
            <a:endParaRPr lang="fr-FR" sz="1600" b="1" dirty="0"/>
          </a:p>
          <a:p>
            <a:pPr marL="742950" lvl="1" indent="-285750">
              <a:buFont typeface="Wingdings" panose="05000000000000000000" pitchFamily="2" charset="2"/>
              <a:buChar char="ü"/>
            </a:pPr>
            <a:r>
              <a:rPr lang="fr-FR" sz="1600" dirty="0"/>
              <a:t>Conversion des images en Gris uniquement</a:t>
            </a:r>
          </a:p>
          <a:p>
            <a:pPr marL="742950" lvl="1" indent="-285750">
              <a:buFont typeface="Wingdings" panose="05000000000000000000" pitchFamily="2" charset="2"/>
              <a:buChar char="ü"/>
            </a:pPr>
            <a:r>
              <a:rPr lang="fr-FR" sz="1600" dirty="0" err="1"/>
              <a:t>Resize</a:t>
            </a:r>
            <a:r>
              <a:rPr lang="fr-FR" sz="1600" dirty="0"/>
              <a:t> des images en (800,800)</a:t>
            </a:r>
          </a:p>
          <a:p>
            <a:pPr marL="742950" lvl="1" indent="-285750">
              <a:buFont typeface="Wingdings" panose="05000000000000000000" pitchFamily="2" charset="2"/>
              <a:buChar char="ü"/>
            </a:pPr>
            <a:r>
              <a:rPr lang="fr-FR" sz="1600" dirty="0"/>
              <a:t>Application du model ORB pour récupérer les Key Points et les Descripteurs</a:t>
            </a:r>
          </a:p>
          <a:p>
            <a:pPr marL="742950" lvl="1" indent="-285750">
              <a:buFont typeface="Wingdings" panose="05000000000000000000" pitchFamily="2" charset="2"/>
              <a:buChar char="ü"/>
            </a:pPr>
            <a:r>
              <a:rPr lang="fr-FR" sz="1600" dirty="0"/>
              <a:t>Application du BF Matcher via </a:t>
            </a:r>
            <a:r>
              <a:rPr lang="fr-FR" sz="1600" dirty="0" err="1"/>
              <a:t>Knn</a:t>
            </a:r>
            <a:r>
              <a:rPr lang="fr-FR" sz="1600" dirty="0"/>
              <a:t> pour récupérer les bons </a:t>
            </a:r>
            <a:r>
              <a:rPr lang="fr-FR" sz="1600" dirty="0" err="1"/>
              <a:t>matchings</a:t>
            </a:r>
            <a:endParaRPr lang="fr-FR" sz="1600" dirty="0"/>
          </a:p>
        </p:txBody>
      </p:sp>
      <p:pic>
        <p:nvPicPr>
          <p:cNvPr id="3074" name="Picture 2">
            <a:extLst>
              <a:ext uri="{FF2B5EF4-FFF2-40B4-BE49-F238E27FC236}">
                <a16:creationId xmlns:a16="http://schemas.microsoft.com/office/drawing/2014/main" id="{D7072173-5354-4822-8C95-979E0B0570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676" y="3429000"/>
            <a:ext cx="3010928" cy="2979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51E85C5-AD32-4BFA-A2C4-6165EDF28D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127" y="3429000"/>
            <a:ext cx="3010928" cy="297999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82191FD-4B63-45B2-8E64-24C112C154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2578" y="3429000"/>
            <a:ext cx="3010928" cy="2979993"/>
          </a:xfrm>
          <a:prstGeom prst="rect">
            <a:avLst/>
          </a:prstGeom>
          <a:noFill/>
          <a:extLst>
            <a:ext uri="{909E8E84-426E-40DD-AFC4-6F175D3DCCD1}">
              <a14:hiddenFill xmlns:a14="http://schemas.microsoft.com/office/drawing/2010/main">
                <a:solidFill>
                  <a:srgbClr val="FFFFFF"/>
                </a:solidFill>
              </a14:hiddenFill>
            </a:ext>
          </a:extLst>
        </p:spPr>
      </p:pic>
      <p:sp>
        <p:nvSpPr>
          <p:cNvPr id="18" name="Espace réservé du contenu 2">
            <a:extLst>
              <a:ext uri="{FF2B5EF4-FFF2-40B4-BE49-F238E27FC236}">
                <a16:creationId xmlns:a16="http://schemas.microsoft.com/office/drawing/2014/main" id="{953E2B41-7E55-45DE-9DAE-1807EB811897}"/>
              </a:ext>
            </a:extLst>
          </p:cNvPr>
          <p:cNvSpPr txBox="1">
            <a:spLocks/>
          </p:cNvSpPr>
          <p:nvPr/>
        </p:nvSpPr>
        <p:spPr>
          <a:xfrm>
            <a:off x="185791" y="1167752"/>
            <a:ext cx="5387643" cy="484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a:t>Matching via ORB</a:t>
            </a:r>
            <a:endParaRPr lang="fr-FR" sz="2000" b="1" u="sng" dirty="0"/>
          </a:p>
        </p:txBody>
      </p:sp>
      <p:sp>
        <p:nvSpPr>
          <p:cNvPr id="7" name="ZoneTexte 6">
            <a:extLst>
              <a:ext uri="{FF2B5EF4-FFF2-40B4-BE49-F238E27FC236}">
                <a16:creationId xmlns:a16="http://schemas.microsoft.com/office/drawing/2014/main" id="{8CBB3F85-228C-44A5-B3FF-40E5475C88B6}"/>
              </a:ext>
            </a:extLst>
          </p:cNvPr>
          <p:cNvSpPr txBox="1"/>
          <p:nvPr/>
        </p:nvSpPr>
        <p:spPr>
          <a:xfrm>
            <a:off x="2332857" y="6444476"/>
            <a:ext cx="1093509" cy="276999"/>
          </a:xfrm>
          <a:prstGeom prst="rect">
            <a:avLst/>
          </a:prstGeom>
          <a:noFill/>
        </p:spPr>
        <p:txBody>
          <a:bodyPr wrap="square" rtlCol="0">
            <a:spAutoFit/>
          </a:bodyPr>
          <a:lstStyle/>
          <a:p>
            <a:pPr algn="ctr"/>
            <a:r>
              <a:rPr lang="fr-FR" sz="1200" b="1" dirty="0"/>
              <a:t>GM = 500</a:t>
            </a:r>
          </a:p>
        </p:txBody>
      </p:sp>
      <p:sp>
        <p:nvSpPr>
          <p:cNvPr id="19" name="ZoneTexte 18">
            <a:extLst>
              <a:ext uri="{FF2B5EF4-FFF2-40B4-BE49-F238E27FC236}">
                <a16:creationId xmlns:a16="http://schemas.microsoft.com/office/drawing/2014/main" id="{E00B4D5D-CEBF-42D6-A4B1-3EB30FAB9426}"/>
              </a:ext>
            </a:extLst>
          </p:cNvPr>
          <p:cNvSpPr txBox="1"/>
          <p:nvPr/>
        </p:nvSpPr>
        <p:spPr>
          <a:xfrm>
            <a:off x="5715836" y="6408993"/>
            <a:ext cx="1093509" cy="276999"/>
          </a:xfrm>
          <a:prstGeom prst="rect">
            <a:avLst/>
          </a:prstGeom>
          <a:noFill/>
        </p:spPr>
        <p:txBody>
          <a:bodyPr wrap="square" rtlCol="0">
            <a:spAutoFit/>
          </a:bodyPr>
          <a:lstStyle/>
          <a:p>
            <a:pPr algn="ctr"/>
            <a:r>
              <a:rPr lang="fr-FR" sz="1200" b="1" dirty="0"/>
              <a:t>GM = 1</a:t>
            </a:r>
          </a:p>
        </p:txBody>
      </p:sp>
      <p:sp>
        <p:nvSpPr>
          <p:cNvPr id="20" name="ZoneTexte 19">
            <a:extLst>
              <a:ext uri="{FF2B5EF4-FFF2-40B4-BE49-F238E27FC236}">
                <a16:creationId xmlns:a16="http://schemas.microsoft.com/office/drawing/2014/main" id="{1DD2A608-A2D9-4E6E-870F-822026DACB3A}"/>
              </a:ext>
            </a:extLst>
          </p:cNvPr>
          <p:cNvSpPr txBox="1"/>
          <p:nvPr/>
        </p:nvSpPr>
        <p:spPr>
          <a:xfrm>
            <a:off x="9312388" y="6400412"/>
            <a:ext cx="1093509" cy="276999"/>
          </a:xfrm>
          <a:prstGeom prst="rect">
            <a:avLst/>
          </a:prstGeom>
          <a:noFill/>
        </p:spPr>
        <p:txBody>
          <a:bodyPr wrap="square" rtlCol="0">
            <a:spAutoFit/>
          </a:bodyPr>
          <a:lstStyle/>
          <a:p>
            <a:pPr algn="ctr"/>
            <a:r>
              <a:rPr lang="fr-FR" sz="1200" b="1" dirty="0"/>
              <a:t>GM = 4</a:t>
            </a:r>
          </a:p>
        </p:txBody>
      </p:sp>
    </p:spTree>
    <p:extLst>
      <p:ext uri="{BB962C8B-B14F-4D97-AF65-F5344CB8AC3E}">
        <p14:creationId xmlns:p14="http://schemas.microsoft.com/office/powerpoint/2010/main" val="407722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Applications du </a:t>
            </a:r>
            <a:r>
              <a:rPr lang="fr-FR" sz="3600" b="1" u="sng" dirty="0" err="1"/>
              <a:t>KMeans</a:t>
            </a:r>
            <a:endParaRPr lang="fr-FR" sz="3600" b="1" u="sng" dirty="0"/>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461748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910209" cy="484647"/>
          </a:xfrm>
        </p:spPr>
        <p:txBody>
          <a:bodyPr>
            <a:normAutofit/>
          </a:bodyPr>
          <a:lstStyle/>
          <a:p>
            <a:pPr marL="0" indent="0" algn="just">
              <a:buNone/>
            </a:pPr>
            <a:r>
              <a:rPr lang="fr-FR" sz="2000" b="1" u="sng" dirty="0"/>
              <a:t>Segmentation des couleurs d’une image via </a:t>
            </a:r>
            <a:r>
              <a:rPr lang="fr-FR" sz="2000" b="1" u="sng" dirty="0" err="1"/>
              <a:t>KMeans</a:t>
            </a:r>
            <a:endParaRPr lang="fr-FR" sz="20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25</a:t>
            </a:fld>
            <a:endParaRPr lang="fr-FR"/>
          </a:p>
        </p:txBody>
      </p:sp>
      <p:sp>
        <p:nvSpPr>
          <p:cNvPr id="10" name="ZoneTexte 9">
            <a:extLst>
              <a:ext uri="{FF2B5EF4-FFF2-40B4-BE49-F238E27FC236}">
                <a16:creationId xmlns:a16="http://schemas.microsoft.com/office/drawing/2014/main" id="{40C2D948-7217-431F-933C-7201C4F32CAA}"/>
              </a:ext>
            </a:extLst>
          </p:cNvPr>
          <p:cNvSpPr txBox="1"/>
          <p:nvPr/>
        </p:nvSpPr>
        <p:spPr>
          <a:xfrm>
            <a:off x="185791" y="1652399"/>
            <a:ext cx="12006209" cy="1077218"/>
          </a:xfrm>
          <a:prstGeom prst="rect">
            <a:avLst/>
          </a:prstGeom>
          <a:noFill/>
        </p:spPr>
        <p:txBody>
          <a:bodyPr wrap="square" rtlCol="0">
            <a:spAutoFit/>
          </a:bodyPr>
          <a:lstStyle/>
          <a:p>
            <a:r>
              <a:rPr lang="fr-FR" sz="1600" b="1" u="sng" dirty="0"/>
              <a:t>Etapes : </a:t>
            </a:r>
          </a:p>
          <a:p>
            <a:pPr marL="742950" lvl="1" indent="-285750">
              <a:buFont typeface="Wingdings" panose="05000000000000000000" pitchFamily="2" charset="2"/>
              <a:buChar char="ü"/>
            </a:pPr>
            <a:r>
              <a:rPr lang="fr-FR" sz="1600" dirty="0"/>
              <a:t>Récupération de la matrice</a:t>
            </a:r>
          </a:p>
          <a:p>
            <a:pPr marL="742950" lvl="1" indent="-285750">
              <a:buFont typeface="Wingdings" panose="05000000000000000000" pitchFamily="2" charset="2"/>
              <a:buChar char="ü"/>
            </a:pPr>
            <a:r>
              <a:rPr lang="fr-FR" sz="1600" dirty="0"/>
              <a:t>Standardisation de la matrice</a:t>
            </a:r>
          </a:p>
          <a:p>
            <a:pPr marL="742950" lvl="1" indent="-285750">
              <a:buFont typeface="Wingdings" panose="05000000000000000000" pitchFamily="2" charset="2"/>
              <a:buChar char="ü"/>
            </a:pPr>
            <a:r>
              <a:rPr lang="fr-FR" sz="1600" dirty="0"/>
              <a:t>Application du </a:t>
            </a:r>
            <a:r>
              <a:rPr lang="fr-FR" sz="1600" dirty="0" err="1"/>
              <a:t>Kmeans</a:t>
            </a:r>
            <a:r>
              <a:rPr lang="fr-FR" sz="1600" dirty="0"/>
              <a:t> selon un nombre de clusters (k) saisi</a:t>
            </a:r>
          </a:p>
        </p:txBody>
      </p:sp>
      <p:pic>
        <p:nvPicPr>
          <p:cNvPr id="4098" name="Picture 2">
            <a:extLst>
              <a:ext uri="{FF2B5EF4-FFF2-40B4-BE49-F238E27FC236}">
                <a16:creationId xmlns:a16="http://schemas.microsoft.com/office/drawing/2014/main" id="{B0BB9D98-2441-4F9B-BDF0-E1871776E1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6323" y="3256186"/>
            <a:ext cx="3470634" cy="33128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41F3E0E-1703-458B-A1C8-76731B258C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3711" y="3214264"/>
            <a:ext cx="3470634" cy="3312878"/>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4C574662-9B73-4DC0-BCAF-075810F7575F}"/>
              </a:ext>
            </a:extLst>
          </p:cNvPr>
          <p:cNvSpPr txBox="1"/>
          <p:nvPr/>
        </p:nvSpPr>
        <p:spPr>
          <a:xfrm>
            <a:off x="5087055" y="2940258"/>
            <a:ext cx="1093509" cy="276999"/>
          </a:xfrm>
          <a:prstGeom prst="rect">
            <a:avLst/>
          </a:prstGeom>
          <a:noFill/>
        </p:spPr>
        <p:txBody>
          <a:bodyPr wrap="square" rtlCol="0">
            <a:spAutoFit/>
          </a:bodyPr>
          <a:lstStyle/>
          <a:p>
            <a:pPr algn="ctr"/>
            <a:r>
              <a:rPr lang="fr-FR" sz="1200" b="1" dirty="0"/>
              <a:t>K = 2</a:t>
            </a:r>
          </a:p>
        </p:txBody>
      </p:sp>
      <p:sp>
        <p:nvSpPr>
          <p:cNvPr id="12" name="Espace réservé du contenu 2">
            <a:extLst>
              <a:ext uri="{FF2B5EF4-FFF2-40B4-BE49-F238E27FC236}">
                <a16:creationId xmlns:a16="http://schemas.microsoft.com/office/drawing/2014/main" id="{FBBDBCCD-96DE-4944-8494-27F18C09FB84}"/>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Image</a:t>
            </a:r>
            <a:endParaRPr lang="fr-FR" sz="2100" b="1" u="sng" dirty="0"/>
          </a:p>
        </p:txBody>
      </p:sp>
    </p:spTree>
    <p:extLst>
      <p:ext uri="{BB962C8B-B14F-4D97-AF65-F5344CB8AC3E}">
        <p14:creationId xmlns:p14="http://schemas.microsoft.com/office/powerpoint/2010/main" val="3828910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Clustering des images via </a:t>
            </a:r>
            <a:r>
              <a:rPr lang="fr-FR" sz="2000" b="1" u="sng" dirty="0" err="1"/>
              <a:t>KMeans</a:t>
            </a:r>
            <a:endParaRPr lang="fr-FR" sz="20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26</a:t>
            </a:fld>
            <a:endParaRPr lang="fr-FR"/>
          </a:p>
        </p:txBody>
      </p:sp>
      <p:sp>
        <p:nvSpPr>
          <p:cNvPr id="10" name="ZoneTexte 9">
            <a:extLst>
              <a:ext uri="{FF2B5EF4-FFF2-40B4-BE49-F238E27FC236}">
                <a16:creationId xmlns:a16="http://schemas.microsoft.com/office/drawing/2014/main" id="{40C2D948-7217-431F-933C-7201C4F32CAA}"/>
              </a:ext>
            </a:extLst>
          </p:cNvPr>
          <p:cNvSpPr txBox="1"/>
          <p:nvPr/>
        </p:nvSpPr>
        <p:spPr>
          <a:xfrm>
            <a:off x="185791" y="1652399"/>
            <a:ext cx="12006209" cy="830997"/>
          </a:xfrm>
          <a:prstGeom prst="rect">
            <a:avLst/>
          </a:prstGeom>
          <a:noFill/>
        </p:spPr>
        <p:txBody>
          <a:bodyPr wrap="square" rtlCol="0">
            <a:spAutoFit/>
          </a:bodyPr>
          <a:lstStyle/>
          <a:p>
            <a:r>
              <a:rPr lang="fr-FR" sz="1600" b="1" u="sng" dirty="0"/>
              <a:t>Etapes : </a:t>
            </a:r>
          </a:p>
          <a:p>
            <a:pPr marL="742950" lvl="1" indent="-285750">
              <a:buFont typeface="Wingdings" panose="05000000000000000000" pitchFamily="2" charset="2"/>
              <a:buChar char="ü"/>
            </a:pPr>
            <a:r>
              <a:rPr lang="fr-FR" sz="1600" dirty="0"/>
              <a:t>Récupération des descripteurs de chaque image (via ORB &amp; SIFT)</a:t>
            </a:r>
          </a:p>
          <a:p>
            <a:pPr marL="742950" lvl="1" indent="-285750">
              <a:buFont typeface="Wingdings" panose="05000000000000000000" pitchFamily="2" charset="2"/>
              <a:buChar char="ü"/>
            </a:pPr>
            <a:r>
              <a:rPr lang="fr-FR" sz="1600" dirty="0"/>
              <a:t>Suppression des images avec des descripteurs NULL</a:t>
            </a:r>
          </a:p>
        </p:txBody>
      </p:sp>
      <p:pic>
        <p:nvPicPr>
          <p:cNvPr id="5" name="Image 4">
            <a:extLst>
              <a:ext uri="{FF2B5EF4-FFF2-40B4-BE49-F238E27FC236}">
                <a16:creationId xmlns:a16="http://schemas.microsoft.com/office/drawing/2014/main" id="{D773CF56-247D-4E6D-B6EB-39CB0B13D4B1}"/>
              </a:ext>
            </a:extLst>
          </p:cNvPr>
          <p:cNvPicPr>
            <a:picLocks noChangeAspect="1"/>
          </p:cNvPicPr>
          <p:nvPr/>
        </p:nvPicPr>
        <p:blipFill>
          <a:blip r:embed="rId5"/>
          <a:stretch>
            <a:fillRect/>
          </a:stretch>
        </p:blipFill>
        <p:spPr>
          <a:xfrm>
            <a:off x="590389" y="2655262"/>
            <a:ext cx="7209507" cy="773738"/>
          </a:xfrm>
          <a:prstGeom prst="rect">
            <a:avLst/>
          </a:prstGeom>
        </p:spPr>
      </p:pic>
      <p:pic>
        <p:nvPicPr>
          <p:cNvPr id="5122" name="Picture 2">
            <a:extLst>
              <a:ext uri="{FF2B5EF4-FFF2-40B4-BE49-F238E27FC236}">
                <a16:creationId xmlns:a16="http://schemas.microsoft.com/office/drawing/2014/main" id="{396CA2F1-1ABA-490C-8945-CF5C4DF93C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3999" y="3600866"/>
            <a:ext cx="242887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B076068-B2C2-48F6-929A-97D8599AFD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4974" y="3600866"/>
            <a:ext cx="1162050" cy="2400300"/>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a:extLst>
              <a:ext uri="{FF2B5EF4-FFF2-40B4-BE49-F238E27FC236}">
                <a16:creationId xmlns:a16="http://schemas.microsoft.com/office/drawing/2014/main" id="{C6808B70-D262-40CB-926B-856940892AAB}"/>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Image</a:t>
            </a:r>
            <a:endParaRPr lang="fr-FR" sz="2100" b="1" u="sng" dirty="0"/>
          </a:p>
        </p:txBody>
      </p:sp>
    </p:spTree>
    <p:extLst>
      <p:ext uri="{BB962C8B-B14F-4D97-AF65-F5344CB8AC3E}">
        <p14:creationId xmlns:p14="http://schemas.microsoft.com/office/powerpoint/2010/main" val="4150543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27</a:t>
            </a:fld>
            <a:endParaRPr lang="fr-FR"/>
          </a:p>
        </p:txBody>
      </p:sp>
      <p:sp>
        <p:nvSpPr>
          <p:cNvPr id="10" name="ZoneTexte 9">
            <a:extLst>
              <a:ext uri="{FF2B5EF4-FFF2-40B4-BE49-F238E27FC236}">
                <a16:creationId xmlns:a16="http://schemas.microsoft.com/office/drawing/2014/main" id="{40C2D948-7217-431F-933C-7201C4F32CAA}"/>
              </a:ext>
            </a:extLst>
          </p:cNvPr>
          <p:cNvSpPr txBox="1"/>
          <p:nvPr/>
        </p:nvSpPr>
        <p:spPr>
          <a:xfrm>
            <a:off x="185791" y="1652399"/>
            <a:ext cx="12006209" cy="1323439"/>
          </a:xfrm>
          <a:prstGeom prst="rect">
            <a:avLst/>
          </a:prstGeom>
          <a:noFill/>
        </p:spPr>
        <p:txBody>
          <a:bodyPr wrap="square" rtlCol="0">
            <a:spAutoFit/>
          </a:bodyPr>
          <a:lstStyle/>
          <a:p>
            <a:r>
              <a:rPr lang="fr-FR" sz="1600" b="1" u="sng" dirty="0"/>
              <a:t>Etapes : </a:t>
            </a:r>
          </a:p>
          <a:p>
            <a:pPr marL="742950" lvl="1" indent="-285750">
              <a:buFont typeface="Wingdings" panose="05000000000000000000" pitchFamily="2" charset="2"/>
              <a:buChar char="ü"/>
            </a:pPr>
            <a:r>
              <a:rPr lang="fr-FR" sz="1600" dirty="0"/>
              <a:t>Harmonisation des formats des matrices Descripteurs </a:t>
            </a:r>
            <a:r>
              <a:rPr lang="fr-FR" sz="1600" b="1" dirty="0"/>
              <a:t>ORB (50,32) &amp; SIFT (1002,128)</a:t>
            </a:r>
          </a:p>
          <a:p>
            <a:pPr marL="742950" lvl="1" indent="-285750">
              <a:buFont typeface="Wingdings" panose="05000000000000000000" pitchFamily="2" charset="2"/>
              <a:buChar char="ü"/>
            </a:pPr>
            <a:r>
              <a:rPr lang="fr-FR" sz="1600" dirty="0"/>
              <a:t>Application du </a:t>
            </a:r>
            <a:r>
              <a:rPr lang="fr-FR" sz="1600" dirty="0" err="1"/>
              <a:t>Kmeans</a:t>
            </a:r>
            <a:r>
              <a:rPr lang="fr-FR" sz="1600" dirty="0"/>
              <a:t> sur les descripteurs avec un k = 7 (nombre de catégories)</a:t>
            </a:r>
          </a:p>
          <a:p>
            <a:pPr marL="742950" lvl="1" indent="-285750">
              <a:buFont typeface="Wingdings" panose="05000000000000000000" pitchFamily="2" charset="2"/>
              <a:buChar char="ü"/>
            </a:pPr>
            <a:r>
              <a:rPr lang="fr-FR" sz="1600" dirty="0"/>
              <a:t>Réduction de dimensions via T-SNE et affichage du clustering</a:t>
            </a:r>
          </a:p>
          <a:p>
            <a:pPr marL="742950" lvl="1" indent="-285750">
              <a:buFont typeface="Wingdings" panose="05000000000000000000" pitchFamily="2" charset="2"/>
              <a:buChar char="ü"/>
            </a:pPr>
            <a:endParaRPr lang="fr-FR" sz="1600" dirty="0"/>
          </a:p>
        </p:txBody>
      </p:sp>
      <p:sp>
        <p:nvSpPr>
          <p:cNvPr id="13" name="Espace réservé du contenu 2">
            <a:extLst>
              <a:ext uri="{FF2B5EF4-FFF2-40B4-BE49-F238E27FC236}">
                <a16:creationId xmlns:a16="http://schemas.microsoft.com/office/drawing/2014/main" id="{7084FFF5-874D-4528-AA09-AD3A6988B506}"/>
              </a:ext>
            </a:extLst>
          </p:cNvPr>
          <p:cNvSpPr txBox="1">
            <a:spLocks/>
          </p:cNvSpPr>
          <p:nvPr/>
        </p:nvSpPr>
        <p:spPr>
          <a:xfrm>
            <a:off x="185791" y="1167752"/>
            <a:ext cx="5387643" cy="484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dirty="0"/>
              <a:t>Clustering des images via </a:t>
            </a:r>
            <a:r>
              <a:rPr lang="fr-FR" sz="2000" b="1" u="sng" dirty="0" err="1"/>
              <a:t>KMeans</a:t>
            </a:r>
            <a:endParaRPr lang="fr-FR" sz="2000" b="1" u="sng" dirty="0"/>
          </a:p>
        </p:txBody>
      </p:sp>
      <p:pic>
        <p:nvPicPr>
          <p:cNvPr id="6146" name="Picture 2">
            <a:extLst>
              <a:ext uri="{FF2B5EF4-FFF2-40B4-BE49-F238E27FC236}">
                <a16:creationId xmlns:a16="http://schemas.microsoft.com/office/drawing/2014/main" id="{AA91BFDA-E622-42F0-AD5F-52605E339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426" y="3351112"/>
            <a:ext cx="5589853" cy="30651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6CAA7C9-8B54-4C60-8657-C14E50F042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5321" y="3351112"/>
            <a:ext cx="5628009" cy="306519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6">
            <a:extLst>
              <a:ext uri="{FF2B5EF4-FFF2-40B4-BE49-F238E27FC236}">
                <a16:creationId xmlns:a16="http://schemas.microsoft.com/office/drawing/2014/main" id="{5F7B6D56-4DC6-4868-B8F4-A0DCC55B06C7}"/>
              </a:ext>
            </a:extLst>
          </p:cNvPr>
          <p:cNvCxnSpPr/>
          <p:nvPr/>
        </p:nvCxnSpPr>
        <p:spPr>
          <a:xfrm>
            <a:off x="6067521" y="3488960"/>
            <a:ext cx="0" cy="2821898"/>
          </a:xfrm>
          <a:prstGeom prst="line">
            <a:avLst/>
          </a:prstGeom>
          <a:ln w="38100"/>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B87E2974-68A5-48CE-A4C9-DF51B211C3E2}"/>
              </a:ext>
            </a:extLst>
          </p:cNvPr>
          <p:cNvSpPr txBox="1"/>
          <p:nvPr/>
        </p:nvSpPr>
        <p:spPr>
          <a:xfrm>
            <a:off x="2364597" y="3024975"/>
            <a:ext cx="1093509" cy="276999"/>
          </a:xfrm>
          <a:prstGeom prst="rect">
            <a:avLst/>
          </a:prstGeom>
          <a:noFill/>
        </p:spPr>
        <p:txBody>
          <a:bodyPr wrap="square" rtlCol="0">
            <a:spAutoFit/>
          </a:bodyPr>
          <a:lstStyle/>
          <a:p>
            <a:pPr algn="ctr"/>
            <a:r>
              <a:rPr lang="fr-FR" sz="1200" b="1" dirty="0"/>
              <a:t>Affichage ORB</a:t>
            </a:r>
          </a:p>
        </p:txBody>
      </p:sp>
      <p:sp>
        <p:nvSpPr>
          <p:cNvPr id="19" name="ZoneTexte 18">
            <a:extLst>
              <a:ext uri="{FF2B5EF4-FFF2-40B4-BE49-F238E27FC236}">
                <a16:creationId xmlns:a16="http://schemas.microsoft.com/office/drawing/2014/main" id="{88DAAF75-CAC6-4A89-88E7-91C59B83B113}"/>
              </a:ext>
            </a:extLst>
          </p:cNvPr>
          <p:cNvSpPr txBox="1"/>
          <p:nvPr/>
        </p:nvSpPr>
        <p:spPr>
          <a:xfrm>
            <a:off x="8733894" y="3024975"/>
            <a:ext cx="1093509" cy="276999"/>
          </a:xfrm>
          <a:prstGeom prst="rect">
            <a:avLst/>
          </a:prstGeom>
          <a:noFill/>
        </p:spPr>
        <p:txBody>
          <a:bodyPr wrap="square" rtlCol="0">
            <a:spAutoFit/>
          </a:bodyPr>
          <a:lstStyle/>
          <a:p>
            <a:pPr algn="ctr"/>
            <a:r>
              <a:rPr lang="fr-FR" sz="1200" b="1" dirty="0"/>
              <a:t>Affichage SIFT</a:t>
            </a:r>
          </a:p>
        </p:txBody>
      </p:sp>
      <p:pic>
        <p:nvPicPr>
          <p:cNvPr id="16" name="Image 15" descr="Une image contenant texte&#10;&#10;Description générée automatiquement">
            <a:extLst>
              <a:ext uri="{FF2B5EF4-FFF2-40B4-BE49-F238E27FC236}">
                <a16:creationId xmlns:a16="http://schemas.microsoft.com/office/drawing/2014/main" id="{D2C05584-EC0E-41D9-B669-F34D92F91D25}"/>
              </a:ext>
            </a:extLst>
          </p:cNvPr>
          <p:cNvPicPr>
            <a:picLocks noChangeAspect="1"/>
          </p:cNvPicPr>
          <p:nvPr/>
        </p:nvPicPr>
        <p:blipFill>
          <a:blip r:embed="rId7"/>
          <a:stretch>
            <a:fillRect/>
          </a:stretch>
        </p:blipFill>
        <p:spPr>
          <a:xfrm>
            <a:off x="8465270" y="1432153"/>
            <a:ext cx="3540939" cy="1416375"/>
          </a:xfrm>
          <a:prstGeom prst="rect">
            <a:avLst/>
          </a:prstGeom>
        </p:spPr>
      </p:pic>
      <p:sp>
        <p:nvSpPr>
          <p:cNvPr id="25" name="Espace réservé du contenu 2">
            <a:extLst>
              <a:ext uri="{FF2B5EF4-FFF2-40B4-BE49-F238E27FC236}">
                <a16:creationId xmlns:a16="http://schemas.microsoft.com/office/drawing/2014/main" id="{E8FDDB9B-F933-4B74-84F8-1FC64E9DD282}"/>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Image</a:t>
            </a:r>
            <a:endParaRPr lang="fr-FR" sz="2100" b="1" u="sng" dirty="0"/>
          </a:p>
        </p:txBody>
      </p:sp>
    </p:spTree>
    <p:extLst>
      <p:ext uri="{BB962C8B-B14F-4D97-AF65-F5344CB8AC3E}">
        <p14:creationId xmlns:p14="http://schemas.microsoft.com/office/powerpoint/2010/main" val="1975566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Transfer Learning - Classification</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967062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29</a:t>
            </a:fld>
            <a:endParaRPr lang="fr-FR"/>
          </a:p>
        </p:txBody>
      </p:sp>
      <p:sp>
        <p:nvSpPr>
          <p:cNvPr id="10" name="ZoneTexte 9">
            <a:extLst>
              <a:ext uri="{FF2B5EF4-FFF2-40B4-BE49-F238E27FC236}">
                <a16:creationId xmlns:a16="http://schemas.microsoft.com/office/drawing/2014/main" id="{40C2D948-7217-431F-933C-7201C4F32CAA}"/>
              </a:ext>
            </a:extLst>
          </p:cNvPr>
          <p:cNvSpPr txBox="1"/>
          <p:nvPr/>
        </p:nvSpPr>
        <p:spPr>
          <a:xfrm>
            <a:off x="185791" y="1652399"/>
            <a:ext cx="12006209" cy="584775"/>
          </a:xfrm>
          <a:prstGeom prst="rect">
            <a:avLst/>
          </a:prstGeom>
          <a:noFill/>
        </p:spPr>
        <p:txBody>
          <a:bodyPr wrap="square" rtlCol="0">
            <a:spAutoFit/>
          </a:bodyPr>
          <a:lstStyle/>
          <a:p>
            <a:r>
              <a:rPr lang="fr-FR" sz="1600" b="1" u="sng" dirty="0"/>
              <a:t>Etapes : </a:t>
            </a:r>
          </a:p>
          <a:p>
            <a:pPr marL="742950" lvl="1" indent="-285750">
              <a:buFont typeface="Wingdings" panose="05000000000000000000" pitchFamily="2" charset="2"/>
              <a:buChar char="ü"/>
            </a:pPr>
            <a:r>
              <a:rPr lang="fr-FR" sz="1600" dirty="0"/>
              <a:t>Récupération des jeux de test et train via Image Data </a:t>
            </a:r>
            <a:r>
              <a:rPr lang="fr-FR" sz="1600" dirty="0" err="1"/>
              <a:t>Generator</a:t>
            </a:r>
            <a:r>
              <a:rPr lang="fr-FR" sz="1600" dirty="0"/>
              <a:t> (80% - 20%)</a:t>
            </a:r>
          </a:p>
        </p:txBody>
      </p:sp>
      <p:sp>
        <p:nvSpPr>
          <p:cNvPr id="13" name="Espace réservé du contenu 2">
            <a:extLst>
              <a:ext uri="{FF2B5EF4-FFF2-40B4-BE49-F238E27FC236}">
                <a16:creationId xmlns:a16="http://schemas.microsoft.com/office/drawing/2014/main" id="{7084FFF5-874D-4528-AA09-AD3A6988B506}"/>
              </a:ext>
            </a:extLst>
          </p:cNvPr>
          <p:cNvSpPr txBox="1">
            <a:spLocks/>
          </p:cNvSpPr>
          <p:nvPr/>
        </p:nvSpPr>
        <p:spPr>
          <a:xfrm>
            <a:off x="185791" y="1167752"/>
            <a:ext cx="5387643" cy="484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dirty="0"/>
              <a:t>Transfer Learning - Classification</a:t>
            </a:r>
          </a:p>
        </p:txBody>
      </p:sp>
      <p:pic>
        <p:nvPicPr>
          <p:cNvPr id="3" name="Image 2">
            <a:extLst>
              <a:ext uri="{FF2B5EF4-FFF2-40B4-BE49-F238E27FC236}">
                <a16:creationId xmlns:a16="http://schemas.microsoft.com/office/drawing/2014/main" id="{F1599C1B-01F9-4404-9FC8-FE4C60957806}"/>
              </a:ext>
            </a:extLst>
          </p:cNvPr>
          <p:cNvPicPr>
            <a:picLocks noChangeAspect="1"/>
          </p:cNvPicPr>
          <p:nvPr/>
        </p:nvPicPr>
        <p:blipFill>
          <a:blip r:embed="rId5"/>
          <a:stretch>
            <a:fillRect/>
          </a:stretch>
        </p:blipFill>
        <p:spPr>
          <a:xfrm>
            <a:off x="1014334" y="2284327"/>
            <a:ext cx="5486400" cy="390525"/>
          </a:xfrm>
          <a:prstGeom prst="rect">
            <a:avLst/>
          </a:prstGeom>
        </p:spPr>
      </p:pic>
      <p:sp>
        <p:nvSpPr>
          <p:cNvPr id="11" name="ZoneTexte 10">
            <a:extLst>
              <a:ext uri="{FF2B5EF4-FFF2-40B4-BE49-F238E27FC236}">
                <a16:creationId xmlns:a16="http://schemas.microsoft.com/office/drawing/2014/main" id="{5CDE83E2-CF31-4467-B48B-2C915ADF1F5A}"/>
              </a:ext>
            </a:extLst>
          </p:cNvPr>
          <p:cNvSpPr txBox="1"/>
          <p:nvPr/>
        </p:nvSpPr>
        <p:spPr>
          <a:xfrm>
            <a:off x="185790" y="2922815"/>
            <a:ext cx="12006209" cy="584775"/>
          </a:xfrm>
          <a:prstGeom prst="rect">
            <a:avLst/>
          </a:prstGeom>
          <a:noFill/>
        </p:spPr>
        <p:txBody>
          <a:bodyPr wrap="square" rtlCol="0">
            <a:spAutoFit/>
          </a:bodyPr>
          <a:lstStyle/>
          <a:p>
            <a:pPr marL="742950" lvl="1" indent="-285750">
              <a:buFont typeface="Wingdings" panose="05000000000000000000" pitchFamily="2" charset="2"/>
              <a:buChar char="ü"/>
            </a:pPr>
            <a:r>
              <a:rPr lang="fr-FR" sz="1600" dirty="0"/>
              <a:t>Application du modèle InceptionV3</a:t>
            </a:r>
          </a:p>
          <a:p>
            <a:pPr marL="742950" lvl="1" indent="-285750">
              <a:buFont typeface="Wingdings" panose="05000000000000000000" pitchFamily="2" charset="2"/>
              <a:buChar char="ü"/>
            </a:pPr>
            <a:r>
              <a:rPr lang="fr-FR" sz="1600" dirty="0" err="1"/>
              <a:t>Input_shape</a:t>
            </a:r>
            <a:r>
              <a:rPr lang="fr-FR" sz="1600" dirty="0"/>
              <a:t> =&gt; [200,200]</a:t>
            </a:r>
          </a:p>
        </p:txBody>
      </p:sp>
      <p:pic>
        <p:nvPicPr>
          <p:cNvPr id="7170" name="Picture 2">
            <a:extLst>
              <a:ext uri="{FF2B5EF4-FFF2-40B4-BE49-F238E27FC236}">
                <a16:creationId xmlns:a16="http://schemas.microsoft.com/office/drawing/2014/main" id="{0871538E-8881-4301-B076-6709F26610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8034" y="3831902"/>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D0EDDC0-FB27-43D7-89D2-6F569AA410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7208" y="3831902"/>
            <a:ext cx="3705225" cy="2647950"/>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a:extLst>
              <a:ext uri="{FF2B5EF4-FFF2-40B4-BE49-F238E27FC236}">
                <a16:creationId xmlns:a16="http://schemas.microsoft.com/office/drawing/2014/main" id="{10CC0324-25AE-4B85-A8C3-76D01B385C5A}"/>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Image</a:t>
            </a:r>
            <a:endParaRPr lang="fr-FR" sz="2100" b="1" u="sng" dirty="0"/>
          </a:p>
        </p:txBody>
      </p:sp>
    </p:spTree>
    <p:extLst>
      <p:ext uri="{BB962C8B-B14F-4D97-AF65-F5344CB8AC3E}">
        <p14:creationId xmlns:p14="http://schemas.microsoft.com/office/powerpoint/2010/main" val="267707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Contexte &amp; Problématique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1685793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30</a:t>
            </a:fld>
            <a:endParaRPr lang="fr-FR"/>
          </a:p>
        </p:txBody>
      </p:sp>
      <p:sp>
        <p:nvSpPr>
          <p:cNvPr id="13" name="Espace réservé du contenu 2">
            <a:extLst>
              <a:ext uri="{FF2B5EF4-FFF2-40B4-BE49-F238E27FC236}">
                <a16:creationId xmlns:a16="http://schemas.microsoft.com/office/drawing/2014/main" id="{7084FFF5-874D-4528-AA09-AD3A6988B506}"/>
              </a:ext>
            </a:extLst>
          </p:cNvPr>
          <p:cNvSpPr txBox="1">
            <a:spLocks/>
          </p:cNvSpPr>
          <p:nvPr/>
        </p:nvSpPr>
        <p:spPr>
          <a:xfrm>
            <a:off x="185791" y="1167752"/>
            <a:ext cx="5387643" cy="484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dirty="0"/>
              <a:t>Transfer Learning - Classification</a:t>
            </a:r>
          </a:p>
        </p:txBody>
      </p:sp>
      <p:pic>
        <p:nvPicPr>
          <p:cNvPr id="5" name="Image 4">
            <a:extLst>
              <a:ext uri="{FF2B5EF4-FFF2-40B4-BE49-F238E27FC236}">
                <a16:creationId xmlns:a16="http://schemas.microsoft.com/office/drawing/2014/main" id="{9E814389-3799-479C-ACB6-DFCAA29D655F}"/>
              </a:ext>
            </a:extLst>
          </p:cNvPr>
          <p:cNvPicPr>
            <a:picLocks noChangeAspect="1"/>
          </p:cNvPicPr>
          <p:nvPr/>
        </p:nvPicPr>
        <p:blipFill>
          <a:blip r:embed="rId5"/>
          <a:stretch>
            <a:fillRect/>
          </a:stretch>
        </p:blipFill>
        <p:spPr>
          <a:xfrm>
            <a:off x="329549" y="1876945"/>
            <a:ext cx="5476875" cy="4524375"/>
          </a:xfrm>
          <a:prstGeom prst="rect">
            <a:avLst/>
          </a:prstGeom>
        </p:spPr>
      </p:pic>
      <p:pic>
        <p:nvPicPr>
          <p:cNvPr id="7" name="Image 6">
            <a:extLst>
              <a:ext uri="{FF2B5EF4-FFF2-40B4-BE49-F238E27FC236}">
                <a16:creationId xmlns:a16="http://schemas.microsoft.com/office/drawing/2014/main" id="{1A8EDD91-5CBC-4615-ACBA-25FD56C9CBE3}"/>
              </a:ext>
            </a:extLst>
          </p:cNvPr>
          <p:cNvPicPr>
            <a:picLocks noChangeAspect="1"/>
          </p:cNvPicPr>
          <p:nvPr/>
        </p:nvPicPr>
        <p:blipFill>
          <a:blip r:embed="rId6"/>
          <a:stretch>
            <a:fillRect/>
          </a:stretch>
        </p:blipFill>
        <p:spPr>
          <a:xfrm>
            <a:off x="6337951" y="1803400"/>
            <a:ext cx="5524500" cy="4552950"/>
          </a:xfrm>
          <a:prstGeom prst="rect">
            <a:avLst/>
          </a:prstGeom>
        </p:spPr>
      </p:pic>
      <p:sp>
        <p:nvSpPr>
          <p:cNvPr id="16" name="Espace réservé du contenu 2">
            <a:extLst>
              <a:ext uri="{FF2B5EF4-FFF2-40B4-BE49-F238E27FC236}">
                <a16:creationId xmlns:a16="http://schemas.microsoft.com/office/drawing/2014/main" id="{6CC3CF9A-9D73-4C1C-9FB4-3C286D46F493}"/>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Image</a:t>
            </a:r>
            <a:endParaRPr lang="fr-FR" sz="2100" b="1" u="sng" dirty="0"/>
          </a:p>
        </p:txBody>
      </p:sp>
    </p:spTree>
    <p:extLst>
      <p:ext uri="{BB962C8B-B14F-4D97-AF65-F5344CB8AC3E}">
        <p14:creationId xmlns:p14="http://schemas.microsoft.com/office/powerpoint/2010/main" val="347573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9" name="Espace réservé du contenu 2">
            <a:extLst>
              <a:ext uri="{FF2B5EF4-FFF2-40B4-BE49-F238E27FC236}">
                <a16:creationId xmlns:a16="http://schemas.microsoft.com/office/drawing/2014/main" id="{83C6C059-D5E6-4205-A4A2-3C7A274DF329}"/>
              </a:ext>
            </a:extLst>
          </p:cNvPr>
          <p:cNvSpPr txBox="1">
            <a:spLocks noGrp="1"/>
          </p:cNvSpPr>
          <p:nvPr>
            <p:ph type="ctrTitle"/>
          </p:nvPr>
        </p:nvSpPr>
        <p:spPr>
          <a:xfrm>
            <a:off x="923925" y="3302000"/>
            <a:ext cx="10344150" cy="460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u="sng" dirty="0"/>
              <a:t>Critiques &amp; Conclusion</a:t>
            </a:r>
          </a:p>
        </p:txBody>
      </p:sp>
    </p:spTree>
    <p:extLst>
      <p:ext uri="{BB962C8B-B14F-4D97-AF65-F5344CB8AC3E}">
        <p14:creationId xmlns:p14="http://schemas.microsoft.com/office/powerpoint/2010/main" val="2003839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Critiques &amp; Conclusion</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3" name="Espace réservé du numéro de diapositive 2">
            <a:extLst>
              <a:ext uri="{FF2B5EF4-FFF2-40B4-BE49-F238E27FC236}">
                <a16:creationId xmlns:a16="http://schemas.microsoft.com/office/drawing/2014/main" id="{6FC55CD1-4CDE-4BE1-8EB6-59FD12550BC7}"/>
              </a:ext>
            </a:extLst>
          </p:cNvPr>
          <p:cNvSpPr>
            <a:spLocks noGrp="1"/>
          </p:cNvSpPr>
          <p:nvPr>
            <p:ph type="sldNum" sz="quarter" idx="12"/>
          </p:nvPr>
        </p:nvSpPr>
        <p:spPr/>
        <p:txBody>
          <a:bodyPr/>
          <a:lstStyle/>
          <a:p>
            <a:fld id="{422BBE94-6443-42E4-8EFE-37A8E7FF6A57}" type="slidenum">
              <a:rPr lang="fr-FR" smtClean="0"/>
              <a:t>32</a:t>
            </a:fld>
            <a:endParaRPr lang="fr-FR"/>
          </a:p>
        </p:txBody>
      </p:sp>
      <p:sp>
        <p:nvSpPr>
          <p:cNvPr id="11" name="Espace réservé du contenu 2">
            <a:extLst>
              <a:ext uri="{FF2B5EF4-FFF2-40B4-BE49-F238E27FC236}">
                <a16:creationId xmlns:a16="http://schemas.microsoft.com/office/drawing/2014/main" id="{C1E7F01A-8758-47DD-8200-9AB14C20B7ED}"/>
              </a:ext>
            </a:extLst>
          </p:cNvPr>
          <p:cNvSpPr txBox="1">
            <a:spLocks/>
          </p:cNvSpPr>
          <p:nvPr/>
        </p:nvSpPr>
        <p:spPr>
          <a:xfrm>
            <a:off x="185791" y="1343218"/>
            <a:ext cx="825107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dirty="0"/>
              <a:t>Conclusion</a:t>
            </a:r>
          </a:p>
        </p:txBody>
      </p:sp>
      <p:sp>
        <p:nvSpPr>
          <p:cNvPr id="12" name="Espace réservé du contenu 2">
            <a:extLst>
              <a:ext uri="{FF2B5EF4-FFF2-40B4-BE49-F238E27FC236}">
                <a16:creationId xmlns:a16="http://schemas.microsoft.com/office/drawing/2014/main" id="{D37D9982-3F2B-46E0-9735-FFEB75B889E0}"/>
              </a:ext>
            </a:extLst>
          </p:cNvPr>
          <p:cNvSpPr txBox="1">
            <a:spLocks/>
          </p:cNvSpPr>
          <p:nvPr/>
        </p:nvSpPr>
        <p:spPr>
          <a:xfrm>
            <a:off x="590389" y="1955815"/>
            <a:ext cx="11353372" cy="42565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b="1" u="sng" dirty="0"/>
              <a:t>Analyse Textuelle :</a:t>
            </a:r>
          </a:p>
          <a:p>
            <a:pPr lvl="1" algn="just"/>
            <a:endParaRPr lang="fr-FR" sz="1400" b="1" u="sng" dirty="0"/>
          </a:p>
          <a:p>
            <a:pPr lvl="1" algn="just"/>
            <a:r>
              <a:rPr lang="fr-FR" sz="1400" dirty="0"/>
              <a:t>Analyse exploratoire disponible pour mieux cibler les clients</a:t>
            </a:r>
          </a:p>
          <a:p>
            <a:pPr lvl="1" algn="just"/>
            <a:r>
              <a:rPr lang="fr-FR" sz="1400" dirty="0"/>
              <a:t>Clustering mis en place à partir de deux méthodes différentes mais le Tf-</a:t>
            </a:r>
            <a:r>
              <a:rPr lang="fr-FR" sz="1400" dirty="0" err="1"/>
              <a:t>idf</a:t>
            </a:r>
            <a:r>
              <a:rPr lang="fr-FR" sz="1400" dirty="0"/>
              <a:t> est la méthode de vectorisation (Bag of </a:t>
            </a:r>
            <a:r>
              <a:rPr lang="fr-FR" sz="1400" dirty="0" err="1"/>
              <a:t>Words</a:t>
            </a:r>
            <a:r>
              <a:rPr lang="fr-FR" sz="1400" dirty="0"/>
              <a:t>) s’approchant le plus de la labélisation originale</a:t>
            </a:r>
          </a:p>
          <a:p>
            <a:pPr lvl="1" algn="just"/>
            <a:r>
              <a:rPr lang="fr-FR" sz="1400" dirty="0"/>
              <a:t>Prédiction d’une catégorie à partir de la description via une saisie possible (score de ARI de 0.93)</a:t>
            </a:r>
          </a:p>
          <a:p>
            <a:pPr lvl="1" algn="just"/>
            <a:r>
              <a:rPr lang="fr-FR" sz="1400" dirty="0"/>
              <a:t>Optimisation toujours possible mais les méthodes utilisées sont déjà très performantes</a:t>
            </a:r>
          </a:p>
          <a:p>
            <a:pPr marL="457200" lvl="1" indent="0" algn="just">
              <a:buNone/>
            </a:pPr>
            <a:endParaRPr lang="fr-FR" sz="1400" b="1" dirty="0"/>
          </a:p>
          <a:p>
            <a:pPr algn="just"/>
            <a:r>
              <a:rPr lang="fr-FR" sz="1800" b="1" u="sng" dirty="0"/>
              <a:t>Analyse Images :</a:t>
            </a:r>
          </a:p>
          <a:p>
            <a:pPr lvl="1" algn="just"/>
            <a:endParaRPr lang="fr-FR" sz="1400" b="1" u="sng" dirty="0"/>
          </a:p>
          <a:p>
            <a:pPr lvl="1" algn="just"/>
            <a:r>
              <a:rPr lang="fr-FR" sz="1400" dirty="0"/>
              <a:t>Segmentation de couleurs et Matching possible via </a:t>
            </a:r>
            <a:r>
              <a:rPr lang="fr-FR" sz="1400" dirty="0" err="1"/>
              <a:t>Kmeans</a:t>
            </a:r>
            <a:endParaRPr lang="fr-FR" sz="1400" dirty="0"/>
          </a:p>
          <a:p>
            <a:pPr lvl="1" algn="just"/>
            <a:r>
              <a:rPr lang="fr-FR" sz="1400" dirty="0"/>
              <a:t>Clustering mis en place à partir des descripteurs en se basant sur deux méthodes (ORB &amp; SIFT)</a:t>
            </a:r>
          </a:p>
          <a:p>
            <a:pPr lvl="1" algn="just"/>
            <a:r>
              <a:rPr lang="fr-FR" sz="1400" dirty="0"/>
              <a:t>Prédiction d’une catégorie à partir de la matrice d’une image</a:t>
            </a:r>
          </a:p>
          <a:p>
            <a:pPr lvl="1" algn="just"/>
            <a:r>
              <a:rPr lang="fr-FR" sz="1400" dirty="0"/>
              <a:t>Optimisation nécessaire sur cette partie car, comme le montre l’</a:t>
            </a:r>
            <a:r>
              <a:rPr lang="fr-FR" sz="1400" dirty="0" err="1"/>
              <a:t>accuracy</a:t>
            </a:r>
            <a:r>
              <a:rPr lang="fr-FR" sz="1400" dirty="0"/>
              <a:t> faible </a:t>
            </a:r>
            <a:r>
              <a:rPr lang="fr-FR" sz="1400" b="1" dirty="0"/>
              <a:t>(0.27)</a:t>
            </a:r>
            <a:r>
              <a:rPr lang="fr-FR" sz="1400" dirty="0"/>
              <a:t>, certaines images sont mal prédites</a:t>
            </a:r>
          </a:p>
          <a:p>
            <a:pPr lvl="1" algn="just"/>
            <a:endParaRPr lang="fr-FR" sz="1400" b="1" dirty="0"/>
          </a:p>
        </p:txBody>
      </p:sp>
    </p:spTree>
    <p:extLst>
      <p:ext uri="{BB962C8B-B14F-4D97-AF65-F5344CB8AC3E}">
        <p14:creationId xmlns:p14="http://schemas.microsoft.com/office/powerpoint/2010/main" val="246012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2758190"/>
            <a:ext cx="8100767" cy="901299"/>
          </a:xfrm>
        </p:spPr>
        <p:txBody>
          <a:bodyPr>
            <a:normAutofit/>
          </a:bodyPr>
          <a:lstStyle/>
          <a:p>
            <a:r>
              <a:rPr lang="fr-FR" sz="3600" b="1" u="sng" dirty="0"/>
              <a:t>Merci de votre attention !</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0584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590389" y="1481671"/>
            <a:ext cx="10989039" cy="4351338"/>
          </a:xfrm>
        </p:spPr>
        <p:txBody>
          <a:bodyPr>
            <a:noAutofit/>
          </a:bodyPr>
          <a:lstStyle/>
          <a:p>
            <a:pPr marL="0" indent="0" algn="just">
              <a:buNone/>
            </a:pPr>
            <a:r>
              <a:rPr lang="fr-FR" sz="2000" dirty="0"/>
              <a:t>	</a:t>
            </a:r>
            <a:r>
              <a:rPr lang="fr-FR" sz="2000" b="1" dirty="0"/>
              <a:t>« Place de marché » </a:t>
            </a:r>
            <a:r>
              <a:rPr lang="fr-FR" sz="2000" dirty="0"/>
              <a:t>est un e-commerce proposant des articles à des acheteurs à partir d’une photo et d’une description.</a:t>
            </a:r>
          </a:p>
          <a:p>
            <a:pPr marL="0" indent="0" algn="just">
              <a:buNone/>
            </a:pPr>
            <a:endParaRPr lang="fr-FR" sz="2000" dirty="0"/>
          </a:p>
          <a:p>
            <a:pPr marL="0" indent="0" algn="just">
              <a:buNone/>
            </a:pPr>
            <a:r>
              <a:rPr lang="fr-FR" sz="2000" dirty="0"/>
              <a:t>	Jusque là, l'attribution de la catégorie d'un article est effectuée manuellement par les vendeurs et est donc peu fiable. </a:t>
            </a:r>
          </a:p>
          <a:p>
            <a:pPr marL="0" indent="0" algn="just">
              <a:buNone/>
            </a:pPr>
            <a:endParaRPr lang="fr-FR" sz="2000" dirty="0"/>
          </a:p>
          <a:p>
            <a:pPr marL="0" indent="0" algn="just">
              <a:buNone/>
            </a:pPr>
            <a:r>
              <a:rPr lang="fr-FR" sz="2000" dirty="0"/>
              <a:t>	Pour faciliter l’expérience utilisateur des vendeurs, ils souhaitent automatiser cette tâche d’une manière fluide et optimale. Notre objectif est de mettre en place une étude de faisabilité d’un moteur de classification.</a:t>
            </a:r>
          </a:p>
          <a:p>
            <a:pPr marL="0" indent="0" algn="just">
              <a:buNone/>
            </a:pPr>
            <a:endParaRPr lang="fr-FR" sz="2000" dirty="0"/>
          </a:p>
          <a:p>
            <a:pPr marL="0" indent="0" algn="just">
              <a:buNone/>
            </a:pPr>
            <a:r>
              <a:rPr lang="fr-FR" sz="2000" dirty="0"/>
              <a:t>	Pour cela, nous allons d’abord parcourir le jeu de données fourni par l’équipe en réalisant un prétraitement des images et des descriptions. Puis nous allons proposer une analyse exploratoire, un clustering et une classification afin de conclure sur la faisabilité de cette étude.</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Contexte &amp; Problématique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8B0E4AE9-DE6F-4807-A172-C6091A2EB24F}"/>
              </a:ext>
            </a:extLst>
          </p:cNvPr>
          <p:cNvSpPr>
            <a:spLocks noGrp="1"/>
          </p:cNvSpPr>
          <p:nvPr>
            <p:ph type="sldNum" sz="quarter" idx="12"/>
          </p:nvPr>
        </p:nvSpPr>
        <p:spPr/>
        <p:txBody>
          <a:bodyPr/>
          <a:lstStyle/>
          <a:p>
            <a:fld id="{422BBE94-6443-42E4-8EFE-37A8E7FF6A57}" type="slidenum">
              <a:rPr lang="fr-FR" smtClean="0"/>
              <a:t>4</a:t>
            </a:fld>
            <a:endParaRPr lang="fr-FR" dirty="0"/>
          </a:p>
        </p:txBody>
      </p:sp>
    </p:spTree>
    <p:extLst>
      <p:ext uri="{BB962C8B-B14F-4D97-AF65-F5344CB8AC3E}">
        <p14:creationId xmlns:p14="http://schemas.microsoft.com/office/powerpoint/2010/main" val="63403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Analyse Textuelle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59162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Préparation du jeu de données</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24373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Préparation du jeu de données</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Textuelle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9" name="ZoneTexte 18">
            <a:extLst>
              <a:ext uri="{FF2B5EF4-FFF2-40B4-BE49-F238E27FC236}">
                <a16:creationId xmlns:a16="http://schemas.microsoft.com/office/drawing/2014/main" id="{AFCCBC68-FB86-4528-8993-51280AFF11B3}"/>
              </a:ext>
            </a:extLst>
          </p:cNvPr>
          <p:cNvSpPr txBox="1"/>
          <p:nvPr/>
        </p:nvSpPr>
        <p:spPr>
          <a:xfrm>
            <a:off x="185791" y="1652399"/>
            <a:ext cx="12006209" cy="1077218"/>
          </a:xfrm>
          <a:prstGeom prst="rect">
            <a:avLst/>
          </a:prstGeom>
          <a:noFill/>
        </p:spPr>
        <p:txBody>
          <a:bodyPr wrap="square" rtlCol="0">
            <a:spAutoFit/>
          </a:bodyPr>
          <a:lstStyle/>
          <a:p>
            <a:r>
              <a:rPr lang="fr-FR" sz="1600" b="1" u="sng" dirty="0"/>
              <a:t>Etapes : </a:t>
            </a:r>
          </a:p>
          <a:p>
            <a:endParaRPr lang="fr-FR" sz="1600" b="1" u="sng" dirty="0"/>
          </a:p>
          <a:p>
            <a:pPr marL="742950" lvl="1" indent="-285750">
              <a:buFont typeface="Wingdings" panose="05000000000000000000" pitchFamily="2" charset="2"/>
              <a:buChar char="ü"/>
            </a:pPr>
            <a:r>
              <a:rPr lang="fr-FR" sz="1600" b="1" dirty="0"/>
              <a:t>Shape initiale : (1050,15)</a:t>
            </a:r>
          </a:p>
          <a:p>
            <a:pPr marL="742950" lvl="1" indent="-285750">
              <a:buFont typeface="Wingdings" panose="05000000000000000000" pitchFamily="2" charset="2"/>
              <a:buChar char="ü"/>
            </a:pPr>
            <a:r>
              <a:rPr lang="fr-FR" sz="1600" dirty="0"/>
              <a:t>Réduction de la catégorie au premier élément</a:t>
            </a:r>
          </a:p>
        </p:txBody>
      </p:sp>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7</a:t>
            </a:fld>
            <a:endParaRPr lang="fr-FR"/>
          </a:p>
        </p:txBody>
      </p:sp>
      <p:sp>
        <p:nvSpPr>
          <p:cNvPr id="10" name="ZoneTexte 9">
            <a:extLst>
              <a:ext uri="{FF2B5EF4-FFF2-40B4-BE49-F238E27FC236}">
                <a16:creationId xmlns:a16="http://schemas.microsoft.com/office/drawing/2014/main" id="{BE17C677-6D85-4AE1-BD44-F16D268C8B8E}"/>
              </a:ext>
            </a:extLst>
          </p:cNvPr>
          <p:cNvSpPr txBox="1"/>
          <p:nvPr/>
        </p:nvSpPr>
        <p:spPr>
          <a:xfrm>
            <a:off x="185791" y="2968043"/>
            <a:ext cx="12006209" cy="1077218"/>
          </a:xfrm>
          <a:prstGeom prst="rect">
            <a:avLst/>
          </a:prstGeom>
          <a:noFill/>
        </p:spPr>
        <p:txBody>
          <a:bodyPr wrap="square" rtlCol="0">
            <a:spAutoFit/>
          </a:bodyPr>
          <a:lstStyle/>
          <a:p>
            <a:r>
              <a:rPr lang="fr-FR" sz="1600" b="1" u="sng" dirty="0"/>
              <a:t>Traitement de NaN : </a:t>
            </a:r>
          </a:p>
          <a:p>
            <a:endParaRPr lang="fr-FR" sz="1600" b="1" u="sng" dirty="0"/>
          </a:p>
          <a:p>
            <a:pPr marL="742950" lvl="1" indent="-285750">
              <a:buFont typeface="Wingdings" panose="05000000000000000000" pitchFamily="2" charset="2"/>
              <a:buChar char="ü"/>
            </a:pPr>
            <a:r>
              <a:rPr lang="fr-FR" sz="1600" dirty="0"/>
              <a:t>NaN qualitatives remplacés par « </a:t>
            </a:r>
            <a:r>
              <a:rPr lang="fr-FR" sz="1600" b="1" dirty="0" err="1"/>
              <a:t>Missing</a:t>
            </a:r>
            <a:r>
              <a:rPr lang="fr-FR" sz="1600" dirty="0"/>
              <a:t> »</a:t>
            </a:r>
          </a:p>
          <a:p>
            <a:pPr marL="742950" lvl="1" indent="-285750">
              <a:buFont typeface="Wingdings" panose="05000000000000000000" pitchFamily="2" charset="2"/>
              <a:buChar char="ü"/>
            </a:pPr>
            <a:r>
              <a:rPr lang="fr-FR" sz="1600" dirty="0"/>
              <a:t>NaN quantitatives remplacés par la </a:t>
            </a:r>
            <a:r>
              <a:rPr lang="fr-FR" sz="1600" b="1" dirty="0"/>
              <a:t>moyenne</a:t>
            </a:r>
            <a:r>
              <a:rPr lang="fr-FR" sz="1600" dirty="0"/>
              <a:t> </a:t>
            </a:r>
          </a:p>
        </p:txBody>
      </p:sp>
      <p:sp>
        <p:nvSpPr>
          <p:cNvPr id="12" name="ZoneTexte 11">
            <a:extLst>
              <a:ext uri="{FF2B5EF4-FFF2-40B4-BE49-F238E27FC236}">
                <a16:creationId xmlns:a16="http://schemas.microsoft.com/office/drawing/2014/main" id="{094CA5AE-6CBD-4975-A71B-AF87586E10E0}"/>
              </a:ext>
            </a:extLst>
          </p:cNvPr>
          <p:cNvSpPr txBox="1"/>
          <p:nvPr/>
        </p:nvSpPr>
        <p:spPr>
          <a:xfrm>
            <a:off x="185792" y="4641093"/>
            <a:ext cx="5908206" cy="584775"/>
          </a:xfrm>
          <a:prstGeom prst="rect">
            <a:avLst/>
          </a:prstGeom>
          <a:noFill/>
        </p:spPr>
        <p:txBody>
          <a:bodyPr wrap="square" rtlCol="0">
            <a:spAutoFit/>
          </a:bodyPr>
          <a:lstStyle/>
          <a:p>
            <a:r>
              <a:rPr lang="fr-FR" sz="1600" b="1" u="sng" dirty="0"/>
              <a:t>Traitement de la colonne description :</a:t>
            </a:r>
          </a:p>
          <a:p>
            <a:endParaRPr lang="fr-FR" sz="1600" b="1" u="sng" dirty="0"/>
          </a:p>
        </p:txBody>
      </p:sp>
      <p:sp>
        <p:nvSpPr>
          <p:cNvPr id="7" name="Rectangle : coins arrondis 6">
            <a:extLst>
              <a:ext uri="{FF2B5EF4-FFF2-40B4-BE49-F238E27FC236}">
                <a16:creationId xmlns:a16="http://schemas.microsoft.com/office/drawing/2014/main" id="{01CD1B29-D662-4493-972F-A17231129B79}"/>
              </a:ext>
            </a:extLst>
          </p:cNvPr>
          <p:cNvSpPr/>
          <p:nvPr/>
        </p:nvSpPr>
        <p:spPr>
          <a:xfrm>
            <a:off x="354361" y="5286637"/>
            <a:ext cx="1411962" cy="5847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Minuscule</a:t>
            </a:r>
          </a:p>
        </p:txBody>
      </p:sp>
      <p:sp>
        <p:nvSpPr>
          <p:cNvPr id="14" name="Rectangle : coins arrondis 13">
            <a:extLst>
              <a:ext uri="{FF2B5EF4-FFF2-40B4-BE49-F238E27FC236}">
                <a16:creationId xmlns:a16="http://schemas.microsoft.com/office/drawing/2014/main" id="{BCAF7D9D-0828-49A5-ACCE-87D45767372E}"/>
              </a:ext>
            </a:extLst>
          </p:cNvPr>
          <p:cNvSpPr/>
          <p:nvPr/>
        </p:nvSpPr>
        <p:spPr>
          <a:xfrm>
            <a:off x="2820519" y="5286636"/>
            <a:ext cx="1411962" cy="5847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Ponctuation</a:t>
            </a:r>
          </a:p>
        </p:txBody>
      </p:sp>
      <p:sp>
        <p:nvSpPr>
          <p:cNvPr id="15" name="Rectangle : coins arrondis 14">
            <a:extLst>
              <a:ext uri="{FF2B5EF4-FFF2-40B4-BE49-F238E27FC236}">
                <a16:creationId xmlns:a16="http://schemas.microsoft.com/office/drawing/2014/main" id="{0F159600-4C26-48C0-86DE-8DA36CB93359}"/>
              </a:ext>
            </a:extLst>
          </p:cNvPr>
          <p:cNvSpPr/>
          <p:nvPr/>
        </p:nvSpPr>
        <p:spPr>
          <a:xfrm>
            <a:off x="5286677" y="5306530"/>
            <a:ext cx="1411962" cy="5847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Tokenisation</a:t>
            </a:r>
          </a:p>
        </p:txBody>
      </p:sp>
      <p:sp>
        <p:nvSpPr>
          <p:cNvPr id="16" name="Rectangle : coins arrondis 15">
            <a:extLst>
              <a:ext uri="{FF2B5EF4-FFF2-40B4-BE49-F238E27FC236}">
                <a16:creationId xmlns:a16="http://schemas.microsoft.com/office/drawing/2014/main" id="{AF54DB1C-F9B8-4BE8-85D8-89DE99E08D31}"/>
              </a:ext>
            </a:extLst>
          </p:cNvPr>
          <p:cNvSpPr/>
          <p:nvPr/>
        </p:nvSpPr>
        <p:spPr>
          <a:xfrm>
            <a:off x="7752835" y="5286636"/>
            <a:ext cx="1411962" cy="5847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Stop </a:t>
            </a:r>
            <a:r>
              <a:rPr lang="fr-FR" dirty="0" err="1"/>
              <a:t>Words</a:t>
            </a:r>
            <a:endParaRPr lang="fr-FR" dirty="0"/>
          </a:p>
        </p:txBody>
      </p:sp>
      <p:sp>
        <p:nvSpPr>
          <p:cNvPr id="17" name="Rectangle : coins arrondis 16">
            <a:extLst>
              <a:ext uri="{FF2B5EF4-FFF2-40B4-BE49-F238E27FC236}">
                <a16:creationId xmlns:a16="http://schemas.microsoft.com/office/drawing/2014/main" id="{59C7EF20-5C94-4443-AC3D-4DC0DBF8788E}"/>
              </a:ext>
            </a:extLst>
          </p:cNvPr>
          <p:cNvSpPr/>
          <p:nvPr/>
        </p:nvSpPr>
        <p:spPr>
          <a:xfrm>
            <a:off x="10218993" y="5286636"/>
            <a:ext cx="1618646" cy="5847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err="1"/>
              <a:t>Lemmatization</a:t>
            </a:r>
            <a:endParaRPr lang="fr-FR" dirty="0"/>
          </a:p>
        </p:txBody>
      </p:sp>
      <p:pic>
        <p:nvPicPr>
          <p:cNvPr id="13" name="Image 12" descr="Une image contenant texte&#10;&#10;Description générée automatiquement">
            <a:extLst>
              <a:ext uri="{FF2B5EF4-FFF2-40B4-BE49-F238E27FC236}">
                <a16:creationId xmlns:a16="http://schemas.microsoft.com/office/drawing/2014/main" id="{41F34646-97CB-4416-B191-9EE1D25D8959}"/>
              </a:ext>
            </a:extLst>
          </p:cNvPr>
          <p:cNvPicPr>
            <a:picLocks noChangeAspect="1"/>
          </p:cNvPicPr>
          <p:nvPr/>
        </p:nvPicPr>
        <p:blipFill>
          <a:blip r:embed="rId5"/>
          <a:stretch>
            <a:fillRect/>
          </a:stretch>
        </p:blipFill>
        <p:spPr>
          <a:xfrm>
            <a:off x="6093997" y="1652399"/>
            <a:ext cx="2886075" cy="3028950"/>
          </a:xfrm>
          <a:prstGeom prst="rect">
            <a:avLst/>
          </a:prstGeom>
        </p:spPr>
      </p:pic>
      <p:sp>
        <p:nvSpPr>
          <p:cNvPr id="18" name="Flèche : droite 17">
            <a:extLst>
              <a:ext uri="{FF2B5EF4-FFF2-40B4-BE49-F238E27FC236}">
                <a16:creationId xmlns:a16="http://schemas.microsoft.com/office/drawing/2014/main" id="{02F1120B-DDEB-4C06-B9E9-FC3308307115}"/>
              </a:ext>
            </a:extLst>
          </p:cNvPr>
          <p:cNvSpPr/>
          <p:nvPr/>
        </p:nvSpPr>
        <p:spPr>
          <a:xfrm>
            <a:off x="1982395" y="5355122"/>
            <a:ext cx="622052" cy="45571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 droite 20">
            <a:extLst>
              <a:ext uri="{FF2B5EF4-FFF2-40B4-BE49-F238E27FC236}">
                <a16:creationId xmlns:a16="http://schemas.microsoft.com/office/drawing/2014/main" id="{F5C77157-762C-450B-B4B9-50102F4714BB}"/>
              </a:ext>
            </a:extLst>
          </p:cNvPr>
          <p:cNvSpPr/>
          <p:nvPr/>
        </p:nvSpPr>
        <p:spPr>
          <a:xfrm>
            <a:off x="4448553" y="5371059"/>
            <a:ext cx="622052" cy="45571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droite 21">
            <a:extLst>
              <a:ext uri="{FF2B5EF4-FFF2-40B4-BE49-F238E27FC236}">
                <a16:creationId xmlns:a16="http://schemas.microsoft.com/office/drawing/2014/main" id="{D8606C5F-D5C2-4F31-96CA-8D07D2BDF985}"/>
              </a:ext>
            </a:extLst>
          </p:cNvPr>
          <p:cNvSpPr/>
          <p:nvPr/>
        </p:nvSpPr>
        <p:spPr>
          <a:xfrm>
            <a:off x="6914711" y="5351163"/>
            <a:ext cx="622052" cy="45571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 droite 22">
            <a:extLst>
              <a:ext uri="{FF2B5EF4-FFF2-40B4-BE49-F238E27FC236}">
                <a16:creationId xmlns:a16="http://schemas.microsoft.com/office/drawing/2014/main" id="{08EF1DCD-6FB1-422A-9D02-7A571C615548}"/>
              </a:ext>
            </a:extLst>
          </p:cNvPr>
          <p:cNvSpPr/>
          <p:nvPr/>
        </p:nvSpPr>
        <p:spPr>
          <a:xfrm>
            <a:off x="9380869" y="5351163"/>
            <a:ext cx="622052" cy="455719"/>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extLst>
              <a:ext uri="{FF2B5EF4-FFF2-40B4-BE49-F238E27FC236}">
                <a16:creationId xmlns:a16="http://schemas.microsoft.com/office/drawing/2014/main" id="{A3C700FE-BCCD-42AD-AB68-C6EF3E9E1A36}"/>
              </a:ext>
            </a:extLst>
          </p:cNvPr>
          <p:cNvPicPr>
            <a:picLocks noChangeAspect="1"/>
          </p:cNvPicPr>
          <p:nvPr/>
        </p:nvPicPr>
        <p:blipFill>
          <a:blip r:embed="rId6"/>
          <a:stretch>
            <a:fillRect/>
          </a:stretch>
        </p:blipFill>
        <p:spPr>
          <a:xfrm>
            <a:off x="1786860" y="6214586"/>
            <a:ext cx="8614274" cy="357475"/>
          </a:xfrm>
          <a:prstGeom prst="rect">
            <a:avLst/>
          </a:prstGeom>
        </p:spPr>
      </p:pic>
    </p:spTree>
    <p:extLst>
      <p:ext uri="{BB962C8B-B14F-4D97-AF65-F5344CB8AC3E}">
        <p14:creationId xmlns:p14="http://schemas.microsoft.com/office/powerpoint/2010/main" val="321392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Analyse exploratoire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145551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Analyse exploratoire</a:t>
            </a:r>
            <a:endParaRPr lang="fr-FR" sz="2000"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9</a:t>
            </a:fld>
            <a:endParaRPr lang="fr-FR"/>
          </a:p>
        </p:txBody>
      </p:sp>
      <p:pic>
        <p:nvPicPr>
          <p:cNvPr id="1030" name="Picture 6">
            <a:extLst>
              <a:ext uri="{FF2B5EF4-FFF2-40B4-BE49-F238E27FC236}">
                <a16:creationId xmlns:a16="http://schemas.microsoft.com/office/drawing/2014/main" id="{BB5D7BBB-6FB3-4109-878D-B68DD03B3B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647" y="2445815"/>
            <a:ext cx="5252371" cy="29648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5A2DEB8-4E3E-409A-9CB9-4ED65CF299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3635" y="2445815"/>
            <a:ext cx="5252371" cy="2964805"/>
          </a:xfrm>
          <a:prstGeom prst="rect">
            <a:avLst/>
          </a:prstGeom>
          <a:noFill/>
          <a:extLst>
            <a:ext uri="{909E8E84-426E-40DD-AFC4-6F175D3DCCD1}">
              <a14:hiddenFill xmlns:a14="http://schemas.microsoft.com/office/drawing/2010/main">
                <a:solidFill>
                  <a:srgbClr val="FFFFFF"/>
                </a:solidFill>
              </a14:hiddenFill>
            </a:ext>
          </a:extLst>
        </p:spPr>
      </p:pic>
      <p:sp>
        <p:nvSpPr>
          <p:cNvPr id="24" name="Espace réservé du contenu 2">
            <a:extLst>
              <a:ext uri="{FF2B5EF4-FFF2-40B4-BE49-F238E27FC236}">
                <a16:creationId xmlns:a16="http://schemas.microsoft.com/office/drawing/2014/main" id="{32216CB4-06F7-42E0-BA31-579686CDE73E}"/>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Textuelle</a:t>
            </a:r>
            <a:endParaRPr lang="fr-FR" sz="2100" b="1" u="sng" dirty="0"/>
          </a:p>
        </p:txBody>
      </p:sp>
    </p:spTree>
    <p:extLst>
      <p:ext uri="{BB962C8B-B14F-4D97-AF65-F5344CB8AC3E}">
        <p14:creationId xmlns:p14="http://schemas.microsoft.com/office/powerpoint/2010/main" val="24055967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827</Words>
  <Application>Microsoft Office PowerPoint</Application>
  <PresentationFormat>Grand écran</PresentationFormat>
  <Paragraphs>172</Paragraphs>
  <Slides>33</Slides>
  <Notes>30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Calibri Light</vt:lpstr>
      <vt:lpstr>Wingdings</vt:lpstr>
      <vt:lpstr>Thème Office</vt:lpstr>
      <vt:lpstr>Projet n°6</vt:lpstr>
      <vt:lpstr>Présentation PowerPoint</vt:lpstr>
      <vt:lpstr>Contexte &amp; Problématique</vt:lpstr>
      <vt:lpstr>Présentation PowerPoint</vt:lpstr>
      <vt:lpstr>Analyse Textuelle</vt:lpstr>
      <vt:lpstr>Préparation du jeu de données</vt:lpstr>
      <vt:lpstr>Présentation PowerPoint</vt:lpstr>
      <vt:lpstr>Analyse exploratoire</vt:lpstr>
      <vt:lpstr>Présentation PowerPoint</vt:lpstr>
      <vt:lpstr>Présentation PowerPoint</vt:lpstr>
      <vt:lpstr>Présentation PowerPoint</vt:lpstr>
      <vt:lpstr>Clustering via Tf-idf &amp; Doc2Vec</vt:lpstr>
      <vt:lpstr>Présentation PowerPoint</vt:lpstr>
      <vt:lpstr>Présentation PowerPoint</vt:lpstr>
      <vt:lpstr>Présentation PowerPoint</vt:lpstr>
      <vt:lpstr>Présentation PowerPoint</vt:lpstr>
      <vt:lpstr>Modèle de prédiction via Tf-idf</vt:lpstr>
      <vt:lpstr>Présentation PowerPoint</vt:lpstr>
      <vt:lpstr>Analyse Image</vt:lpstr>
      <vt:lpstr>Descripteurs ORB &amp; SIFT</vt:lpstr>
      <vt:lpstr>Présentation PowerPoint</vt:lpstr>
      <vt:lpstr>Présentation PowerPoint</vt:lpstr>
      <vt:lpstr>Présentation PowerPoint</vt:lpstr>
      <vt:lpstr>Applications du KMeans</vt:lpstr>
      <vt:lpstr>Présentation PowerPoint</vt:lpstr>
      <vt:lpstr>Présentation PowerPoint</vt:lpstr>
      <vt:lpstr>Présentation PowerPoint</vt:lpstr>
      <vt:lpstr>Transfer Learning - Classification</vt:lpstr>
      <vt:lpstr>Présentation PowerPoint</vt:lpstr>
      <vt:lpstr>Présentation PowerPoint</vt:lpstr>
      <vt:lpstr>Critiques &amp; Conclusion</vt:lpstr>
      <vt:lpstr>Présentation PowerPoint</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n°2</dc:title>
  <dc:creator>Anojan</dc:creator>
  <cp:lastModifiedBy>Anojan ANANTHARAJAH</cp:lastModifiedBy>
  <cp:revision>335</cp:revision>
  <dcterms:created xsi:type="dcterms:W3CDTF">2020-12-03T18:05:25Z</dcterms:created>
  <dcterms:modified xsi:type="dcterms:W3CDTF">2021-08-17T08:43:52Z</dcterms:modified>
</cp:coreProperties>
</file>