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7" r:id="rId2"/>
    <p:sldId id="262" r:id="rId3"/>
    <p:sldId id="270" r:id="rId4"/>
    <p:sldId id="280" r:id="rId5"/>
    <p:sldId id="281" r:id="rId6"/>
    <p:sldId id="366" r:id="rId7"/>
    <p:sldId id="263" r:id="rId8"/>
    <p:sldId id="367" r:id="rId9"/>
    <p:sldId id="327" r:id="rId10"/>
    <p:sldId id="383" r:id="rId11"/>
    <p:sldId id="384" r:id="rId12"/>
    <p:sldId id="385" r:id="rId13"/>
    <p:sldId id="364" r:id="rId14"/>
    <p:sldId id="386" r:id="rId15"/>
    <p:sldId id="365" r:id="rId16"/>
    <p:sldId id="387" r:id="rId17"/>
    <p:sldId id="309" r:id="rId18"/>
    <p:sldId id="395" r:id="rId19"/>
    <p:sldId id="388" r:id="rId20"/>
    <p:sldId id="396" r:id="rId21"/>
    <p:sldId id="393" r:id="rId22"/>
    <p:sldId id="397" r:id="rId23"/>
    <p:sldId id="394" r:id="rId24"/>
    <p:sldId id="401" r:id="rId25"/>
    <p:sldId id="398" r:id="rId26"/>
    <p:sldId id="402" r:id="rId27"/>
    <p:sldId id="382" r:id="rId28"/>
    <p:sldId id="404" r:id="rId29"/>
    <p:sldId id="399" r:id="rId30"/>
    <p:sldId id="405" r:id="rId31"/>
    <p:sldId id="400" r:id="rId32"/>
    <p:sldId id="325" r:id="rId33"/>
    <p:sldId id="347" r:id="rId34"/>
    <p:sldId id="380" r:id="rId35"/>
    <p:sldId id="306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6" autoAdjust="0"/>
    <p:restoredTop sz="94660"/>
  </p:normalViewPr>
  <p:slideViewPr>
    <p:cSldViewPr snapToGrid="0">
      <p:cViewPr varScale="1">
        <p:scale>
          <a:sx n="52" d="100"/>
          <a:sy n="52" d="100"/>
        </p:scale>
        <p:origin x="82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CF417B8-F486-4D15-8342-EB90EAA3CB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9DE11C-1704-4C35-A30D-592CBDFC25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1A604-A5B8-40D7-B78A-0F36EEA423DD}" type="datetimeFigureOut">
              <a:rPr lang="fr-FR" smtClean="0"/>
              <a:t>26/09/2021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CA5225-C4F8-4C43-9F4B-48D4FF5905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D6DAAE-5B5A-4545-8999-7CB5DE6A77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D0EB2-0263-4ACA-A393-38349B4428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88096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E8EA8-95D5-4750-A75C-B4E50D5E3C1F}" type="datetimeFigureOut">
              <a:rPr lang="fr-FR" smtClean="0"/>
              <a:t>26/09/2021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8AA12-EF4A-4F80-A39A-A04ECD4092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89532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1A78C364-BF30-46FB-A00B-E2C8657349C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494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A14A1A8C-4A83-40DC-82AE-EF03F56DC2A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079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094BC263-AB2A-44E7-945B-B9D23405382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119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A14A1A8C-4A83-40DC-82AE-EF03F56DC2A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096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094BC263-AB2A-44E7-945B-B9D23405382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751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A14A1A8C-4A83-40DC-82AE-EF03F56DC2A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565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094BC263-AB2A-44E7-945B-B9D23405382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828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094BC263-AB2A-44E7-945B-B9D23405382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337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A14A1A8C-4A83-40DC-82AE-EF03F56DC2A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494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094BC263-AB2A-44E7-945B-B9D23405382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245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A14A1A8C-4A83-40DC-82AE-EF03F56DC2A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695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F92FE251-89D2-43F4-BB11-4BEBDEC2528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9452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094BC263-AB2A-44E7-945B-B9D23405382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089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A14A1A8C-4A83-40DC-82AE-EF03F56DC2A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264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A14A1A8C-4A83-40DC-82AE-EF03F56DC2A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722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A14A1A8C-4A83-40DC-82AE-EF03F56DC2A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7845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A14A1A8C-4A83-40DC-82AE-EF03F56DC2A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3532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094BC263-AB2A-44E7-945B-B9D23405382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3590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A14A1A8C-4A83-40DC-82AE-EF03F56DC2A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7270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A14A1A8C-4A83-40DC-82AE-EF03F56DC2A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3981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094BC263-AB2A-44E7-945B-B9D23405382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3870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A14A1A8C-4A83-40DC-82AE-EF03F56DC2A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282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42786351-958D-4978-9AAA-DC45B933AEC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8123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59FCB84B-98C4-4DAD-8675-2AB9BB1BC38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0194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9503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094BC263-AB2A-44E7-945B-B9D23405382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3571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47CF0CEC-B847-4E71-AB40-ACBC9E1B084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441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42786351-958D-4978-9AAA-DC45B933AEC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653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A14A1A8C-4A83-40DC-82AE-EF03F56DC2A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896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42786351-958D-4978-9AAA-DC45B933AEC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764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A14A1A8C-4A83-40DC-82AE-EF03F56DC2A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032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A14A1A8C-4A83-40DC-82AE-EF03F56DC2A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347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A14A1A8C-4A83-40DC-82AE-EF03F56DC2A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861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F478A2-5CF8-4654-ABBF-A13B67A8C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AC4CE7-F35E-445B-A82B-CCAF71D61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CCE3F6-AB88-426D-8183-53B11662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28E0-8BB2-4E4C-9C4C-A6B9C456A6CA}" type="datetime1">
              <a:rPr lang="fr-FR" smtClean="0"/>
              <a:t>26/09/2021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BB28D7-DF6E-4E19-965F-A68C46FE9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CAC90F-0F30-432B-A353-1040E1C5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BE94-6443-42E4-8EFE-37A8E7FF6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95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0518D4-E881-47DC-BBA7-D11E8DCE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B05451-A93B-418B-80E7-711289C5F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C6E59A-3A77-4A95-A779-8F5BE09A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8FB4-0CAF-4260-AD4A-D64333A91C53}" type="datetime1">
              <a:rPr lang="fr-FR" smtClean="0"/>
              <a:t>26/09/2021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14EF88-74D3-497E-95D8-7DA6E739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2D81FD-01BB-4660-B8D3-CACA6776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BE94-6443-42E4-8EFE-37A8E7FF6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15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E336E86-4D83-4EF8-B251-0C60DBDC2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CBD87F-E137-41CB-992E-EAD38C414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B692F0-CAFC-4586-8C0E-BCC45F9A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94F7-8C1C-4BFE-A373-F50D9FCD2B9C}" type="datetime1">
              <a:rPr lang="fr-FR" smtClean="0"/>
              <a:t>26/09/2021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9729AB-8F32-40BC-A8D7-95F717D2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6225D4-0846-4B69-AD4C-718B9F6A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BE94-6443-42E4-8EFE-37A8E7FF6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51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E03F2-EE32-4A7D-8C1C-BF2A23D3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9A0820-C8CF-4C74-A645-193B74476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31B11A-30E4-43FC-BDA2-678CA5B8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FC66-B8F1-489F-B186-A7890ECF844F}" type="datetime1">
              <a:rPr lang="fr-FR" smtClean="0"/>
              <a:t>26/09/2021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80EA11-78CE-449F-A18A-9B3FBFE5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2D5C9F-4850-434A-A454-533B387C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BE94-6443-42E4-8EFE-37A8E7FF6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45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2BE05-4F15-43B4-B23B-0C7464F83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36CDAB-4811-4434-B0E8-15A9F56CF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6819E6-9BEF-4E4E-8F6C-47139530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BF3D-4CA8-4D45-889B-29550387A5D7}" type="datetime1">
              <a:rPr lang="fr-FR" smtClean="0"/>
              <a:t>26/09/2021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C14621-0585-4FB0-8722-A609080A4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980DA7-C996-494A-94F3-D49BE40C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BE94-6443-42E4-8EFE-37A8E7FF6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91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BE02B-D6D3-462F-B801-26696AD8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5D1D51-F7AA-454D-9FF2-82AAEF7B8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2A8412-A47C-40AB-92B7-B35ACF4C1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C9771B-AD54-47B4-8475-DA73590E6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E0A6-BBB3-41A2-988E-3A7ADF872A0F}" type="datetime1">
              <a:rPr lang="fr-FR" smtClean="0"/>
              <a:t>26/09/2021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BA0B85-F16B-4D61-8E53-3419B93F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ECC956-52BC-4515-8D45-141452AE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BE94-6443-42E4-8EFE-37A8E7FF6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78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15D35-7106-451D-8405-28F40B096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6BA111-FBA8-42B0-8799-BD36F2F8C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19E32C-9644-4A93-8F98-28E0B98AF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7A42B6-4612-4AD2-8342-72C3ABC67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1D0A8F-9C66-4320-8801-799FBB0FA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89A585-EE22-493B-93D3-1EC75F20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0FA5-7C92-4E7C-86FE-8AB6319511E6}" type="datetime1">
              <a:rPr lang="fr-FR" smtClean="0"/>
              <a:t>26/09/2021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BEB320-A5AE-4623-953B-154A2E99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614BD3-698A-496A-B280-680BEDBD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BE94-6443-42E4-8EFE-37A8E7FF6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6CE9BD-FDEA-414B-AB90-7F4E5977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2EC2C52-C2B1-4048-9640-35C42C5C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8612-2E82-46CC-85BA-D8A7BCAEBC1E}" type="datetime1">
              <a:rPr lang="fr-FR" smtClean="0"/>
              <a:t>26/09/2021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5DCFE3-A494-45E1-86E6-3FA244A5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78EEEF-42F3-4962-BDD1-B7D041EB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BE94-6443-42E4-8EFE-37A8E7FF6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17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3C0C7C5-47E9-45C5-9E08-407930B1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6D98-4FC9-493C-9ADD-9551DB0581EB}" type="datetime1">
              <a:rPr lang="fr-FR" smtClean="0"/>
              <a:t>26/09/2021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3DB2A8-02CB-4F2A-B1F6-06842420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A69BCC-3EDD-4405-B990-04A8D801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BE94-6443-42E4-8EFE-37A8E7FF6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34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4E0CE-D510-40A4-A935-4B663053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6904C3-3E9A-4A44-AA7D-8885AFCB6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D7898B-69A6-438B-AF1D-6FAC31CC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C19E70-2C55-469C-BD6C-50FCF0B7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B522-BA01-4019-8F39-3716CA135DA3}" type="datetime1">
              <a:rPr lang="fr-FR" smtClean="0"/>
              <a:t>26/09/2021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A256AF-B465-4175-86D5-709CB879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05D846-4BF9-4EB6-BF8C-C862EDB5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BE94-6443-42E4-8EFE-37A8E7FF6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23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B36006-85CF-424E-ABBE-B2F1D6CC2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C54D28-6732-410B-9675-1CCD26628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3844B1-7093-413A-A50D-84D54D902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26F0D2-0233-48CD-949A-E4B7689F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8C8B-BA48-4A42-B34C-44FD75506685}" type="datetime1">
              <a:rPr lang="fr-FR" smtClean="0"/>
              <a:t>26/09/2021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48D739-79D6-49DC-943D-4738F809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F21C93-3139-4BA4-9667-35DB36FC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BE94-6443-42E4-8EFE-37A8E7FF6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30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4103032-C2BC-4D80-A4EA-59884525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37F397-8A98-47B1-B054-13E6211FE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6BCE3F-AA89-476B-8F2C-84B4CC94D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EC76C-77B3-47AF-B53E-36C73065A431}" type="datetime1">
              <a:rPr lang="fr-FR" smtClean="0"/>
              <a:t>26/09/2021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7CF7A2-F37A-4B9F-8046-6D508FF9C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50FB1F-3B81-4BEF-8301-0C366539E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BBE94-6443-42E4-8EFE-37A8E7FF6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62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e.streamlit.io/anojan01/p7_anantharajah_anojan/P7_03_Dashboard.py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B246E-533F-4CE7-BDD3-2290BC8E4C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n°7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7E18C9-559D-4DA9-BC08-9E158FC59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7692" y="3735336"/>
            <a:ext cx="7976616" cy="460978"/>
          </a:xfrm>
        </p:spPr>
        <p:txBody>
          <a:bodyPr>
            <a:noAutofit/>
          </a:bodyPr>
          <a:lstStyle/>
          <a:p>
            <a:r>
              <a:rPr lang="fr-FR" sz="2000" b="1" dirty="0"/>
              <a:t>Implémentez un modèle de </a:t>
            </a:r>
            <a:r>
              <a:rPr lang="fr-FR" sz="2000" b="1" dirty="0" err="1"/>
              <a:t>scoring</a:t>
            </a:r>
            <a:endParaRPr lang="fr-FR" sz="20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D3EB9E-C3BD-47FE-9EEB-9EFC62D78892}"/>
              </a:ext>
            </a:extLst>
          </p:cNvPr>
          <p:cNvSpPr/>
          <p:nvPr/>
        </p:nvSpPr>
        <p:spPr>
          <a:xfrm>
            <a:off x="0" y="6397022"/>
            <a:ext cx="12192000" cy="4609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B62B93-5B40-45FA-95F9-976944975F8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0203F0-6E03-4F43-8949-18E8A801206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C3D009BE-D318-4344-96ED-57581F4DE71A}"/>
              </a:ext>
            </a:extLst>
          </p:cNvPr>
          <p:cNvSpPr txBox="1">
            <a:spLocks/>
          </p:cNvSpPr>
          <p:nvPr/>
        </p:nvSpPr>
        <p:spPr>
          <a:xfrm>
            <a:off x="8499047" y="5933914"/>
            <a:ext cx="4149365" cy="353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 dirty="0"/>
              <a:t>ANANTHARAJAH Anojan</a:t>
            </a:r>
          </a:p>
        </p:txBody>
      </p:sp>
    </p:spTree>
    <p:extLst>
      <p:ext uri="{BB962C8B-B14F-4D97-AF65-F5344CB8AC3E}">
        <p14:creationId xmlns:p14="http://schemas.microsoft.com/office/powerpoint/2010/main" val="3364867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167752"/>
            <a:ext cx="5387643" cy="4846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 dirty="0"/>
              <a:t>Analyse exploratoire des données - Numériques</a:t>
            </a:r>
            <a:endParaRPr lang="fr-FR" sz="20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800" b="1" u="sng" dirty="0"/>
              <a:t>Préparation &amp; Analyse des données 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B12A133-1888-432B-8B5B-A6254BED5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4" y="2057131"/>
            <a:ext cx="5896936" cy="326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8D06FE2-B686-4A3A-A036-59AFAB160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929" y="2057132"/>
            <a:ext cx="5815034" cy="326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FAE6F624-3F65-4ADB-97C6-61CA2F5F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22BBE94-6443-42E4-8EFE-37A8E7FF6A57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8008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167752"/>
            <a:ext cx="5387643" cy="4846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/>
              <a:t>Analyse exploratoire des données selon la Target</a:t>
            </a:r>
            <a:endParaRPr lang="fr-FR" sz="20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800" b="1" u="sng"/>
              <a:t>Préparation &amp; Analyse des données 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FAE6F624-3F65-4ADB-97C6-61CA2F5F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22BBE94-6443-42E4-8EFE-37A8E7FF6A57}" type="slidenum">
              <a:rPr lang="fr-FR" smtClean="0"/>
              <a:t>11</a:t>
            </a:fld>
            <a:endParaRPr lang="fr-F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9740DA6-0B1A-4277-B02C-0D8A6BB13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92" y="1800723"/>
            <a:ext cx="5100074" cy="263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38BBCA8-C921-42C6-B632-956D2C62C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644" y="3281962"/>
            <a:ext cx="6322115" cy="291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549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167752"/>
            <a:ext cx="5387643" cy="4846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/>
              <a:t>Analyse exploratoire des données selon la Target</a:t>
            </a:r>
            <a:endParaRPr lang="fr-FR" sz="20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800" b="1" u="sng"/>
              <a:t>Préparation &amp; Analyse des données 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FAE6F624-3F65-4ADB-97C6-61CA2F5F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22BBE94-6443-42E4-8EFE-37A8E7FF6A57}" type="slidenum">
              <a:rPr lang="fr-FR" smtClean="0"/>
              <a:t>12</a:t>
            </a:fld>
            <a:endParaRPr lang="fr-F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22BC4D2-0CD8-4CAD-AA1E-BE7B1F63D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66" y="1616162"/>
            <a:ext cx="4883719" cy="260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4656A8B-A5A9-4F88-A081-2DEFBD105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338" y="1613032"/>
            <a:ext cx="4836696" cy="260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207FCD2-56A9-402B-A8C4-F1A981E51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881" y="4219474"/>
            <a:ext cx="4883719" cy="260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7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B246E-533F-4CE7-BDD3-2290BC8E4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616" y="3198510"/>
            <a:ext cx="8100767" cy="460979"/>
          </a:xfrm>
        </p:spPr>
        <p:txBody>
          <a:bodyPr>
            <a:normAutofit fontScale="90000"/>
          </a:bodyPr>
          <a:lstStyle/>
          <a:p>
            <a:r>
              <a:rPr lang="fr-FR" sz="3600" b="1" u="sng" dirty="0" err="1"/>
              <a:t>Feature</a:t>
            </a:r>
            <a:r>
              <a:rPr lang="fr-FR" sz="3600" b="1" u="sng" dirty="0"/>
              <a:t> Engineering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D3EB9E-C3BD-47FE-9EEB-9EFC62D78892}"/>
              </a:ext>
            </a:extLst>
          </p:cNvPr>
          <p:cNvSpPr/>
          <p:nvPr/>
        </p:nvSpPr>
        <p:spPr>
          <a:xfrm>
            <a:off x="0" y="6397022"/>
            <a:ext cx="12192000" cy="4609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B62B93-5B40-45FA-95F9-976944975F8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0203F0-6E03-4F43-8949-18E8A801206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8697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167752"/>
            <a:ext cx="5387643" cy="4846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 dirty="0" err="1"/>
              <a:t>Feature</a:t>
            </a:r>
            <a:r>
              <a:rPr lang="fr-FR" sz="2000" b="1" u="sng" dirty="0"/>
              <a:t> Engineering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800" b="1" u="sng"/>
              <a:t>Préparation &amp; Analyse des données 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FAE6F624-3F65-4ADB-97C6-61CA2F5F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22BBE94-6443-42E4-8EFE-37A8E7FF6A57}" type="slidenum">
              <a:rPr lang="fr-FR" smtClean="0"/>
              <a:t>14</a:t>
            </a:fld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4E6AC88-8CDF-46CE-B4BF-63B2F47D5E95}"/>
              </a:ext>
            </a:extLst>
          </p:cNvPr>
          <p:cNvSpPr txBox="1"/>
          <p:nvPr/>
        </p:nvSpPr>
        <p:spPr>
          <a:xfrm>
            <a:off x="185791" y="1690748"/>
            <a:ext cx="1182041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Durée du prêt en années (</a:t>
            </a:r>
            <a:r>
              <a:rPr lang="fr-FR" sz="1400" b="1" dirty="0"/>
              <a:t>PERIOD</a:t>
            </a:r>
            <a:r>
              <a:rPr lang="fr-FR" sz="1400" dirty="0"/>
              <a:t>) : AMT_CREDIT / AMT_ANNUITY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Capacité du client à financer le prêt (</a:t>
            </a:r>
            <a:r>
              <a:rPr lang="fr-FR" sz="1400" b="1" dirty="0"/>
              <a:t>OVER_EXPECT_CREDIT</a:t>
            </a:r>
            <a:r>
              <a:rPr lang="fr-FR" sz="1400" dirty="0"/>
              <a:t>) : AMT_CREDIT &gt;= AMT_GOODS_PRICE  (0 Good &amp; 1 Not Good)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/>
              <a:t>MEAN_BUILDING_SCORE_AVG </a:t>
            </a:r>
            <a:r>
              <a:rPr lang="fr-FR" sz="1400" dirty="0"/>
              <a:t>&amp;</a:t>
            </a:r>
            <a:r>
              <a:rPr lang="fr-FR" sz="1400" b="1" dirty="0"/>
              <a:t> TOTAL_BUILDING_SCORE_AVG </a:t>
            </a:r>
            <a:r>
              <a:rPr lang="fr-FR" sz="1400" dirty="0"/>
              <a:t>:</a:t>
            </a:r>
            <a:r>
              <a:rPr lang="fr-FR" sz="1100" dirty="0"/>
              <a:t> </a:t>
            </a:r>
            <a:r>
              <a:rPr lang="fr-FR" sz="1100" b="0" i="0" dirty="0">
                <a:solidFill>
                  <a:srgbClr val="000000"/>
                </a:solidFill>
                <a:effectLst/>
                <a:latin typeface="Helvetica Neue"/>
              </a:rPr>
              <a:t>['APARTMENTS_AVG', 'BASEMENTAREA_AVG', 'YEARS_BEGINEXPLUATATION_AVG', 'YEARS_BUILD_AVG', 'COMMONAREA_AVG', 'ELEVATORS_AVG', 'ENTRANCES_AVG', 'FLOORSMAX_AVG', 'FLOORSMIN_AVG', 'LANDAREA_AVG', 'LIVINGAPARTMENTS_AVG', 'LIVINGAREA_AVG', 'NONLIVINGAPARTMENTS_AVG', 'NONLIVINGAREA_AVG’]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1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/>
              <a:t>FLAG_DOCUMENT_TOTAL </a:t>
            </a:r>
            <a:r>
              <a:rPr lang="fr-FR" sz="1400" dirty="0"/>
              <a:t>:</a:t>
            </a:r>
            <a:r>
              <a:rPr lang="fr-FR" sz="1100" dirty="0"/>
              <a:t> </a:t>
            </a:r>
            <a:r>
              <a:rPr lang="fr-FR" sz="1100" b="0" i="0" dirty="0">
                <a:solidFill>
                  <a:srgbClr val="000000"/>
                </a:solidFill>
                <a:effectLst/>
                <a:latin typeface="Helvetica Neue"/>
              </a:rPr>
              <a:t>['FLAG_DOCUMENT_2', 'FLAG_DOCUMENT_3', 'FLAG_DOCUMENT_4', 'FLAG_DOCUMENT_5', 'FLAG_DOCUMENT_6', 'FLAG_DOCUMENT_7', 'FLAG_DOCUMENT_8', 'FLAG_DOCUMENT_9', 'FLAG_DOCUMENT_10', 'FLAG_DOCUMENT_11', 'FLAG_DOCUMENT_12', 'FLAG_DOCUMENT_13', 'FLAG_DOCUMENT_14', 'FLAG_DOCUMENT_15', 'FLAG_DOCUMENT_16', 'FLAG_DOCUMENT_17', 'FLAG_DOCUMENT_18', 'FLAG_DOCUMENT_19', 'FLAG_DOCUMENT_20', 'FLAG_DOCUMENT_21’]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1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/>
              <a:t>AMT_REQ_CREDIT_BUREAU_TOTAL </a:t>
            </a:r>
            <a:r>
              <a:rPr lang="fr-FR" sz="1400" dirty="0"/>
              <a:t>:</a:t>
            </a:r>
            <a:r>
              <a:rPr lang="fr-FR" sz="1100" dirty="0"/>
              <a:t> </a:t>
            </a:r>
            <a:r>
              <a:rPr lang="fr-FR" sz="1100" b="0" i="0" dirty="0">
                <a:solidFill>
                  <a:srgbClr val="000000"/>
                </a:solidFill>
                <a:effectLst/>
                <a:latin typeface="Helvetica Neue"/>
              </a:rPr>
              <a:t>['AMT_REQ_CREDIT_BUREAU_HOUR', 'AMT_REQ_CREDIT_BUREAU_DAY', 'AMT_REQ_CREDIT_BUREAU_WEEK', 'AMT_REQ_CREDIT_BUREAU_MON', 'AMT_REQ_CREDIT_BUREAU_QRT', 'AMT_REQ_CREDIT_BUREAU_YEAR’]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1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/>
              <a:t>BIRTH_EMPLOYED_INTERVEL </a:t>
            </a:r>
            <a:r>
              <a:rPr lang="fr-FR" sz="1400" dirty="0"/>
              <a:t>: DAYS_EMPLOYED – DAYS_BIRTH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1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/>
              <a:t>INCOME_PER_FAMILY_MEMBER </a:t>
            </a:r>
            <a:r>
              <a:rPr lang="fr-FR" sz="1400" dirty="0"/>
              <a:t>:</a:t>
            </a:r>
            <a:r>
              <a:rPr lang="fr-FR" sz="1100" dirty="0"/>
              <a:t> </a:t>
            </a:r>
            <a:r>
              <a:rPr lang="fr-FR" sz="1400" dirty="0"/>
              <a:t>AMT_INCOME_TOTAL / CNT_FAM_MEMBERS</a:t>
            </a:r>
            <a:endParaRPr lang="fr-FR" sz="14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/>
              <a:t>CHILDER_RATIO </a:t>
            </a:r>
            <a:r>
              <a:rPr lang="fr-FR" sz="1400" dirty="0"/>
              <a:t>:</a:t>
            </a:r>
            <a:r>
              <a:rPr lang="fr-FR" sz="1100" dirty="0"/>
              <a:t> </a:t>
            </a:r>
            <a:r>
              <a:rPr lang="fr-FR" sz="1400" dirty="0"/>
              <a:t>CNT_CHILDREN / CNT_FAM_MEMBERS</a:t>
            </a:r>
            <a:endParaRPr lang="fr-FR" sz="14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55E5BF3-DA74-46A8-84CD-B50E84897177}"/>
              </a:ext>
            </a:extLst>
          </p:cNvPr>
          <p:cNvSpPr txBox="1"/>
          <p:nvPr/>
        </p:nvSpPr>
        <p:spPr>
          <a:xfrm>
            <a:off x="185791" y="5800248"/>
            <a:ext cx="118204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Suppression des colonnes ayant servies à l’</a:t>
            </a:r>
            <a:r>
              <a:rPr lang="fr-FR" sz="1400" dirty="0" err="1"/>
              <a:t>aggregation</a:t>
            </a:r>
            <a:r>
              <a:rPr lang="fr-FR" sz="1400" dirty="0"/>
              <a:t> =&gt; </a:t>
            </a:r>
            <a:r>
              <a:rPr lang="fr-FR" sz="1400" b="1" dirty="0"/>
              <a:t>Shape (307511, 139)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Suppression des colonnes étant vides à plus de 80% =&gt; </a:t>
            </a:r>
            <a:r>
              <a:rPr lang="fr-FR" sz="1400" b="1" dirty="0"/>
              <a:t>Shape (307511, 130)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Suppression des colonnes numériques étant fortement corrélées entre elles (à plus de 0.8 en excluant la Target) =&gt; </a:t>
            </a:r>
            <a:r>
              <a:rPr lang="fr-FR" sz="1400" b="1" dirty="0"/>
              <a:t>Shape (307411, 95)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230675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B246E-533F-4CE7-BDD3-2290BC8E4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616" y="3198510"/>
            <a:ext cx="8100767" cy="460979"/>
          </a:xfrm>
        </p:spPr>
        <p:txBody>
          <a:bodyPr>
            <a:normAutofit fontScale="90000"/>
          </a:bodyPr>
          <a:lstStyle/>
          <a:p>
            <a:r>
              <a:rPr lang="fr-FR" sz="3600" b="1" u="sng" dirty="0"/>
              <a:t>Remplissage NaN &amp; Labélisation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D3EB9E-C3BD-47FE-9EEB-9EFC62D78892}"/>
              </a:ext>
            </a:extLst>
          </p:cNvPr>
          <p:cNvSpPr/>
          <p:nvPr/>
        </p:nvSpPr>
        <p:spPr>
          <a:xfrm>
            <a:off x="0" y="6397022"/>
            <a:ext cx="12192000" cy="4609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B62B93-5B40-45FA-95F9-976944975F8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0203F0-6E03-4F43-8949-18E8A801206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1692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167752"/>
            <a:ext cx="5387643" cy="4846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 dirty="0"/>
              <a:t>Remplissage NaN &amp; Labélisation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800" b="1" u="sng"/>
              <a:t>Préparation &amp; Analyse des données 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FAE6F624-3F65-4ADB-97C6-61CA2F5F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22BBE94-6443-42E4-8EFE-37A8E7FF6A57}" type="slidenum">
              <a:rPr lang="fr-FR" smtClean="0"/>
              <a:t>16</a:t>
            </a:fld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8FA6694-67AE-4A91-9119-1DE8F1DB94B5}"/>
              </a:ext>
            </a:extLst>
          </p:cNvPr>
          <p:cNvSpPr txBox="1"/>
          <p:nvPr/>
        </p:nvSpPr>
        <p:spPr>
          <a:xfrm>
            <a:off x="185792" y="1652399"/>
            <a:ext cx="68851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/>
              <a:t>Etapes : </a:t>
            </a:r>
          </a:p>
          <a:p>
            <a:endParaRPr lang="fr-FR" sz="16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Remplissage des 17 colonnes numériques via </a:t>
            </a:r>
            <a:r>
              <a:rPr lang="fr-FR" sz="1600" dirty="0" err="1"/>
              <a:t>Iterative</a:t>
            </a:r>
            <a:r>
              <a:rPr lang="fr-FR" sz="1600" dirty="0"/>
              <a:t> Imputer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Remplissage des 78 colonnes catégoriques via Simple Imputer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F6BE24F-3A21-4765-B721-77C00397D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993" y="2865326"/>
            <a:ext cx="3765030" cy="291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FA45EEDB-8F58-4055-999E-FA356E5A1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77" y="2865326"/>
            <a:ext cx="3765030" cy="291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AA8CB94-5FDD-4154-BBEB-E6586E48928E}"/>
              </a:ext>
            </a:extLst>
          </p:cNvPr>
          <p:cNvSpPr/>
          <p:nvPr/>
        </p:nvSpPr>
        <p:spPr>
          <a:xfrm>
            <a:off x="5310000" y="3667913"/>
            <a:ext cx="812800" cy="550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7B32FAD-8336-4835-8D87-25AF3E566CE2}"/>
              </a:ext>
            </a:extLst>
          </p:cNvPr>
          <p:cNvSpPr txBox="1"/>
          <p:nvPr/>
        </p:nvSpPr>
        <p:spPr>
          <a:xfrm>
            <a:off x="185791" y="5990848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Labélisation des colonnes catégoriques via </a:t>
            </a:r>
            <a:r>
              <a:rPr lang="fr-FR" sz="1800" dirty="0" err="1"/>
              <a:t>LabelEncoder</a:t>
            </a:r>
            <a:r>
              <a:rPr lang="fr-FR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15701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B246E-533F-4CE7-BDD3-2290BC8E4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616" y="3198510"/>
            <a:ext cx="8100767" cy="460979"/>
          </a:xfrm>
        </p:spPr>
        <p:txBody>
          <a:bodyPr>
            <a:normAutofit fontScale="90000"/>
          </a:bodyPr>
          <a:lstStyle/>
          <a:p>
            <a:r>
              <a:rPr lang="fr-FR" sz="3600" b="1" u="sng" dirty="0"/>
              <a:t>Modélisations &amp; Implémentation du Score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D3EB9E-C3BD-47FE-9EEB-9EFC62D78892}"/>
              </a:ext>
            </a:extLst>
          </p:cNvPr>
          <p:cNvSpPr/>
          <p:nvPr/>
        </p:nvSpPr>
        <p:spPr>
          <a:xfrm>
            <a:off x="0" y="6397022"/>
            <a:ext cx="12192000" cy="4609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B62B93-5B40-45FA-95F9-976944975F8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0203F0-6E03-4F43-8949-18E8A801206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1194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B246E-533F-4CE7-BDD3-2290BC8E4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616" y="3198510"/>
            <a:ext cx="8100767" cy="460979"/>
          </a:xfrm>
        </p:spPr>
        <p:txBody>
          <a:bodyPr>
            <a:normAutofit fontScale="90000"/>
          </a:bodyPr>
          <a:lstStyle/>
          <a:p>
            <a:r>
              <a:rPr lang="fr-FR" sz="3600" b="1" u="sng" dirty="0"/>
              <a:t>Contrôle sur la variable Target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D3EB9E-C3BD-47FE-9EEB-9EFC62D78892}"/>
              </a:ext>
            </a:extLst>
          </p:cNvPr>
          <p:cNvSpPr/>
          <p:nvPr/>
        </p:nvSpPr>
        <p:spPr>
          <a:xfrm>
            <a:off x="0" y="6397022"/>
            <a:ext cx="12192000" cy="4609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B62B93-5B40-45FA-95F9-976944975F8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0203F0-6E03-4F43-8949-18E8A801206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2277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167752"/>
            <a:ext cx="5387643" cy="4846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 dirty="0"/>
              <a:t>Contrôle sur la variable Target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800" b="1" u="sng" dirty="0"/>
              <a:t>Modélisations &amp; Implémentation du Score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FAE6F624-3F65-4ADB-97C6-61CA2F5F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22BBE94-6443-42E4-8EFE-37A8E7FF6A57}" type="slidenum">
              <a:rPr lang="fr-FR" smtClean="0"/>
              <a:t>19</a:t>
            </a:fld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8FA6694-67AE-4A91-9119-1DE8F1DB94B5}"/>
              </a:ext>
            </a:extLst>
          </p:cNvPr>
          <p:cNvSpPr txBox="1"/>
          <p:nvPr/>
        </p:nvSpPr>
        <p:spPr>
          <a:xfrm>
            <a:off x="185791" y="1652399"/>
            <a:ext cx="104470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On constate un déséquilibre au sein de nos classes (</a:t>
            </a:r>
            <a:r>
              <a:rPr lang="fr-FR" sz="1600" dirty="0" err="1"/>
              <a:t>Imbalanced</a:t>
            </a:r>
            <a:r>
              <a:rPr lang="fr-FR" sz="1600" dirty="0"/>
              <a:t>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Rééquilibrage des classes via 2 méthodes : </a:t>
            </a:r>
            <a:r>
              <a:rPr lang="fr-FR" sz="1600" b="1" dirty="0" err="1"/>
              <a:t>Undersampling</a:t>
            </a:r>
            <a:r>
              <a:rPr lang="fr-FR" sz="1600" b="1" dirty="0"/>
              <a:t> &amp; </a:t>
            </a:r>
            <a:r>
              <a:rPr lang="fr-FR" sz="1600" b="1" dirty="0" err="1"/>
              <a:t>OverSampling</a:t>
            </a:r>
            <a:r>
              <a:rPr lang="fr-FR" sz="1600" b="1" dirty="0"/>
              <a:t> </a:t>
            </a:r>
            <a:r>
              <a:rPr lang="fr-FR" sz="1600" dirty="0"/>
              <a:t>(sur le jeu d’entrainement uniquement)</a:t>
            </a:r>
            <a:endParaRPr lang="fr-F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err="1"/>
              <a:t>UnderSampling</a:t>
            </a:r>
            <a:r>
              <a:rPr lang="fr-FR" sz="1600" b="1" dirty="0"/>
              <a:t> via </a:t>
            </a:r>
            <a:r>
              <a:rPr lang="fr-FR" sz="1600" b="1" dirty="0" err="1"/>
              <a:t>Random</a:t>
            </a:r>
            <a:r>
              <a:rPr lang="fr-FR" sz="1600" b="1" dirty="0"/>
              <a:t> </a:t>
            </a:r>
            <a:r>
              <a:rPr lang="fr-FR" sz="1600" b="1" dirty="0" err="1"/>
              <a:t>Sample</a:t>
            </a:r>
            <a:r>
              <a:rPr lang="fr-FR" sz="1600" b="1" dirty="0"/>
              <a:t> – Réduction du </a:t>
            </a:r>
            <a:r>
              <a:rPr lang="fr-FR" sz="1600" b="1" dirty="0" err="1"/>
              <a:t>dataset</a:t>
            </a:r>
            <a:r>
              <a:rPr lang="fr-FR" sz="1600" b="1" dirty="0"/>
              <a:t> au nombre de label mineur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A87FB8-FD95-491A-A55C-8C0B3F5B35BA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846208" y="2975838"/>
            <a:ext cx="2160000" cy="7596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A3EDA49-953C-4C67-8E5F-A7DAF50F43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1676" y="3270746"/>
            <a:ext cx="4705350" cy="70485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BD18531-7884-449B-BB76-E8DE1B75F45F}"/>
              </a:ext>
            </a:extLst>
          </p:cNvPr>
          <p:cNvSpPr txBox="1"/>
          <p:nvPr/>
        </p:nvSpPr>
        <p:spPr>
          <a:xfrm>
            <a:off x="185791" y="4313188"/>
            <a:ext cx="93208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err="1"/>
              <a:t>OverSampling</a:t>
            </a:r>
            <a:r>
              <a:rPr lang="fr-FR" sz="1600" b="1" dirty="0"/>
              <a:t> via SMOTE – Augmentation du </a:t>
            </a:r>
            <a:r>
              <a:rPr lang="fr-FR" sz="1600" b="1" dirty="0" err="1"/>
              <a:t>dataset</a:t>
            </a:r>
            <a:r>
              <a:rPr lang="fr-FR" sz="1600" b="1" dirty="0"/>
              <a:t> jusqu’à obtenir un équilibre au niveau des classes </a:t>
            </a:r>
            <a:endParaRPr lang="fr-FR" sz="1400" b="1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00172850-8C68-4277-9151-EE3FBC5776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1676" y="5013973"/>
            <a:ext cx="4419600" cy="67627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BF9B3892-B48B-40D3-B47C-E9DED5ADE5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4784" y="4482465"/>
            <a:ext cx="2160000" cy="759375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DBBBADE-B0C5-44C7-9C32-7DF810A2C279}"/>
              </a:ext>
            </a:extLst>
          </p:cNvPr>
          <p:cNvCxnSpPr/>
          <p:nvPr/>
        </p:nvCxnSpPr>
        <p:spPr>
          <a:xfrm>
            <a:off x="10632835" y="3780148"/>
            <a:ext cx="0" cy="5330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91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634" y="1240231"/>
            <a:ext cx="11418731" cy="5132191"/>
          </a:xfrm>
        </p:spPr>
        <p:txBody>
          <a:bodyPr>
            <a:normAutofit fontScale="70000" lnSpcReduction="2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fr-FR" sz="2900" dirty="0"/>
              <a:t> Contexte &amp; Problématique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fr-FR" sz="29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sz="2900" dirty="0"/>
              <a:t> Préparation &amp; Analyse des données 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fr-FR" sz="2000" dirty="0"/>
              <a:t>Découverte des jeux de données &amp; </a:t>
            </a:r>
            <a:r>
              <a:rPr lang="fr-FR" sz="2000" dirty="0" err="1"/>
              <a:t>Merging</a:t>
            </a:r>
            <a:endParaRPr lang="fr-FR" sz="2000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fr-FR" sz="2000" dirty="0"/>
              <a:t>Analyse exploratoire des données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fr-FR" sz="2000" dirty="0" err="1"/>
              <a:t>Feature</a:t>
            </a:r>
            <a:r>
              <a:rPr lang="fr-FR" sz="2000" dirty="0"/>
              <a:t> Engineering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fr-FR" sz="2000" dirty="0"/>
              <a:t>Remplissage NaN &amp; Labélisation</a:t>
            </a:r>
          </a:p>
          <a:p>
            <a:pPr lvl="1" algn="just">
              <a:buFont typeface="Wingdings" panose="05000000000000000000" pitchFamily="2" charset="2"/>
              <a:buChar char="v"/>
            </a:pPr>
            <a:endParaRPr lang="fr-FR" sz="29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sz="2900" dirty="0"/>
              <a:t> Modélisations &amp; Implémentation du Score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fr-FR" sz="2000" dirty="0"/>
              <a:t>Contrôle sur la variable Target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fr-FR" sz="2000" dirty="0"/>
              <a:t>Mise en place du Score personnalisé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fr-FR" sz="2000" dirty="0"/>
              <a:t>Modélisations avant &amp; après Optimisation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fr-FR" sz="2000" dirty="0"/>
              <a:t>Interprétations du modèle optimal via </a:t>
            </a:r>
            <a:r>
              <a:rPr lang="fr-FR" sz="2000" dirty="0" err="1"/>
              <a:t>Shap</a:t>
            </a:r>
            <a:endParaRPr lang="fr-FR" sz="2000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fr-FR" sz="2000" dirty="0"/>
              <a:t>Calibrage par rapport à un seuil</a:t>
            </a:r>
          </a:p>
          <a:p>
            <a:pPr lvl="1" algn="just">
              <a:buFont typeface="Wingdings" panose="05000000000000000000" pitchFamily="2" charset="2"/>
              <a:buChar char="v"/>
            </a:pPr>
            <a:endParaRPr lang="fr-FR" sz="29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sz="2900" dirty="0"/>
              <a:t> Critiques &amp; Conclusions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fr-FR" sz="29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sz="2900" dirty="0"/>
              <a:t> Présentation du Dashboard via </a:t>
            </a:r>
            <a:r>
              <a:rPr lang="fr-FR" sz="2900" dirty="0" err="1"/>
              <a:t>Streamlit</a:t>
            </a:r>
            <a:endParaRPr lang="fr-FR" sz="2900" dirty="0"/>
          </a:p>
          <a:p>
            <a:pPr algn="just">
              <a:buFont typeface="Wingdings" panose="05000000000000000000" pitchFamily="2" charset="2"/>
              <a:buChar char="v"/>
            </a:pPr>
            <a:endParaRPr lang="fr-FR" sz="24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5" y="415344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b="1" u="sng" dirty="0"/>
              <a:t>Sommaire</a:t>
            </a:r>
          </a:p>
          <a:p>
            <a:pPr marL="0" indent="0" algn="ctr">
              <a:buNone/>
            </a:pPr>
            <a:endParaRPr lang="fr-FR" sz="2100" b="1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D75AB6-84F9-42BE-8963-E17E22305954}"/>
              </a:ext>
            </a:extLst>
          </p:cNvPr>
          <p:cNvSpPr/>
          <p:nvPr/>
        </p:nvSpPr>
        <p:spPr>
          <a:xfrm>
            <a:off x="0" y="6397022"/>
            <a:ext cx="12192000" cy="4609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1114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B246E-533F-4CE7-BDD3-2290BC8E4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616" y="3198510"/>
            <a:ext cx="8100767" cy="460979"/>
          </a:xfrm>
        </p:spPr>
        <p:txBody>
          <a:bodyPr>
            <a:normAutofit fontScale="90000"/>
          </a:bodyPr>
          <a:lstStyle/>
          <a:p>
            <a:r>
              <a:rPr lang="fr-FR" sz="3600" b="1" u="sng" dirty="0"/>
              <a:t>Mise en place du Score personnalisé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D3EB9E-C3BD-47FE-9EEB-9EFC62D78892}"/>
              </a:ext>
            </a:extLst>
          </p:cNvPr>
          <p:cNvSpPr/>
          <p:nvPr/>
        </p:nvSpPr>
        <p:spPr>
          <a:xfrm>
            <a:off x="0" y="6397022"/>
            <a:ext cx="12192000" cy="4609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B62B93-5B40-45FA-95F9-976944975F8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0203F0-6E03-4F43-8949-18E8A801206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886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167752"/>
            <a:ext cx="5387643" cy="4846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 dirty="0"/>
              <a:t>Mise en place du Score personnalisé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800" b="1" u="sng" dirty="0"/>
              <a:t>Modélisations &amp; Implémentation du Score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FAE6F624-3F65-4ADB-97C6-61CA2F5F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22BBE94-6443-42E4-8EFE-37A8E7FF6A57}" type="slidenum">
              <a:rPr lang="fr-FR" smtClean="0"/>
              <a:t>21</a:t>
            </a:fld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8FA6694-67AE-4A91-9119-1DE8F1DB94B5}"/>
              </a:ext>
            </a:extLst>
          </p:cNvPr>
          <p:cNvSpPr txBox="1"/>
          <p:nvPr/>
        </p:nvSpPr>
        <p:spPr>
          <a:xfrm>
            <a:off x="185791" y="1652399"/>
            <a:ext cx="10487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Récupération des labels prédits (</a:t>
            </a:r>
            <a:r>
              <a:rPr lang="fr-FR" sz="1600" dirty="0" err="1"/>
              <a:t>y_pred</a:t>
            </a:r>
            <a:r>
              <a:rPr lang="fr-FR" sz="1600" dirty="0"/>
              <a:t>) et des labels test (</a:t>
            </a:r>
            <a:r>
              <a:rPr lang="fr-FR" sz="1600" dirty="0" err="1"/>
              <a:t>y_test</a:t>
            </a:r>
            <a:r>
              <a:rPr lang="fr-F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Récupération de la matrice de confusion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Scoring</a:t>
            </a:r>
            <a:r>
              <a:rPr lang="fr-FR" sz="1600" dirty="0"/>
              <a:t> suivant le schéma suivant :</a:t>
            </a:r>
          </a:p>
        </p:txBody>
      </p: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DDFC9948-9F36-4738-807A-3F1660F95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420214"/>
              </p:ext>
            </p:extLst>
          </p:nvPr>
        </p:nvGraphicFramePr>
        <p:xfrm>
          <a:off x="2031999" y="2829281"/>
          <a:ext cx="8128000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874004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68644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Poids associé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6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Vrai négatif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712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Faux positif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99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Faux négatif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896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Vrai positif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561970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48F79CB1-C0C0-4918-BAAA-64CB3B080F24}"/>
              </a:ext>
            </a:extLst>
          </p:cNvPr>
          <p:cNvSpPr txBox="1"/>
          <p:nvPr/>
        </p:nvSpPr>
        <p:spPr>
          <a:xfrm>
            <a:off x="185791" y="5095724"/>
            <a:ext cx="8373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b="0" dirty="0">
                <a:solidFill>
                  <a:srgbClr val="000000"/>
                </a:solidFill>
                <a:effectLst/>
                <a:latin typeface="Helvetica Neue"/>
              </a:rPr>
              <a:t>Faux positif </a:t>
            </a:r>
            <a:r>
              <a:rPr lang="fr-FR" sz="1600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fr-FR" sz="1600" b="0" dirty="0">
                <a:solidFill>
                  <a:srgbClr val="000000"/>
                </a:solidFill>
                <a:effectLst/>
                <a:latin typeface="Helvetica Neue"/>
              </a:rPr>
              <a:t>Perte de clients – Clients prédits négatifs alors qu’ils sont positifs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b="0" dirty="0">
                <a:solidFill>
                  <a:srgbClr val="000000"/>
                </a:solidFill>
                <a:effectLst/>
                <a:latin typeface="Helvetica Neue"/>
              </a:rPr>
              <a:t>Faux négatif </a:t>
            </a:r>
            <a:r>
              <a:rPr lang="fr-FR" sz="1600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fr-FR" sz="1600" b="0" dirty="0">
                <a:solidFill>
                  <a:srgbClr val="000000"/>
                </a:solidFill>
                <a:effectLst/>
                <a:latin typeface="Helvetica Neue"/>
              </a:rPr>
              <a:t>Prêt accordé à des clients pas </a:t>
            </a:r>
            <a:r>
              <a:rPr lang="fr-FR" sz="1600" dirty="0">
                <a:solidFill>
                  <a:srgbClr val="000000"/>
                </a:solidFill>
                <a:latin typeface="Helvetica Neue"/>
              </a:rPr>
              <a:t>conformes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b="0" i="0" dirty="0" err="1">
                <a:solidFill>
                  <a:srgbClr val="000000"/>
                </a:solidFill>
                <a:effectLst/>
                <a:latin typeface="Helvetica Neue"/>
              </a:rPr>
              <a:t>Scoring_</a:t>
            </a:r>
            <a:r>
              <a:rPr lang="fr-FR" sz="1600" dirty="0" err="1">
                <a:solidFill>
                  <a:srgbClr val="000000"/>
                </a:solidFill>
                <a:latin typeface="Helvetica Neue"/>
              </a:rPr>
              <a:t>weights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Helvetica Neue"/>
              </a:rPr>
              <a:t> = (VN * 1 + FP*3 + FN*10 + VP*1) / 15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DFB4479-A179-4171-83DB-A12FBEC97F36}"/>
              </a:ext>
            </a:extLst>
          </p:cNvPr>
          <p:cNvSpPr txBox="1"/>
          <p:nvPr/>
        </p:nvSpPr>
        <p:spPr>
          <a:xfrm>
            <a:off x="3867738" y="6180455"/>
            <a:ext cx="4742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800" b="1" i="0" dirty="0">
                <a:solidFill>
                  <a:srgbClr val="000000"/>
                </a:solidFill>
                <a:effectLst/>
                <a:latin typeface="Helvetica Neue"/>
              </a:rPr>
              <a:t>Objectif =&gt; Minimiser le </a:t>
            </a:r>
            <a:r>
              <a:rPr lang="fr-FR" sz="1800" b="1" i="0" dirty="0" err="1">
                <a:solidFill>
                  <a:srgbClr val="000000"/>
                </a:solidFill>
                <a:effectLst/>
                <a:latin typeface="Helvetica Neue"/>
              </a:rPr>
              <a:t>Scoring</a:t>
            </a:r>
            <a:r>
              <a:rPr lang="fr-FR" sz="1800" b="1" dirty="0" err="1">
                <a:solidFill>
                  <a:srgbClr val="000000"/>
                </a:solidFill>
                <a:latin typeface="Helvetica Neue"/>
              </a:rPr>
              <a:t>_weights</a:t>
            </a:r>
            <a:endParaRPr lang="fr-FR" sz="18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90830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B246E-533F-4CE7-BDD3-2290BC8E4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616" y="3198510"/>
            <a:ext cx="8100767" cy="460979"/>
          </a:xfrm>
        </p:spPr>
        <p:txBody>
          <a:bodyPr>
            <a:normAutofit fontScale="90000"/>
          </a:bodyPr>
          <a:lstStyle/>
          <a:p>
            <a:r>
              <a:rPr lang="fr-FR" sz="3600" b="1" u="sng" dirty="0"/>
              <a:t>Modélisations avant &amp; après Optimisation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D3EB9E-C3BD-47FE-9EEB-9EFC62D78892}"/>
              </a:ext>
            </a:extLst>
          </p:cNvPr>
          <p:cNvSpPr/>
          <p:nvPr/>
        </p:nvSpPr>
        <p:spPr>
          <a:xfrm>
            <a:off x="0" y="6397022"/>
            <a:ext cx="12192000" cy="4609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B62B93-5B40-45FA-95F9-976944975F8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0203F0-6E03-4F43-8949-18E8A801206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3411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167752"/>
            <a:ext cx="5387643" cy="4846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 dirty="0"/>
              <a:t>Modélisations avant Optimisation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800" b="1" u="sng" dirty="0"/>
              <a:t>Modélisations &amp; Implémentation du Score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FAE6F624-3F65-4ADB-97C6-61CA2F5F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22BBE94-6443-42E4-8EFE-37A8E7FF6A57}" type="slidenum">
              <a:rPr lang="fr-FR" smtClean="0"/>
              <a:t>23</a:t>
            </a:fld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E67587F-3A15-4524-A802-D474E14392A7}"/>
              </a:ext>
            </a:extLst>
          </p:cNvPr>
          <p:cNvSpPr txBox="1"/>
          <p:nvPr/>
        </p:nvSpPr>
        <p:spPr>
          <a:xfrm>
            <a:off x="185791" y="1851969"/>
            <a:ext cx="120062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/>
              <a:t>Etapes 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fr-F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Utilisation d’un split de 20% sur nos données Test (</a:t>
            </a:r>
            <a:r>
              <a:rPr lang="fr-FR" sz="1600" dirty="0" err="1"/>
              <a:t>X_test</a:t>
            </a:r>
            <a:r>
              <a:rPr lang="fr-FR" sz="1600" dirty="0"/>
              <a:t>, </a:t>
            </a:r>
            <a:r>
              <a:rPr lang="fr-FR" sz="1600" dirty="0" err="1"/>
              <a:t>y_test</a:t>
            </a:r>
            <a:r>
              <a:rPr lang="fr-FR" sz="1600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Utilisation des modèles suivants sur les </a:t>
            </a:r>
            <a:r>
              <a:rPr lang="fr-FR" sz="1600" dirty="0" err="1"/>
              <a:t>Datasets</a:t>
            </a:r>
            <a:r>
              <a:rPr lang="fr-FR" sz="1600" dirty="0"/>
              <a:t> </a:t>
            </a:r>
            <a:r>
              <a:rPr lang="fr-FR" sz="1600" dirty="0" err="1"/>
              <a:t>UnderSampling</a:t>
            </a:r>
            <a:r>
              <a:rPr lang="fr-FR" sz="1600" dirty="0"/>
              <a:t> &amp; </a:t>
            </a:r>
            <a:r>
              <a:rPr lang="fr-FR" sz="1600" dirty="0" err="1"/>
              <a:t>OverSampling</a:t>
            </a:r>
            <a:r>
              <a:rPr lang="fr-FR" sz="1600" dirty="0"/>
              <a:t>: </a:t>
            </a:r>
            <a:br>
              <a:rPr lang="fr-FR" sz="1600" dirty="0"/>
            </a:br>
            <a:r>
              <a:rPr lang="fr-FR" sz="1600" b="1" dirty="0" err="1"/>
              <a:t>Dummy</a:t>
            </a:r>
            <a:r>
              <a:rPr lang="fr-FR" sz="1600" b="1" dirty="0"/>
              <a:t> Classifier / </a:t>
            </a:r>
            <a:r>
              <a:rPr lang="fr-FR" sz="1600" b="1" dirty="0" err="1"/>
              <a:t>Gaussian</a:t>
            </a:r>
            <a:r>
              <a:rPr lang="fr-FR" sz="1600" b="1" dirty="0"/>
              <a:t> </a:t>
            </a:r>
            <a:r>
              <a:rPr lang="fr-FR" sz="1600" b="1" dirty="0" err="1"/>
              <a:t>Naive</a:t>
            </a:r>
            <a:r>
              <a:rPr lang="fr-FR" sz="1600" b="1" dirty="0"/>
              <a:t> Bayes / LGBM Classifier / </a:t>
            </a:r>
            <a:r>
              <a:rPr lang="fr-FR" sz="1600" b="1" dirty="0" err="1"/>
              <a:t>Random</a:t>
            </a:r>
            <a:r>
              <a:rPr lang="fr-FR" sz="1600" b="1" dirty="0"/>
              <a:t> Forest Classifier / XGB Classifier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EC95CCE-B101-496D-9F86-4F4FE5740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9319" y="3419408"/>
            <a:ext cx="7573362" cy="32009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FCAB8F-314E-43B5-A7CE-DE76270FE43A}"/>
              </a:ext>
            </a:extLst>
          </p:cNvPr>
          <p:cNvSpPr/>
          <p:nvPr/>
        </p:nvSpPr>
        <p:spPr>
          <a:xfrm>
            <a:off x="2450969" y="6391376"/>
            <a:ext cx="5703216" cy="191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214CDF-045B-4072-87CA-49E3890F43D4}"/>
              </a:ext>
            </a:extLst>
          </p:cNvPr>
          <p:cNvSpPr/>
          <p:nvPr/>
        </p:nvSpPr>
        <p:spPr>
          <a:xfrm>
            <a:off x="2452537" y="5912179"/>
            <a:ext cx="5703216" cy="191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43288D-704F-41C7-8B13-22D2779CFF8D}"/>
              </a:ext>
            </a:extLst>
          </p:cNvPr>
          <p:cNvSpPr/>
          <p:nvPr/>
        </p:nvSpPr>
        <p:spPr>
          <a:xfrm>
            <a:off x="2461964" y="5412559"/>
            <a:ext cx="5703216" cy="191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D68BED-6CB0-4F76-A5D2-A414B6BCC944}"/>
              </a:ext>
            </a:extLst>
          </p:cNvPr>
          <p:cNvSpPr/>
          <p:nvPr/>
        </p:nvSpPr>
        <p:spPr>
          <a:xfrm>
            <a:off x="2450969" y="4675697"/>
            <a:ext cx="5703216" cy="191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237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167752"/>
            <a:ext cx="5387643" cy="4846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 dirty="0"/>
              <a:t>Modélisations avant Optimisation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800" b="1" u="sng" dirty="0"/>
              <a:t>Modélisations &amp; Implémentation du Score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FAE6F624-3F65-4ADB-97C6-61CA2F5F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22BBE94-6443-42E4-8EFE-37A8E7FF6A57}" type="slidenum">
              <a:rPr lang="fr-FR" smtClean="0"/>
              <a:t>24</a:t>
            </a:fld>
            <a:endParaRPr lang="fr-FR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36E5481-9FD8-47D4-B0D4-38E19EDFA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91" y="2353024"/>
            <a:ext cx="3543614" cy="400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E6434A6F-583D-4628-9937-79FEE7D2D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340" y="2353023"/>
            <a:ext cx="3441456" cy="400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EF449C2-8871-4711-8C3B-629E868A4C56}"/>
              </a:ext>
            </a:extLst>
          </p:cNvPr>
          <p:cNvCxnSpPr/>
          <p:nvPr/>
        </p:nvCxnSpPr>
        <p:spPr>
          <a:xfrm>
            <a:off x="8101591" y="2881548"/>
            <a:ext cx="0" cy="22335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622C1C60-F656-4D4C-B50B-EB5DA43AE6D9}"/>
              </a:ext>
            </a:extLst>
          </p:cNvPr>
          <p:cNvSpPr txBox="1"/>
          <p:nvPr/>
        </p:nvSpPr>
        <p:spPr>
          <a:xfrm>
            <a:off x="8374771" y="3025565"/>
            <a:ext cx="27431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Modèles retenus</a:t>
            </a:r>
          </a:p>
          <a:p>
            <a:pPr algn="ctr"/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/>
              <a:t>Light GBM </a:t>
            </a:r>
            <a:r>
              <a:rPr lang="fr-FR" sz="1400" b="1" dirty="0" err="1"/>
              <a:t>Under_Samp</a:t>
            </a:r>
            <a:endParaRPr lang="fr-F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/>
              <a:t>RFC </a:t>
            </a:r>
            <a:r>
              <a:rPr lang="fr-FR" sz="1400" b="1" dirty="0" err="1"/>
              <a:t>Under_Samp</a:t>
            </a:r>
            <a:endParaRPr lang="fr-F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/>
              <a:t>XGB </a:t>
            </a:r>
            <a:r>
              <a:rPr lang="fr-FR" sz="1400" b="1" dirty="0" err="1"/>
              <a:t>Under_Samp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1993103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167752"/>
            <a:ext cx="5749788" cy="5338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 dirty="0"/>
              <a:t>Modélisations après Optimisation via </a:t>
            </a:r>
            <a:r>
              <a:rPr lang="fr-FR" sz="2000" b="1" u="sng" dirty="0" err="1"/>
              <a:t>GridSearchCv</a:t>
            </a:r>
            <a:endParaRPr lang="fr-FR" sz="2000" b="1" u="sng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800" b="1" u="sng" dirty="0"/>
              <a:t>Modélisations &amp; Implémentation du Score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FAE6F624-3F65-4ADB-97C6-61CA2F5F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22BBE94-6443-42E4-8EFE-37A8E7FF6A57}" type="slidenum">
              <a:rPr lang="fr-FR" smtClean="0"/>
              <a:t>25</a:t>
            </a:fld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8FA6694-67AE-4A91-9119-1DE8F1DB94B5}"/>
              </a:ext>
            </a:extLst>
          </p:cNvPr>
          <p:cNvSpPr txBox="1"/>
          <p:nvPr/>
        </p:nvSpPr>
        <p:spPr>
          <a:xfrm>
            <a:off x="185791" y="1652399"/>
            <a:ext cx="10289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/>
              <a:t>Etapes : </a:t>
            </a:r>
          </a:p>
          <a:p>
            <a:endParaRPr lang="fr-FR" sz="16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Optimisation en utilisant la minimisation sur le </a:t>
            </a:r>
            <a:r>
              <a:rPr lang="fr-FR" sz="1600" dirty="0" err="1"/>
              <a:t>Scoring_weights</a:t>
            </a:r>
            <a:r>
              <a:rPr lang="fr-FR" sz="1600" dirty="0"/>
              <a:t> via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D919C9D-640B-4889-8D89-6712FE502C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3134" y="2167655"/>
            <a:ext cx="5743075" cy="315741"/>
          </a:xfrm>
          <a:prstGeom prst="rect">
            <a:avLst/>
          </a:prstGeom>
        </p:spPr>
      </p:pic>
      <p:graphicFrame>
        <p:nvGraphicFramePr>
          <p:cNvPr id="11" name="Tableau 3">
            <a:extLst>
              <a:ext uri="{FF2B5EF4-FFF2-40B4-BE49-F238E27FC236}">
                <a16:creationId xmlns:a16="http://schemas.microsoft.com/office/drawing/2014/main" id="{460DE50F-581C-4798-B8AB-A8807E593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85383"/>
              </p:ext>
            </p:extLst>
          </p:nvPr>
        </p:nvGraphicFramePr>
        <p:xfrm>
          <a:off x="368967" y="2884249"/>
          <a:ext cx="11454063" cy="192607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219073">
                  <a:extLst>
                    <a:ext uri="{9D8B030D-6E8A-4147-A177-3AD203B41FA5}">
                      <a16:colId xmlns:a16="http://schemas.microsoft.com/office/drawing/2014/main" val="2796107391"/>
                    </a:ext>
                  </a:extLst>
                </a:gridCol>
                <a:gridCol w="3465095">
                  <a:extLst>
                    <a:ext uri="{9D8B030D-6E8A-4147-A177-3AD203B41FA5}">
                      <a16:colId xmlns:a16="http://schemas.microsoft.com/office/drawing/2014/main" val="3567691060"/>
                    </a:ext>
                  </a:extLst>
                </a:gridCol>
                <a:gridCol w="3769895">
                  <a:extLst>
                    <a:ext uri="{9D8B030D-6E8A-4147-A177-3AD203B41FA5}">
                      <a16:colId xmlns:a16="http://schemas.microsoft.com/office/drawing/2014/main" val="2961769784"/>
                    </a:ext>
                  </a:extLst>
                </a:gridCol>
              </a:tblGrid>
              <a:tr h="360821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LGBM_Under_Samp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Opti</a:t>
                      </a:r>
                      <a:endParaRPr lang="fr-FR" sz="1400" dirty="0"/>
                    </a:p>
                  </a:txBody>
                  <a:tcPr marL="71738" marR="71738" marT="35869" marB="358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XGB </a:t>
                      </a:r>
                      <a:r>
                        <a:rPr lang="fr-FR" sz="1400" dirty="0" err="1"/>
                        <a:t>Under_Samp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Opti</a:t>
                      </a:r>
                      <a:endParaRPr lang="fr-FR" sz="1400" dirty="0"/>
                    </a:p>
                  </a:txBody>
                  <a:tcPr marL="71738" marR="71738" marT="35869" marB="358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RFC </a:t>
                      </a:r>
                      <a:r>
                        <a:rPr lang="fr-FR" sz="1400" dirty="0" err="1"/>
                        <a:t>Under_Samp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Opti</a:t>
                      </a:r>
                      <a:endParaRPr lang="fr-FR" sz="1400" dirty="0"/>
                    </a:p>
                  </a:txBody>
                  <a:tcPr marL="71738" marR="71738" marT="35869" marB="35869"/>
                </a:tc>
                <a:extLst>
                  <a:ext uri="{0D108BD9-81ED-4DB2-BD59-A6C34878D82A}">
                    <a16:rowId xmlns:a16="http://schemas.microsoft.com/office/drawing/2014/main" val="3878694045"/>
                  </a:ext>
                </a:extLst>
              </a:tr>
              <a:tr h="1363022"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1400" b="1" dirty="0" err="1"/>
                        <a:t>Params_grid</a:t>
                      </a:r>
                      <a:endParaRPr lang="fr-FR" sz="1400" b="1" dirty="0"/>
                    </a:p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endParaRPr lang="fr-FR" sz="1400" b="1" dirty="0"/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'</a:t>
                      </a:r>
                      <a:r>
                        <a:rPr lang="fr-FR" sz="1400" dirty="0" err="1"/>
                        <a:t>num_leaves</a:t>
                      </a:r>
                      <a:r>
                        <a:rPr lang="fr-FR" sz="1400" dirty="0"/>
                        <a:t>': </a:t>
                      </a:r>
                      <a:r>
                        <a:rPr lang="fr-FR" sz="1400" dirty="0" err="1"/>
                        <a:t>np.arange</a:t>
                      </a:r>
                      <a:r>
                        <a:rPr lang="fr-FR" sz="1400" dirty="0"/>
                        <a:t>(10, 100, 10), 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'</a:t>
                      </a:r>
                      <a:r>
                        <a:rPr lang="fr-FR" sz="1400" dirty="0" err="1"/>
                        <a:t>max_depth</a:t>
                      </a:r>
                      <a:r>
                        <a:rPr lang="fr-FR" sz="1400" dirty="0"/>
                        <a:t>' : </a:t>
                      </a:r>
                      <a:r>
                        <a:rPr lang="fr-FR" sz="1400" dirty="0" err="1"/>
                        <a:t>np.arange</a:t>
                      </a:r>
                      <a:r>
                        <a:rPr lang="fr-FR" sz="1400" dirty="0"/>
                        <a:t>(5,15,5),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'</a:t>
                      </a:r>
                      <a:r>
                        <a:rPr lang="fr-FR" sz="1400" dirty="0" err="1"/>
                        <a:t>learning_rate</a:t>
                      </a:r>
                      <a:r>
                        <a:rPr lang="fr-FR" sz="1400" dirty="0"/>
                        <a:t>': </a:t>
                      </a:r>
                      <a:r>
                        <a:rPr lang="fr-FR" sz="1400" dirty="0" err="1"/>
                        <a:t>np.arange</a:t>
                      </a:r>
                      <a:r>
                        <a:rPr lang="fr-FR" sz="1400" dirty="0"/>
                        <a:t>(0.2, 1.0, 0.2)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endParaRPr lang="fr-FR" sz="1400" dirty="0"/>
                    </a:p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1400" b="1" dirty="0" err="1"/>
                        <a:t>Scoring</a:t>
                      </a:r>
                      <a:r>
                        <a:rPr lang="fr-FR" sz="1400" dirty="0"/>
                        <a:t> = </a:t>
                      </a:r>
                      <a:r>
                        <a:rPr lang="fr-FR" sz="1400" dirty="0" err="1"/>
                        <a:t>custom_scorer</a:t>
                      </a:r>
                      <a:endParaRPr lang="fr-FR" sz="1400" dirty="0"/>
                    </a:p>
                  </a:txBody>
                  <a:tcPr marL="71738" marR="71738" marT="35869" marB="35869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err="1"/>
                        <a:t>Params_grid</a:t>
                      </a:r>
                      <a:endParaRPr lang="en-US" sz="14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'</a:t>
                      </a:r>
                      <a:r>
                        <a:rPr lang="en-US" sz="1400" dirty="0" err="1"/>
                        <a:t>n_estimators</a:t>
                      </a:r>
                      <a:r>
                        <a:rPr lang="en-US" sz="1400" dirty="0"/>
                        <a:t>' : </a:t>
                      </a:r>
                      <a:r>
                        <a:rPr lang="en-US" sz="1400" dirty="0" err="1"/>
                        <a:t>np.arange</a:t>
                      </a:r>
                      <a:r>
                        <a:rPr lang="en-US" sz="1400" dirty="0"/>
                        <a:t>(50,500,50),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‘</a:t>
                      </a:r>
                      <a:r>
                        <a:rPr lang="en-US" sz="1400" dirty="0" err="1"/>
                        <a:t>learning_rate</a:t>
                      </a:r>
                      <a:r>
                        <a:rPr lang="en-US" sz="1400" dirty="0"/>
                        <a:t>': [0.01, 0.1]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400" b="1" dirty="0" err="1"/>
                        <a:t>Scoring</a:t>
                      </a:r>
                      <a:r>
                        <a:rPr lang="fr-FR" sz="1400" dirty="0"/>
                        <a:t> = </a:t>
                      </a:r>
                      <a:r>
                        <a:rPr lang="fr-FR" sz="1400" dirty="0" err="1"/>
                        <a:t>custom_scorer</a:t>
                      </a:r>
                      <a:endParaRPr lang="fr-FR" sz="1400" dirty="0"/>
                    </a:p>
                  </a:txBody>
                  <a:tcPr marL="71738" marR="71738" marT="35869" marB="3586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400" b="1" dirty="0" err="1"/>
                        <a:t>Params_grid</a:t>
                      </a:r>
                      <a:endParaRPr lang="fr-FR" sz="1400" b="1" dirty="0"/>
                    </a:p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endParaRPr lang="fr-FR" sz="1400" dirty="0"/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'</a:t>
                      </a:r>
                      <a:r>
                        <a:rPr lang="fr-FR" sz="1400" dirty="0" err="1"/>
                        <a:t>n_estimators</a:t>
                      </a:r>
                      <a:r>
                        <a:rPr lang="fr-FR" sz="1400" dirty="0"/>
                        <a:t>': </a:t>
                      </a:r>
                      <a:r>
                        <a:rPr lang="fr-FR" sz="1400" dirty="0" err="1"/>
                        <a:t>np.arange</a:t>
                      </a:r>
                      <a:r>
                        <a:rPr lang="fr-FR" sz="1400" dirty="0"/>
                        <a:t>(200, 1000, 200), 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'</a:t>
                      </a:r>
                      <a:r>
                        <a:rPr lang="fr-FR" sz="1400" dirty="0" err="1"/>
                        <a:t>max_depth</a:t>
                      </a:r>
                      <a:r>
                        <a:rPr lang="fr-FR" sz="1400" dirty="0"/>
                        <a:t>' : </a:t>
                      </a:r>
                      <a:r>
                        <a:rPr lang="fr-FR" sz="1400" dirty="0" err="1"/>
                        <a:t>np.arange</a:t>
                      </a:r>
                      <a:r>
                        <a:rPr lang="fr-FR" sz="1400" dirty="0"/>
                        <a:t>(5,15,5),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endParaRPr lang="fr-FR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400" b="1" dirty="0" err="1"/>
                        <a:t>Scoring</a:t>
                      </a:r>
                      <a:r>
                        <a:rPr lang="fr-FR" sz="1400" dirty="0"/>
                        <a:t> = </a:t>
                      </a:r>
                      <a:r>
                        <a:rPr lang="fr-FR" sz="1400" dirty="0" err="1"/>
                        <a:t>custom_scorer</a:t>
                      </a:r>
                      <a:endParaRPr lang="fr-FR" sz="1400" dirty="0"/>
                    </a:p>
                  </a:txBody>
                  <a:tcPr marL="71738" marR="71738" marT="35869" marB="35869"/>
                </a:tc>
                <a:extLst>
                  <a:ext uri="{0D108BD9-81ED-4DB2-BD59-A6C34878D82A}">
                    <a16:rowId xmlns:a16="http://schemas.microsoft.com/office/drawing/2014/main" val="1911037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412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167752"/>
            <a:ext cx="5749788" cy="5338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 dirty="0"/>
              <a:t>Modélisations après Optimisation via </a:t>
            </a:r>
            <a:r>
              <a:rPr lang="fr-FR" sz="2000" b="1" u="sng" dirty="0" err="1"/>
              <a:t>GridSearchCv</a:t>
            </a:r>
            <a:endParaRPr lang="fr-FR" sz="2000" b="1" u="sng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800" b="1" u="sng" dirty="0"/>
              <a:t>Modélisations &amp; Implémentation du Score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FAE6F624-3F65-4ADB-97C6-61CA2F5F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22BBE94-6443-42E4-8EFE-37A8E7FF6A57}" type="slidenum">
              <a:rPr lang="fr-FR" smtClean="0"/>
              <a:t>26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FE0694-47DB-4A6E-9B4B-5E5B4D4200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705" y="1793441"/>
            <a:ext cx="8291434" cy="476835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8D0DE0B-3EEE-4CF4-A1DC-1BE6F32BBEBB}"/>
              </a:ext>
            </a:extLst>
          </p:cNvPr>
          <p:cNvSpPr/>
          <p:nvPr/>
        </p:nvSpPr>
        <p:spPr>
          <a:xfrm>
            <a:off x="328594" y="5778628"/>
            <a:ext cx="8291434" cy="3651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AF7A28E-F6AF-4FB5-94A2-15F90BFEDD29}"/>
              </a:ext>
            </a:extLst>
          </p:cNvPr>
          <p:cNvSpPr txBox="1"/>
          <p:nvPr/>
        </p:nvSpPr>
        <p:spPr>
          <a:xfrm>
            <a:off x="8789821" y="4109359"/>
            <a:ext cx="36835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i="0" u="sng" dirty="0">
                <a:solidFill>
                  <a:srgbClr val="000000"/>
                </a:solidFill>
                <a:effectLst/>
                <a:latin typeface="Helvetica Neue"/>
              </a:rPr>
              <a:t>Meilleur modèle : XGB </a:t>
            </a:r>
            <a:r>
              <a:rPr lang="fr-FR" sz="1200" b="1" i="0" u="sng" dirty="0" err="1">
                <a:solidFill>
                  <a:srgbClr val="000000"/>
                </a:solidFill>
                <a:effectLst/>
                <a:latin typeface="Helvetica Neue"/>
              </a:rPr>
              <a:t>Under_Samp</a:t>
            </a:r>
            <a:r>
              <a:rPr lang="fr-FR" sz="1200" b="1" i="0" u="sng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fr-FR" sz="1200" b="1" i="0" u="sng" dirty="0" err="1">
                <a:solidFill>
                  <a:srgbClr val="000000"/>
                </a:solidFill>
                <a:effectLst/>
                <a:latin typeface="Helvetica Neue"/>
              </a:rPr>
              <a:t>Opti</a:t>
            </a:r>
            <a:endParaRPr lang="fr-FR" sz="1200" u="sng" dirty="0"/>
          </a:p>
        </p:txBody>
      </p:sp>
    </p:spTree>
    <p:extLst>
      <p:ext uri="{BB962C8B-B14F-4D97-AF65-F5344CB8AC3E}">
        <p14:creationId xmlns:p14="http://schemas.microsoft.com/office/powerpoint/2010/main" val="509820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B246E-533F-4CE7-BDD3-2290BC8E4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616" y="3198510"/>
            <a:ext cx="8100767" cy="460979"/>
          </a:xfrm>
        </p:spPr>
        <p:txBody>
          <a:bodyPr>
            <a:normAutofit fontScale="90000"/>
          </a:bodyPr>
          <a:lstStyle/>
          <a:p>
            <a:r>
              <a:rPr lang="fr-FR" sz="3600" b="1" u="sng" dirty="0"/>
              <a:t>Interprétations du modèle optimal via </a:t>
            </a:r>
            <a:r>
              <a:rPr lang="fr-FR" sz="3600" b="1" u="sng" dirty="0" err="1"/>
              <a:t>Shap</a:t>
            </a:r>
            <a:endParaRPr lang="fr-FR" sz="3600" b="1" u="sng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D3EB9E-C3BD-47FE-9EEB-9EFC62D78892}"/>
              </a:ext>
            </a:extLst>
          </p:cNvPr>
          <p:cNvSpPr/>
          <p:nvPr/>
        </p:nvSpPr>
        <p:spPr>
          <a:xfrm>
            <a:off x="0" y="6397022"/>
            <a:ext cx="12192000" cy="4609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B62B93-5B40-45FA-95F9-976944975F8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0203F0-6E03-4F43-8949-18E8A801206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5974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167752"/>
            <a:ext cx="5749788" cy="5338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 dirty="0"/>
              <a:t>Interprétations du modèle optimal via </a:t>
            </a:r>
            <a:r>
              <a:rPr lang="fr-FR" sz="2000" b="1" u="sng" dirty="0" err="1"/>
              <a:t>Shap</a:t>
            </a:r>
            <a:endParaRPr lang="fr-FR" sz="2000" b="1" u="sng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800" b="1" u="sng" dirty="0"/>
              <a:t>Modélisations &amp; Implémentation du Score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FAE6F624-3F65-4ADB-97C6-61CA2F5F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22BBE94-6443-42E4-8EFE-37A8E7FF6A57}" type="slidenum">
              <a:rPr lang="fr-FR" smtClean="0"/>
              <a:t>28</a:t>
            </a:fld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A1510B2-465B-4894-BA30-1AAD1AB5776C}"/>
              </a:ext>
            </a:extLst>
          </p:cNvPr>
          <p:cNvSpPr txBox="1"/>
          <p:nvPr/>
        </p:nvSpPr>
        <p:spPr>
          <a:xfrm>
            <a:off x="5347251" y="3118594"/>
            <a:ext cx="688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Réduction aux colonnes les plus impactantes =&gt; </a:t>
            </a:r>
            <a:r>
              <a:rPr lang="fr-FR" sz="1600" b="1" dirty="0"/>
              <a:t>Shape (39 916, 20)</a:t>
            </a:r>
          </a:p>
          <a:p>
            <a:r>
              <a:rPr lang="fr-FR" sz="1600" dirty="0"/>
              <a:t>Application du modèle sur le nouveau </a:t>
            </a:r>
            <a:r>
              <a:rPr lang="fr-FR" sz="1600" dirty="0" err="1"/>
              <a:t>Dataset</a:t>
            </a:r>
            <a:endParaRPr lang="fr-FR" sz="1600" dirty="0"/>
          </a:p>
        </p:txBody>
      </p:sp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F49E5A9E-97E9-4826-9F65-530C7174C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025535"/>
              </p:ext>
            </p:extLst>
          </p:nvPr>
        </p:nvGraphicFramePr>
        <p:xfrm>
          <a:off x="1071878" y="5742612"/>
          <a:ext cx="10048241" cy="6637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35463">
                  <a:extLst>
                    <a:ext uri="{9D8B030D-6E8A-4147-A177-3AD203B41FA5}">
                      <a16:colId xmlns:a16="http://schemas.microsoft.com/office/drawing/2014/main" val="3038936292"/>
                    </a:ext>
                  </a:extLst>
                </a:gridCol>
                <a:gridCol w="1435463">
                  <a:extLst>
                    <a:ext uri="{9D8B030D-6E8A-4147-A177-3AD203B41FA5}">
                      <a16:colId xmlns:a16="http://schemas.microsoft.com/office/drawing/2014/main" val="1598023349"/>
                    </a:ext>
                  </a:extLst>
                </a:gridCol>
                <a:gridCol w="1435463">
                  <a:extLst>
                    <a:ext uri="{9D8B030D-6E8A-4147-A177-3AD203B41FA5}">
                      <a16:colId xmlns:a16="http://schemas.microsoft.com/office/drawing/2014/main" val="2545762392"/>
                    </a:ext>
                  </a:extLst>
                </a:gridCol>
                <a:gridCol w="1435463">
                  <a:extLst>
                    <a:ext uri="{9D8B030D-6E8A-4147-A177-3AD203B41FA5}">
                      <a16:colId xmlns:a16="http://schemas.microsoft.com/office/drawing/2014/main" val="1601634830"/>
                    </a:ext>
                  </a:extLst>
                </a:gridCol>
                <a:gridCol w="1435463">
                  <a:extLst>
                    <a:ext uri="{9D8B030D-6E8A-4147-A177-3AD203B41FA5}">
                      <a16:colId xmlns:a16="http://schemas.microsoft.com/office/drawing/2014/main" val="494829460"/>
                    </a:ext>
                  </a:extLst>
                </a:gridCol>
                <a:gridCol w="1435463">
                  <a:extLst>
                    <a:ext uri="{9D8B030D-6E8A-4147-A177-3AD203B41FA5}">
                      <a16:colId xmlns:a16="http://schemas.microsoft.com/office/drawing/2014/main" val="433879941"/>
                    </a:ext>
                  </a:extLst>
                </a:gridCol>
                <a:gridCol w="1435463">
                  <a:extLst>
                    <a:ext uri="{9D8B030D-6E8A-4147-A177-3AD203B41FA5}">
                      <a16:colId xmlns:a16="http://schemas.microsoft.com/office/drawing/2014/main" val="1200771579"/>
                    </a:ext>
                  </a:extLst>
                </a:gridCol>
              </a:tblGrid>
              <a:tr h="331806">
                <a:tc>
                  <a:txBody>
                    <a:bodyPr/>
                    <a:lstStyle/>
                    <a:p>
                      <a:r>
                        <a:rPr lang="fr-FR" sz="1200" dirty="0"/>
                        <a:t>Nom du modèle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Accuracy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Precision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Recall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Auc_Score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Scoring_weights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518619"/>
                  </a:ext>
                </a:extLst>
              </a:tr>
              <a:tr h="331899">
                <a:tc>
                  <a:txBody>
                    <a:bodyPr/>
                    <a:lstStyle/>
                    <a:p>
                      <a:r>
                        <a:rPr lang="fr-FR" sz="1200" dirty="0"/>
                        <a:t>Modèle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6786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84918"/>
                  </a:ext>
                </a:extLst>
              </a:tr>
            </a:tbl>
          </a:graphicData>
        </a:graphic>
      </p:graphicFrame>
      <p:pic>
        <p:nvPicPr>
          <p:cNvPr id="15" name="Picture 2">
            <a:extLst>
              <a:ext uri="{FF2B5EF4-FFF2-40B4-BE49-F238E27FC236}">
                <a16:creationId xmlns:a16="http://schemas.microsoft.com/office/drawing/2014/main" id="{4007A200-94F1-44FC-B39D-703BA3043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91" y="1701598"/>
            <a:ext cx="4609729" cy="381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927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167752"/>
            <a:ext cx="5387643" cy="4846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 dirty="0"/>
              <a:t>Interprétations du modèle optimal via </a:t>
            </a:r>
            <a:r>
              <a:rPr lang="fr-FR" sz="2000" b="1" u="sng" dirty="0" err="1"/>
              <a:t>Shap</a:t>
            </a:r>
            <a:endParaRPr lang="fr-FR" sz="2000" b="1" u="sng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800" b="1" u="sng" dirty="0"/>
              <a:t>Modélisations &amp; Implémentation du Score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FAE6F624-3F65-4ADB-97C6-61CA2F5F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22BBE94-6443-42E4-8EFE-37A8E7FF6A57}" type="slidenum">
              <a:rPr lang="fr-FR" smtClean="0"/>
              <a:t>29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7484EAD-736E-4FB0-A98A-E883016A22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91" y="2166293"/>
            <a:ext cx="11305483" cy="1262707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21335B2E-9963-4892-8ED7-AEA0672FF3F5}"/>
              </a:ext>
            </a:extLst>
          </p:cNvPr>
          <p:cNvSpPr txBox="1"/>
          <p:nvPr/>
        </p:nvSpPr>
        <p:spPr>
          <a:xfrm>
            <a:off x="332923" y="3929459"/>
            <a:ext cx="116768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Les caractéristiques rouges conduisent notre prédiction à être 0 : client pas en défaut</a:t>
            </a:r>
            <a:br>
              <a:rPr lang="fr-FR" sz="1600" dirty="0"/>
            </a:br>
            <a:r>
              <a:rPr lang="fr-FR" sz="1600" dirty="0"/>
              <a:t>Les 3 caractéristiques qui contribuent le plus sont les suivantes : AMT_CREDIT_MAX_OVERDUE / AMT_CREDIT_SUM_DEBT / REG_CITY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Les caractéristiques bleues indiquent les caractéristiques réduisant la probabilité que le client soit à 0</a:t>
            </a:r>
          </a:p>
        </p:txBody>
      </p:sp>
    </p:spTree>
    <p:extLst>
      <p:ext uri="{BB962C8B-B14F-4D97-AF65-F5344CB8AC3E}">
        <p14:creationId xmlns:p14="http://schemas.microsoft.com/office/powerpoint/2010/main" val="168908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B246E-533F-4CE7-BDD3-2290BC8E4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616" y="3198510"/>
            <a:ext cx="8100767" cy="460979"/>
          </a:xfrm>
        </p:spPr>
        <p:txBody>
          <a:bodyPr>
            <a:normAutofit fontScale="90000"/>
          </a:bodyPr>
          <a:lstStyle/>
          <a:p>
            <a:r>
              <a:rPr lang="fr-FR" sz="3600" b="1" u="sng" dirty="0"/>
              <a:t>Contexte &amp; Problématique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D3EB9E-C3BD-47FE-9EEB-9EFC62D78892}"/>
              </a:ext>
            </a:extLst>
          </p:cNvPr>
          <p:cNvSpPr/>
          <p:nvPr/>
        </p:nvSpPr>
        <p:spPr>
          <a:xfrm>
            <a:off x="0" y="6397022"/>
            <a:ext cx="12192000" cy="4609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B62B93-5B40-45FA-95F9-976944975F8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0203F0-6E03-4F43-8949-18E8A801206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5793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B246E-533F-4CE7-BDD3-2290BC8E4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616" y="3198510"/>
            <a:ext cx="8100767" cy="460979"/>
          </a:xfrm>
        </p:spPr>
        <p:txBody>
          <a:bodyPr>
            <a:normAutofit fontScale="90000"/>
          </a:bodyPr>
          <a:lstStyle/>
          <a:p>
            <a:r>
              <a:rPr lang="fr-FR" sz="3600" b="1" u="sng" dirty="0"/>
              <a:t>Calibrage par rapport à un seuil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D3EB9E-C3BD-47FE-9EEB-9EFC62D78892}"/>
              </a:ext>
            </a:extLst>
          </p:cNvPr>
          <p:cNvSpPr/>
          <p:nvPr/>
        </p:nvSpPr>
        <p:spPr>
          <a:xfrm>
            <a:off x="0" y="6397022"/>
            <a:ext cx="12192000" cy="4609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B62B93-5B40-45FA-95F9-976944975F8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0203F0-6E03-4F43-8949-18E8A801206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638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167752"/>
            <a:ext cx="5387643" cy="4846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 dirty="0"/>
              <a:t>Calibrage par rapport à un seuil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800" b="1" u="sng" dirty="0"/>
              <a:t>Modélisations &amp; Implémentation du Score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FAE6F624-3F65-4ADB-97C6-61CA2F5F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22BBE94-6443-42E4-8EFE-37A8E7FF6A57}" type="slidenum">
              <a:rPr lang="fr-FR" smtClean="0"/>
              <a:t>31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900798E-C028-4D48-8294-7EC8F384C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360" y="1698110"/>
            <a:ext cx="1912662" cy="48483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25B2AD6-638D-441B-AC0B-10BC15AE62E8}"/>
              </a:ext>
            </a:extLst>
          </p:cNvPr>
          <p:cNvSpPr/>
          <p:nvPr/>
        </p:nvSpPr>
        <p:spPr>
          <a:xfrm>
            <a:off x="868680" y="5171440"/>
            <a:ext cx="1874520" cy="2133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539F8FB-D621-42F2-A2B9-B941DEE0CFCB}"/>
              </a:ext>
            </a:extLst>
          </p:cNvPr>
          <p:cNvSpPr txBox="1"/>
          <p:nvPr/>
        </p:nvSpPr>
        <p:spPr>
          <a:xfrm>
            <a:off x="3402178" y="3306690"/>
            <a:ext cx="86580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u="sng" dirty="0" err="1"/>
              <a:t>Determination</a:t>
            </a:r>
            <a:r>
              <a:rPr lang="fr-FR" sz="1400" b="1" u="sng" dirty="0"/>
              <a:t> du seuil à partir duquel un client est considéré comme défaut </a:t>
            </a:r>
          </a:p>
          <a:p>
            <a:pPr algn="ctr"/>
            <a:endParaRPr lang="fr-FR" sz="14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Récupération des listes de prédictions à 1 (défaut) pour un seuil allant de 0 à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Custom_metric</a:t>
            </a:r>
            <a:r>
              <a:rPr lang="fr-FR" sz="1400" dirty="0"/>
              <a:t> entre chacune des listes et le </a:t>
            </a:r>
            <a:r>
              <a:rPr lang="fr-FR" sz="1400" dirty="0" err="1"/>
              <a:t>y_test</a:t>
            </a:r>
            <a:r>
              <a:rPr lang="fr-FR" sz="1400" dirty="0"/>
              <a:t> initial pour récupérer le </a:t>
            </a:r>
            <a:r>
              <a:rPr lang="fr-FR" sz="1400" dirty="0" err="1"/>
              <a:t>scoring_weights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Scoring_weight</a:t>
            </a:r>
            <a:r>
              <a:rPr lang="fr-FR" sz="1400" dirty="0"/>
              <a:t> le plus faible lorsque le seuil est à 0.7</a:t>
            </a:r>
          </a:p>
          <a:p>
            <a:endParaRPr lang="fr-FR" sz="1600" dirty="0"/>
          </a:p>
          <a:p>
            <a:r>
              <a:rPr lang="fr-FR" sz="1400" dirty="0"/>
              <a:t>Si le client est prédit à 1 avec une probabilité supérieure ou égale à 70%, il sera considéré comme un client à défaut.</a:t>
            </a:r>
          </a:p>
        </p:txBody>
      </p:sp>
    </p:spTree>
    <p:extLst>
      <p:ext uri="{BB962C8B-B14F-4D97-AF65-F5344CB8AC3E}">
        <p14:creationId xmlns:p14="http://schemas.microsoft.com/office/powerpoint/2010/main" val="1812638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0D3EB9E-C3BD-47FE-9EEB-9EFC62D78892}"/>
              </a:ext>
            </a:extLst>
          </p:cNvPr>
          <p:cNvSpPr/>
          <p:nvPr/>
        </p:nvSpPr>
        <p:spPr>
          <a:xfrm>
            <a:off x="0" y="6397022"/>
            <a:ext cx="12192000" cy="4609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B62B93-5B40-45FA-95F9-976944975F8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0203F0-6E03-4F43-8949-18E8A801206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83C6C059-D5E6-4205-A4A2-3C7A274DF32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23925" y="3302000"/>
            <a:ext cx="10344150" cy="460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u="sng" dirty="0"/>
              <a:t>Critiques &amp; Conclusion</a:t>
            </a:r>
          </a:p>
        </p:txBody>
      </p:sp>
    </p:spTree>
    <p:extLst>
      <p:ext uri="{BB962C8B-B14F-4D97-AF65-F5344CB8AC3E}">
        <p14:creationId xmlns:p14="http://schemas.microsoft.com/office/powerpoint/2010/main" val="20038399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b="1" u="sng" dirty="0"/>
              <a:t>Critiques &amp; Conclusion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FC55CD1-4CDE-4BE1-8EB6-59FD1255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BE94-6443-42E4-8EFE-37A8E7FF6A57}" type="slidenum">
              <a:rPr lang="fr-FR" smtClean="0"/>
              <a:t>33</a:t>
            </a:fld>
            <a:endParaRPr lang="fr-FR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D37D9982-3F2B-46E0-9735-FFEB75B889E0}"/>
              </a:ext>
            </a:extLst>
          </p:cNvPr>
          <p:cNvSpPr txBox="1">
            <a:spLocks/>
          </p:cNvSpPr>
          <p:nvPr/>
        </p:nvSpPr>
        <p:spPr>
          <a:xfrm>
            <a:off x="-235066" y="1381710"/>
            <a:ext cx="12305479" cy="4830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fr-FR" sz="1800" dirty="0"/>
              <a:t>Le modèle optimal proposé présente de nombreux avantages pour une demande bancaire. Il a une capacité à distinguer de manière optimale les prédictions positives des négatives :</a:t>
            </a:r>
            <a:endParaRPr lang="fr-FR" sz="1100" dirty="0"/>
          </a:p>
          <a:p>
            <a:pPr lvl="2" algn="just"/>
            <a:r>
              <a:rPr lang="fr-FR" sz="1200" b="1" dirty="0" err="1"/>
              <a:t>Auc</a:t>
            </a:r>
            <a:r>
              <a:rPr lang="fr-FR" sz="1200" b="1" dirty="0"/>
              <a:t> Score le plus élevé =&gt; 74% de chances de distinguer un positif d’un négatif</a:t>
            </a:r>
          </a:p>
          <a:p>
            <a:pPr lvl="2" algn="just"/>
            <a:r>
              <a:rPr lang="fr-FR" sz="1200" b="1" dirty="0"/>
              <a:t>F1 score le plus élevé =&gt; 31% de chances de bien classifier un positif comme positif</a:t>
            </a:r>
          </a:p>
          <a:p>
            <a:pPr lvl="2" algn="just"/>
            <a:r>
              <a:rPr lang="fr-FR" sz="1200" b="1" dirty="0" err="1"/>
              <a:t>Scoring_weights</a:t>
            </a:r>
            <a:r>
              <a:rPr lang="fr-FR" sz="1200" b="1" dirty="0"/>
              <a:t> le plus faible (6786) =&gt; Taux de prédiction de faux négatif le plus faible</a:t>
            </a:r>
            <a:endParaRPr lang="fr-FR" sz="1600" b="1" dirty="0"/>
          </a:p>
          <a:p>
            <a:pPr lvl="1" algn="just"/>
            <a:endParaRPr lang="fr-FR" sz="1400" dirty="0"/>
          </a:p>
          <a:p>
            <a:pPr lvl="1" algn="just"/>
            <a:r>
              <a:rPr lang="fr-FR" sz="1400" dirty="0"/>
              <a:t>Le Dashboard proposé répond aux demandes présentes dans le Cahier des charges mais propose également des fonctionnalités supplémentaires :</a:t>
            </a:r>
          </a:p>
          <a:p>
            <a:pPr lvl="2" algn="just"/>
            <a:r>
              <a:rPr lang="fr-FR" sz="1200" b="1" dirty="0"/>
              <a:t>Création d’un nouveau client</a:t>
            </a:r>
          </a:p>
          <a:p>
            <a:pPr lvl="2" algn="just"/>
            <a:r>
              <a:rPr lang="fr-FR" sz="1200" b="1" dirty="0"/>
              <a:t>Synthèse globale </a:t>
            </a:r>
          </a:p>
          <a:p>
            <a:pPr lvl="2" algn="just"/>
            <a:r>
              <a:rPr lang="fr-FR" sz="1200" b="1" dirty="0"/>
              <a:t>Filtrage</a:t>
            </a:r>
          </a:p>
          <a:p>
            <a:pPr lvl="2" algn="just"/>
            <a:r>
              <a:rPr lang="fr-FR" sz="1200" b="1" dirty="0"/>
              <a:t>Téléchargement au format Csv</a:t>
            </a:r>
          </a:p>
          <a:p>
            <a:pPr lvl="2" algn="just"/>
            <a:r>
              <a:rPr lang="fr-FR" sz="1200" b="1" dirty="0"/>
              <a:t>Analyse </a:t>
            </a:r>
            <a:r>
              <a:rPr lang="fr-FR" sz="1200" b="1" dirty="0" err="1"/>
              <a:t>Shap</a:t>
            </a:r>
            <a:r>
              <a:rPr lang="fr-FR" sz="1200" b="1" dirty="0"/>
              <a:t> Globale &amp; Individuelle selon des index choisis</a:t>
            </a:r>
          </a:p>
          <a:p>
            <a:pPr marL="914400" lvl="2" indent="0" algn="just">
              <a:buNone/>
            </a:pPr>
            <a:endParaRPr lang="fr-FR" sz="1400" dirty="0"/>
          </a:p>
          <a:p>
            <a:pPr lvl="1" algn="just"/>
            <a:r>
              <a:rPr lang="fr-FR" sz="1400" dirty="0"/>
              <a:t>Malgré le </a:t>
            </a:r>
            <a:r>
              <a:rPr lang="fr-FR" sz="1400" dirty="0" err="1"/>
              <a:t>Scoring</a:t>
            </a:r>
            <a:r>
              <a:rPr lang="fr-FR" sz="1400" dirty="0"/>
              <a:t> </a:t>
            </a:r>
            <a:r>
              <a:rPr lang="fr-FR" sz="1400" dirty="0" err="1"/>
              <a:t>weights</a:t>
            </a:r>
            <a:r>
              <a:rPr lang="fr-FR" sz="1400" dirty="0"/>
              <a:t> bas par rapport aux autres modèles, il reste tout de même présent. Cela veut dire que le taux de faux négatifs est toujours présent et peut impacter négativement la banque</a:t>
            </a:r>
          </a:p>
          <a:p>
            <a:pPr lvl="1" algn="just"/>
            <a:endParaRPr lang="fr-FR" sz="1400" dirty="0"/>
          </a:p>
          <a:p>
            <a:pPr lvl="1" algn="just"/>
            <a:r>
              <a:rPr lang="fr-FR" sz="1400" dirty="0"/>
              <a:t>Comme le montre les interprétations </a:t>
            </a:r>
            <a:r>
              <a:rPr lang="fr-FR" sz="1400" dirty="0" err="1"/>
              <a:t>Shap</a:t>
            </a:r>
            <a:r>
              <a:rPr lang="fr-FR" sz="1400" dirty="0"/>
              <a:t>, de nombreux </a:t>
            </a:r>
            <a:r>
              <a:rPr lang="fr-FR" sz="1400" dirty="0" err="1"/>
              <a:t>features</a:t>
            </a:r>
            <a:r>
              <a:rPr lang="fr-FR" sz="1400" dirty="0"/>
              <a:t> impactent positivement ou négativement le modèle. La réduction du </a:t>
            </a:r>
            <a:r>
              <a:rPr lang="fr-FR" sz="1400" dirty="0" err="1"/>
              <a:t>Dataset</a:t>
            </a:r>
            <a:r>
              <a:rPr lang="fr-FR" sz="1400" dirty="0"/>
              <a:t> à ces </a:t>
            </a:r>
            <a:r>
              <a:rPr lang="fr-FR" sz="1400" dirty="0" err="1"/>
              <a:t>features</a:t>
            </a:r>
            <a:r>
              <a:rPr lang="fr-FR" sz="1400" dirty="0"/>
              <a:t> seulement a permis d’améliorer les résultats de sortie. Cela signifie que certains </a:t>
            </a:r>
            <a:r>
              <a:rPr lang="fr-FR" sz="1400" dirty="0" err="1"/>
              <a:t>features</a:t>
            </a:r>
            <a:r>
              <a:rPr lang="fr-FR" sz="1400" dirty="0"/>
              <a:t> perturbaient le modèle mais il faudrait comprendre pourquoi</a:t>
            </a:r>
          </a:p>
          <a:p>
            <a:pPr lvl="1" algn="just"/>
            <a:endParaRPr lang="fr-FR" sz="1400" dirty="0"/>
          </a:p>
          <a:p>
            <a:pPr lvl="1" algn="just"/>
            <a:r>
              <a:rPr lang="fr-FR" sz="1400" dirty="0"/>
              <a:t>Les paramètres utilisés dans le </a:t>
            </a:r>
            <a:r>
              <a:rPr lang="fr-FR" sz="1400" dirty="0" err="1"/>
              <a:t>GridSearchCv</a:t>
            </a:r>
            <a:r>
              <a:rPr lang="fr-FR" sz="1400" dirty="0"/>
              <a:t> peuvent être grandement améliorés. Les technologies utilisées ne permettent pas d’avoir le modèle le plus optimal possible</a:t>
            </a:r>
          </a:p>
          <a:p>
            <a:pPr lvl="1" algn="just"/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46012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B246E-533F-4CE7-BDD3-2290BC8E4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616" y="3198510"/>
            <a:ext cx="8100767" cy="460979"/>
          </a:xfrm>
        </p:spPr>
        <p:txBody>
          <a:bodyPr>
            <a:normAutofit fontScale="90000"/>
          </a:bodyPr>
          <a:lstStyle/>
          <a:p>
            <a:r>
              <a:rPr lang="fr-FR" sz="3600" b="1" u="sng" dirty="0">
                <a:hlinkClick r:id="rId3"/>
              </a:rPr>
              <a:t>Présentation du Dashboard via </a:t>
            </a:r>
            <a:r>
              <a:rPr lang="fr-FR" sz="3600" b="1" u="sng" dirty="0" err="1">
                <a:hlinkClick r:id="rId3"/>
              </a:rPr>
              <a:t>Streamlit</a:t>
            </a:r>
            <a:endParaRPr lang="fr-FR" sz="3600" b="1" u="sng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D3EB9E-C3BD-47FE-9EEB-9EFC62D78892}"/>
              </a:ext>
            </a:extLst>
          </p:cNvPr>
          <p:cNvSpPr/>
          <p:nvPr/>
        </p:nvSpPr>
        <p:spPr>
          <a:xfrm>
            <a:off x="0" y="6397022"/>
            <a:ext cx="12192000" cy="4609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B62B93-5B40-45FA-95F9-976944975F8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0203F0-6E03-4F43-8949-18E8A801206C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7062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B246E-533F-4CE7-BDD3-2290BC8E4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616" y="2758190"/>
            <a:ext cx="8100767" cy="901299"/>
          </a:xfrm>
        </p:spPr>
        <p:txBody>
          <a:bodyPr>
            <a:normAutofit/>
          </a:bodyPr>
          <a:lstStyle/>
          <a:p>
            <a:r>
              <a:rPr lang="fr-FR" sz="3600" b="1" u="sng" dirty="0"/>
              <a:t>Merci de votre attention !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D3EB9E-C3BD-47FE-9EEB-9EFC62D78892}"/>
              </a:ext>
            </a:extLst>
          </p:cNvPr>
          <p:cNvSpPr/>
          <p:nvPr/>
        </p:nvSpPr>
        <p:spPr>
          <a:xfrm>
            <a:off x="0" y="6397022"/>
            <a:ext cx="12192000" cy="4609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B62B93-5B40-45FA-95F9-976944975F8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0203F0-6E03-4F43-8949-18E8A801206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84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389" y="1481671"/>
            <a:ext cx="10989039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fr-FR" sz="2000" dirty="0"/>
              <a:t>	</a:t>
            </a:r>
            <a:r>
              <a:rPr lang="fr-FR" sz="2000" b="1" dirty="0"/>
              <a:t>« Prêt à dépenser » </a:t>
            </a:r>
            <a:r>
              <a:rPr lang="fr-FR" sz="2000" dirty="0"/>
              <a:t>est une société française proposant des prêts à la consommation ayant peu ou pas d’historique de prêt.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	Pour faciliter l’expérience de la société, ils souhaitent développer un modèle de </a:t>
            </a:r>
            <a:r>
              <a:rPr lang="fr-FR" sz="2000" dirty="0" err="1"/>
              <a:t>scoring</a:t>
            </a:r>
            <a:r>
              <a:rPr lang="fr-FR" sz="2000" dirty="0"/>
              <a:t> prédisant la probabilité de défaut de paiement du client. De plus, la société souhaiterait mettre en place une transparence vis-à-vis des clients à propos de la décision d’accorder ou non un prêt. Dans cette optique, il nous a été demandé de mettre en place un Dashboard interactif afin que les décisions d’octroi de prêt soient justifiées.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	Pour cela, nous allons d’abord parcourir les jeux de données fournis par l’équipe en réalisant un prétraitement &amp; une préanalyse exploratoire.  Puis nous allons proposer une modélisation optimale que nous implémenterons dans le Dashboard interactif accompagnée d’interprétations pertinentes.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5" y="415344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800" b="1" u="sng" dirty="0"/>
              <a:t>Contexte &amp; Problématique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0E4AE9-DE6F-4807-A172-C6091A2E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BE94-6443-42E4-8EFE-37A8E7FF6A57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403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B246E-533F-4CE7-BDD3-2290BC8E4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616" y="3198510"/>
            <a:ext cx="8100767" cy="460979"/>
          </a:xfrm>
        </p:spPr>
        <p:txBody>
          <a:bodyPr>
            <a:normAutofit fontScale="90000"/>
          </a:bodyPr>
          <a:lstStyle/>
          <a:p>
            <a:r>
              <a:rPr lang="fr-FR" sz="3600" b="1" u="sng" dirty="0"/>
              <a:t>Préparation &amp; Analyse des données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D3EB9E-C3BD-47FE-9EEB-9EFC62D78892}"/>
              </a:ext>
            </a:extLst>
          </p:cNvPr>
          <p:cNvSpPr/>
          <p:nvPr/>
        </p:nvSpPr>
        <p:spPr>
          <a:xfrm>
            <a:off x="0" y="6397022"/>
            <a:ext cx="12192000" cy="4609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B62B93-5B40-45FA-95F9-976944975F8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0203F0-6E03-4F43-8949-18E8A801206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162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B246E-533F-4CE7-BDD3-2290BC8E4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616" y="3198510"/>
            <a:ext cx="8100767" cy="460979"/>
          </a:xfrm>
        </p:spPr>
        <p:txBody>
          <a:bodyPr>
            <a:normAutofit fontScale="90000"/>
          </a:bodyPr>
          <a:lstStyle/>
          <a:p>
            <a:r>
              <a:rPr lang="fr-FR" sz="3600" b="1" u="sng" dirty="0"/>
              <a:t>Découverte des jeux de données &amp; </a:t>
            </a:r>
            <a:r>
              <a:rPr lang="fr-FR" sz="3600" b="1" u="sng" dirty="0" err="1"/>
              <a:t>Merging</a:t>
            </a:r>
            <a:endParaRPr lang="fr-FR" sz="3600" b="1" u="sng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D3EB9E-C3BD-47FE-9EEB-9EFC62D78892}"/>
              </a:ext>
            </a:extLst>
          </p:cNvPr>
          <p:cNvSpPr/>
          <p:nvPr/>
        </p:nvSpPr>
        <p:spPr>
          <a:xfrm>
            <a:off x="0" y="6397022"/>
            <a:ext cx="12192000" cy="4609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B62B93-5B40-45FA-95F9-976944975F8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0203F0-6E03-4F43-8949-18E8A801206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373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167752"/>
            <a:ext cx="5387643" cy="4846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 dirty="0"/>
              <a:t>Découverte des jeux de données &amp; </a:t>
            </a:r>
            <a:r>
              <a:rPr lang="fr-FR" sz="2000" b="1" u="sng" dirty="0" err="1"/>
              <a:t>Merging</a:t>
            </a:r>
            <a:endParaRPr lang="fr-FR" sz="20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800" b="1" u="sng" dirty="0"/>
              <a:t>Préparation &amp; Analyse des données 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FAB967-4819-4A01-9D39-A50F0BC2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BE94-6443-42E4-8EFE-37A8E7FF6A57}" type="slidenum">
              <a:rPr lang="fr-FR" smtClean="0"/>
              <a:t>7</a:t>
            </a:fld>
            <a:endParaRPr lang="fr-FR" dirty="0"/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E8BAC0D-4651-4CC7-A54B-DA0858611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372149"/>
              </p:ext>
            </p:extLst>
          </p:nvPr>
        </p:nvGraphicFramePr>
        <p:xfrm>
          <a:off x="185791" y="1848913"/>
          <a:ext cx="7129410" cy="399918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507838">
                  <a:extLst>
                    <a:ext uri="{9D8B030D-6E8A-4147-A177-3AD203B41FA5}">
                      <a16:colId xmlns:a16="http://schemas.microsoft.com/office/drawing/2014/main" val="3321888192"/>
                    </a:ext>
                  </a:extLst>
                </a:gridCol>
                <a:gridCol w="1385788">
                  <a:extLst>
                    <a:ext uri="{9D8B030D-6E8A-4147-A177-3AD203B41FA5}">
                      <a16:colId xmlns:a16="http://schemas.microsoft.com/office/drawing/2014/main" val="745697589"/>
                    </a:ext>
                  </a:extLst>
                </a:gridCol>
                <a:gridCol w="3235784">
                  <a:extLst>
                    <a:ext uri="{9D8B030D-6E8A-4147-A177-3AD203B41FA5}">
                      <a16:colId xmlns:a16="http://schemas.microsoft.com/office/drawing/2014/main" val="1828002595"/>
                    </a:ext>
                  </a:extLst>
                </a:gridCol>
              </a:tblGrid>
              <a:tr h="250735">
                <a:tc>
                  <a:txBody>
                    <a:bodyPr/>
                    <a:lstStyle/>
                    <a:p>
                      <a:r>
                        <a:rPr lang="fr-FR" sz="1400" dirty="0"/>
                        <a:t>Base de donnée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Détails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089450"/>
                  </a:ext>
                </a:extLst>
              </a:tr>
              <a:tr h="326072">
                <a:tc>
                  <a:txBody>
                    <a:bodyPr/>
                    <a:lstStyle/>
                    <a:p>
                      <a:r>
                        <a:rPr lang="fr-FR" sz="1400" dirty="0"/>
                        <a:t>Application_train.csv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(307511, 122)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Base principale - Informations Clients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635541"/>
                  </a:ext>
                </a:extLst>
              </a:tr>
              <a:tr h="396996">
                <a:tc>
                  <a:txBody>
                    <a:bodyPr/>
                    <a:lstStyle/>
                    <a:p>
                      <a:r>
                        <a:rPr lang="fr-FR" sz="1400" dirty="0"/>
                        <a:t>Bureau.csv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(1716428, 17)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Informations Crédits antérieurs via des organismes externes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616172"/>
                  </a:ext>
                </a:extLst>
              </a:tr>
              <a:tr h="326072">
                <a:tc>
                  <a:txBody>
                    <a:bodyPr/>
                    <a:lstStyle/>
                    <a:p>
                      <a:r>
                        <a:rPr lang="fr-FR" sz="1400" dirty="0"/>
                        <a:t>Credit_balance.csv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(</a:t>
                      </a:r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3840312 </a:t>
                      </a:r>
                      <a:r>
                        <a:rPr lang="fr-FR" sz="1400" dirty="0"/>
                        <a:t>, 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Soldes mensuels des cartes de crédit antérieures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709110"/>
                  </a:ext>
                </a:extLst>
              </a:tr>
              <a:tr h="295018">
                <a:tc>
                  <a:txBody>
                    <a:bodyPr/>
                    <a:lstStyle/>
                    <a:p>
                      <a:r>
                        <a:rPr lang="fr-FR" sz="1400" dirty="0"/>
                        <a:t>Home_credit_des.csv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(219, 5)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Descriptions des différentes colonnes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170955"/>
                  </a:ext>
                </a:extLst>
              </a:tr>
              <a:tr h="564153">
                <a:tc>
                  <a:txBody>
                    <a:bodyPr/>
                    <a:lstStyle/>
                    <a:p>
                      <a:r>
                        <a:rPr lang="fr-FR" sz="1400" dirty="0"/>
                        <a:t>Install_payments.csv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(</a:t>
                      </a:r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13605401 </a:t>
                      </a:r>
                      <a:r>
                        <a:rPr lang="fr-FR" sz="1400" dirty="0"/>
                        <a:t>, 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Historique des crédits déboursés dans Home </a:t>
                      </a:r>
                      <a:r>
                        <a:rPr lang="fr-FR" sz="1400" dirty="0" err="1"/>
                        <a:t>Credit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62602"/>
                  </a:ext>
                </a:extLst>
              </a:tr>
              <a:tr h="564153">
                <a:tc>
                  <a:txBody>
                    <a:bodyPr/>
                    <a:lstStyle/>
                    <a:p>
                      <a:r>
                        <a:rPr lang="fr-FR" sz="1400" dirty="0"/>
                        <a:t>Pos_cash.csv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(</a:t>
                      </a:r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10001358 </a:t>
                      </a:r>
                      <a:r>
                        <a:rPr lang="fr-FR" sz="1400" dirty="0"/>
                        <a:t>, 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Soldes mensuels des prêts POS (points de vente) et des soldes antérieurs que le demandeur a eu avec Home </a:t>
                      </a:r>
                      <a:r>
                        <a:rPr lang="fr-FR" sz="1400" dirty="0" err="1"/>
                        <a:t>Credit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85502"/>
                  </a:ext>
                </a:extLst>
              </a:tr>
              <a:tr h="564153">
                <a:tc>
                  <a:txBody>
                    <a:bodyPr/>
                    <a:lstStyle/>
                    <a:p>
                      <a:r>
                        <a:rPr lang="fr-FR" sz="1400" dirty="0"/>
                        <a:t>Prev_app.csv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(</a:t>
                      </a:r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1670214 </a:t>
                      </a:r>
                      <a:r>
                        <a:rPr lang="fr-FR" sz="1400" dirty="0"/>
                        <a:t>, 37)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Toutes les demandes antérieures de prêts pour le crédit immobilier des clients présents dans notre échantillon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105383"/>
                  </a:ext>
                </a:extLst>
              </a:tr>
            </a:tbl>
          </a:graphicData>
        </a:graphic>
      </p:graphicFrame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3F64A7B-96E5-4BD4-AFDB-3E695595B83F}"/>
              </a:ext>
            </a:extLst>
          </p:cNvPr>
          <p:cNvCxnSpPr/>
          <p:nvPr/>
        </p:nvCxnSpPr>
        <p:spPr>
          <a:xfrm>
            <a:off x="7585023" y="2758190"/>
            <a:ext cx="0" cy="22335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B5355538-FAE5-4EE1-9171-27840C5B7C40}"/>
              </a:ext>
            </a:extLst>
          </p:cNvPr>
          <p:cNvSpPr txBox="1"/>
          <p:nvPr/>
        </p:nvSpPr>
        <p:spPr>
          <a:xfrm>
            <a:off x="7749917" y="2758190"/>
            <a:ext cx="444208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Etapes </a:t>
            </a:r>
            <a:r>
              <a:rPr lang="fr-FR" b="1" u="sng" dirty="0" err="1"/>
              <a:t>Merging</a:t>
            </a:r>
            <a:endParaRPr lang="fr-FR" b="1" u="sng" dirty="0"/>
          </a:p>
          <a:p>
            <a:pPr algn="ctr"/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Suppressions des colonnes communes à </a:t>
            </a:r>
            <a:r>
              <a:rPr lang="fr-FR" sz="1400" dirty="0" err="1"/>
              <a:t>app_train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Regroupement par SK_ID_CURR sur </a:t>
            </a:r>
            <a:r>
              <a:rPr lang="fr-FR" sz="1400" dirty="0" err="1"/>
              <a:t>app_train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err="1"/>
              <a:t>Dataset</a:t>
            </a:r>
            <a:r>
              <a:rPr lang="fr-FR" sz="1400" b="1" dirty="0"/>
              <a:t> final =&gt; Shape (</a:t>
            </a:r>
            <a:r>
              <a:rPr lang="fr-FR" sz="1400" b="1" i="0" dirty="0">
                <a:solidFill>
                  <a:srgbClr val="000000"/>
                </a:solidFill>
                <a:effectLst/>
              </a:rPr>
              <a:t>307511 , 176)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179785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B246E-533F-4CE7-BDD3-2290BC8E4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616" y="3198510"/>
            <a:ext cx="8100767" cy="460979"/>
          </a:xfrm>
        </p:spPr>
        <p:txBody>
          <a:bodyPr>
            <a:normAutofit fontScale="90000"/>
          </a:bodyPr>
          <a:lstStyle/>
          <a:p>
            <a:r>
              <a:rPr lang="fr-FR" sz="3600" b="1" u="sng" dirty="0"/>
              <a:t>Analyse exploratoire des données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D3EB9E-C3BD-47FE-9EEB-9EFC62D78892}"/>
              </a:ext>
            </a:extLst>
          </p:cNvPr>
          <p:cNvSpPr/>
          <p:nvPr/>
        </p:nvSpPr>
        <p:spPr>
          <a:xfrm>
            <a:off x="0" y="6397022"/>
            <a:ext cx="12192000" cy="4609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B62B93-5B40-45FA-95F9-976944975F8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0203F0-6E03-4F43-8949-18E8A801206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5513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167752"/>
            <a:ext cx="5387643" cy="4846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 dirty="0"/>
              <a:t>Analyse exploratoire des données - Catégoriques</a:t>
            </a:r>
            <a:endParaRPr lang="fr-FR" sz="20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800" b="1" u="sng" dirty="0"/>
              <a:t>Préparation &amp; Analyse des données 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238261C-80D8-4B7D-9F3B-C8ED7B751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44" y="1628170"/>
            <a:ext cx="3987480" cy="208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7FEE12F-911A-4A03-9984-8EC6F5E6C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712" y="4012214"/>
            <a:ext cx="5700912" cy="249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1AF7BC0-B682-4C40-9691-749F2109D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712" y="1607429"/>
            <a:ext cx="5748290" cy="216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27A5900-5A9F-4FE9-AF58-76B48C877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11" y="4012214"/>
            <a:ext cx="5748288" cy="208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Espace réservé du numéro de diapositive 3">
            <a:extLst>
              <a:ext uri="{FF2B5EF4-FFF2-40B4-BE49-F238E27FC236}">
                <a16:creationId xmlns:a16="http://schemas.microsoft.com/office/drawing/2014/main" id="{E06F57D0-CEE6-490E-9B6A-55CDDE5B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22BBE94-6443-42E4-8EFE-37A8E7FF6A57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9275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1887</Words>
  <Application>Microsoft Office PowerPoint</Application>
  <PresentationFormat>Grand écran</PresentationFormat>
  <Paragraphs>251</Paragraphs>
  <Slides>35</Slides>
  <Notes>33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Helvetica Neue</vt:lpstr>
      <vt:lpstr>Wingdings</vt:lpstr>
      <vt:lpstr>Thème Office</vt:lpstr>
      <vt:lpstr>Projet n°7</vt:lpstr>
      <vt:lpstr>Présentation PowerPoint</vt:lpstr>
      <vt:lpstr>Contexte &amp; Problématique</vt:lpstr>
      <vt:lpstr>Présentation PowerPoint</vt:lpstr>
      <vt:lpstr>Préparation &amp; Analyse des données </vt:lpstr>
      <vt:lpstr>Découverte des jeux de données &amp; Merging</vt:lpstr>
      <vt:lpstr>Présentation PowerPoint</vt:lpstr>
      <vt:lpstr>Analyse exploratoire des données</vt:lpstr>
      <vt:lpstr>Présentation PowerPoint</vt:lpstr>
      <vt:lpstr>Présentation PowerPoint</vt:lpstr>
      <vt:lpstr>Présentation PowerPoint</vt:lpstr>
      <vt:lpstr>Présentation PowerPoint</vt:lpstr>
      <vt:lpstr>Feature Engineering</vt:lpstr>
      <vt:lpstr>Présentation PowerPoint</vt:lpstr>
      <vt:lpstr>Remplissage NaN &amp; Labélisation</vt:lpstr>
      <vt:lpstr>Présentation PowerPoint</vt:lpstr>
      <vt:lpstr>Modélisations &amp; Implémentation du Score</vt:lpstr>
      <vt:lpstr>Contrôle sur la variable Target</vt:lpstr>
      <vt:lpstr>Présentation PowerPoint</vt:lpstr>
      <vt:lpstr>Mise en place du Score personnalisé</vt:lpstr>
      <vt:lpstr>Présentation PowerPoint</vt:lpstr>
      <vt:lpstr>Modélisations avant &amp; après Optimisation</vt:lpstr>
      <vt:lpstr>Présentation PowerPoint</vt:lpstr>
      <vt:lpstr>Présentation PowerPoint</vt:lpstr>
      <vt:lpstr>Présentation PowerPoint</vt:lpstr>
      <vt:lpstr>Présentation PowerPoint</vt:lpstr>
      <vt:lpstr>Interprétations du modèle optimal via Shap</vt:lpstr>
      <vt:lpstr>Présentation PowerPoint</vt:lpstr>
      <vt:lpstr>Présentation PowerPoint</vt:lpstr>
      <vt:lpstr>Calibrage par rapport à un seuil</vt:lpstr>
      <vt:lpstr>Présentation PowerPoint</vt:lpstr>
      <vt:lpstr>Critiques &amp; Conclusion</vt:lpstr>
      <vt:lpstr>Présentation PowerPoint</vt:lpstr>
      <vt:lpstr>Présentation du Dashboard via Streamlit</vt:lpstr>
      <vt:lpstr>Merci de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n°2</dc:title>
  <dc:creator>Anojan</dc:creator>
  <cp:lastModifiedBy>Anojan ANANTHARAJAH</cp:lastModifiedBy>
  <cp:revision>419</cp:revision>
  <dcterms:created xsi:type="dcterms:W3CDTF">2020-12-03T18:05:25Z</dcterms:created>
  <dcterms:modified xsi:type="dcterms:W3CDTF">2021-09-26T07:38:30Z</dcterms:modified>
</cp:coreProperties>
</file>