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59" r:id="rId3"/>
    <p:sldId id="279" r:id="rId4"/>
    <p:sldId id="257" r:id="rId5"/>
    <p:sldId id="261" r:id="rId6"/>
    <p:sldId id="258" r:id="rId7"/>
    <p:sldId id="264" r:id="rId8"/>
    <p:sldId id="271" r:id="rId9"/>
    <p:sldId id="270" r:id="rId10"/>
    <p:sldId id="272" r:id="rId11"/>
    <p:sldId id="273" r:id="rId12"/>
    <p:sldId id="269" r:id="rId13"/>
    <p:sldId id="278" r:id="rId14"/>
    <p:sldId id="265" r:id="rId15"/>
    <p:sldId id="267" r:id="rId16"/>
    <p:sldId id="268" r:id="rId17"/>
    <p:sldId id="276" r:id="rId18"/>
    <p:sldId id="274" r:id="rId19"/>
    <p:sldId id="277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>
      <p:cViewPr>
        <p:scale>
          <a:sx n="120" d="100"/>
          <a:sy n="120" d="100"/>
        </p:scale>
        <p:origin x="-13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3DB8-C87D-4645-856A-6E29ECFAC028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CFC8-B20F-4595-89AE-60EDE78BC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9EA974-5FD7-411D-8435-ADEB46BC6CD0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B42E-756A-4DB7-BA8C-012645599ACC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CF33-1665-45D2-9468-DA18A7D7D6A4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BE5C-2EC2-456C-878F-BCD83EB831FA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0-D32D-4CD2-8962-02067D5C473F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FD31-767C-4271-BF00-2675BA647BC1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E93BE3-14E9-48F1-BB58-494019F33B6A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944CDE-0A9D-4140-9248-5A9CED23FECB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9919-D102-4392-83ED-18E7E183CA07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A075-EB80-4EF3-9E08-C981F0571B88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E8B9-55E7-4A1D-ABB3-FE1D9C429D3A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BFDABD-1F0F-45F1-8050-BEA51CCFA1E3}" type="datetime1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3E9176D-9E50-4967-9BC9-31D112CA5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-validator.kldp.org/" TargetMode="External"/><Relationship Id="rId2" Type="http://schemas.openxmlformats.org/officeDocument/2006/relationships/hyperlink" Target="http://validator.kldp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864096"/>
          </a:xfrm>
          <a:ln w="12700"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퍼블리싱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50385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en-US" altLang="ko-KR" sz="1400" b="1" dirty="0" err="1" smtClean="0">
                <a:latin typeface="+mn-ea"/>
              </a:rPr>
              <a:t>css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파일 연결 방법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import.css</a:t>
            </a:r>
            <a:r>
              <a:rPr lang="ko-KR" altLang="en-US" sz="1100" dirty="0" smtClean="0">
                <a:latin typeface="+mn-ea"/>
              </a:rPr>
              <a:t>파일을 연결하여 </a:t>
            </a:r>
            <a:r>
              <a:rPr lang="en-US" altLang="ko-KR" sz="1100" dirty="0" smtClean="0">
                <a:latin typeface="+mn-ea"/>
              </a:rPr>
              <a:t>reset, layout, contents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를 링크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사용 금지 규칙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공통선택자</a:t>
            </a:r>
            <a:r>
              <a:rPr lang="en-US" altLang="ko-KR" sz="1100" dirty="0" smtClean="0">
                <a:latin typeface="+mn-ea"/>
              </a:rPr>
              <a:t>(*) </a:t>
            </a:r>
            <a:r>
              <a:rPr lang="ko-KR" altLang="en-US" sz="1100" dirty="0" smtClean="0">
                <a:latin typeface="+mn-ea"/>
              </a:rPr>
              <a:t>사용 지양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교차 속성 사용</a:t>
            </a:r>
            <a:r>
              <a:rPr lang="en-US" altLang="ko-KR" sz="1100" dirty="0" smtClean="0">
                <a:latin typeface="+mn-ea"/>
              </a:rPr>
              <a:t>: id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class, class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class </a:t>
            </a:r>
            <a:r>
              <a:rPr lang="ko-KR" altLang="en-US" sz="1100" dirty="0" smtClean="0">
                <a:latin typeface="+mn-ea"/>
              </a:rPr>
              <a:t>간의 교차 속성 사용 지양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ex)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class.bg.list</a:t>
            </a:r>
            <a:r>
              <a:rPr lang="en-US" altLang="ko-KR" sz="1100" dirty="0" smtClean="0">
                <a:latin typeface="+mn-ea"/>
              </a:rPr>
              <a:t>{</a:t>
            </a:r>
            <a:r>
              <a:rPr lang="en-US" altLang="ko-KR" sz="1100" dirty="0" err="1" smtClean="0">
                <a:latin typeface="+mn-ea"/>
              </a:rPr>
              <a:t>background:red</a:t>
            </a:r>
            <a:r>
              <a:rPr lang="en-US" altLang="ko-KR" sz="1100" dirty="0" smtClean="0">
                <a:latin typeface="+mn-ea"/>
              </a:rPr>
              <a:t>} (x)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마지막 속성 세미콜론 사용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들여쓰기 사용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쉼표로 구분되는 </a:t>
            </a:r>
            <a:r>
              <a:rPr lang="ko-KR" altLang="en-US" sz="1100" dirty="0" err="1" smtClean="0">
                <a:latin typeface="+mn-ea"/>
              </a:rPr>
              <a:t>선택자</a:t>
            </a:r>
            <a:r>
              <a:rPr lang="ko-KR" altLang="en-US" sz="1100" dirty="0" smtClean="0">
                <a:latin typeface="+mn-ea"/>
              </a:rPr>
              <a:t> 간 공백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속성 간 공백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선택자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속성값 사이 줄 바꿈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중괄호 좌우 공백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3) z-index </a:t>
            </a:r>
            <a:r>
              <a:rPr lang="ko-KR" altLang="en-US" sz="1400" b="1" dirty="0" smtClean="0">
                <a:latin typeface="+mn-ea"/>
              </a:rPr>
              <a:t>사용규칙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z-index</a:t>
            </a:r>
            <a:r>
              <a:rPr lang="ko-KR" altLang="en-US" sz="1100" dirty="0" smtClean="0">
                <a:latin typeface="+mn-ea"/>
              </a:rPr>
              <a:t> 속성값의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범위는 최소 </a:t>
            </a:r>
            <a:r>
              <a:rPr lang="en-US" altLang="ko-KR" sz="1100" dirty="0" smtClean="0">
                <a:latin typeface="+mn-ea"/>
              </a:rPr>
              <a:t>10, </a:t>
            </a:r>
            <a:r>
              <a:rPr lang="ko-KR" altLang="en-US" sz="1100" dirty="0" smtClean="0">
                <a:latin typeface="+mn-ea"/>
              </a:rPr>
              <a:t>최고 </a:t>
            </a:r>
            <a:r>
              <a:rPr lang="en-US" altLang="ko-KR" sz="1100" dirty="0" smtClean="0">
                <a:latin typeface="+mn-ea"/>
              </a:rPr>
              <a:t>1000 (10</a:t>
            </a:r>
            <a:r>
              <a:rPr lang="ko-KR" altLang="en-US" sz="1100" dirty="0" smtClean="0">
                <a:latin typeface="+mn-ea"/>
              </a:rPr>
              <a:t>단위로 증감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※ </a:t>
            </a:r>
            <a:r>
              <a:rPr lang="ko-KR" altLang="en-US" sz="1100" dirty="0" smtClean="0">
                <a:latin typeface="+mn-ea"/>
              </a:rPr>
              <a:t>단</a:t>
            </a:r>
            <a:r>
              <a:rPr lang="en-US" altLang="ko-KR" sz="1100" dirty="0" smtClean="0">
                <a:latin typeface="+mn-ea"/>
              </a:rPr>
              <a:t>, 10</a:t>
            </a:r>
            <a:r>
              <a:rPr lang="ko-KR" altLang="en-US" sz="1100" dirty="0" smtClean="0">
                <a:latin typeface="+mn-ea"/>
              </a:rPr>
              <a:t>단위 사이의 예외 변수 발생 시</a:t>
            </a:r>
            <a:r>
              <a:rPr lang="en-US" altLang="ko-KR" sz="1100" dirty="0" smtClean="0">
                <a:latin typeface="+mn-ea"/>
              </a:rPr>
              <a:t>, 1</a:t>
            </a:r>
            <a:r>
              <a:rPr lang="ko-KR" altLang="en-US" sz="1100" dirty="0" smtClean="0">
                <a:latin typeface="+mn-ea"/>
              </a:rPr>
              <a:t>단위 값으로 지정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-27384"/>
            <a:ext cx="195438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4. CSS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4652236" cy="570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err="1" smtClean="0">
                <a:latin typeface="+mn-ea"/>
              </a:rPr>
              <a:t>주석문</a:t>
            </a:r>
            <a:r>
              <a:rPr lang="ko-KR" altLang="en-US" sz="1400" b="1" dirty="0" smtClean="0">
                <a:latin typeface="+mn-ea"/>
              </a:rPr>
              <a:t> 사용 규칙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기본 형식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시작 주석</a:t>
            </a:r>
            <a:r>
              <a:rPr lang="en-US" altLang="ko-KR" sz="1100" dirty="0" smtClean="0">
                <a:latin typeface="+mn-ea"/>
              </a:rPr>
              <a:t>: /* </a:t>
            </a:r>
            <a:r>
              <a:rPr lang="ko-KR" altLang="en-US" sz="1100" dirty="0" smtClean="0">
                <a:latin typeface="+mn-ea"/>
              </a:rPr>
              <a:t>주석 내용</a:t>
            </a:r>
            <a:r>
              <a:rPr lang="en-US" altLang="ko-KR" sz="1100" dirty="0" smtClean="0">
                <a:latin typeface="+mn-ea"/>
              </a:rPr>
              <a:t> */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※ </a:t>
            </a:r>
            <a:r>
              <a:rPr lang="ko-KR" altLang="en-US" sz="1100" dirty="0" smtClean="0">
                <a:latin typeface="+mn-ea"/>
              </a:rPr>
              <a:t>종료주석은 사용하지 않는다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수정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처리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	</a:t>
            </a:r>
            <a:r>
              <a:rPr lang="ko-KR" altLang="en-US" sz="1100" dirty="0" smtClean="0">
                <a:latin typeface="+mn-ea"/>
              </a:rPr>
              <a:t>시작 주석</a:t>
            </a:r>
            <a:r>
              <a:rPr lang="en-US" altLang="ko-KR" sz="1100" dirty="0" smtClean="0">
                <a:latin typeface="+mn-ea"/>
              </a:rPr>
              <a:t>: /* </a:t>
            </a:r>
            <a:r>
              <a:rPr lang="en-US" altLang="ko-KR" sz="1100" dirty="0" err="1" smtClean="0">
                <a:latin typeface="+mn-ea"/>
              </a:rPr>
              <a:t>yymmdd</a:t>
            </a:r>
            <a:r>
              <a:rPr lang="ko-KR" altLang="en-US" sz="1100" dirty="0" smtClean="0">
                <a:latin typeface="+mn-ea"/>
              </a:rPr>
              <a:t>수정</a:t>
            </a:r>
            <a:r>
              <a:rPr lang="en-US" altLang="ko-KR" sz="1100" dirty="0" smtClean="0">
                <a:latin typeface="+mn-ea"/>
              </a:rPr>
              <a:t>_</a:t>
            </a:r>
            <a:r>
              <a:rPr lang="ko-KR" altLang="en-US" sz="1100" dirty="0" err="1" smtClean="0">
                <a:latin typeface="+mn-ea"/>
              </a:rPr>
              <a:t>수정자이름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*/</a:t>
            </a: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종료 주석</a:t>
            </a:r>
            <a:r>
              <a:rPr lang="en-US" altLang="ko-KR" sz="1100" dirty="0" smtClean="0">
                <a:latin typeface="+mn-ea"/>
              </a:rPr>
              <a:t>: /* //</a:t>
            </a:r>
            <a:r>
              <a:rPr lang="en-US" altLang="ko-KR" sz="1100" dirty="0" err="1" smtClean="0">
                <a:latin typeface="+mn-ea"/>
              </a:rPr>
              <a:t>yymmdd</a:t>
            </a:r>
            <a:r>
              <a:rPr lang="ko-KR" altLang="en-US" sz="1100" dirty="0" smtClean="0">
                <a:latin typeface="+mn-ea"/>
              </a:rPr>
              <a:t>수정</a:t>
            </a:r>
            <a:r>
              <a:rPr lang="en-US" altLang="ko-KR" sz="1100" dirty="0" smtClean="0">
                <a:latin typeface="+mn-ea"/>
              </a:rPr>
              <a:t>_</a:t>
            </a:r>
            <a:r>
              <a:rPr lang="ko-KR" altLang="en-US" sz="1100" dirty="0" err="1" smtClean="0">
                <a:latin typeface="+mn-ea"/>
              </a:rPr>
              <a:t>수정자이름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*/</a:t>
            </a:r>
          </a:p>
          <a:p>
            <a:pPr marL="1143000" lvl="2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5) id </a:t>
            </a:r>
            <a:r>
              <a:rPr lang="ko-KR" altLang="en-US" sz="1400" b="1" dirty="0" smtClean="0">
                <a:latin typeface="+mn-ea"/>
              </a:rPr>
              <a:t>사용 지양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id </a:t>
            </a:r>
            <a:r>
              <a:rPr lang="ko-KR" altLang="en-US" sz="1100" dirty="0" err="1" smtClean="0">
                <a:latin typeface="+mn-ea"/>
              </a:rPr>
              <a:t>선택자는</a:t>
            </a:r>
            <a:r>
              <a:rPr lang="ko-KR" altLang="en-US" sz="1100" dirty="0" smtClean="0">
                <a:latin typeface="+mn-ea"/>
              </a:rPr>
              <a:t> 레이아웃 구성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에만 적용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ex) &lt;wrap&gt;, &lt;header&gt;, &lt;container&gt;, &lt;content&gt;, &lt;footer&gt;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기타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의미있는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빈줄일</a:t>
            </a:r>
            <a:r>
              <a:rPr lang="ko-KR" altLang="en-US" sz="1100" dirty="0" smtClean="0">
                <a:latin typeface="+mn-ea"/>
              </a:rPr>
              <a:t> 경우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줄만 허용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font</a:t>
            </a:r>
            <a:r>
              <a:rPr lang="ko-KR" altLang="en-US" sz="1100" dirty="0" smtClean="0">
                <a:latin typeface="+mn-ea"/>
              </a:rPr>
              <a:t>속성을 제외한 약식속성 우선사용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+mn-ea"/>
              </a:rPr>
              <a:t>padding</a:t>
            </a:r>
            <a:r>
              <a:rPr lang="ko-KR" altLang="en-US" sz="1100" dirty="0" smtClean="0">
                <a:latin typeface="+mn-ea"/>
              </a:rPr>
              <a:t>과 </a:t>
            </a:r>
            <a:r>
              <a:rPr lang="en-US" altLang="ko-KR" sz="1100" dirty="0" smtClean="0">
                <a:latin typeface="+mn-ea"/>
              </a:rPr>
              <a:t>margin</a:t>
            </a:r>
            <a:r>
              <a:rPr lang="ko-KR" altLang="en-US" sz="1100" dirty="0" smtClean="0">
                <a:latin typeface="+mn-ea"/>
              </a:rPr>
              <a:t>은 항상 약식속성 값으로 사용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smtClean="0">
                <a:latin typeface="+mn-ea"/>
              </a:rPr>
              <a:t>	ex</a:t>
            </a:r>
            <a:r>
              <a:rPr lang="en-US" altLang="ko-KR" sz="1100" dirty="0" smtClean="0">
                <a:latin typeface="+mn-ea"/>
              </a:rPr>
              <a:t>) list{padding:0 0 0 10px;margin:5px 0 0 0}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한글 폰트 선언 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한글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영문 폰트 모두 선언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ex) p{font-family:’</a:t>
            </a:r>
            <a:r>
              <a:rPr lang="ko-KR" altLang="en-US" sz="1100" dirty="0" smtClean="0">
                <a:latin typeface="+mn-ea"/>
              </a:rPr>
              <a:t>돋움</a:t>
            </a:r>
            <a:r>
              <a:rPr lang="en-US" altLang="ko-KR" sz="1100" dirty="0" smtClean="0">
                <a:latin typeface="+mn-ea"/>
              </a:rPr>
              <a:t>’,</a:t>
            </a:r>
            <a:r>
              <a:rPr lang="en-US" altLang="ko-KR" sz="1100" dirty="0" err="1" smtClean="0">
                <a:latin typeface="+mn-ea"/>
              </a:rPr>
              <a:t>dotum</a:t>
            </a:r>
            <a:r>
              <a:rPr lang="en-US" altLang="ko-KR" sz="1100" dirty="0" smtClean="0">
                <a:latin typeface="+mn-ea"/>
              </a:rPr>
              <a:t>}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day, up, on </a:t>
            </a:r>
            <a:r>
              <a:rPr lang="ko-KR" altLang="en-US" sz="1100" dirty="0" smtClean="0">
                <a:latin typeface="+mn-ea"/>
              </a:rPr>
              <a:t>등의 공통 </a:t>
            </a:r>
            <a:r>
              <a:rPr lang="ko-KR" altLang="en-US" sz="1100" dirty="0" err="1" smtClean="0">
                <a:latin typeface="+mn-ea"/>
              </a:rPr>
              <a:t>선택자는</a:t>
            </a:r>
            <a:r>
              <a:rPr lang="ko-KR" altLang="en-US" sz="1100" dirty="0" smtClean="0">
                <a:latin typeface="+mn-ea"/>
              </a:rPr>
              <a:t> 자식선택자만 사용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-27384"/>
            <a:ext cx="195438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4. CSS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513634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디자인 </a:t>
            </a:r>
            <a:r>
              <a:rPr lang="ko-KR" altLang="en-US" sz="1400" b="1" dirty="0" err="1" smtClean="0">
                <a:latin typeface="+mn-ea"/>
              </a:rPr>
              <a:t>스크롤바</a:t>
            </a:r>
            <a:r>
              <a:rPr lang="ko-KR" altLang="en-US" sz="1400" b="1" dirty="0" smtClean="0">
                <a:latin typeface="+mn-ea"/>
              </a:rPr>
              <a:t> 적용</a:t>
            </a:r>
            <a:endParaRPr lang="en-US" altLang="ko-KR" sz="14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IE</a:t>
            </a:r>
            <a:r>
              <a:rPr lang="ko-KR" altLang="en-US" sz="1100" dirty="0" smtClean="0">
                <a:latin typeface="+mn-ea"/>
              </a:rPr>
              <a:t>에서만 적용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기타 다른 브라우저에서는 무시</a:t>
            </a:r>
            <a:r>
              <a:rPr lang="en-US" altLang="ko-KR" sz="1100" dirty="0" smtClean="0">
                <a:latin typeface="+mn-ea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문서 저장 형식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Charset</a:t>
            </a:r>
            <a:r>
              <a:rPr lang="ko-KR" altLang="en-US" sz="1100" dirty="0" smtClean="0">
                <a:latin typeface="+mn-ea"/>
              </a:rPr>
              <a:t>이 </a:t>
            </a:r>
            <a:r>
              <a:rPr lang="en-US" altLang="ko-KR" sz="1100" dirty="0" err="1" smtClean="0">
                <a:latin typeface="+mn-ea"/>
              </a:rPr>
              <a:t>euc-kr</a:t>
            </a:r>
            <a:r>
              <a:rPr lang="ko-KR" altLang="en-US" sz="1100" dirty="0" smtClean="0">
                <a:latin typeface="+mn-ea"/>
              </a:rPr>
              <a:t>일 경우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en-US" altLang="ko-KR" sz="1100" dirty="0" err="1" smtClean="0">
                <a:latin typeface="+mn-ea"/>
              </a:rPr>
              <a:t>ansi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Charset</a:t>
            </a:r>
            <a:r>
              <a:rPr lang="ko-KR" altLang="en-US" sz="1100" dirty="0" smtClean="0">
                <a:latin typeface="+mn-ea"/>
              </a:rPr>
              <a:t>이 </a:t>
            </a:r>
            <a:r>
              <a:rPr lang="en-US" altLang="ko-KR" sz="1100" dirty="0" smtClean="0">
                <a:latin typeface="+mn-ea"/>
              </a:rPr>
              <a:t>utf-8</a:t>
            </a:r>
            <a:r>
              <a:rPr lang="ko-KR" altLang="en-US" sz="1100" dirty="0" smtClean="0">
                <a:latin typeface="+mn-ea"/>
              </a:rPr>
              <a:t>일 경우 </a:t>
            </a:r>
            <a:r>
              <a:rPr lang="en-US" altLang="ko-KR" sz="1100" dirty="0" smtClean="0">
                <a:latin typeface="+mn-ea"/>
              </a:rPr>
              <a:t>: utf-8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3) Script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tab</a:t>
            </a:r>
            <a:r>
              <a:rPr lang="ko-KR" altLang="en-US" sz="1400" b="1" dirty="0" smtClean="0">
                <a:latin typeface="+mn-ea"/>
              </a:rPr>
              <a:t> 및 이미지 </a:t>
            </a:r>
            <a:r>
              <a:rPr lang="en-US" altLang="ko-KR" sz="1400" b="1" dirty="0" smtClean="0">
                <a:latin typeface="+mn-ea"/>
              </a:rPr>
              <a:t>on/off </a:t>
            </a:r>
            <a:r>
              <a:rPr lang="ko-KR" altLang="en-US" sz="1400" b="1" dirty="0" smtClean="0">
                <a:latin typeface="+mn-ea"/>
              </a:rPr>
              <a:t>기능</a:t>
            </a:r>
            <a:endParaRPr lang="en-US" altLang="ko-KR" sz="14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제이쿼리 의 </a:t>
            </a:r>
            <a:r>
              <a:rPr lang="en-US" altLang="ko-KR" sz="1100" dirty="0" smtClean="0">
                <a:latin typeface="+mn-ea"/>
              </a:rPr>
              <a:t>animate, fade, slide </a:t>
            </a:r>
            <a:r>
              <a:rPr lang="ko-KR" altLang="en-US" sz="1100" dirty="0" smtClean="0">
                <a:latin typeface="+mn-ea"/>
              </a:rPr>
              <a:t>또는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display </a:t>
            </a:r>
            <a:r>
              <a:rPr lang="ko-KR" altLang="en-US" sz="1100" dirty="0" smtClean="0">
                <a:latin typeface="+mn-ea"/>
              </a:rPr>
              <a:t>속성을 이용하여 구현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유효성 검사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검사 범위</a:t>
            </a:r>
            <a:r>
              <a:rPr lang="en-US" altLang="ko-KR" sz="1100" dirty="0" smtClean="0">
                <a:latin typeface="+mn-ea"/>
              </a:rPr>
              <a:t>: html,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검사 </a:t>
            </a:r>
            <a:r>
              <a:rPr lang="en-US" altLang="ko-KR" sz="1100" dirty="0" smtClean="0">
                <a:latin typeface="+mn-ea"/>
              </a:rPr>
              <a:t>URL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html: </a:t>
            </a:r>
            <a:r>
              <a:rPr lang="en-US" altLang="ko-KR" sz="1100" dirty="0" smtClean="0">
                <a:latin typeface="+mn-ea"/>
                <a:hlinkClick r:id="rId2"/>
              </a:rPr>
              <a:t>http://validator.kldp.org/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  <a:hlinkClick r:id="rId3"/>
              </a:rPr>
              <a:t>http://css-validator.kldp.org/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5) </a:t>
            </a:r>
            <a:r>
              <a:rPr lang="ko-KR" altLang="en-US" sz="1400" b="1" dirty="0" smtClean="0">
                <a:latin typeface="+mn-ea"/>
              </a:rPr>
              <a:t>크로스 </a:t>
            </a:r>
            <a:r>
              <a:rPr lang="ko-KR" altLang="en-US" sz="1400" b="1" dirty="0" err="1" smtClean="0">
                <a:latin typeface="+mn-ea"/>
              </a:rPr>
              <a:t>브라우징</a:t>
            </a:r>
            <a:r>
              <a:rPr lang="ko-KR" altLang="en-US" sz="1400" b="1" dirty="0" smtClean="0">
                <a:latin typeface="+mn-ea"/>
              </a:rPr>
              <a:t> 범위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IE 6~9 </a:t>
            </a:r>
            <a:r>
              <a:rPr lang="ko-KR" altLang="en-US" sz="1100" dirty="0" smtClean="0">
                <a:latin typeface="+mn-ea"/>
              </a:rPr>
              <a:t>버전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파이어폭스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사파리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오페라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구글</a:t>
            </a:r>
            <a:r>
              <a:rPr lang="ko-KR" altLang="en-US" sz="1100" dirty="0" smtClean="0">
                <a:latin typeface="+mn-ea"/>
              </a:rPr>
              <a:t> 크롬은 최신버전으로 맞출 것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00888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기타 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482865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제이쿼리 문서 버전</a:t>
            </a:r>
            <a:endParaRPr lang="en-US" altLang="ko-KR" sz="14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- </a:t>
            </a:r>
            <a:r>
              <a:rPr lang="ko-KR" altLang="en-US" sz="1100" dirty="0" smtClean="0">
                <a:latin typeface="+mn-ea"/>
              </a:rPr>
              <a:t>제이쿼리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라이브러리는 </a:t>
            </a:r>
            <a:r>
              <a:rPr lang="en-US" altLang="ko-KR" sz="1100" dirty="0" smtClean="0">
                <a:latin typeface="+mn-ea"/>
                <a:hlinkClick r:id="rId2"/>
              </a:rPr>
              <a:t>http://jquery.com/</a:t>
            </a:r>
            <a:r>
              <a:rPr lang="ko-KR" altLang="en-US" sz="1100" dirty="0" smtClean="0">
                <a:latin typeface="+mn-ea"/>
              </a:rPr>
              <a:t> 웹 사이트를 통해 가장 최신 버전을 기준으로 할 것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   ※ </a:t>
            </a:r>
            <a:r>
              <a:rPr lang="ko-KR" altLang="en-US" sz="1100" dirty="0" smtClean="0">
                <a:latin typeface="+mn-ea"/>
              </a:rPr>
              <a:t>예외 사항 발생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전 버전 사용 가능</a:t>
            </a:r>
            <a:r>
              <a:rPr lang="en-US" altLang="ko-KR" sz="1100" dirty="0" smtClean="0">
                <a:latin typeface="+mn-ea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라이브러리 파일을 다운 받을 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최소용량</a:t>
            </a:r>
            <a:r>
              <a:rPr lang="en-US" altLang="ko-KR" sz="1100" dirty="0" smtClean="0">
                <a:latin typeface="+mn-ea"/>
              </a:rPr>
              <a:t>(minified and zipped) </a:t>
            </a:r>
            <a:r>
              <a:rPr lang="ko-KR" altLang="en-US" sz="1100" dirty="0" smtClean="0">
                <a:latin typeface="+mn-ea"/>
              </a:rPr>
              <a:t>파일 선택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7) </a:t>
            </a:r>
            <a:r>
              <a:rPr lang="ko-KR" altLang="en-US" sz="1400" b="1" dirty="0" smtClean="0">
                <a:latin typeface="+mn-ea"/>
              </a:rPr>
              <a:t>특수기호 문자 작성 방법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특수기호 문자는 </a:t>
            </a:r>
            <a:r>
              <a:rPr lang="en-US" altLang="ko-KR" sz="1100" dirty="0" smtClean="0">
                <a:latin typeface="+mn-ea"/>
              </a:rPr>
              <a:t>[validation.html] </a:t>
            </a:r>
            <a:r>
              <a:rPr lang="ko-KR" altLang="en-US" sz="1100" dirty="0" smtClean="0">
                <a:latin typeface="+mn-ea"/>
              </a:rPr>
              <a:t>파일을 참고하여 작성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위치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기타자료</a:t>
            </a:r>
            <a:r>
              <a:rPr lang="en-US" altLang="ko-KR" sz="1100" dirty="0" smtClean="0">
                <a:latin typeface="+mn-ea"/>
              </a:rPr>
              <a:t>/ validation.html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00888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기타 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7970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디자인 된 </a:t>
            </a:r>
            <a:r>
              <a:rPr lang="en-US" altLang="ko-KR" sz="1400" b="1" dirty="0" err="1" smtClean="0">
                <a:latin typeface="+mn-ea"/>
              </a:rPr>
              <a:t>Selectbox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 </a:t>
            </a:r>
            <a:r>
              <a:rPr lang="en-US" altLang="ko-KR" sz="1100" dirty="0" smtClean="0">
                <a:latin typeface="+mn-ea"/>
              </a:rPr>
              <a:t>: source/</a:t>
            </a:r>
            <a:r>
              <a:rPr lang="en-US" altLang="ko-KR" sz="1100" dirty="0" err="1" smtClean="0">
                <a:latin typeface="+mn-ea"/>
              </a:rPr>
              <a:t>select_box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사용법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 ▷ </a:t>
            </a:r>
            <a:r>
              <a:rPr lang="en-US" altLang="ko-KR" sz="1100" dirty="0" smtClean="0">
                <a:latin typeface="+mn-ea"/>
              </a:rPr>
              <a:t>[select.html]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&lt;select&gt;</a:t>
            </a:r>
            <a:r>
              <a:rPr lang="ko-KR" altLang="en-US" sz="1100" dirty="0" smtClean="0">
                <a:latin typeface="+mn-ea"/>
              </a:rPr>
              <a:t>태그 뒤에 </a:t>
            </a:r>
            <a:r>
              <a:rPr lang="en-US" altLang="ko-KR" sz="1100" dirty="0" smtClean="0">
                <a:latin typeface="+mn-ea"/>
              </a:rPr>
              <a:t>&lt;script&gt;</a:t>
            </a:r>
            <a:r>
              <a:rPr lang="ko-KR" altLang="en-US" sz="1100" dirty="0" smtClean="0">
                <a:latin typeface="+mn-ea"/>
              </a:rPr>
              <a:t>태그 반드시 삽입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&lt;select&gt;</a:t>
            </a:r>
            <a:r>
              <a:rPr lang="ko-KR" altLang="en-US" sz="1100" dirty="0" smtClean="0">
                <a:latin typeface="+mn-ea"/>
              </a:rPr>
              <a:t>태그 안에 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세로 </a:t>
            </a:r>
            <a:r>
              <a:rPr lang="en-US" altLang="ko-KR" sz="1100" dirty="0" smtClean="0">
                <a:latin typeface="+mn-ea"/>
              </a:rPr>
              <a:t>select </a:t>
            </a:r>
            <a:r>
              <a:rPr lang="ko-KR" altLang="en-US" sz="1100" dirty="0" smtClean="0">
                <a:latin typeface="+mn-ea"/>
              </a:rPr>
              <a:t>값 반드시 삽입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/* */ </a:t>
            </a:r>
            <a:r>
              <a:rPr lang="ko-KR" altLang="en-US" sz="1100" dirty="0" smtClean="0">
                <a:latin typeface="+mn-ea"/>
              </a:rPr>
              <a:t>코드는 </a:t>
            </a:r>
            <a:r>
              <a:rPr lang="en-US" altLang="ko-KR" sz="1100" dirty="0" smtClean="0">
                <a:latin typeface="+mn-ea"/>
              </a:rPr>
              <a:t>IE</a:t>
            </a:r>
            <a:r>
              <a:rPr lang="ko-KR" altLang="en-US" sz="1100" dirty="0" smtClean="0">
                <a:latin typeface="+mn-ea"/>
              </a:rPr>
              <a:t>버전 스크롤 </a:t>
            </a:r>
            <a:r>
              <a:rPr lang="en-US" altLang="ko-KR" sz="1100" dirty="0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관한 디자인 </a:t>
            </a:r>
            <a:r>
              <a:rPr lang="en-US" altLang="ko-KR" sz="1100" dirty="0" smtClean="0">
                <a:latin typeface="+mn-ea"/>
              </a:rPr>
              <a:t>-&gt; </a:t>
            </a:r>
            <a:r>
              <a:rPr lang="ko-KR" altLang="en-US" sz="1100" dirty="0" smtClean="0">
                <a:latin typeface="+mn-ea"/>
              </a:rPr>
              <a:t>오직 </a:t>
            </a:r>
            <a:r>
              <a:rPr lang="en-US" altLang="ko-KR" sz="1100" dirty="0" smtClean="0">
                <a:latin typeface="+mn-ea"/>
              </a:rPr>
              <a:t>IE</a:t>
            </a:r>
            <a:r>
              <a:rPr lang="ko-KR" altLang="en-US" sz="1100" dirty="0" smtClean="0">
                <a:latin typeface="+mn-ea"/>
              </a:rPr>
              <a:t>에서만 적용</a:t>
            </a:r>
          </a:p>
          <a:p>
            <a:pPr marL="685800" lvl="1" indent="-228600">
              <a:lnSpc>
                <a:spcPct val="150000"/>
              </a:lnSpc>
              <a:buFontTx/>
              <a:buChar char="-"/>
            </a:pPr>
            <a:endParaRPr lang="ko-KR" altLang="en-US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    ▷ </a:t>
            </a:r>
            <a:r>
              <a:rPr lang="en-US" altLang="ko-KR" sz="1100" dirty="0" smtClean="0">
                <a:latin typeface="+mn-ea"/>
              </a:rPr>
              <a:t>[select_design.css]  93~95</a:t>
            </a:r>
            <a:r>
              <a:rPr lang="ko-KR" altLang="en-US" sz="1100" dirty="0" smtClean="0">
                <a:latin typeface="+mn-ea"/>
              </a:rPr>
              <a:t>번 줄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- 93</a:t>
            </a:r>
            <a:r>
              <a:rPr lang="ko-KR" altLang="en-US" sz="1100" dirty="0" smtClean="0">
                <a:latin typeface="+mn-ea"/>
              </a:rPr>
              <a:t>번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이미지 가로 사이즈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- 94</a:t>
            </a:r>
            <a:r>
              <a:rPr lang="ko-KR" altLang="en-US" sz="1100" dirty="0" smtClean="0">
                <a:latin typeface="+mn-ea"/>
              </a:rPr>
              <a:t>번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각 </a:t>
            </a:r>
            <a:r>
              <a:rPr lang="ko-KR" altLang="en-US" sz="1100" dirty="0" err="1" smtClean="0">
                <a:latin typeface="+mn-ea"/>
              </a:rPr>
              <a:t>옵셥의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높이값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    - 95</a:t>
            </a:r>
            <a:r>
              <a:rPr lang="ko-KR" altLang="en-US" sz="1100" dirty="0" smtClean="0">
                <a:latin typeface="+mn-ea"/>
              </a:rPr>
              <a:t>번 </a:t>
            </a:r>
            <a:r>
              <a:rPr lang="en-US" altLang="ko-KR" sz="1100" dirty="0" smtClean="0">
                <a:latin typeface="+mn-ea"/>
              </a:rPr>
              <a:t>: select</a:t>
            </a:r>
            <a:r>
              <a:rPr lang="ko-KR" altLang="en-US" sz="1100" dirty="0" smtClean="0">
                <a:latin typeface="+mn-ea"/>
              </a:rPr>
              <a:t>박스를 눌렀을 때 스크롤이 보이지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화면에 보여지는 최대 옵션의 개수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194324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err="1" smtClean="0">
                <a:latin typeface="+mn-ea"/>
              </a:rPr>
              <a:t>모바일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iscroll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 </a:t>
            </a:r>
            <a:r>
              <a:rPr lang="en-US" altLang="ko-KR" sz="1100" dirty="0" smtClean="0">
                <a:latin typeface="+mn-ea"/>
              </a:rPr>
              <a:t>: source/mobile/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사용법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 ▷ </a:t>
            </a:r>
            <a:r>
              <a:rPr lang="en-US" altLang="ko-KR" sz="1100" dirty="0" smtClean="0">
                <a:latin typeface="+mn-ea"/>
              </a:rPr>
              <a:t>[index.asp]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     - s_smartphone.js </a:t>
            </a:r>
            <a:r>
              <a:rPr lang="ko-KR" altLang="en-US" sz="1100" dirty="0" smtClean="0">
                <a:latin typeface="+mn-ea"/>
              </a:rPr>
              <a:t>파일 링크 삽입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     - s_iscroll.js </a:t>
            </a:r>
            <a:r>
              <a:rPr lang="ko-KR" altLang="en-US" sz="1100" dirty="0" smtClean="0">
                <a:latin typeface="+mn-ea"/>
              </a:rPr>
              <a:t>파일 링크 삽입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     - 65</a:t>
            </a:r>
            <a:r>
              <a:rPr lang="ko-KR" altLang="en-US" sz="1100" dirty="0" smtClean="0">
                <a:latin typeface="+mn-ea"/>
              </a:rPr>
              <a:t>번 줄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var</a:t>
            </a:r>
            <a:r>
              <a:rPr lang="en-US" altLang="ko-KR" sz="1100" dirty="0" smtClean="0">
                <a:latin typeface="+mn-ea"/>
              </a:rPr>
              <a:t> dlSize1 = '6'; //</a:t>
            </a:r>
            <a:r>
              <a:rPr lang="ko-KR" altLang="en-US" sz="1100" dirty="0" smtClean="0">
                <a:latin typeface="+mn-ea"/>
              </a:rPr>
              <a:t>숫자를 </a:t>
            </a:r>
            <a:r>
              <a:rPr lang="en-US" altLang="ko-KR" sz="1100" dirty="0" smtClean="0">
                <a:latin typeface="+mn-ea"/>
              </a:rPr>
              <a:t>284</a:t>
            </a:r>
            <a:r>
              <a:rPr lang="ko-KR" altLang="en-US" sz="1100" dirty="0" smtClean="0">
                <a:latin typeface="+mn-ea"/>
              </a:rPr>
              <a:t>번 </a:t>
            </a:r>
            <a:r>
              <a:rPr lang="en-US" altLang="ko-KR" sz="1100" dirty="0" smtClean="0">
                <a:latin typeface="+mn-ea"/>
              </a:rPr>
              <a:t>#</a:t>
            </a:r>
            <a:r>
              <a:rPr lang="en-US" altLang="ko-KR" sz="1100" dirty="0" err="1" smtClean="0">
                <a:latin typeface="+mn-ea"/>
              </a:rPr>
              <a:t>dlIndicator</a:t>
            </a:r>
            <a:r>
              <a:rPr lang="en-US" altLang="ko-KR" sz="1100" dirty="0" smtClean="0">
                <a:latin typeface="+mn-ea"/>
              </a:rPr>
              <a:t>*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err="1" smtClean="0">
                <a:latin typeface="+mn-ea"/>
              </a:rPr>
              <a:t>li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개수에 맞게 수정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※ </a:t>
            </a:r>
            <a:r>
              <a:rPr lang="ko-KR" altLang="en-US" sz="1100" dirty="0" smtClean="0">
                <a:latin typeface="+mn-ea"/>
              </a:rPr>
              <a:t>모든 </a:t>
            </a:r>
            <a:r>
              <a:rPr lang="en-US" altLang="ko-KR" sz="1100" dirty="0" err="1" smtClean="0">
                <a:latin typeface="+mn-ea"/>
              </a:rPr>
              <a:t>iscroll</a:t>
            </a:r>
            <a:r>
              <a:rPr lang="ko-KR" altLang="en-US" sz="1100" dirty="0" smtClean="0">
                <a:latin typeface="+mn-ea"/>
              </a:rPr>
              <a:t>은 위와 같은 방식으로 </a:t>
            </a:r>
            <a:r>
              <a:rPr lang="en-US" altLang="ko-KR" sz="1100" dirty="0" smtClean="0">
                <a:latin typeface="+mn-ea"/>
              </a:rPr>
              <a:t>1:1 </a:t>
            </a:r>
            <a:r>
              <a:rPr lang="ko-KR" altLang="en-US" sz="1100" dirty="0" smtClean="0">
                <a:latin typeface="+mn-ea"/>
              </a:rPr>
              <a:t>대응시켜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수정하고 확인할 것</a:t>
            </a:r>
            <a:r>
              <a:rPr lang="en-US" altLang="ko-KR" sz="1100" dirty="0" smtClean="0">
                <a:latin typeface="+mn-ea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652463"/>
            <a:ext cx="8226932" cy="565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3) Popup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일반 팝업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common / inc / pop </a:t>
            </a:r>
            <a:r>
              <a:rPr lang="ko-KR" altLang="en-US" sz="1100" dirty="0" smtClean="0">
                <a:latin typeface="+mn-ea"/>
              </a:rPr>
              <a:t>폴더 내에 </a:t>
            </a:r>
            <a:r>
              <a:rPr lang="en-US" altLang="ko-KR" sz="1100" dirty="0" smtClean="0">
                <a:latin typeface="+mn-ea"/>
              </a:rPr>
              <a:t>pop_</a:t>
            </a:r>
            <a:r>
              <a:rPr lang="ko-KR" altLang="en-US" sz="1100" dirty="0" smtClean="0">
                <a:latin typeface="+mn-ea"/>
              </a:rPr>
              <a:t>파일이름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err="1" smtClean="0">
                <a:latin typeface="+mn-ea"/>
              </a:rPr>
              <a:t>확장자</a:t>
            </a:r>
            <a:r>
              <a:rPr lang="ko-KR" altLang="en-US" sz="1100" dirty="0" smtClean="0">
                <a:latin typeface="+mn-ea"/>
              </a:rPr>
              <a:t> 형식으로 저장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</a:t>
            </a:r>
            <a:r>
              <a:rPr lang="en-US" altLang="ko-KR" sz="800" dirty="0" smtClean="0">
                <a:latin typeface="+mn-ea"/>
              </a:rPr>
              <a:t>&lt;a </a:t>
            </a:r>
            <a:r>
              <a:rPr lang="en-US" altLang="ko-KR" sz="800" dirty="0" err="1" smtClean="0">
                <a:latin typeface="+mn-ea"/>
              </a:rPr>
              <a:t>href</a:t>
            </a:r>
            <a:r>
              <a:rPr lang="en-US" altLang="ko-KR" sz="800" dirty="0" smtClean="0">
                <a:latin typeface="+mn-ea"/>
              </a:rPr>
              <a:t>=“</a:t>
            </a:r>
            <a:r>
              <a:rPr lang="ko-KR" altLang="en-US" sz="800" dirty="0" smtClean="0">
                <a:latin typeface="+mn-ea"/>
              </a:rPr>
              <a:t>경로</a:t>
            </a:r>
            <a:r>
              <a:rPr lang="en-US" altLang="ko-KR" sz="800" dirty="0" smtClean="0">
                <a:latin typeface="+mn-ea"/>
              </a:rPr>
              <a:t>” </a:t>
            </a:r>
            <a:r>
              <a:rPr lang="en-US" altLang="ko-KR" sz="800" dirty="0" err="1" smtClean="0">
                <a:latin typeface="+mn-ea"/>
              </a:rPr>
              <a:t>onclick</a:t>
            </a:r>
            <a:r>
              <a:rPr lang="en-US" altLang="ko-KR" sz="800" dirty="0" smtClean="0">
                <a:latin typeface="+mn-ea"/>
              </a:rPr>
              <a:t>=“</a:t>
            </a:r>
            <a:r>
              <a:rPr lang="en-US" altLang="ko-KR" sz="800" dirty="0" err="1" smtClean="0">
                <a:latin typeface="+mn-ea"/>
              </a:rPr>
              <a:t>window.open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en-US" altLang="ko-KR" sz="800" dirty="0" err="1" smtClean="0">
                <a:latin typeface="+mn-ea"/>
              </a:rPr>
              <a:t>this.href</a:t>
            </a:r>
            <a:r>
              <a:rPr lang="en-US" altLang="ko-KR" sz="800" dirty="0" smtClean="0">
                <a:latin typeface="+mn-ea"/>
              </a:rPr>
              <a:t>, ‘</a:t>
            </a:r>
            <a:r>
              <a:rPr lang="ko-KR" altLang="en-US" sz="800" dirty="0" smtClean="0">
                <a:latin typeface="+mn-ea"/>
              </a:rPr>
              <a:t>이름</a:t>
            </a:r>
            <a:r>
              <a:rPr lang="en-US" altLang="ko-KR" sz="800" dirty="0" smtClean="0">
                <a:latin typeface="+mn-ea"/>
              </a:rPr>
              <a:t>’, ‘top=100, left=100, width=100, height=100’, 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	       ‘location=no, </a:t>
            </a:r>
            <a:r>
              <a:rPr lang="en-US" altLang="ko-KR" sz="800" dirty="0" err="1" smtClean="0">
                <a:latin typeface="+mn-ea"/>
              </a:rPr>
              <a:t>menubar</a:t>
            </a:r>
            <a:r>
              <a:rPr lang="en-US" altLang="ko-KR" sz="800" dirty="0" smtClean="0">
                <a:latin typeface="+mn-ea"/>
              </a:rPr>
              <a:t>=no, toolbar=no, directories=no, status=no, resizable=no, scrollbars=no’); return false;”&gt;</a:t>
            </a:r>
            <a:r>
              <a:rPr lang="ko-KR" altLang="en-US" sz="800" dirty="0" smtClean="0">
                <a:latin typeface="+mn-ea"/>
              </a:rPr>
              <a:t>팝업열기</a:t>
            </a:r>
            <a:r>
              <a:rPr lang="en-US" altLang="ko-KR" sz="800" dirty="0" smtClean="0">
                <a:latin typeface="+mn-ea"/>
              </a:rPr>
              <a:t>&lt;/a&gt;   </a:t>
            </a:r>
            <a:br>
              <a:rPr lang="en-US" altLang="ko-KR" sz="800" dirty="0" smtClean="0">
                <a:latin typeface="+mn-ea"/>
              </a:rPr>
            </a:br>
            <a:endParaRPr lang="en-US" altLang="ko-KR" sz="8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레이어</a:t>
            </a:r>
            <a:r>
              <a:rPr lang="ko-KR" altLang="en-US" sz="1100" dirty="0" smtClean="0">
                <a:latin typeface="+mn-ea"/>
              </a:rPr>
              <a:t> 팝업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제이쿼리를 이용해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display </a:t>
            </a:r>
            <a:r>
              <a:rPr lang="ko-KR" altLang="en-US" sz="1100" dirty="0" smtClean="0">
                <a:latin typeface="+mn-ea"/>
              </a:rPr>
              <a:t>속성으로 구현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</a:t>
            </a:r>
            <a:r>
              <a:rPr lang="en-US" altLang="ko-KR" sz="800" dirty="0" smtClean="0">
                <a:latin typeface="+mn-ea"/>
              </a:rPr>
              <a:t>&lt;div&gt;&lt;/div&gt;</a:t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       $(‘</a:t>
            </a:r>
            <a:r>
              <a:rPr lang="ko-KR" altLang="en-US" sz="800" dirty="0" smtClean="0">
                <a:latin typeface="+mn-ea"/>
              </a:rPr>
              <a:t>대상</a:t>
            </a:r>
            <a:r>
              <a:rPr lang="en-US" altLang="ko-KR" sz="800" dirty="0" smtClean="0">
                <a:latin typeface="+mn-ea"/>
              </a:rPr>
              <a:t>').</a:t>
            </a:r>
            <a:r>
              <a:rPr lang="en-US" altLang="ko-KR" sz="800" dirty="0" err="1" smtClean="0">
                <a:latin typeface="+mn-ea"/>
              </a:rPr>
              <a:t>css</a:t>
            </a:r>
            <a:r>
              <a:rPr lang="en-US" altLang="ko-KR" sz="800" dirty="0" smtClean="0">
                <a:latin typeface="+mn-ea"/>
              </a:rPr>
              <a:t>("</a:t>
            </a:r>
            <a:r>
              <a:rPr lang="en-US" altLang="ko-KR" sz="800" dirty="0" err="1" smtClean="0">
                <a:latin typeface="+mn-ea"/>
              </a:rPr>
              <a:t>display","block</a:t>
            </a:r>
            <a:r>
              <a:rPr lang="en-US" altLang="ko-KR" sz="800" dirty="0" smtClean="0">
                <a:latin typeface="+mn-ea"/>
              </a:rPr>
              <a:t>")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폼이 적용된 </a:t>
            </a:r>
            <a:r>
              <a:rPr lang="ko-KR" altLang="en-US" sz="1100" dirty="0" err="1" smtClean="0">
                <a:latin typeface="+mn-ea"/>
              </a:rPr>
              <a:t>레이어</a:t>
            </a:r>
            <a:r>
              <a:rPr lang="ko-KR" altLang="en-US" sz="1100" dirty="0" smtClean="0">
                <a:latin typeface="+mn-ea"/>
              </a:rPr>
              <a:t> 팝업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common / inc / pop </a:t>
            </a:r>
            <a:r>
              <a:rPr lang="ko-KR" altLang="en-US" sz="1100" dirty="0" smtClean="0">
                <a:latin typeface="+mn-ea"/>
              </a:rPr>
              <a:t>폴더 내에 </a:t>
            </a:r>
            <a:r>
              <a:rPr lang="en-US" altLang="ko-KR" sz="1100" dirty="0" err="1" smtClean="0">
                <a:latin typeface="+mn-ea"/>
              </a:rPr>
              <a:t>iframe</a:t>
            </a:r>
            <a:r>
              <a:rPr lang="en-US" altLang="ko-KR" sz="1100" dirty="0" smtClean="0">
                <a:latin typeface="+mn-ea"/>
              </a:rPr>
              <a:t>_</a:t>
            </a:r>
            <a:r>
              <a:rPr lang="ko-KR" altLang="en-US" sz="1100" dirty="0" smtClean="0">
                <a:latin typeface="+mn-ea"/>
              </a:rPr>
              <a:t>파일이름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htm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형식으로 </a:t>
            </a:r>
            <a:r>
              <a:rPr lang="ko-KR" altLang="en-US" sz="1100" dirty="0" err="1" smtClean="0">
                <a:latin typeface="+mn-ea"/>
              </a:rPr>
              <a:t>컨텐츠</a:t>
            </a:r>
            <a:r>
              <a:rPr lang="ko-KR" altLang="en-US" sz="1100" dirty="0" smtClean="0">
                <a:latin typeface="+mn-ea"/>
              </a:rPr>
              <a:t> 내용을 별도로 저장 후 </a:t>
            </a:r>
            <a:r>
              <a:rPr lang="en-US" altLang="ko-KR" sz="1100" dirty="0" err="1" smtClean="0">
                <a:latin typeface="+mn-ea"/>
              </a:rPr>
              <a:t>iframe</a:t>
            </a:r>
            <a:r>
              <a:rPr lang="ko-KR" altLang="en-US" sz="1100" dirty="0" smtClean="0">
                <a:latin typeface="+mn-ea"/>
              </a:rPr>
              <a:t>을 이용하여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err="1" smtClean="0">
                <a:latin typeface="+mn-ea"/>
              </a:rPr>
              <a:t>레이어</a:t>
            </a:r>
            <a:r>
              <a:rPr lang="ko-KR" altLang="en-US" sz="1100" dirty="0" smtClean="0">
                <a:latin typeface="+mn-ea"/>
              </a:rPr>
              <a:t> 팝업 구현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 </a:t>
            </a:r>
            <a:r>
              <a:rPr lang="en-US" altLang="ko-KR" sz="800" dirty="0" smtClean="0">
                <a:latin typeface="+mn-ea"/>
              </a:rPr>
              <a:t>&lt;div&gt;&lt;</a:t>
            </a:r>
            <a:r>
              <a:rPr lang="en-US" altLang="ko-KR" sz="800" dirty="0" err="1" smtClean="0">
                <a:latin typeface="+mn-ea"/>
              </a:rPr>
              <a:t>iframe</a:t>
            </a:r>
            <a:r>
              <a:rPr lang="en-US" altLang="ko-KR" sz="800" dirty="0" smtClean="0">
                <a:latin typeface="+mn-ea"/>
              </a:rPr>
              <a:t> id=“" name=“" </a:t>
            </a:r>
            <a:r>
              <a:rPr lang="en-US" altLang="ko-KR" sz="800" dirty="0" err="1" smtClean="0">
                <a:latin typeface="+mn-ea"/>
              </a:rPr>
              <a:t>frameborder</a:t>
            </a:r>
            <a:r>
              <a:rPr lang="en-US" altLang="ko-KR" sz="800" dirty="0" smtClean="0">
                <a:latin typeface="+mn-ea"/>
              </a:rPr>
              <a:t>="no" scrolling="no" </a:t>
            </a:r>
            <a:r>
              <a:rPr lang="en-US" altLang="ko-KR" sz="800" dirty="0" err="1" smtClean="0">
                <a:latin typeface="+mn-ea"/>
              </a:rPr>
              <a:t>src</a:t>
            </a:r>
            <a:r>
              <a:rPr lang="en-US" altLang="ko-KR" sz="800" dirty="0" smtClean="0">
                <a:latin typeface="+mn-ea"/>
              </a:rPr>
              <a:t>=“</a:t>
            </a:r>
            <a:r>
              <a:rPr lang="ko-KR" altLang="en-US" sz="800" dirty="0" smtClean="0">
                <a:latin typeface="+mn-ea"/>
              </a:rPr>
              <a:t>경로</a:t>
            </a:r>
            <a:r>
              <a:rPr lang="en-US" altLang="ko-KR" sz="800" dirty="0" smtClean="0">
                <a:latin typeface="+mn-ea"/>
              </a:rPr>
              <a:t>" width=“" height=“"&gt;&lt;/</a:t>
            </a:r>
            <a:r>
              <a:rPr lang="en-US" altLang="ko-KR" sz="800" dirty="0" err="1" smtClean="0">
                <a:latin typeface="+mn-ea"/>
              </a:rPr>
              <a:t>iframe</a:t>
            </a:r>
            <a:r>
              <a:rPr lang="en-US" altLang="ko-KR" sz="800" dirty="0" smtClean="0">
                <a:latin typeface="+mn-ea"/>
              </a:rPr>
              <a:t>&gt;&lt;/div&gt;</a:t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       $(‘</a:t>
            </a:r>
            <a:r>
              <a:rPr lang="ko-KR" altLang="en-US" sz="800" dirty="0" smtClean="0">
                <a:latin typeface="+mn-ea"/>
              </a:rPr>
              <a:t>대상</a:t>
            </a:r>
            <a:r>
              <a:rPr lang="en-US" altLang="ko-KR" sz="800" dirty="0" smtClean="0">
                <a:latin typeface="+mn-ea"/>
              </a:rPr>
              <a:t>').</a:t>
            </a:r>
            <a:r>
              <a:rPr lang="en-US" altLang="ko-KR" sz="800" dirty="0" err="1" smtClean="0">
                <a:latin typeface="+mn-ea"/>
              </a:rPr>
              <a:t>css</a:t>
            </a:r>
            <a:r>
              <a:rPr lang="en-US" altLang="ko-KR" sz="800" dirty="0" smtClean="0">
                <a:latin typeface="+mn-ea"/>
              </a:rPr>
              <a:t>("</a:t>
            </a:r>
            <a:r>
              <a:rPr lang="en-US" altLang="ko-KR" sz="800" dirty="0" err="1" smtClean="0">
                <a:latin typeface="+mn-ea"/>
              </a:rPr>
              <a:t>display","block</a:t>
            </a:r>
            <a:r>
              <a:rPr lang="en-US" altLang="ko-KR" sz="800" dirty="0" smtClean="0">
                <a:latin typeface="+mn-ea"/>
              </a:rPr>
              <a:t>")</a:t>
            </a:r>
          </a:p>
          <a:p>
            <a:pPr marL="685800" lvl="1" indent="-228600">
              <a:lnSpc>
                <a:spcPct val="150000"/>
              </a:lnSpc>
              <a:buFontTx/>
              <a:buChar char="-"/>
            </a:pPr>
            <a:endParaRPr lang="en-US" altLang="ko-KR" sz="8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모달</a:t>
            </a:r>
            <a:r>
              <a:rPr lang="ko-KR" altLang="en-US" sz="1100" dirty="0" smtClean="0">
                <a:latin typeface="+mn-ea"/>
              </a:rPr>
              <a:t> 팝업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소스 위치</a:t>
            </a:r>
            <a:r>
              <a:rPr lang="en-US" altLang="ko-KR" sz="1100" dirty="0" smtClean="0">
                <a:latin typeface="+mn-ea"/>
              </a:rPr>
              <a:t>: source/</a:t>
            </a:r>
            <a:r>
              <a:rPr lang="en-US" altLang="ko-KR" sz="1100" dirty="0" err="1" smtClean="0">
                <a:latin typeface="+mn-ea"/>
              </a:rPr>
              <a:t>modal_popup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주의 사항</a:t>
            </a:r>
            <a:r>
              <a:rPr lang="en-US" altLang="ko-KR" sz="1100" dirty="0" smtClean="0">
                <a:latin typeface="+mn-ea"/>
              </a:rPr>
              <a:t>: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IE6</a:t>
            </a:r>
            <a:r>
              <a:rPr lang="ko-KR" altLang="en-US" sz="1100" dirty="0" smtClean="0">
                <a:latin typeface="+mn-ea"/>
              </a:rPr>
              <a:t>에서만 팝업창이 고정되어 스크롤에 따라 항상 중앙에 위치하지 않음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팝업을 링크시키고자 하는 곳에 반드시 </a:t>
            </a:r>
            <a:r>
              <a:rPr lang="en-US" altLang="ko-KR" sz="1100" dirty="0" err="1" smtClean="0">
                <a:latin typeface="+mn-ea"/>
              </a:rPr>
              <a:t>rel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애트리뷰트가</a:t>
            </a:r>
            <a:r>
              <a:rPr lang="ko-KR" altLang="en-US" sz="1100" dirty="0" smtClean="0">
                <a:latin typeface="+mn-ea"/>
              </a:rPr>
              <a:t> 있어야 함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en-US" altLang="ko-KR" sz="1100" dirty="0" err="1" smtClean="0">
                <a:latin typeface="+mn-ea"/>
              </a:rPr>
              <a:t>js</a:t>
            </a:r>
            <a:r>
              <a:rPr lang="ko-KR" altLang="en-US" sz="1100" dirty="0" smtClean="0">
                <a:latin typeface="+mn-ea"/>
              </a:rPr>
              <a:t>파일 </a:t>
            </a:r>
            <a:r>
              <a:rPr lang="en-US" altLang="ko-KR" sz="1100" dirty="0" smtClean="0">
                <a:latin typeface="+mn-ea"/>
              </a:rPr>
              <a:t>164</a:t>
            </a:r>
            <a:r>
              <a:rPr lang="ko-KR" altLang="en-US" sz="1100" dirty="0" smtClean="0">
                <a:latin typeface="+mn-ea"/>
              </a:rPr>
              <a:t>번 줄 </a:t>
            </a:r>
            <a:r>
              <a:rPr lang="en-US" altLang="ko-KR" sz="1100" dirty="0" smtClean="0">
                <a:latin typeface="+mn-ea"/>
              </a:rPr>
              <a:t>speeds:{slow:0;fast:0;default:0} </a:t>
            </a:r>
            <a:r>
              <a:rPr lang="ko-KR" altLang="en-US" sz="1100" dirty="0" smtClean="0">
                <a:latin typeface="+mn-ea"/>
              </a:rPr>
              <a:t>부분에서 </a:t>
            </a:r>
            <a:r>
              <a:rPr lang="ko-KR" altLang="en-US" sz="1100" dirty="0" err="1" smtClean="0">
                <a:latin typeface="+mn-ea"/>
              </a:rPr>
              <a:t>모달</a:t>
            </a:r>
            <a:r>
              <a:rPr lang="ko-KR" altLang="en-US" sz="1100" smtClean="0">
                <a:latin typeface="+mn-ea"/>
              </a:rPr>
              <a:t> 팝업이 보이는 속도를 지정할 수 있음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769802" cy="468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4) ellipsis 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사용 방법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엘립시스 부분 선언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필요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태그에 </a:t>
            </a:r>
            <a:r>
              <a:rPr lang="en-US" altLang="ko-KR" sz="1100" dirty="0" smtClean="0">
                <a:latin typeface="+mn-ea"/>
              </a:rPr>
              <a:t>class=“ellipsis” </a:t>
            </a:r>
            <a:r>
              <a:rPr lang="ko-KR" altLang="en-US" sz="1100" dirty="0" smtClean="0">
                <a:latin typeface="+mn-ea"/>
              </a:rPr>
              <a:t>속성 줄 것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엘립시스</a:t>
            </a:r>
            <a:r>
              <a:rPr lang="ko-KR" altLang="en-US" sz="1100" dirty="0" smtClean="0">
                <a:latin typeface="+mn-ea"/>
              </a:rPr>
              <a:t> 적용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무조건 </a:t>
            </a:r>
            <a:r>
              <a:rPr lang="ko-KR" altLang="en-US" sz="1100" dirty="0" err="1" smtClean="0">
                <a:latin typeface="+mn-ea"/>
              </a:rPr>
              <a:t>높이값을</a:t>
            </a:r>
            <a:r>
              <a:rPr lang="ko-KR" altLang="en-US" sz="1100" dirty="0" smtClean="0">
                <a:latin typeface="+mn-ea"/>
              </a:rPr>
              <a:t> 줄 것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적용할 부분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/* ellipsis */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.ellipsis{display:block;overflow:hidden;white-space:nowrap;text-overflow:ellipsis;-o-text-overflow: ellipsis}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</a:t>
            </a:r>
            <a:r>
              <a:rPr lang="en-US" altLang="ko-KR" sz="900" dirty="0" err="1" smtClean="0">
                <a:latin typeface="+mn-ea"/>
              </a:rPr>
              <a:t>ellipsis,x</a:t>
            </a:r>
            <a:r>
              <a:rPr lang="en-US" altLang="ko-KR" sz="900" dirty="0" smtClean="0">
                <a:latin typeface="+mn-ea"/>
              </a:rPr>
              <a:t>:-</a:t>
            </a:r>
            <a:r>
              <a:rPr lang="en-US" altLang="ko-KR" sz="900" dirty="0" err="1" smtClean="0">
                <a:latin typeface="+mn-ea"/>
              </a:rPr>
              <a:t>moz</a:t>
            </a:r>
            <a:r>
              <a:rPr lang="en-US" altLang="ko-KR" sz="900" dirty="0" smtClean="0">
                <a:latin typeface="+mn-ea"/>
              </a:rPr>
              <a:t>-any-</a:t>
            </a:r>
            <a:r>
              <a:rPr lang="en-US" altLang="ko-KR" sz="900" dirty="0" err="1" smtClean="0">
                <a:latin typeface="+mn-ea"/>
              </a:rPr>
              <a:t>link,x:default</a:t>
            </a:r>
            <a:r>
              <a:rPr lang="en-US" altLang="ko-KR" sz="900" dirty="0" smtClean="0">
                <a:latin typeface="+mn-ea"/>
              </a:rPr>
              <a:t>{white-space:normal;word-wrap:break-word;height:100%}/* Firefox ellipsis */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*+html .ellipsis{white-</a:t>
            </a:r>
            <a:r>
              <a:rPr lang="en-US" altLang="ko-KR" sz="900" dirty="0" err="1" smtClean="0">
                <a:latin typeface="+mn-ea"/>
              </a:rPr>
              <a:t>space:nowrap</a:t>
            </a:r>
            <a:r>
              <a:rPr lang="en-US" altLang="ko-KR" sz="900" dirty="0" smtClean="0">
                <a:latin typeface="+mn-ea"/>
              </a:rPr>
              <a:t>}/* ie7 ellipsis </a:t>
            </a:r>
            <a:r>
              <a:rPr lang="ko-KR" altLang="en-US" sz="900" dirty="0" smtClean="0">
                <a:latin typeface="+mn-ea"/>
              </a:rPr>
              <a:t>복구 *</a:t>
            </a:r>
            <a:r>
              <a:rPr lang="en-US" altLang="ko-KR" sz="900" dirty="0" smtClean="0">
                <a:latin typeface="+mn-ea"/>
              </a:rPr>
              <a:t>/</a:t>
            </a:r>
          </a:p>
          <a:p>
            <a:pPr marL="1143000" lvl="2" indent="-228600">
              <a:lnSpc>
                <a:spcPct val="150000"/>
              </a:lnSpc>
            </a:pP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endParaRPr lang="en-US" altLang="ko-KR" sz="9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5) Tab </a:t>
            </a:r>
            <a:r>
              <a:rPr lang="ko-KR" altLang="en-US" sz="1400" b="1" dirty="0" smtClean="0">
                <a:latin typeface="+mn-ea"/>
              </a:rPr>
              <a:t>메뉴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</a:t>
            </a:r>
            <a:r>
              <a:rPr lang="en-US" altLang="ko-KR" sz="1100" dirty="0" smtClean="0">
                <a:latin typeface="+mn-ea"/>
              </a:rPr>
              <a:t>: source/tab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주의 사항</a:t>
            </a:r>
            <a:r>
              <a:rPr lang="en-US" altLang="ko-KR" sz="1100" dirty="0" smtClean="0">
                <a:latin typeface="+mn-ea"/>
              </a:rPr>
              <a:t>: 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tab.css </a:t>
            </a:r>
            <a:r>
              <a:rPr lang="ko-KR" altLang="en-US" sz="1100" dirty="0" smtClean="0">
                <a:latin typeface="+mn-ea"/>
              </a:rPr>
              <a:t>파일 내의 </a:t>
            </a:r>
            <a:r>
              <a:rPr lang="en-US" altLang="ko-KR" sz="1100" dirty="0" smtClean="0">
                <a:latin typeface="+mn-ea"/>
              </a:rPr>
              <a:t>.current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“</a:t>
            </a:r>
            <a:r>
              <a:rPr lang="en-US" altLang="ko-KR" sz="1100" dirty="0" err="1" smtClean="0">
                <a:latin typeface="+mn-ea"/>
              </a:rPr>
              <a:t>jquery.tools.min.js</a:t>
            </a:r>
            <a:r>
              <a:rPr lang="en-US" altLang="ko-KR" sz="1100" dirty="0" smtClean="0">
                <a:latin typeface="+mn-ea"/>
              </a:rPr>
              <a:t>”</a:t>
            </a:r>
            <a:r>
              <a:rPr lang="ko-KR" altLang="en-US" sz="1100" dirty="0" smtClean="0">
                <a:latin typeface="+mn-ea"/>
              </a:rPr>
              <a:t>에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미리 선언되어 있는 부분임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endParaRPr lang="en-US" altLang="ko-KR" sz="9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55339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6) </a:t>
            </a:r>
            <a:r>
              <a:rPr lang="en-US" altLang="ko-KR" sz="1400" b="1" dirty="0" err="1" smtClean="0">
                <a:latin typeface="+mn-ea"/>
              </a:rPr>
              <a:t>png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사용 방법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en-US" altLang="ko-KR" sz="1100" dirty="0" smtClean="0">
                <a:latin typeface="+mn-ea"/>
              </a:rPr>
              <a:t>.png24 </a:t>
            </a:r>
            <a:r>
              <a:rPr lang="ko-KR" altLang="en-US" sz="1100" dirty="0" smtClean="0">
                <a:latin typeface="+mn-ea"/>
              </a:rPr>
              <a:t>선언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필요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태그에 </a:t>
            </a:r>
            <a:r>
              <a:rPr lang="en-US" altLang="ko-KR" sz="1100" dirty="0" smtClean="0">
                <a:latin typeface="+mn-ea"/>
              </a:rPr>
              <a:t>class=“png24” </a:t>
            </a:r>
            <a:r>
              <a:rPr lang="ko-KR" altLang="en-US" sz="1100" dirty="0" smtClean="0">
                <a:latin typeface="+mn-ea"/>
              </a:rPr>
              <a:t>속성 줄 것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적용할 부분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.png24 {</a:t>
            </a:r>
            <a:r>
              <a:rPr lang="en-US" altLang="ko-KR" sz="900" dirty="0" err="1" smtClean="0">
                <a:latin typeface="+mn-ea"/>
              </a:rPr>
              <a:t>tmp:expression</a:t>
            </a:r>
            <a:r>
              <a:rPr lang="en-US" altLang="ko-KR" sz="900" dirty="0" smtClean="0">
                <a:latin typeface="+mn-ea"/>
              </a:rPr>
              <a:t>(setPng24(this))}</a:t>
            </a:r>
          </a:p>
          <a:p>
            <a:pPr marL="1143000" lvl="2" indent="-228600">
              <a:lnSpc>
                <a:spcPct val="150000"/>
              </a:lnSpc>
            </a:pPr>
            <a:endParaRPr lang="en-US" altLang="ko-KR" sz="9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js</a:t>
            </a:r>
            <a:r>
              <a:rPr lang="ko-KR" altLang="en-US" sz="1100" dirty="0" smtClean="0">
                <a:latin typeface="+mn-ea"/>
              </a:rPr>
              <a:t>에 적용할 부분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//</a:t>
            </a:r>
            <a:r>
              <a:rPr lang="en-US" altLang="ko-KR" sz="900" dirty="0" err="1" smtClean="0">
                <a:latin typeface="+mn-ea"/>
              </a:rPr>
              <a:t>png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function setPng24(</a:t>
            </a:r>
            <a:r>
              <a:rPr lang="en-US" altLang="ko-KR" sz="900" dirty="0" err="1" smtClean="0">
                <a:latin typeface="+mn-ea"/>
              </a:rPr>
              <a:t>obj</a:t>
            </a:r>
            <a:r>
              <a:rPr lang="en-US" altLang="ko-KR" sz="900" dirty="0" smtClean="0">
                <a:latin typeface="+mn-ea"/>
              </a:rPr>
              <a:t>){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err="1" smtClean="0">
                <a:latin typeface="+mn-ea"/>
              </a:rPr>
              <a:t>obj.width</a:t>
            </a:r>
            <a:r>
              <a:rPr lang="en-US" altLang="ko-KR" sz="900" dirty="0" smtClean="0">
                <a:latin typeface="+mn-ea"/>
              </a:rPr>
              <a:t>=</a:t>
            </a:r>
            <a:r>
              <a:rPr lang="en-US" altLang="ko-KR" sz="900" dirty="0" err="1" smtClean="0">
                <a:latin typeface="+mn-ea"/>
              </a:rPr>
              <a:t>obj.height</a:t>
            </a:r>
            <a:r>
              <a:rPr lang="en-US" altLang="ko-KR" sz="900" dirty="0" smtClean="0">
                <a:latin typeface="+mn-ea"/>
              </a:rPr>
              <a:t>=1;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err="1" smtClean="0">
                <a:latin typeface="+mn-ea"/>
              </a:rPr>
              <a:t>obj.className</a:t>
            </a:r>
            <a:r>
              <a:rPr lang="en-US" altLang="ko-KR" sz="900" dirty="0" smtClean="0">
                <a:latin typeface="+mn-ea"/>
              </a:rPr>
              <a:t>=</a:t>
            </a:r>
            <a:r>
              <a:rPr lang="en-US" altLang="ko-KR" sz="900" dirty="0" err="1" smtClean="0">
                <a:latin typeface="+mn-ea"/>
              </a:rPr>
              <a:t>obj.className.replace</a:t>
            </a:r>
            <a:r>
              <a:rPr lang="en-US" altLang="ko-KR" sz="900" dirty="0" smtClean="0">
                <a:latin typeface="+mn-ea"/>
              </a:rPr>
              <a:t>(/\bpng24\b/</a:t>
            </a:r>
            <a:r>
              <a:rPr lang="en-US" altLang="ko-KR" sz="900" dirty="0" err="1" smtClean="0">
                <a:latin typeface="+mn-ea"/>
              </a:rPr>
              <a:t>i</a:t>
            </a:r>
            <a:r>
              <a:rPr lang="en-US" altLang="ko-KR" sz="900" dirty="0" smtClean="0">
                <a:latin typeface="+mn-ea"/>
              </a:rPr>
              <a:t>,'');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err="1" smtClean="0">
                <a:latin typeface="+mn-ea"/>
              </a:rPr>
              <a:t>obj.style.filter</a:t>
            </a:r>
            <a:r>
              <a:rPr lang="en-US" altLang="ko-KR" sz="900" dirty="0" smtClean="0">
                <a:latin typeface="+mn-ea"/>
              </a:rPr>
              <a:t> =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"</a:t>
            </a:r>
            <a:r>
              <a:rPr lang="en-US" altLang="ko-KR" sz="900" dirty="0" err="1" smtClean="0">
                <a:latin typeface="+mn-ea"/>
              </a:rPr>
              <a:t>progid:DXImageTransform.Microsoft.AlphaImageLoader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='"+ obj.src +"',</a:t>
            </a:r>
            <a:r>
              <a:rPr lang="en-US" altLang="ko-KR" sz="900" dirty="0" err="1" smtClean="0">
                <a:latin typeface="+mn-ea"/>
              </a:rPr>
              <a:t>sizingMethod</a:t>
            </a:r>
            <a:r>
              <a:rPr lang="en-US" altLang="ko-KR" sz="900" dirty="0" smtClean="0">
                <a:latin typeface="+mn-ea"/>
              </a:rPr>
              <a:t>='image');"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obj.src='';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return '';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8715848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7) quick(</a:t>
            </a:r>
            <a:r>
              <a:rPr lang="ko-KR" altLang="en-US" sz="1400" b="1" dirty="0" smtClean="0">
                <a:latin typeface="+mn-ea"/>
              </a:rPr>
              <a:t>상하 스크롤을 따라다니는 메뉴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사용 방법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Html </a:t>
            </a:r>
            <a:r>
              <a:rPr lang="ko-KR" altLang="en-US" sz="1100" dirty="0" smtClean="0">
                <a:latin typeface="+mn-ea"/>
              </a:rPr>
              <a:t>파일에 스크립트 선언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/jquery-1.6.1.min.js"&gt;&lt;/script&gt;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Html </a:t>
            </a:r>
            <a:r>
              <a:rPr lang="ko-KR" altLang="en-US" sz="1100" dirty="0" smtClean="0">
                <a:latin typeface="+mn-ea"/>
              </a:rPr>
              <a:t>파일 </a:t>
            </a:r>
            <a:r>
              <a:rPr lang="en-US" altLang="ko-KR" sz="1100" dirty="0" smtClean="0">
                <a:latin typeface="+mn-ea"/>
              </a:rPr>
              <a:t>&lt;body&gt;</a:t>
            </a:r>
            <a:r>
              <a:rPr lang="ko-KR" altLang="en-US" sz="1100" dirty="0" smtClean="0">
                <a:latin typeface="+mn-ea"/>
              </a:rPr>
              <a:t>태그 끝나기 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다음 부분 추가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 id="floater"&gt;&lt;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/btn_top.png" width="46px" height="60px" alt="</a:t>
            </a:r>
            <a:r>
              <a:rPr lang="ko-KR" altLang="en-US" sz="900" dirty="0" smtClean="0">
                <a:latin typeface="+mn-ea"/>
              </a:rPr>
              <a:t>위로</a:t>
            </a:r>
            <a:r>
              <a:rPr lang="en-US" altLang="ko-KR" sz="900" dirty="0" smtClean="0">
                <a:latin typeface="+mn-ea"/>
              </a:rPr>
              <a:t>" title="</a:t>
            </a:r>
            <a:r>
              <a:rPr lang="ko-KR" altLang="en-US" sz="900" dirty="0" smtClean="0">
                <a:latin typeface="+mn-ea"/>
              </a:rPr>
              <a:t>위로</a:t>
            </a:r>
            <a:r>
              <a:rPr lang="en-US" altLang="ko-KR" sz="900" dirty="0" smtClean="0">
                <a:latin typeface="+mn-ea"/>
              </a:rPr>
              <a:t>" class="png24" /&gt;&lt;/div&gt;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$(window).scroll(function() {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err="1" smtClean="0">
                <a:latin typeface="+mn-ea"/>
              </a:rPr>
              <a:t>var</a:t>
            </a:r>
            <a:r>
              <a:rPr lang="en-US" altLang="ko-KR" sz="900" dirty="0" smtClean="0">
                <a:latin typeface="+mn-ea"/>
              </a:rPr>
              <a:t> position = $(window).</a:t>
            </a:r>
            <a:r>
              <a:rPr lang="en-US" altLang="ko-KR" sz="900" dirty="0" err="1" smtClean="0">
                <a:latin typeface="+mn-ea"/>
              </a:rPr>
              <a:t>scrollTop</a:t>
            </a:r>
            <a:r>
              <a:rPr lang="en-US" altLang="ko-KR" sz="900" dirty="0" smtClean="0">
                <a:latin typeface="+mn-ea"/>
              </a:rPr>
              <a:t>(); // </a:t>
            </a:r>
            <a:r>
              <a:rPr lang="ko-KR" altLang="en-US" sz="900" dirty="0" smtClean="0">
                <a:latin typeface="+mn-ea"/>
              </a:rPr>
              <a:t>현재 </a:t>
            </a:r>
            <a:r>
              <a:rPr lang="ko-KR" altLang="en-US" sz="900" dirty="0" err="1" smtClean="0">
                <a:latin typeface="+mn-ea"/>
              </a:rPr>
              <a:t>스크롤바의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위치값을</a:t>
            </a:r>
            <a:r>
              <a:rPr lang="ko-KR" altLang="en-US" sz="900" dirty="0" smtClean="0">
                <a:latin typeface="+mn-ea"/>
              </a:rPr>
              <a:t> 반환합니다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$("#floater").stop().animate({ top: position + "</a:t>
            </a:r>
            <a:r>
              <a:rPr lang="en-US" altLang="ko-KR" sz="900" dirty="0" err="1" smtClean="0">
                <a:latin typeface="+mn-ea"/>
              </a:rPr>
              <a:t>px</a:t>
            </a:r>
            <a:r>
              <a:rPr lang="en-US" altLang="ko-KR" sz="900" dirty="0" smtClean="0">
                <a:latin typeface="+mn-ea"/>
              </a:rPr>
              <a:t>" }, 1000); //</a:t>
            </a:r>
            <a:r>
              <a:rPr lang="ko-KR" altLang="en-US" sz="900" dirty="0" smtClean="0">
                <a:latin typeface="+mn-ea"/>
              </a:rPr>
              <a:t>해당 오브젝트 </a:t>
            </a:r>
            <a:r>
              <a:rPr lang="ko-KR" altLang="en-US" sz="900" dirty="0" err="1" smtClean="0">
                <a:latin typeface="+mn-ea"/>
              </a:rPr>
              <a:t>위치값</a:t>
            </a:r>
            <a:r>
              <a:rPr lang="ko-KR" altLang="en-US" sz="900" dirty="0" smtClean="0">
                <a:latin typeface="+mn-ea"/>
              </a:rPr>
              <a:t> 재설정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});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$("#floater").click(function() {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if ($(window).</a:t>
            </a:r>
            <a:r>
              <a:rPr lang="en-US" altLang="ko-KR" sz="900" dirty="0" err="1" smtClean="0">
                <a:latin typeface="+mn-ea"/>
              </a:rPr>
              <a:t>scrollTop</a:t>
            </a:r>
            <a:r>
              <a:rPr lang="en-US" altLang="ko-KR" sz="900" dirty="0" smtClean="0">
                <a:latin typeface="+mn-ea"/>
              </a:rPr>
              <a:t>() &gt; 0) {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$('html, body').animate({ </a:t>
            </a:r>
            <a:r>
              <a:rPr lang="en-US" altLang="ko-KR" sz="900" dirty="0" err="1" smtClean="0">
                <a:latin typeface="+mn-ea"/>
              </a:rPr>
              <a:t>scrollTop</a:t>
            </a:r>
            <a:r>
              <a:rPr lang="en-US" altLang="ko-KR" sz="900" dirty="0" smtClean="0">
                <a:latin typeface="+mn-ea"/>
              </a:rPr>
              <a:t>: 0 }, 1000);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}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});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en-US" altLang="ko-KR" sz="1100" dirty="0" smtClean="0">
                <a:latin typeface="+mn-ea"/>
              </a:rPr>
              <a:t>#floater </a:t>
            </a:r>
            <a:r>
              <a:rPr lang="ko-KR" altLang="en-US" sz="1100" dirty="0" smtClean="0">
                <a:latin typeface="+mn-ea"/>
              </a:rPr>
              <a:t>선언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적용할 부분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#floater{width:46px;height:60px;position:absolute;left:50%;margin-left:452px;z-index:999} //margin-left </a:t>
            </a:r>
            <a:r>
              <a:rPr lang="ko-KR" altLang="en-US" sz="900" dirty="0" smtClean="0">
                <a:latin typeface="+mn-ea"/>
              </a:rPr>
              <a:t>값은 중앙에서부터 띄워주고자 하는 </a:t>
            </a:r>
            <a:r>
              <a:rPr lang="ko-KR" altLang="en-US" sz="900" dirty="0" err="1" smtClean="0">
                <a:latin typeface="+mn-ea"/>
              </a:rPr>
              <a:t>넓이값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#floater 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{position:absolute;top:240px;cursor:pointer} //</a:t>
            </a:r>
            <a:r>
              <a:rPr lang="ko-KR" altLang="en-US" sz="900" dirty="0" smtClean="0">
                <a:latin typeface="+mn-ea"/>
              </a:rPr>
              <a:t>이미지를 위에서 띄워주고 싶은 만큼 </a:t>
            </a:r>
            <a:r>
              <a:rPr lang="en-US" altLang="ko-KR" sz="900" dirty="0" smtClean="0">
                <a:latin typeface="+mn-ea"/>
              </a:rPr>
              <a:t>top</a:t>
            </a:r>
            <a:r>
              <a:rPr lang="ko-KR" altLang="en-US" sz="900" dirty="0" smtClean="0">
                <a:latin typeface="+mn-ea"/>
              </a:rPr>
              <a:t>값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err="1" smtClean="0">
                <a:latin typeface="+mn-ea"/>
              </a:rPr>
              <a:t>높이값</a:t>
            </a:r>
            <a:r>
              <a:rPr lang="en-US" altLang="ko-KR" sz="900" dirty="0" smtClean="0">
                <a:latin typeface="+mn-ea"/>
              </a:rPr>
              <a:t>)</a:t>
            </a:r>
            <a:r>
              <a:rPr lang="ko-KR" altLang="en-US" sz="900" dirty="0" smtClean="0">
                <a:latin typeface="+mn-ea"/>
              </a:rPr>
              <a:t> 지정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504" y="-27384"/>
            <a:ext cx="2520280" cy="346050"/>
          </a:xfrm>
          <a:ln>
            <a:noFill/>
          </a:ln>
        </p:spPr>
        <p:txBody>
          <a:bodyPr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solidFill>
                  <a:schemeClr val="bg1"/>
                </a:solidFill>
                <a:latin typeface="Verdana" pitchFamily="34" charset="0"/>
              </a:rPr>
              <a:t>Version </a:t>
            </a:r>
            <a:r>
              <a:rPr lang="ko-KR" altLang="en-US" sz="1800" dirty="0" smtClean="0">
                <a:solidFill>
                  <a:schemeClr val="bg1"/>
                </a:solidFill>
                <a:latin typeface="Verdana" pitchFamily="34" charset="0"/>
              </a:rPr>
              <a:t>및 수정일</a:t>
            </a:r>
            <a:endParaRPr lang="en-US" altLang="ko-KR" sz="1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3E9176D-9E50-4967-9BC9-31D112CA5B36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9" name="Group 149"/>
          <p:cNvGraphicFramePr>
            <a:graphicFrameLocks noGrp="1"/>
          </p:cNvGraphicFramePr>
          <p:nvPr/>
        </p:nvGraphicFramePr>
        <p:xfrm>
          <a:off x="156206" y="1034810"/>
          <a:ext cx="8835900" cy="5462608"/>
        </p:xfrm>
        <a:graphic>
          <a:graphicData uri="http://schemas.openxmlformats.org/drawingml/2006/table">
            <a:tbl>
              <a:tblPr/>
              <a:tblGrid>
                <a:gridCol w="699254"/>
                <a:gridCol w="699255"/>
                <a:gridCol w="5465557"/>
                <a:gridCol w="1971834"/>
              </a:tblGrid>
              <a:tr h="1952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문서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퍼블리싱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 템플릿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2011-08-17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2011-08-18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 템플릿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버튼 규칙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2011-08-25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 smtClean="0">
                          <a:latin typeface="돋움" pitchFamily="50" charset="-127"/>
                          <a:ea typeface="돋움" pitchFamily="50" charset="-127"/>
                        </a:rPr>
                        <a:t>Footer fixed(</a:t>
                      </a:r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브라우저 하단에 항상 따라다니는 </a:t>
                      </a:r>
                      <a:r>
                        <a:rPr lang="en-US" altLang="ko-KR" sz="800" b="0" dirty="0" smtClean="0">
                          <a:latin typeface="돋움" pitchFamily="50" charset="-127"/>
                          <a:ea typeface="돋움" pitchFamily="50" charset="-127"/>
                        </a:rPr>
                        <a:t>bar) </a:t>
                      </a:r>
                      <a:r>
                        <a:rPr lang="ko-KR" altLang="en-US" sz="800" b="0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2011-09-01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영역 안에서 사용하는 디자인 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scroll bar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2011-09-23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특수기호 문자 정리 파일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2011-09-30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 템플릿 사용 방법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2011-10-13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제이쿼리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slide show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템플릿 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김명희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8133958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8) </a:t>
            </a:r>
            <a:r>
              <a:rPr lang="ko-KR" altLang="en-US" sz="1400" b="1" dirty="0" err="1" smtClean="0">
                <a:latin typeface="+mn-ea"/>
              </a:rPr>
              <a:t>페이징</a:t>
            </a:r>
            <a:r>
              <a:rPr lang="en-US" altLang="ko-KR" sz="1400" b="1" dirty="0" smtClean="0">
                <a:latin typeface="+mn-ea"/>
              </a:rPr>
              <a:t>(paging)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파일 내 </a:t>
            </a:r>
            <a:r>
              <a:rPr lang="ko-KR" altLang="en-US" sz="1100" dirty="0" err="1" smtClean="0">
                <a:latin typeface="+mn-ea"/>
              </a:rPr>
              <a:t>페이징이</a:t>
            </a:r>
            <a:r>
              <a:rPr lang="ko-KR" altLang="en-US" sz="1100" dirty="0" smtClean="0">
                <a:latin typeface="+mn-ea"/>
              </a:rPr>
              <a:t> 들어가야 할 부분에 추가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&lt;!-- </a:t>
            </a:r>
            <a:r>
              <a:rPr lang="ko-KR" altLang="en-US" sz="900" dirty="0" err="1" smtClean="0">
                <a:latin typeface="+mn-ea"/>
              </a:rPr>
              <a:t>페이징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--&gt;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 class="paging"&gt;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 class="first"&gt;&lt;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/paging_first.gif" width="17px" height="18px" alt="</a:t>
            </a:r>
            <a:r>
              <a:rPr lang="ko-KR" altLang="en-US" sz="900" dirty="0" err="1" smtClean="0">
                <a:latin typeface="+mn-ea"/>
              </a:rPr>
              <a:t>맨처음</a:t>
            </a:r>
            <a:r>
              <a:rPr lang="en-US" altLang="ko-KR" sz="900" dirty="0" smtClean="0">
                <a:latin typeface="+mn-ea"/>
              </a:rPr>
              <a:t>" title="</a:t>
            </a:r>
            <a:r>
              <a:rPr lang="ko-KR" altLang="en-US" sz="900" dirty="0" err="1" smtClean="0">
                <a:latin typeface="+mn-ea"/>
              </a:rPr>
              <a:t>맨처음</a:t>
            </a:r>
            <a:r>
              <a:rPr lang="en-US" altLang="ko-KR" sz="900" dirty="0" smtClean="0">
                <a:latin typeface="+mn-ea"/>
              </a:rPr>
              <a:t>" /&gt;&lt;/a&gt;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 class="</a:t>
            </a:r>
            <a:r>
              <a:rPr lang="en-US" altLang="ko-KR" sz="900" dirty="0" err="1" smtClean="0">
                <a:latin typeface="+mn-ea"/>
              </a:rPr>
              <a:t>prev</a:t>
            </a:r>
            <a:r>
              <a:rPr lang="en-US" altLang="ko-KR" sz="900" dirty="0" smtClean="0">
                <a:latin typeface="+mn-ea"/>
              </a:rPr>
              <a:t>"&gt;&lt;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/paging_prev.gif" width="17px" height="18px" alt="</a:t>
            </a:r>
            <a:r>
              <a:rPr lang="ko-KR" altLang="en-US" sz="900" dirty="0" smtClean="0">
                <a:latin typeface="+mn-ea"/>
              </a:rPr>
              <a:t>이전</a:t>
            </a:r>
            <a:r>
              <a:rPr lang="en-US" altLang="ko-KR" sz="900" dirty="0" smtClean="0">
                <a:latin typeface="+mn-ea"/>
              </a:rPr>
              <a:t>" title="</a:t>
            </a:r>
            <a:r>
              <a:rPr lang="ko-KR" altLang="en-US" sz="900" dirty="0" smtClean="0">
                <a:latin typeface="+mn-ea"/>
              </a:rPr>
              <a:t>이전</a:t>
            </a:r>
            <a:r>
              <a:rPr lang="en-US" altLang="ko-KR" sz="900" dirty="0" smtClean="0">
                <a:latin typeface="+mn-ea"/>
              </a:rPr>
              <a:t>" /&gt;&lt;/a&gt;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&lt;!-- [D]</a:t>
            </a:r>
            <a:r>
              <a:rPr lang="ko-KR" altLang="en-US" sz="900" dirty="0" smtClean="0">
                <a:latin typeface="+mn-ea"/>
              </a:rPr>
              <a:t>현재페이지에서 </a:t>
            </a:r>
            <a:r>
              <a:rPr lang="en-US" altLang="ko-KR" sz="900" dirty="0" smtClean="0">
                <a:latin typeface="+mn-ea"/>
              </a:rPr>
              <a:t>a</a:t>
            </a:r>
            <a:r>
              <a:rPr lang="ko-KR" altLang="en-US" sz="900" dirty="0" smtClean="0">
                <a:latin typeface="+mn-ea"/>
              </a:rPr>
              <a:t>태그삭제 </a:t>
            </a:r>
            <a:r>
              <a:rPr lang="en-US" altLang="ko-KR" sz="900" dirty="0" smtClean="0">
                <a:latin typeface="+mn-ea"/>
              </a:rPr>
              <a:t>strong</a:t>
            </a:r>
            <a:r>
              <a:rPr lang="ko-KR" altLang="en-US" sz="900" dirty="0" smtClean="0">
                <a:latin typeface="+mn-ea"/>
              </a:rPr>
              <a:t>태그로 교체 </a:t>
            </a:r>
            <a:r>
              <a:rPr lang="en-US" altLang="ko-KR" sz="900" dirty="0" smtClean="0">
                <a:latin typeface="+mn-ea"/>
              </a:rPr>
              <a:t>--&gt;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 class="</a:t>
            </a:r>
            <a:r>
              <a:rPr lang="en-US" altLang="ko-KR" sz="900" dirty="0" err="1" smtClean="0">
                <a:latin typeface="+mn-ea"/>
              </a:rPr>
              <a:t>no_bg</a:t>
            </a:r>
            <a:r>
              <a:rPr lang="en-US" altLang="ko-KR" sz="900" dirty="0" smtClean="0">
                <a:latin typeface="+mn-ea"/>
              </a:rPr>
              <a:t>"&gt;&lt;strong&gt;1&lt;/strong&gt;&lt;/span&gt;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="#"&gt;2&lt;/a&gt;&lt;/span&gt;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="#"&gt;3&lt;/a&gt;&lt;/span&gt;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="#"&gt;4&lt;/a&gt;&lt;/span&gt;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="#"&gt;6&lt;/a&gt;&lt;/span&gt;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="#"&gt;7&lt;/a&gt;&lt;/span&gt;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="#"&gt;8&lt;/a&gt;&lt;/span&gt;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="#"&gt;9&lt;/a&gt;&lt;/span&gt;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&lt;span&gt;&lt;a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="#"&gt;10&lt;/a&gt;&lt;/span&gt;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 class="next"&gt;&lt;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/paging_next.gif" width="17px" height="18px" alt="</a:t>
            </a:r>
            <a:r>
              <a:rPr lang="ko-KR" altLang="en-US" sz="900" dirty="0" smtClean="0">
                <a:latin typeface="+mn-ea"/>
              </a:rPr>
              <a:t>다음</a:t>
            </a:r>
            <a:r>
              <a:rPr lang="en-US" altLang="ko-KR" sz="900" dirty="0" smtClean="0">
                <a:latin typeface="+mn-ea"/>
              </a:rPr>
              <a:t>" title="</a:t>
            </a:r>
            <a:r>
              <a:rPr lang="ko-KR" altLang="en-US" sz="900" dirty="0" smtClean="0">
                <a:latin typeface="+mn-ea"/>
              </a:rPr>
              <a:t>다음</a:t>
            </a:r>
            <a:r>
              <a:rPr lang="en-US" altLang="ko-KR" sz="900" dirty="0" smtClean="0">
                <a:latin typeface="+mn-ea"/>
              </a:rPr>
              <a:t>" /&gt;&lt;/a&gt;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 class="end"&gt;&lt;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="../common/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/paging_end.gif" width="17px" height="18px" alt="</a:t>
            </a:r>
            <a:r>
              <a:rPr lang="ko-KR" altLang="en-US" sz="900" dirty="0" err="1" smtClean="0">
                <a:latin typeface="+mn-ea"/>
              </a:rPr>
              <a:t>맨끝</a:t>
            </a:r>
            <a:r>
              <a:rPr lang="en-US" altLang="ko-KR" sz="900" dirty="0" smtClean="0">
                <a:latin typeface="+mn-ea"/>
              </a:rPr>
              <a:t>" title="</a:t>
            </a:r>
            <a:r>
              <a:rPr lang="ko-KR" altLang="en-US" sz="900" dirty="0" err="1" smtClean="0">
                <a:latin typeface="+mn-ea"/>
              </a:rPr>
              <a:t>맨끝</a:t>
            </a:r>
            <a:r>
              <a:rPr lang="en-US" altLang="ko-KR" sz="900" dirty="0" smtClean="0">
                <a:latin typeface="+mn-ea"/>
              </a:rPr>
              <a:t>" /&gt;&lt;/a&gt;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&lt;!-- //</a:t>
            </a:r>
            <a:r>
              <a:rPr lang="ko-KR" altLang="en-US" sz="900" dirty="0" err="1" smtClean="0">
                <a:latin typeface="+mn-ea"/>
              </a:rPr>
              <a:t>페이징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8905002" cy="2746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8) </a:t>
            </a:r>
            <a:r>
              <a:rPr lang="ko-KR" altLang="en-US" sz="1400" b="1" dirty="0" err="1" smtClean="0">
                <a:latin typeface="+mn-ea"/>
              </a:rPr>
              <a:t>페이징</a:t>
            </a:r>
            <a:r>
              <a:rPr lang="en-US" altLang="ko-KR" sz="1400" b="1" dirty="0" smtClean="0">
                <a:latin typeface="+mn-ea"/>
              </a:rPr>
              <a:t>(paging)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css</a:t>
            </a:r>
            <a:r>
              <a:rPr lang="ko-KR" altLang="en-US" sz="1100" dirty="0" smtClean="0">
                <a:latin typeface="+mn-ea"/>
              </a:rPr>
              <a:t>에 적용할 부분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/* </a:t>
            </a:r>
            <a:r>
              <a:rPr lang="ko-KR" altLang="en-US" sz="900" dirty="0" err="1" smtClean="0">
                <a:latin typeface="+mn-ea"/>
              </a:rPr>
              <a:t>페이징</a:t>
            </a:r>
            <a:r>
              <a:rPr lang="ko-KR" altLang="en-US" sz="900" dirty="0" smtClean="0">
                <a:latin typeface="+mn-ea"/>
              </a:rPr>
              <a:t> *</a:t>
            </a:r>
            <a:r>
              <a:rPr lang="en-US" altLang="ko-KR" sz="900" dirty="0" smtClean="0">
                <a:latin typeface="+mn-ea"/>
              </a:rPr>
              <a:t>/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.paging{height:15px;text-align:center;margin:15px 0 0 0}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span{display:inline-block;padding:2px 3px 0 7px;background:url(/static/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/user/community/bar_list_r.gif) no-repeat 0 60%;vertical-</a:t>
            </a:r>
            <a:r>
              <a:rPr lang="en-US" altLang="ko-KR" sz="900" dirty="0" err="1" smtClean="0">
                <a:latin typeface="+mn-ea"/>
              </a:rPr>
              <a:t>align:top</a:t>
            </a: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</a:t>
            </a:r>
            <a:r>
              <a:rPr lang="en-US" altLang="ko-KR" sz="900" dirty="0" err="1" smtClean="0">
                <a:latin typeface="+mn-ea"/>
              </a:rPr>
              <a:t>span.no_bg</a:t>
            </a:r>
            <a:r>
              <a:rPr lang="en-US" altLang="ko-KR" sz="900" dirty="0" smtClean="0">
                <a:latin typeface="+mn-ea"/>
              </a:rPr>
              <a:t>{</a:t>
            </a:r>
            <a:r>
              <a:rPr lang="en-US" altLang="ko-KR" sz="900" dirty="0" err="1" smtClean="0">
                <a:latin typeface="+mn-ea"/>
              </a:rPr>
              <a:t>background:none</a:t>
            </a: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span a{font-size:11px;color:#8a8888;vertical-align:top}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span a:hover{color:#2abb9c;text-decoration:underline}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span strong{font-size:11px;font-weight:bold;color:#2abb9c;vertical-align:top}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a </a:t>
            </a:r>
            <a:r>
              <a:rPr lang="en-US" altLang="ko-KR" sz="900" dirty="0" err="1" smtClean="0">
                <a:latin typeface="+mn-ea"/>
              </a:rPr>
              <a:t>img</a:t>
            </a:r>
            <a:r>
              <a:rPr lang="en-US" altLang="ko-KR" sz="900" dirty="0" smtClean="0">
                <a:latin typeface="+mn-ea"/>
              </a:rPr>
              <a:t>{vertical-</a:t>
            </a:r>
            <a:r>
              <a:rPr lang="en-US" altLang="ko-KR" sz="900" dirty="0" err="1" smtClean="0">
                <a:latin typeface="+mn-ea"/>
              </a:rPr>
              <a:t>align:top</a:t>
            </a: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.</a:t>
            </a:r>
            <a:r>
              <a:rPr lang="en-US" altLang="ko-KR" sz="900" dirty="0" err="1" smtClean="0">
                <a:latin typeface="+mn-ea"/>
              </a:rPr>
              <a:t>prev</a:t>
            </a:r>
            <a:r>
              <a:rPr lang="en-US" altLang="ko-KR" sz="900" dirty="0" smtClean="0">
                <a:latin typeface="+mn-ea"/>
              </a:rPr>
              <a:t>{margin:0 7px 0 0}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.paging .next{margin:0 0 0 10px}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5464958" cy="5793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9) Footer fixed(</a:t>
            </a:r>
            <a:r>
              <a:rPr lang="ko-KR" altLang="en-US" sz="1400" b="1" dirty="0" smtClean="0">
                <a:latin typeface="+mn-ea"/>
              </a:rPr>
              <a:t>브라우저 하단에 항상 따라다니는 </a:t>
            </a:r>
            <a:r>
              <a:rPr lang="en-US" altLang="ko-KR" sz="1400" b="1" dirty="0" smtClean="0">
                <a:latin typeface="+mn-ea"/>
              </a:rPr>
              <a:t>bar)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</a:t>
            </a:r>
            <a:r>
              <a:rPr lang="en-US" altLang="ko-KR" sz="1100" dirty="0" smtClean="0">
                <a:latin typeface="+mn-ea"/>
              </a:rPr>
              <a:t>: source/</a:t>
            </a:r>
            <a:r>
              <a:rPr lang="en-US" altLang="ko-KR" sz="1100" dirty="0" err="1" smtClean="0">
                <a:latin typeface="+mn-ea"/>
              </a:rPr>
              <a:t>footer_fixed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코드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&lt;div id=“wrap”&gt;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 id=“wrapper-</a:t>
            </a:r>
            <a:r>
              <a:rPr lang="en-US" altLang="ko-KR" sz="900" dirty="0" err="1" smtClean="0">
                <a:latin typeface="+mn-ea"/>
              </a:rPr>
              <a:t>iefixed</a:t>
            </a:r>
            <a:r>
              <a:rPr lang="en-US" altLang="ko-KR" sz="900" dirty="0" smtClean="0">
                <a:latin typeface="+mn-ea"/>
              </a:rPr>
              <a:t>”&gt;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ko-KR" altLang="en-US" sz="900" dirty="0" err="1" smtClean="0">
                <a:latin typeface="+mn-ea"/>
              </a:rPr>
              <a:t>컨턴츠</a:t>
            </a:r>
            <a:r>
              <a:rPr lang="ko-KR" altLang="en-US" sz="900" dirty="0" smtClean="0">
                <a:latin typeface="+mn-ea"/>
              </a:rPr>
              <a:t> 내용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&lt;div id=“bar”&gt;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 id=“footer”&gt;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ko-KR" altLang="en-US" sz="900" dirty="0" err="1" smtClean="0">
                <a:latin typeface="+mn-ea"/>
              </a:rPr>
              <a:t>풋터내용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err="1" smtClean="0">
                <a:latin typeface="+mn-ea"/>
              </a:rPr>
              <a:t>document.getElementsByTagName</a:t>
            </a:r>
            <a:r>
              <a:rPr lang="en-US" altLang="ko-KR" sz="900" dirty="0" smtClean="0">
                <a:latin typeface="+mn-ea"/>
              </a:rPr>
              <a:t>('html')[0].</a:t>
            </a:r>
            <a:r>
              <a:rPr lang="en-US" altLang="ko-KR" sz="900" dirty="0" err="1" smtClean="0">
                <a:latin typeface="+mn-ea"/>
              </a:rPr>
              <a:t>className</a:t>
            </a:r>
            <a:r>
              <a:rPr lang="en-US" altLang="ko-KR" sz="900" dirty="0" smtClean="0">
                <a:latin typeface="+mn-ea"/>
              </a:rPr>
              <a:t> = 'html-ie6‘;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&lt;!--[if </a:t>
            </a:r>
            <a:r>
              <a:rPr lang="en-US" altLang="ko-KR" sz="900" dirty="0" err="1" smtClean="0">
                <a:latin typeface="+mn-ea"/>
              </a:rPr>
              <a:t>lt</a:t>
            </a:r>
            <a:r>
              <a:rPr lang="en-US" altLang="ko-KR" sz="900" dirty="0" smtClean="0">
                <a:latin typeface="+mn-ea"/>
              </a:rPr>
              <a:t> IE 7]&gt;&lt;script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/script.js"&gt;&lt;/script&gt;&lt;![</a:t>
            </a:r>
            <a:r>
              <a:rPr lang="en-US" altLang="ko-KR" sz="900" dirty="0" err="1" smtClean="0">
                <a:latin typeface="+mn-ea"/>
              </a:rPr>
              <a:t>endif</a:t>
            </a:r>
            <a:r>
              <a:rPr lang="en-US" altLang="ko-KR" sz="900" dirty="0" smtClean="0">
                <a:latin typeface="+mn-ea"/>
              </a:rPr>
              <a:t>]--&gt;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 CSS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#bar{position:fixed;left:0;bottom:-4px;width:100%;height:57px}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/*IE6 - fixed layer*/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html.html-ie6{_</a:t>
            </a:r>
            <a:r>
              <a:rPr lang="en-US" altLang="ko-KR" sz="900" dirty="0" err="1" smtClean="0">
                <a:latin typeface="+mn-ea"/>
              </a:rPr>
              <a:t>overflow:hidden</a:t>
            </a: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html.html-ie6,html.html-ie6 body{_height:100%}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#wrap{_height:100%;_</a:t>
            </a:r>
            <a:r>
              <a:rPr lang="en-US" altLang="ko-KR" sz="900" dirty="0" err="1" smtClean="0">
                <a:latin typeface="+mn-ea"/>
              </a:rPr>
              <a:t>overflow:auto</a:t>
            </a:r>
            <a:r>
              <a:rPr lang="en-US" altLang="ko-KR" sz="900" dirty="0" smtClean="0">
                <a:latin typeface="+mn-ea"/>
              </a:rPr>
              <a:t>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#wrapper-</a:t>
            </a:r>
            <a:r>
              <a:rPr lang="en-US" altLang="ko-KR" sz="900" dirty="0" err="1" smtClean="0">
                <a:latin typeface="+mn-ea"/>
              </a:rPr>
              <a:t>iefixed</a:t>
            </a:r>
            <a:r>
              <a:rPr lang="en-US" altLang="ko-KR" sz="900" dirty="0" smtClean="0">
                <a:latin typeface="+mn-ea"/>
              </a:rPr>
              <a:t>{_height:100%}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#bar{_position:absolute;_margin:0 16px 0 </a:t>
            </a:r>
            <a:r>
              <a:rPr lang="en-US" altLang="ko-KR" sz="900" smtClean="0">
                <a:latin typeface="+mn-ea"/>
              </a:rPr>
              <a:t>0}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8871339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10) </a:t>
            </a:r>
            <a:r>
              <a:rPr lang="ko-KR" altLang="en-US" sz="1400" b="1" dirty="0" err="1" smtClean="0">
                <a:latin typeface="+mn-ea"/>
              </a:rPr>
              <a:t>컨텐츠</a:t>
            </a:r>
            <a:r>
              <a:rPr lang="ko-KR" altLang="en-US" sz="1400" b="1" dirty="0" smtClean="0">
                <a:latin typeface="+mn-ea"/>
              </a:rPr>
              <a:t> 영역 안에서 사용하는 디자인 된 </a:t>
            </a:r>
            <a:r>
              <a:rPr lang="en-US" altLang="ko-KR" sz="1400" b="1" dirty="0" smtClean="0">
                <a:latin typeface="+mn-ea"/>
              </a:rPr>
              <a:t>scroll bar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</a:t>
            </a:r>
            <a:r>
              <a:rPr lang="en-US" altLang="ko-KR" sz="1100" dirty="0" smtClean="0">
                <a:latin typeface="+mn-ea"/>
              </a:rPr>
              <a:t>: source/scroll bar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코드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&lt;head&gt;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&lt;link type="text/</a:t>
            </a:r>
            <a:r>
              <a:rPr lang="en-US" altLang="ko-KR" sz="900" dirty="0" err="1" smtClean="0">
                <a:latin typeface="+mn-ea"/>
              </a:rPr>
              <a:t>css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="common/</a:t>
            </a:r>
            <a:r>
              <a:rPr lang="en-US" altLang="ko-KR" sz="900" dirty="0" err="1" smtClean="0">
                <a:latin typeface="+mn-ea"/>
              </a:rPr>
              <a:t>css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en-US" altLang="ko-KR" sz="900" dirty="0" err="1" smtClean="0">
                <a:latin typeface="+mn-ea"/>
              </a:rPr>
              <a:t>jquery.jscrollpane.css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rel</a:t>
            </a:r>
            <a:r>
              <a:rPr lang="en-US" altLang="ko-KR" sz="900" dirty="0" smtClean="0">
                <a:latin typeface="+mn-ea"/>
              </a:rPr>
              <a:t>="</a:t>
            </a:r>
            <a:r>
              <a:rPr lang="en-US" altLang="ko-KR" sz="900" dirty="0" err="1" smtClean="0">
                <a:latin typeface="+mn-ea"/>
              </a:rPr>
              <a:t>stylesheet</a:t>
            </a:r>
            <a:r>
              <a:rPr lang="en-US" altLang="ko-KR" sz="900" dirty="0" smtClean="0">
                <a:latin typeface="+mn-ea"/>
              </a:rPr>
              <a:t>" /&gt;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="common/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/jquery-1.6.2.min.js"&gt;&lt;/script&gt;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="common/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en-US" altLang="ko-KR" sz="900" dirty="0" err="1" smtClean="0">
                <a:latin typeface="+mn-ea"/>
              </a:rPr>
              <a:t>jquery.mousewheel.js</a:t>
            </a:r>
            <a:r>
              <a:rPr lang="en-US" altLang="ko-KR" sz="900" dirty="0" smtClean="0">
                <a:latin typeface="+mn-ea"/>
              </a:rPr>
              <a:t>"&gt;&lt;/script&gt;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="common/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en-US" altLang="ko-KR" sz="900" dirty="0" err="1" smtClean="0">
                <a:latin typeface="+mn-ea"/>
              </a:rPr>
              <a:t>jquery.jscrollpane.min.js</a:t>
            </a:r>
            <a:r>
              <a:rPr lang="en-US" altLang="ko-KR" sz="900" dirty="0" smtClean="0">
                <a:latin typeface="+mn-ea"/>
              </a:rPr>
              <a:t>"&gt;&lt;/script&gt;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id="</a:t>
            </a:r>
            <a:r>
              <a:rPr lang="en-US" altLang="ko-KR" sz="900" dirty="0" err="1" smtClean="0">
                <a:latin typeface="+mn-ea"/>
              </a:rPr>
              <a:t>sourcecode</a:t>
            </a:r>
            <a:r>
              <a:rPr lang="en-US" altLang="ko-KR" sz="900" dirty="0" smtClean="0">
                <a:latin typeface="+mn-ea"/>
              </a:rPr>
              <a:t>"&gt;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$(function() {$('.scroll-pane').</a:t>
            </a:r>
            <a:r>
              <a:rPr lang="en-US" altLang="ko-KR" sz="900" dirty="0" err="1" smtClean="0">
                <a:latin typeface="+mn-ea"/>
              </a:rPr>
              <a:t>jScrollPane</a:t>
            </a:r>
            <a:r>
              <a:rPr lang="en-US" altLang="ko-KR" sz="900" dirty="0" smtClean="0">
                <a:latin typeface="+mn-ea"/>
              </a:rPr>
              <a:t>({</a:t>
            </a:r>
            <a:r>
              <a:rPr lang="en-US" altLang="ko-KR" sz="900" dirty="0" err="1" smtClean="0">
                <a:latin typeface="+mn-ea"/>
              </a:rPr>
              <a:t>hijackInternalLinks</a:t>
            </a:r>
            <a:r>
              <a:rPr lang="en-US" altLang="ko-KR" sz="900" dirty="0" smtClean="0">
                <a:latin typeface="+mn-ea"/>
              </a:rPr>
              <a:t>: true}); });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&lt;/script&gt;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&lt;/head&gt;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&lt;body&gt;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&lt;!-- container --&gt;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 id="container“&gt;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&lt;div class="scroll-pane" style="</a:t>
            </a:r>
            <a:r>
              <a:rPr lang="en-US" altLang="ko-KR" sz="900" dirty="0" err="1" smtClean="0">
                <a:latin typeface="+mn-ea"/>
              </a:rPr>
              <a:t>background:pink</a:t>
            </a:r>
            <a:r>
              <a:rPr lang="en-US" altLang="ko-KR" sz="900" dirty="0" smtClean="0">
                <a:latin typeface="+mn-ea"/>
              </a:rPr>
              <a:t>"&gt;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&lt;p&gt;</a:t>
            </a:r>
            <a:r>
              <a:rPr lang="en-US" altLang="ko-KR" sz="900" dirty="0" err="1" smtClean="0">
                <a:latin typeface="+mn-ea"/>
              </a:rPr>
              <a:t>Lorem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ipsum</a:t>
            </a:r>
            <a:r>
              <a:rPr lang="en-US" altLang="ko-KR" sz="900" dirty="0" smtClean="0">
                <a:latin typeface="+mn-ea"/>
              </a:rPr>
              <a:t> dolor sit </a:t>
            </a:r>
            <a:r>
              <a:rPr lang="en-US" altLang="ko-KR" sz="900" dirty="0" err="1" smtClean="0">
                <a:latin typeface="+mn-ea"/>
              </a:rPr>
              <a:t>amet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consectetur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adipiscing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elit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en-US" altLang="ko-KR" sz="900" dirty="0" err="1" smtClean="0">
                <a:latin typeface="+mn-ea"/>
              </a:rPr>
              <a:t>Donec</a:t>
            </a:r>
            <a:r>
              <a:rPr lang="en-US" altLang="ko-KR" sz="900" dirty="0" smtClean="0">
                <a:latin typeface="+mn-ea"/>
              </a:rPr>
              <a:t> in </a:t>
            </a:r>
            <a:r>
              <a:rPr lang="en-US" altLang="ko-KR" sz="900" dirty="0" err="1" smtClean="0">
                <a:latin typeface="+mn-ea"/>
              </a:rPr>
              <a:t>ligula</a:t>
            </a:r>
            <a:r>
              <a:rPr lang="en-US" altLang="ko-KR" sz="900" dirty="0" smtClean="0">
                <a:latin typeface="+mn-ea"/>
              </a:rPr>
              <a:t> id </a:t>
            </a:r>
            <a:r>
              <a:rPr lang="en-US" altLang="ko-KR" sz="900" dirty="0" err="1" smtClean="0">
                <a:latin typeface="+mn-ea"/>
              </a:rPr>
              <a:t>sem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tristique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ultrices</a:t>
            </a:r>
            <a:r>
              <a:rPr lang="en-US" altLang="ko-KR" sz="900" dirty="0" smtClean="0">
                <a:latin typeface="+mn-ea"/>
              </a:rPr>
              <a:t>…. (</a:t>
            </a:r>
            <a:r>
              <a:rPr lang="ko-KR" altLang="en-US" sz="900" dirty="0" smtClean="0">
                <a:latin typeface="+mn-ea"/>
              </a:rPr>
              <a:t>스크롤이 될 </a:t>
            </a:r>
            <a:r>
              <a:rPr lang="ko-KR" altLang="en-US" sz="900" dirty="0" err="1" smtClean="0">
                <a:latin typeface="+mn-ea"/>
              </a:rPr>
              <a:t>컨텐츠</a:t>
            </a:r>
            <a:r>
              <a:rPr lang="ko-KR" altLang="en-US" sz="900" dirty="0" smtClean="0">
                <a:latin typeface="+mn-ea"/>
              </a:rPr>
              <a:t> 영역</a:t>
            </a:r>
            <a:r>
              <a:rPr lang="en-US" altLang="ko-KR" sz="900" dirty="0" smtClean="0">
                <a:latin typeface="+mn-ea"/>
              </a:rPr>
              <a:t>) &lt;/p&gt;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&lt;!-- //container --&gt;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&lt;/body&gt;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&lt;/html&gt;</a:t>
            </a:r>
          </a:p>
          <a:p>
            <a:pPr marL="1143000" lvl="2" indent="-228600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주의 사항</a:t>
            </a:r>
            <a:r>
              <a:rPr lang="en-US" altLang="ko-KR" sz="1100" dirty="0" smtClean="0">
                <a:latin typeface="+mn-ea"/>
              </a:rPr>
              <a:t>: 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</a:t>
            </a:r>
            <a:r>
              <a:rPr lang="en-US" altLang="ko-KR" sz="1000" dirty="0" err="1" smtClean="0">
                <a:latin typeface="+mn-ea"/>
              </a:rPr>
              <a:t>css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폴더 내에 있는 </a:t>
            </a:r>
            <a:r>
              <a:rPr lang="en-US" altLang="ko-KR" sz="1000" dirty="0" err="1" smtClean="0">
                <a:latin typeface="+mn-ea"/>
              </a:rPr>
              <a:t>jquery.jscrollpane.css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파일은 원형은 유지하되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필요한 속성들의 값만 고쳐주도록 한다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</a:t>
            </a:r>
            <a:r>
              <a:rPr lang="en-US" altLang="ko-KR" sz="1000" dirty="0" err="1" smtClean="0">
                <a:latin typeface="+mn-ea"/>
              </a:rPr>
              <a:t>js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폴더 내의 </a:t>
            </a:r>
            <a:r>
              <a:rPr lang="en-US" altLang="ko-KR" sz="1000" dirty="0" err="1" smtClean="0">
                <a:latin typeface="+mn-ea"/>
              </a:rPr>
              <a:t>jquery.mousewheel.js</a:t>
            </a:r>
            <a:r>
              <a:rPr lang="ko-KR" altLang="en-US" sz="1000" dirty="0" smtClean="0">
                <a:latin typeface="+mn-ea"/>
              </a:rPr>
              <a:t>와 </a:t>
            </a:r>
            <a:r>
              <a:rPr lang="en-US" altLang="ko-KR" sz="1000" dirty="0" err="1" smtClean="0">
                <a:latin typeface="+mn-ea"/>
              </a:rPr>
              <a:t>jquery.jscrollpane.min.js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파일은 </a:t>
            </a:r>
            <a:r>
              <a:rPr lang="en-US" altLang="ko-KR" sz="1000" dirty="0" smtClean="0">
                <a:latin typeface="+mn-ea"/>
              </a:rPr>
              <a:t>html</a:t>
            </a:r>
            <a:r>
              <a:rPr lang="ko-KR" altLang="en-US" sz="1000" dirty="0" smtClean="0">
                <a:latin typeface="+mn-ea"/>
              </a:rPr>
              <a:t>에 반드시 삽입</a:t>
            </a:r>
            <a:endParaRPr lang="en-US" altLang="ko-KR" sz="10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html </a:t>
            </a:r>
            <a:r>
              <a:rPr lang="ko-KR" altLang="en-US" sz="1000" dirty="0" smtClean="0">
                <a:latin typeface="+mn-ea"/>
              </a:rPr>
              <a:t>내부에 선언된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sourcecode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스크립트 역시 반드시 필요한 속성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1148333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3498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11) </a:t>
            </a:r>
            <a:r>
              <a:rPr lang="ko-KR" altLang="en-US" sz="1400" b="1" dirty="0" smtClean="0">
                <a:latin typeface="+mn-ea"/>
              </a:rPr>
              <a:t>버튼을 클릭하면 자동롤링 및 이미지가 바뀌는 </a:t>
            </a:r>
            <a:r>
              <a:rPr lang="en-US" altLang="ko-KR" sz="1400" b="1" dirty="0" smtClean="0">
                <a:latin typeface="+mn-ea"/>
              </a:rPr>
              <a:t>Slide show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소스 위치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source/slide show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코드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&lt;head&gt;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&lt;script type="text/</a:t>
            </a:r>
            <a:r>
              <a:rPr lang="en-US" altLang="ko-KR" sz="900" dirty="0" err="1" smtClean="0">
                <a:latin typeface="+mn-ea"/>
              </a:rPr>
              <a:t>javascript</a:t>
            </a:r>
            <a:r>
              <a:rPr lang="en-US" altLang="ko-KR" sz="900" dirty="0" smtClean="0">
                <a:latin typeface="+mn-ea"/>
              </a:rPr>
              <a:t>" </a:t>
            </a:r>
            <a:r>
              <a:rPr lang="en-US" altLang="ko-KR" sz="900" dirty="0" err="1" smtClean="0">
                <a:latin typeface="+mn-ea"/>
              </a:rPr>
              <a:t>src</a:t>
            </a:r>
            <a:r>
              <a:rPr lang="en-US" altLang="ko-KR" sz="900" dirty="0" smtClean="0">
                <a:latin typeface="+mn-ea"/>
              </a:rPr>
              <a:t>="common/</a:t>
            </a:r>
            <a:r>
              <a:rPr lang="en-US" altLang="ko-KR" sz="900" dirty="0" err="1" smtClean="0">
                <a:latin typeface="+mn-ea"/>
              </a:rPr>
              <a:t>js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en-US" altLang="ko-KR" sz="900" dirty="0" err="1" smtClean="0">
                <a:latin typeface="+mn-ea"/>
              </a:rPr>
              <a:t>jquery.tools.min.js</a:t>
            </a:r>
            <a:r>
              <a:rPr lang="en-US" altLang="ko-KR" sz="900" dirty="0" smtClean="0">
                <a:latin typeface="+mn-ea"/>
              </a:rPr>
              <a:t>"&gt;&lt;/script&gt; 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</a:t>
            </a:r>
            <a:r>
              <a:rPr lang="en-US" altLang="ko-KR" sz="900" dirty="0" smtClean="0">
                <a:latin typeface="+mn-ea"/>
              </a:rPr>
              <a:t>head&gt;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&lt;body</a:t>
            </a:r>
            <a:r>
              <a:rPr lang="en-US" altLang="ko-KR" sz="900" dirty="0" smtClean="0">
                <a:latin typeface="+mn-ea"/>
              </a:rPr>
              <a:t>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&lt;a class="backward"&gt;</a:t>
            </a:r>
            <a:r>
              <a:rPr lang="en-US" altLang="ko-KR" sz="900" dirty="0" err="1" smtClean="0">
                <a:latin typeface="+mn-ea"/>
              </a:rPr>
              <a:t>prev</a:t>
            </a:r>
            <a:r>
              <a:rPr lang="en-US" altLang="ko-KR" sz="900" dirty="0" smtClean="0">
                <a:latin typeface="+mn-ea"/>
              </a:rPr>
              <a:t>&lt;/a&gt;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&lt;!-- </a:t>
            </a:r>
            <a:r>
              <a:rPr lang="en-US" altLang="ko-KR" sz="900" dirty="0" smtClean="0">
                <a:latin typeface="+mn-ea"/>
              </a:rPr>
              <a:t>container for the slides </a:t>
            </a:r>
            <a:r>
              <a:rPr lang="en-US" altLang="ko-KR" sz="900" dirty="0" smtClean="0">
                <a:latin typeface="+mn-ea"/>
              </a:rPr>
              <a:t>--&gt;</a:t>
            </a:r>
            <a:r>
              <a:rPr lang="en-US" altLang="ko-KR" sz="900" dirty="0" smtClean="0">
                <a:latin typeface="+mn-ea"/>
              </a:rPr>
              <a:t>	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div class="</a:t>
            </a:r>
            <a:r>
              <a:rPr lang="en-US" altLang="ko-KR" sz="900" dirty="0" smtClean="0">
                <a:latin typeface="+mn-ea"/>
              </a:rPr>
              <a:t>images“&gt;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div</a:t>
            </a:r>
            <a:r>
              <a:rPr lang="en-US" altLang="ko-KR" sz="900" dirty="0" smtClean="0">
                <a:latin typeface="+mn-ea"/>
              </a:rPr>
              <a:t>&gt;&lt;</a:t>
            </a:r>
            <a:r>
              <a:rPr lang="en-US" altLang="ko-KR" sz="900" dirty="0" smtClean="0">
                <a:latin typeface="+mn-ea"/>
              </a:rPr>
              <a:t>h3&gt;&lt;a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="http://www.naver.com"&gt;First pane&lt;/a&gt;&lt;/h3</a:t>
            </a:r>
            <a:r>
              <a:rPr lang="en-US" altLang="ko-KR" sz="900" dirty="0" smtClean="0">
                <a:latin typeface="+mn-ea"/>
              </a:rPr>
              <a:t>&gt;&lt;/</a:t>
            </a:r>
            <a:r>
              <a:rPr lang="en-US" altLang="ko-KR" sz="900" dirty="0" smtClean="0">
                <a:latin typeface="+mn-ea"/>
              </a:rPr>
              <a:t>div&gt;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</a:t>
            </a:r>
            <a:r>
              <a:rPr lang="en-US" altLang="ko-KR" sz="900" dirty="0" smtClean="0">
                <a:latin typeface="+mn-ea"/>
              </a:rPr>
              <a:t>&gt;&lt;</a:t>
            </a:r>
            <a:r>
              <a:rPr lang="en-US" altLang="ko-KR" sz="900" dirty="0" smtClean="0">
                <a:latin typeface="+mn-ea"/>
              </a:rPr>
              <a:t>h3&gt;Second pane&lt;/</a:t>
            </a:r>
            <a:r>
              <a:rPr lang="en-US" altLang="ko-KR" sz="900" dirty="0" smtClean="0">
                <a:latin typeface="+mn-ea"/>
              </a:rPr>
              <a:t>h3&gt;&lt;/</a:t>
            </a:r>
            <a:r>
              <a:rPr lang="en-US" altLang="ko-KR" sz="900" dirty="0" smtClean="0">
                <a:latin typeface="+mn-ea"/>
              </a:rPr>
              <a:t>div&gt;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&lt;div</a:t>
            </a:r>
            <a:r>
              <a:rPr lang="en-US" altLang="ko-KR" sz="900" dirty="0" smtClean="0">
                <a:latin typeface="+mn-ea"/>
              </a:rPr>
              <a:t>&gt;&lt;</a:t>
            </a:r>
            <a:r>
              <a:rPr lang="en-US" altLang="ko-KR" sz="900" dirty="0" smtClean="0">
                <a:latin typeface="+mn-ea"/>
              </a:rPr>
              <a:t>h3&gt;Third pane&lt;/h3</a:t>
            </a:r>
            <a:r>
              <a:rPr lang="en-US" altLang="ko-KR" sz="900" dirty="0" smtClean="0">
                <a:latin typeface="+mn-ea"/>
              </a:rPr>
              <a:t>&gt;&lt;/</a:t>
            </a:r>
            <a:r>
              <a:rPr lang="en-US" altLang="ko-KR" sz="900" dirty="0" smtClean="0">
                <a:latin typeface="+mn-ea"/>
              </a:rPr>
              <a:t>div&gt; 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&lt;/</a:t>
            </a:r>
            <a:r>
              <a:rPr lang="en-US" altLang="ko-KR" sz="900" dirty="0" smtClean="0">
                <a:latin typeface="+mn-ea"/>
              </a:rPr>
              <a:t>div</a:t>
            </a:r>
            <a:r>
              <a:rPr lang="en-US" altLang="ko-KR" sz="900" dirty="0" smtClean="0">
                <a:latin typeface="+mn-ea"/>
              </a:rPr>
              <a:t>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a class="forward"&gt;next&lt;/a&gt;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 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&lt;!-- </a:t>
            </a:r>
            <a:r>
              <a:rPr lang="en-US" altLang="ko-KR" sz="900" dirty="0" smtClean="0">
                <a:latin typeface="+mn-ea"/>
              </a:rPr>
              <a:t>the tabs </a:t>
            </a:r>
            <a:r>
              <a:rPr lang="en-US" altLang="ko-KR" sz="900" dirty="0" smtClean="0">
                <a:latin typeface="+mn-ea"/>
              </a:rPr>
              <a:t>--&gt;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&lt;div class="</a:t>
            </a:r>
            <a:r>
              <a:rPr lang="en-US" altLang="ko-KR" sz="900" dirty="0" err="1" smtClean="0">
                <a:latin typeface="+mn-ea"/>
              </a:rPr>
              <a:t>slidetabs</a:t>
            </a:r>
            <a:r>
              <a:rPr lang="en-US" altLang="ko-KR" sz="900" dirty="0" smtClean="0">
                <a:latin typeface="+mn-ea"/>
              </a:rPr>
              <a:t>"&gt;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="#"&gt;&lt;/a&gt;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</a:t>
            </a:r>
            <a:r>
              <a:rPr lang="en-US" altLang="ko-KR" sz="900" dirty="0" smtClean="0">
                <a:latin typeface="+mn-ea"/>
              </a:rPr>
              <a:t>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="#"&gt;&lt;/a&gt;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&lt;</a:t>
            </a:r>
            <a:r>
              <a:rPr lang="en-US" altLang="ko-KR" sz="900" dirty="0" smtClean="0">
                <a:latin typeface="+mn-ea"/>
              </a:rPr>
              <a:t>a </a:t>
            </a:r>
            <a:r>
              <a:rPr lang="en-US" altLang="ko-KR" sz="900" dirty="0" err="1" smtClean="0">
                <a:latin typeface="+mn-ea"/>
              </a:rPr>
              <a:t>href</a:t>
            </a:r>
            <a:r>
              <a:rPr lang="en-US" altLang="ko-KR" sz="900" dirty="0" smtClean="0">
                <a:latin typeface="+mn-ea"/>
              </a:rPr>
              <a:t>="#"&gt;&lt;/a</a:t>
            </a:r>
            <a:r>
              <a:rPr lang="en-US" altLang="ko-KR" sz="900" dirty="0" smtClean="0">
                <a:latin typeface="+mn-ea"/>
              </a:rPr>
              <a:t>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&lt;/div&gt;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div style="clear:both;margin:30px 0;text-align:center;padding-right:40px"&gt;</a:t>
            </a:r>
            <a:endParaRPr lang="en-US" altLang="ko-KR" sz="900" dirty="0" smtClean="0">
              <a:latin typeface="+mn-ea"/>
            </a:endParaRP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input type="button" value="play" </a:t>
            </a:r>
            <a:r>
              <a:rPr lang="en-US" altLang="ko-KR" sz="900" dirty="0" err="1" smtClean="0">
                <a:latin typeface="+mn-ea"/>
              </a:rPr>
              <a:t>onclick</a:t>
            </a:r>
            <a:r>
              <a:rPr lang="en-US" altLang="ko-KR" sz="900" dirty="0" smtClean="0">
                <a:latin typeface="+mn-ea"/>
              </a:rPr>
              <a:t>='$(".</a:t>
            </a:r>
            <a:r>
              <a:rPr lang="en-US" altLang="ko-KR" sz="900" dirty="0" err="1" smtClean="0">
                <a:latin typeface="+mn-ea"/>
              </a:rPr>
              <a:t>slidetabs</a:t>
            </a:r>
            <a:r>
              <a:rPr lang="en-US" altLang="ko-KR" sz="900" dirty="0" smtClean="0">
                <a:latin typeface="+mn-ea"/>
              </a:rPr>
              <a:t>").data("slideshow").play();' /&gt;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</a:t>
            </a:r>
            <a:r>
              <a:rPr lang="en-US" altLang="ko-KR" sz="900" dirty="0" smtClean="0">
                <a:latin typeface="+mn-ea"/>
              </a:rPr>
              <a:t>input type="button" value="Stop" </a:t>
            </a:r>
            <a:r>
              <a:rPr lang="en-US" altLang="ko-KR" sz="900" dirty="0" err="1" smtClean="0">
                <a:latin typeface="+mn-ea"/>
              </a:rPr>
              <a:t>onclick</a:t>
            </a:r>
            <a:r>
              <a:rPr lang="en-US" altLang="ko-KR" sz="900" dirty="0" smtClean="0">
                <a:latin typeface="+mn-ea"/>
              </a:rPr>
              <a:t>='$(".</a:t>
            </a:r>
            <a:r>
              <a:rPr lang="en-US" altLang="ko-KR" sz="900" dirty="0" err="1" smtClean="0">
                <a:latin typeface="+mn-ea"/>
              </a:rPr>
              <a:t>slidetabs</a:t>
            </a:r>
            <a:r>
              <a:rPr lang="en-US" altLang="ko-KR" sz="900" dirty="0" smtClean="0">
                <a:latin typeface="+mn-ea"/>
              </a:rPr>
              <a:t>").data("slideshow").stop();' /&gt;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	</a:t>
            </a:r>
            <a:r>
              <a:rPr lang="en-US" altLang="ko-KR" sz="900" dirty="0" smtClean="0">
                <a:latin typeface="+mn-ea"/>
              </a:rPr>
              <a:t>&lt;/</a:t>
            </a:r>
            <a:r>
              <a:rPr lang="en-US" altLang="ko-KR" sz="900" dirty="0" smtClean="0">
                <a:latin typeface="+mn-ea"/>
              </a:rPr>
              <a:t>div&gt; </a:t>
            </a:r>
            <a:endParaRPr lang="en-US" altLang="ko-KR" sz="9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&lt;/</a:t>
            </a:r>
            <a:r>
              <a:rPr lang="en-US" altLang="ko-KR" sz="900" dirty="0" smtClean="0">
                <a:latin typeface="+mn-ea"/>
              </a:rPr>
              <a:t>body</a:t>
            </a:r>
            <a:r>
              <a:rPr lang="en-US" altLang="ko-KR" sz="900" dirty="0" smtClean="0">
                <a:latin typeface="+mn-ea"/>
              </a:rPr>
              <a:t>&gt;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 descr="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052736"/>
            <a:ext cx="3384376" cy="12876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393097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11) </a:t>
            </a:r>
            <a:r>
              <a:rPr lang="ko-KR" altLang="en-US" sz="1400" b="1" dirty="0" smtClean="0">
                <a:latin typeface="+mn-ea"/>
              </a:rPr>
              <a:t>버튼을 클릭하면 자동롤링 및 이미지가 바뀌는 </a:t>
            </a:r>
            <a:r>
              <a:rPr lang="en-US" altLang="ko-KR" sz="1400" b="1" dirty="0" smtClean="0">
                <a:latin typeface="+mn-ea"/>
              </a:rPr>
              <a:t>Slide show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주의 사항</a:t>
            </a:r>
            <a:r>
              <a:rPr lang="en-US" altLang="ko-KR" sz="1100" dirty="0" smtClean="0">
                <a:latin typeface="+mn-ea"/>
              </a:rPr>
              <a:t>: 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</a:t>
            </a:r>
            <a:r>
              <a:rPr lang="en-US" altLang="ko-KR" sz="1000" dirty="0" err="1" smtClean="0">
                <a:latin typeface="+mn-ea"/>
              </a:rPr>
              <a:t>css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폴더 내에 </a:t>
            </a:r>
            <a:r>
              <a:rPr lang="ko-KR" altLang="en-US" sz="1000" dirty="0" smtClean="0">
                <a:latin typeface="+mn-ea"/>
              </a:rPr>
              <a:t>있는 </a:t>
            </a:r>
            <a:r>
              <a:rPr lang="en-US" altLang="ko-KR" sz="1000" dirty="0" smtClean="0">
                <a:latin typeface="+mn-ea"/>
              </a:rPr>
              <a:t>content.css</a:t>
            </a:r>
            <a:r>
              <a:rPr lang="ko-KR" altLang="en-US" sz="1000" dirty="0" smtClean="0">
                <a:latin typeface="+mn-ea"/>
              </a:rPr>
              <a:t>파일은 </a:t>
            </a:r>
            <a:r>
              <a:rPr lang="ko-KR" altLang="en-US" sz="1000" dirty="0" smtClean="0">
                <a:latin typeface="+mn-ea"/>
              </a:rPr>
              <a:t>원형은 유지하되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필요한 속성들의 값만 고쳐주도록 한다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</a:t>
            </a:r>
            <a:r>
              <a:rPr lang="en-US" altLang="ko-KR" sz="1000" dirty="0" err="1" smtClean="0">
                <a:latin typeface="+mn-ea"/>
              </a:rPr>
              <a:t>js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폴더 내의 </a:t>
            </a:r>
            <a:r>
              <a:rPr lang="en-US" altLang="ko-KR" sz="1000" dirty="0" err="1" smtClean="0">
                <a:latin typeface="+mn-ea"/>
              </a:rPr>
              <a:t>jquery.tools.min.js</a:t>
            </a:r>
            <a:r>
              <a:rPr lang="ko-KR" altLang="en-US" sz="1000" dirty="0" smtClean="0">
                <a:latin typeface="+mn-ea"/>
              </a:rPr>
              <a:t>파일은 </a:t>
            </a:r>
            <a:r>
              <a:rPr lang="en-US" altLang="ko-KR" sz="1000" dirty="0" smtClean="0">
                <a:latin typeface="+mn-ea"/>
              </a:rPr>
              <a:t>html</a:t>
            </a:r>
            <a:r>
              <a:rPr lang="ko-KR" altLang="en-US" sz="1000" dirty="0" smtClean="0">
                <a:latin typeface="+mn-ea"/>
              </a:rPr>
              <a:t>에 반드시 삽입</a:t>
            </a:r>
            <a:endParaRPr lang="en-US" altLang="ko-KR" sz="10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- html </a:t>
            </a:r>
            <a:r>
              <a:rPr lang="ko-KR" altLang="en-US" sz="1000" dirty="0" smtClean="0">
                <a:latin typeface="+mn-ea"/>
              </a:rPr>
              <a:t>내부에 선언된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sourcecode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스크립트 역시 반드시 필요한 </a:t>
            </a:r>
            <a:r>
              <a:rPr lang="ko-KR" altLang="en-US" sz="1000" dirty="0" smtClean="0">
                <a:latin typeface="+mn-ea"/>
              </a:rPr>
              <a:t>속성</a:t>
            </a:r>
            <a:endParaRPr lang="en-US" altLang="ko-KR" sz="10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	</a:t>
            </a:r>
            <a:r>
              <a:rPr lang="en-US" altLang="ko-KR" sz="1000" dirty="0" smtClean="0">
                <a:latin typeface="+mn-ea"/>
              </a:rPr>
              <a:t>- default </a:t>
            </a:r>
            <a:r>
              <a:rPr lang="ko-KR" altLang="en-US" sz="1000" dirty="0" smtClean="0">
                <a:latin typeface="+mn-ea"/>
              </a:rPr>
              <a:t>값은 이미지가 자동으로 롤링되지 않는 상태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4705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템플릿 소스 사용법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504" y="-27384"/>
            <a:ext cx="792088" cy="346050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목 차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3E9176D-9E50-4967-9BC9-31D112CA5B3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692696"/>
            <a:ext cx="374441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+mn-ea"/>
              </a:rPr>
              <a:t>파일저장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폴더 규칙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	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+mn-ea"/>
              </a:rPr>
              <a:t>Html </a:t>
            </a:r>
            <a:r>
              <a:rPr lang="ko-KR" altLang="en-US" sz="1100" b="1" dirty="0" smtClean="0">
                <a:latin typeface="+mn-ea"/>
              </a:rPr>
              <a:t>선언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일반 웹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모바일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100" b="1" dirty="0" smtClean="0">
                <a:latin typeface="+mn-ea"/>
              </a:rPr>
              <a:t>Html </a:t>
            </a:r>
            <a:r>
              <a:rPr lang="ko-KR" altLang="en-US" sz="1100" b="1" dirty="0" smtClean="0">
                <a:latin typeface="+mn-ea"/>
              </a:rPr>
              <a:t>작성 규칙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네이밍</a:t>
            </a:r>
            <a:r>
              <a:rPr lang="ko-KR" altLang="en-US" sz="1100" dirty="0" smtClean="0">
                <a:latin typeface="+mn-ea"/>
              </a:rPr>
              <a:t> 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사용 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html </a:t>
            </a:r>
            <a:r>
              <a:rPr lang="ko-KR" altLang="en-US" sz="1100" dirty="0" smtClean="0">
                <a:latin typeface="+mn-ea"/>
              </a:rPr>
              <a:t>기본 템플릿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기타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en-US" altLang="ko-KR" sz="1100" b="1" dirty="0" err="1" smtClean="0">
                <a:latin typeface="+mn-ea"/>
              </a:rPr>
              <a:t>css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작성 규칙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 연결 방법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사용 금지 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z-index </a:t>
            </a:r>
            <a:r>
              <a:rPr lang="ko-KR" altLang="en-US" sz="1100" dirty="0" smtClean="0">
                <a:latin typeface="+mn-ea"/>
              </a:rPr>
              <a:t>사용규칙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사용 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id </a:t>
            </a:r>
            <a:r>
              <a:rPr lang="ko-KR" altLang="en-US" sz="1100" dirty="0" smtClean="0">
                <a:latin typeface="+mn-ea"/>
              </a:rPr>
              <a:t>사용 지양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기타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5.	</a:t>
            </a:r>
            <a:r>
              <a:rPr lang="ko-KR" altLang="en-US" sz="1100" b="1" dirty="0" smtClean="0">
                <a:latin typeface="+mn-ea"/>
              </a:rPr>
              <a:t>기타 작성 규칙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디자인 </a:t>
            </a:r>
            <a:r>
              <a:rPr lang="ko-KR" altLang="en-US" sz="1100" dirty="0" err="1" smtClean="0">
                <a:latin typeface="+mn-ea"/>
              </a:rPr>
              <a:t>스크롤바</a:t>
            </a:r>
            <a:r>
              <a:rPr lang="ko-KR" altLang="en-US" sz="1100" dirty="0" smtClean="0">
                <a:latin typeface="+mn-ea"/>
              </a:rPr>
              <a:t> 적용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문서 저장 형식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- Script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tab </a:t>
            </a:r>
            <a:r>
              <a:rPr lang="ko-KR" altLang="en-US" sz="1100" dirty="0" smtClean="0">
                <a:latin typeface="+mn-ea"/>
              </a:rPr>
              <a:t>및 이미지 </a:t>
            </a:r>
            <a:r>
              <a:rPr lang="en-US" altLang="ko-KR" sz="1100" dirty="0" smtClean="0">
                <a:latin typeface="+mn-ea"/>
              </a:rPr>
              <a:t>on/off </a:t>
            </a:r>
            <a:r>
              <a:rPr lang="ko-KR" altLang="en-US" sz="1100" dirty="0" smtClean="0">
                <a:latin typeface="+mn-ea"/>
              </a:rPr>
              <a:t>기능기타 작성 규칙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유효성 검사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크로스 </a:t>
            </a:r>
            <a:r>
              <a:rPr lang="ko-KR" altLang="en-US" sz="1100" dirty="0" err="1" smtClean="0">
                <a:latin typeface="+mn-ea"/>
              </a:rPr>
              <a:t>브라우징</a:t>
            </a:r>
            <a:r>
              <a:rPr lang="ko-KR" altLang="en-US" sz="1100" dirty="0" smtClean="0">
                <a:latin typeface="+mn-ea"/>
              </a:rPr>
              <a:t> 범위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1763688" y="350100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692696"/>
            <a:ext cx="47763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4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5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6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7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8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9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10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11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12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692696"/>
            <a:ext cx="3744416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제이쿼리 문서 버전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특수기호 문자 작성 방법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6.   </a:t>
            </a:r>
            <a:r>
              <a:rPr lang="ko-KR" altLang="en-US" sz="1100" b="1" dirty="0" smtClean="0">
                <a:latin typeface="+mn-ea"/>
              </a:rPr>
              <a:t>템플릿 소스 사용법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smtClean="0">
                <a:latin typeface="+mn-ea"/>
              </a:rPr>
              <a:t>디자인 된 </a:t>
            </a:r>
            <a:r>
              <a:rPr lang="en-US" altLang="ko-KR" sz="1100" dirty="0" err="1" smtClean="0">
                <a:latin typeface="+mn-ea"/>
              </a:rPr>
              <a:t>Selectbox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모바일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iscroll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popup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ellipsis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tab</a:t>
            </a:r>
            <a:r>
              <a:rPr lang="ko-KR" altLang="en-US" sz="1100" dirty="0" smtClean="0">
                <a:latin typeface="+mn-ea"/>
              </a:rPr>
              <a:t>메뉴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en-US" altLang="ko-KR" sz="1100" dirty="0" err="1" smtClean="0">
                <a:latin typeface="+mn-ea"/>
              </a:rPr>
              <a:t>png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quick(</a:t>
            </a:r>
            <a:r>
              <a:rPr lang="ko-KR" altLang="en-US" sz="1100" dirty="0" smtClean="0">
                <a:latin typeface="+mn-ea"/>
              </a:rPr>
              <a:t>상하 스크롤을 따라다니는 메뉴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페이징</a:t>
            </a:r>
            <a:r>
              <a:rPr lang="en-US" altLang="ko-KR" sz="1100" dirty="0" smtClean="0">
                <a:latin typeface="+mn-ea"/>
              </a:rPr>
              <a:t>(paging)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- Footer fixed(</a:t>
            </a:r>
            <a:r>
              <a:rPr lang="ko-KR" altLang="en-US" sz="1100" dirty="0" smtClean="0">
                <a:latin typeface="+mn-ea"/>
              </a:rPr>
              <a:t>브라우저 하단에 항상 따라다니는 </a:t>
            </a:r>
            <a:r>
              <a:rPr lang="en-US" altLang="ko-KR" sz="1100" dirty="0" smtClean="0">
                <a:latin typeface="+mn-ea"/>
              </a:rPr>
              <a:t>bar)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- </a:t>
            </a:r>
            <a:r>
              <a:rPr lang="ko-KR" altLang="en-US" sz="1100" dirty="0" err="1" smtClean="0">
                <a:latin typeface="+mn-ea"/>
              </a:rPr>
              <a:t>컨텐츠</a:t>
            </a:r>
            <a:r>
              <a:rPr lang="ko-KR" altLang="en-US" sz="1100" dirty="0" smtClean="0">
                <a:latin typeface="+mn-ea"/>
              </a:rPr>
              <a:t> 영역 안에서 사용하는 디자인 된 </a:t>
            </a:r>
            <a:r>
              <a:rPr lang="en-US" altLang="ko-KR" sz="1100" dirty="0" smtClean="0">
                <a:latin typeface="+mn-ea"/>
              </a:rPr>
              <a:t>scroll </a:t>
            </a:r>
            <a:r>
              <a:rPr lang="en-US" altLang="ko-KR" sz="1100" dirty="0" smtClean="0">
                <a:latin typeface="+mn-ea"/>
              </a:rPr>
              <a:t>bar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버튼을 클릭하면 자동롤링 및 이미지가 </a:t>
            </a:r>
            <a:r>
              <a:rPr lang="ko-KR" altLang="en-US" sz="1100" dirty="0" smtClean="0">
                <a:latin typeface="+mn-ea"/>
              </a:rPr>
              <a:t>바뀌는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slide show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416" y="692696"/>
            <a:ext cx="477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13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14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15</a:t>
            </a:r>
            <a:endParaRPr lang="en-US" altLang="ko-KR" sz="11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16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17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18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19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22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23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24</a:t>
            </a: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27384"/>
            <a:ext cx="263726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파일 저장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폴더 규칙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54804"/>
            <a:ext cx="381386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폴더 생성 규칙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폴더 </a:t>
            </a:r>
            <a:r>
              <a:rPr lang="ko-KR" altLang="en-US" sz="1100" dirty="0" err="1" smtClean="0">
                <a:latin typeface="+mn-ea"/>
              </a:rPr>
              <a:t>네이밍은</a:t>
            </a:r>
            <a:r>
              <a:rPr lang="ko-KR" altLang="en-US" sz="1100" dirty="0" smtClean="0">
                <a:latin typeface="+mn-ea"/>
              </a:rPr>
              <a:t> 항상 소문자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common </a:t>
            </a:r>
            <a:r>
              <a:rPr lang="ko-KR" altLang="en-US" sz="1400" b="1" dirty="0" smtClean="0">
                <a:latin typeface="+mn-ea"/>
              </a:rPr>
              <a:t>폴더</a:t>
            </a:r>
            <a:r>
              <a:rPr lang="en-US" altLang="ko-KR" sz="1400" b="1" dirty="0" smtClean="0">
                <a:latin typeface="+mn-ea"/>
              </a:rPr>
              <a:t>/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img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프로젝트에 사용되는 모든 이미지 모음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js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프로젝트에 사용되는 스크립트 파일 모음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프로젝트에서 사용되는 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 모음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err="1" smtClean="0">
                <a:latin typeface="+mn-ea"/>
              </a:rPr>
              <a:t>swf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프로젝트에서 사용되는 모든 플래시 모음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inc : include</a:t>
            </a:r>
            <a:r>
              <a:rPr lang="ko-KR" altLang="en-US" sz="1100" dirty="0" smtClean="0">
                <a:latin typeface="+mn-ea"/>
              </a:rPr>
              <a:t>할 </a:t>
            </a: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파일 모음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27384"/>
            <a:ext cx="160011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2. Html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선언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54804"/>
            <a:ext cx="8836073" cy="388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일반 </a:t>
            </a:r>
            <a:r>
              <a:rPr lang="en-US" altLang="ko-KR" sz="1400" b="1" dirty="0" smtClean="0">
                <a:latin typeface="+mn-ea"/>
              </a:rPr>
              <a:t>web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 smtClean="0">
              <a:latin typeface="+mn-ea"/>
            </a:endParaRPr>
          </a:p>
          <a:p>
            <a:pPr marL="228600" indent="-228600">
              <a:lnSpc>
                <a:spcPct val="250000"/>
              </a:lnSpc>
            </a:pPr>
            <a:r>
              <a:rPr lang="en-US" altLang="ko-KR" sz="1100" dirty="0" smtClean="0">
                <a:latin typeface="+mn-ea"/>
              </a:rPr>
              <a:t>&lt;!DOCTYPE html PUBLIC "-//W3C//DTD XHTML 1.0 Transitional//EN" "http://www.w3.org/TR/xhtml1/DTD/xhtml1-transitional.dtd"&gt;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&lt;html </a:t>
            </a:r>
            <a:r>
              <a:rPr lang="en-US" altLang="ko-KR" sz="1100" dirty="0" err="1" smtClean="0">
                <a:latin typeface="+mn-ea"/>
              </a:rPr>
              <a:t>xmlns</a:t>
            </a:r>
            <a:r>
              <a:rPr lang="en-US" altLang="ko-KR" sz="1100" dirty="0" smtClean="0">
                <a:latin typeface="+mn-ea"/>
              </a:rPr>
              <a:t>="http://www.w3.org/1999/xhtml"&gt;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&lt;meta http-equiv="Content-Type" content="text/html; </a:t>
            </a:r>
            <a:r>
              <a:rPr lang="en-US" altLang="ko-KR" sz="1100" dirty="0" err="1" smtClean="0">
                <a:latin typeface="+mn-ea"/>
              </a:rPr>
              <a:t>charset</a:t>
            </a:r>
            <a:r>
              <a:rPr lang="en-US" altLang="ko-KR" sz="1100" dirty="0" smtClean="0">
                <a:latin typeface="+mn-ea"/>
              </a:rPr>
              <a:t>=utf-8"/&gt;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&lt;title&gt;</a:t>
            </a:r>
            <a:r>
              <a:rPr lang="ko-KR" altLang="en-US" sz="1100" dirty="0" smtClean="0">
                <a:latin typeface="+mn-ea"/>
              </a:rPr>
              <a:t>타이틀</a:t>
            </a:r>
            <a:r>
              <a:rPr lang="en-US" altLang="ko-KR" sz="1100" dirty="0" smtClean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&lt;link </a:t>
            </a:r>
            <a:r>
              <a:rPr lang="en-US" altLang="ko-KR" sz="1100" dirty="0" err="1" smtClean="0">
                <a:latin typeface="+mn-ea"/>
              </a:rPr>
              <a:t>rel</a:t>
            </a:r>
            <a:r>
              <a:rPr lang="en-US" altLang="ko-KR" sz="1100" dirty="0" smtClean="0">
                <a:latin typeface="+mn-ea"/>
              </a:rPr>
              <a:t>="</a:t>
            </a:r>
            <a:r>
              <a:rPr lang="en-US" altLang="ko-KR" sz="1100" dirty="0" err="1" smtClean="0">
                <a:latin typeface="+mn-ea"/>
              </a:rPr>
              <a:t>stylesheet</a:t>
            </a:r>
            <a:r>
              <a:rPr lang="en-US" altLang="ko-KR" sz="1100" dirty="0" smtClean="0">
                <a:latin typeface="+mn-ea"/>
              </a:rPr>
              <a:t>" type="text/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" </a:t>
            </a:r>
            <a:r>
              <a:rPr lang="en-US" altLang="ko-KR" sz="1100" dirty="0" err="1" smtClean="0">
                <a:latin typeface="+mn-ea"/>
              </a:rPr>
              <a:t>href</a:t>
            </a:r>
            <a:r>
              <a:rPr lang="en-US" altLang="ko-KR" sz="1100" dirty="0" smtClean="0">
                <a:latin typeface="+mn-ea"/>
              </a:rPr>
              <a:t>="“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&lt;script type="text/</a:t>
            </a:r>
            <a:r>
              <a:rPr lang="en-US" altLang="ko-KR" sz="1100" dirty="0" err="1" smtClean="0">
                <a:latin typeface="+mn-ea"/>
              </a:rPr>
              <a:t>javascript</a:t>
            </a:r>
            <a:r>
              <a:rPr lang="en-US" altLang="ko-KR" sz="1100" dirty="0" smtClean="0">
                <a:latin typeface="+mn-ea"/>
              </a:rPr>
              <a:t>" </a:t>
            </a:r>
            <a:r>
              <a:rPr lang="en-US" altLang="ko-KR" sz="1100" dirty="0" err="1" smtClean="0">
                <a:latin typeface="+mn-ea"/>
              </a:rPr>
              <a:t>src</a:t>
            </a:r>
            <a:r>
              <a:rPr lang="en-US" altLang="ko-KR" sz="1100" dirty="0" smtClean="0">
                <a:latin typeface="+mn-ea"/>
              </a:rPr>
              <a:t>=""&gt;&lt;/script&gt;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&lt;body&gt;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본문내용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&lt;/html&gt;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654804"/>
            <a:ext cx="8773556" cy="4393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err="1" smtClean="0">
                <a:latin typeface="+mn-ea"/>
              </a:rPr>
              <a:t>모바일</a:t>
            </a:r>
            <a:r>
              <a:rPr lang="en-US" altLang="ko-KR" sz="1400" b="1" dirty="0" smtClean="0">
                <a:latin typeface="+mn-ea"/>
              </a:rPr>
              <a:t>(html5 </a:t>
            </a:r>
            <a:r>
              <a:rPr lang="ko-KR" altLang="en-US" sz="1400" b="1" dirty="0" smtClean="0">
                <a:latin typeface="+mn-ea"/>
              </a:rPr>
              <a:t>기준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1100" dirty="0" smtClean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&lt;html </a:t>
            </a:r>
            <a:r>
              <a:rPr lang="en-US" altLang="ko-KR" sz="1100" dirty="0" err="1" smtClean="0">
                <a:latin typeface="+mn-ea"/>
              </a:rPr>
              <a:t>lang</a:t>
            </a:r>
            <a:r>
              <a:rPr lang="en-US" altLang="ko-KR" sz="1100" dirty="0" smtClean="0">
                <a:latin typeface="+mn-ea"/>
              </a:rPr>
              <a:t>="</a:t>
            </a:r>
            <a:r>
              <a:rPr lang="en-US" altLang="ko-KR" sz="1100" dirty="0" err="1" smtClean="0">
                <a:latin typeface="+mn-ea"/>
              </a:rPr>
              <a:t>ko</a:t>
            </a:r>
            <a:r>
              <a:rPr lang="en-US" altLang="ko-KR" sz="11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&lt;meta </a:t>
            </a:r>
            <a:r>
              <a:rPr lang="en-US" altLang="ko-KR" sz="1100" dirty="0" err="1" smtClean="0">
                <a:latin typeface="+mn-ea"/>
              </a:rPr>
              <a:t>charset</a:t>
            </a:r>
            <a:r>
              <a:rPr lang="en-US" altLang="ko-KR" sz="1100" dirty="0" smtClean="0">
                <a:latin typeface="+mn-ea"/>
              </a:rPr>
              <a:t>="utf-8"&gt;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&lt;meta name="viewport" content="width=device-width, initial-scale=1.0, maximum-scale=1.0, minimum-scale=1.0, user-scalable=no,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target-</a:t>
            </a:r>
            <a:r>
              <a:rPr lang="en-US" altLang="ko-KR" sz="1100" dirty="0" err="1" smtClean="0">
                <a:latin typeface="+mn-ea"/>
              </a:rPr>
              <a:t>densitydpi</a:t>
            </a:r>
            <a:r>
              <a:rPr lang="en-US" altLang="ko-KR" sz="1100" dirty="0" smtClean="0">
                <a:latin typeface="+mn-ea"/>
              </a:rPr>
              <a:t>=medium-dpi" /&gt;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&lt;title&gt;</a:t>
            </a:r>
            <a:r>
              <a:rPr lang="ko-KR" altLang="en-US" sz="1100" dirty="0" smtClean="0">
                <a:latin typeface="+mn-ea"/>
              </a:rPr>
              <a:t>타이틀</a:t>
            </a:r>
            <a:r>
              <a:rPr lang="en-US" altLang="ko-KR" sz="1100" dirty="0" smtClean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&lt;link </a:t>
            </a:r>
            <a:r>
              <a:rPr lang="en-US" altLang="ko-KR" sz="1100" dirty="0" err="1" smtClean="0">
                <a:latin typeface="+mn-ea"/>
              </a:rPr>
              <a:t>rel</a:t>
            </a:r>
            <a:r>
              <a:rPr lang="en-US" altLang="ko-KR" sz="1100" dirty="0" smtClean="0">
                <a:latin typeface="+mn-ea"/>
              </a:rPr>
              <a:t>="</a:t>
            </a:r>
            <a:r>
              <a:rPr lang="en-US" altLang="ko-KR" sz="1100" dirty="0" err="1" smtClean="0">
                <a:latin typeface="+mn-ea"/>
              </a:rPr>
              <a:t>stylesheet</a:t>
            </a:r>
            <a:r>
              <a:rPr lang="en-US" altLang="ko-KR" sz="1100" dirty="0" smtClean="0">
                <a:latin typeface="+mn-ea"/>
              </a:rPr>
              <a:t>" type="text/</a:t>
            </a:r>
            <a:r>
              <a:rPr lang="en-US" altLang="ko-KR" sz="1100" dirty="0" err="1" smtClean="0">
                <a:latin typeface="+mn-ea"/>
              </a:rPr>
              <a:t>css</a:t>
            </a:r>
            <a:r>
              <a:rPr lang="en-US" altLang="ko-KR" sz="1100" dirty="0" smtClean="0">
                <a:latin typeface="+mn-ea"/>
              </a:rPr>
              <a:t>" </a:t>
            </a:r>
            <a:r>
              <a:rPr lang="en-US" altLang="ko-KR" sz="1100" dirty="0" err="1" smtClean="0">
                <a:latin typeface="+mn-ea"/>
              </a:rPr>
              <a:t>href</a:t>
            </a:r>
            <a:r>
              <a:rPr lang="en-US" altLang="ko-KR" sz="1100" dirty="0" smtClean="0">
                <a:latin typeface="+mn-ea"/>
              </a:rPr>
              <a:t>="“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&lt;script type="text/</a:t>
            </a:r>
            <a:r>
              <a:rPr lang="en-US" altLang="ko-KR" sz="1100" dirty="0" err="1" smtClean="0">
                <a:latin typeface="+mn-ea"/>
              </a:rPr>
              <a:t>javascript</a:t>
            </a:r>
            <a:r>
              <a:rPr lang="en-US" altLang="ko-KR" sz="1100" dirty="0" smtClean="0">
                <a:latin typeface="+mn-ea"/>
              </a:rPr>
              <a:t>" </a:t>
            </a:r>
            <a:r>
              <a:rPr lang="en-US" altLang="ko-KR" sz="1100" dirty="0" err="1" smtClean="0">
                <a:latin typeface="+mn-ea"/>
              </a:rPr>
              <a:t>src</a:t>
            </a:r>
            <a:r>
              <a:rPr lang="en-US" altLang="ko-KR" sz="1100" dirty="0" smtClean="0">
                <a:latin typeface="+mn-ea"/>
              </a:rPr>
              <a:t>=“"&gt;&lt;/script&gt;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&lt;body&gt;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본문내용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&lt;/html&gt;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-27384"/>
            <a:ext cx="160011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2. Html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선언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9926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err="1" smtClean="0">
                <a:latin typeface="+mn-ea"/>
              </a:rPr>
              <a:t>네이밍</a:t>
            </a:r>
            <a:r>
              <a:rPr lang="ko-KR" altLang="en-US" sz="1400" b="1" dirty="0" smtClean="0">
                <a:latin typeface="+mn-ea"/>
              </a:rPr>
              <a:t> 규칙</a:t>
            </a:r>
            <a:r>
              <a:rPr lang="en-US" altLang="ko-KR" sz="1400" b="1" dirty="0" smtClean="0">
                <a:latin typeface="+mn-ea"/>
              </a:rPr>
              <a:t>(.html)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엘리먼트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애트리뷰트</a:t>
            </a:r>
            <a:r>
              <a:rPr lang="en-US" altLang="ko-KR" sz="1100" dirty="0" smtClean="0">
                <a:latin typeface="+mn-ea"/>
              </a:rPr>
              <a:t>, id, class</a:t>
            </a:r>
            <a:r>
              <a:rPr lang="ko-KR" altLang="en-US" sz="1100" dirty="0" smtClean="0">
                <a:latin typeface="+mn-ea"/>
              </a:rPr>
              <a:t>는 소문자로 작성하고 </a:t>
            </a:r>
            <a:r>
              <a:rPr lang="en-US" altLang="ko-KR" sz="1100" dirty="0" smtClean="0">
                <a:latin typeface="+mn-ea"/>
              </a:rPr>
              <a:t>id, class</a:t>
            </a:r>
            <a:r>
              <a:rPr lang="ko-KR" altLang="en-US" sz="1100" dirty="0" smtClean="0">
                <a:latin typeface="+mn-ea"/>
              </a:rPr>
              <a:t>의 단어조합은 언더스코어</a:t>
            </a:r>
            <a:r>
              <a:rPr lang="en-US" altLang="ko-KR" sz="1100" dirty="0" smtClean="0">
                <a:latin typeface="+mn-ea"/>
              </a:rPr>
              <a:t>(_)</a:t>
            </a:r>
            <a:r>
              <a:rPr lang="ko-KR" altLang="en-US" sz="1100" dirty="0" smtClean="0">
                <a:latin typeface="+mn-ea"/>
              </a:rPr>
              <a:t>로 조합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class</a:t>
            </a:r>
            <a:r>
              <a:rPr lang="ko-KR" altLang="en-US" sz="1100" dirty="0" smtClean="0">
                <a:latin typeface="+mn-ea"/>
              </a:rPr>
              <a:t>는 애트리뷰트가 끝나는 마지막 부분에 </a:t>
            </a:r>
            <a:r>
              <a:rPr lang="en-US" altLang="ko-KR" sz="1100" dirty="0" smtClean="0">
                <a:latin typeface="+mn-ea"/>
              </a:rPr>
              <a:t>id &gt; class </a:t>
            </a:r>
            <a:r>
              <a:rPr lang="ko-KR" altLang="en-US" sz="1100" dirty="0" smtClean="0">
                <a:latin typeface="+mn-ea"/>
              </a:rPr>
              <a:t>순서로 표기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네이밍은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네이버</a:t>
            </a:r>
            <a:r>
              <a:rPr lang="ko-KR" altLang="en-US" sz="1100" dirty="0" smtClean="0">
                <a:latin typeface="+mn-ea"/>
              </a:rPr>
              <a:t> 사전에서 검색 했을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처음 나오는 단어를 기준으로 지정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err="1" smtClean="0">
                <a:latin typeface="+mn-ea"/>
              </a:rPr>
              <a:t>네이밍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예약어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	</a:t>
            </a:r>
            <a:r>
              <a:rPr lang="ko-KR" altLang="en-US" sz="1100" dirty="0" smtClean="0">
                <a:latin typeface="+mn-ea"/>
              </a:rPr>
              <a:t>팝업일 경우</a:t>
            </a:r>
            <a:r>
              <a:rPr lang="en-US" altLang="ko-KR" sz="1100" dirty="0" smtClean="0">
                <a:latin typeface="+mn-ea"/>
              </a:rPr>
              <a:t>: pop_</a:t>
            </a: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아이프레임일 경우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iframe</a:t>
            </a:r>
            <a:r>
              <a:rPr lang="en-US" altLang="ko-KR" sz="1100" dirty="0" smtClean="0">
                <a:latin typeface="+mn-ea"/>
              </a:rPr>
              <a:t>_</a:t>
            </a:r>
          </a:p>
          <a:p>
            <a:pPr marL="1143000" lvl="2" indent="-228600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err="1" smtClean="0">
                <a:latin typeface="+mn-ea"/>
              </a:rPr>
              <a:t>주석문</a:t>
            </a:r>
            <a:r>
              <a:rPr lang="ko-KR" altLang="en-US" sz="1400" b="1" dirty="0" smtClean="0">
                <a:latin typeface="+mn-ea"/>
              </a:rPr>
              <a:t> 사용 규칙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기본 형식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시작과 종료 주석의 주석 내용 동일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	</a:t>
            </a:r>
            <a:r>
              <a:rPr lang="ko-KR" altLang="en-US" sz="1100" dirty="0" smtClean="0">
                <a:latin typeface="+mn-ea"/>
              </a:rPr>
              <a:t>시작 주석</a:t>
            </a:r>
            <a:r>
              <a:rPr lang="en-US" altLang="ko-KR" sz="1100" dirty="0" smtClean="0">
                <a:latin typeface="+mn-ea"/>
              </a:rPr>
              <a:t>: &lt;!-- </a:t>
            </a:r>
            <a:r>
              <a:rPr lang="ko-KR" altLang="en-US" sz="1100" dirty="0" smtClean="0">
                <a:latin typeface="+mn-ea"/>
              </a:rPr>
              <a:t>주석 내용 </a:t>
            </a:r>
            <a:r>
              <a:rPr lang="en-US" altLang="ko-KR" sz="1100" dirty="0" smtClean="0">
                <a:latin typeface="+mn-ea"/>
              </a:rPr>
              <a:t>--&gt;</a:t>
            </a: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종료 주석</a:t>
            </a:r>
            <a:r>
              <a:rPr lang="en-US" altLang="ko-KR" sz="1100" dirty="0" smtClean="0">
                <a:latin typeface="+mn-ea"/>
              </a:rPr>
              <a:t>: &lt;!-- //</a:t>
            </a:r>
            <a:r>
              <a:rPr lang="ko-KR" altLang="en-US" sz="1100" dirty="0" smtClean="0">
                <a:latin typeface="+mn-ea"/>
              </a:rPr>
              <a:t>주석 내용 </a:t>
            </a:r>
            <a:r>
              <a:rPr lang="en-US" altLang="ko-KR" sz="1100" dirty="0" smtClean="0">
                <a:latin typeface="+mn-ea"/>
              </a:rPr>
              <a:t>--&gt;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수정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처리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-	</a:t>
            </a:r>
            <a:r>
              <a:rPr lang="ko-KR" altLang="en-US" sz="1100" dirty="0" smtClean="0">
                <a:latin typeface="+mn-ea"/>
              </a:rPr>
              <a:t>시작 주석</a:t>
            </a:r>
            <a:r>
              <a:rPr lang="en-US" altLang="ko-KR" sz="1100" dirty="0" smtClean="0">
                <a:latin typeface="+mn-ea"/>
              </a:rPr>
              <a:t>: &lt;!-- </a:t>
            </a:r>
            <a:r>
              <a:rPr lang="en-US" altLang="ko-KR" sz="1100" dirty="0" err="1" smtClean="0">
                <a:latin typeface="+mn-ea"/>
              </a:rPr>
              <a:t>yymmdd</a:t>
            </a:r>
            <a:r>
              <a:rPr lang="ko-KR" altLang="en-US" sz="1100" dirty="0" smtClean="0">
                <a:latin typeface="+mn-ea"/>
              </a:rPr>
              <a:t>수정</a:t>
            </a:r>
            <a:r>
              <a:rPr lang="en-US" altLang="ko-KR" sz="1100" dirty="0" smtClean="0">
                <a:latin typeface="+mn-ea"/>
              </a:rPr>
              <a:t>_</a:t>
            </a:r>
            <a:r>
              <a:rPr lang="ko-KR" altLang="en-US" sz="1100" dirty="0" err="1" smtClean="0">
                <a:latin typeface="+mn-ea"/>
              </a:rPr>
              <a:t>수정자이름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--&gt;</a:t>
            </a: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종료 주석</a:t>
            </a:r>
            <a:r>
              <a:rPr lang="en-US" altLang="ko-KR" sz="1100" dirty="0" smtClean="0">
                <a:latin typeface="+mn-ea"/>
              </a:rPr>
              <a:t>: &lt;!-- //</a:t>
            </a:r>
            <a:r>
              <a:rPr lang="en-US" altLang="ko-KR" sz="1100" dirty="0" err="1" smtClean="0">
                <a:latin typeface="+mn-ea"/>
              </a:rPr>
              <a:t>yymmdd</a:t>
            </a:r>
            <a:r>
              <a:rPr lang="ko-KR" altLang="en-US" sz="1100" dirty="0" smtClean="0">
                <a:latin typeface="+mn-ea"/>
              </a:rPr>
              <a:t>수정</a:t>
            </a:r>
            <a:r>
              <a:rPr lang="en-US" altLang="ko-KR" sz="1100" dirty="0" smtClean="0">
                <a:latin typeface="+mn-ea"/>
              </a:rPr>
              <a:t>_</a:t>
            </a:r>
            <a:r>
              <a:rPr lang="ko-KR" altLang="en-US" sz="1100" dirty="0" err="1" smtClean="0">
                <a:latin typeface="+mn-ea"/>
              </a:rPr>
              <a:t>수정자이름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--&gt;</a:t>
            </a: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개발 참고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처리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시작 주석</a:t>
            </a:r>
            <a:r>
              <a:rPr lang="en-US" altLang="ko-KR" sz="1100" dirty="0" smtClean="0">
                <a:latin typeface="+mn-ea"/>
              </a:rPr>
              <a:t>: &lt;!– [D] </a:t>
            </a:r>
            <a:r>
              <a:rPr lang="ko-KR" altLang="en-US" sz="1100" dirty="0" smtClean="0">
                <a:latin typeface="+mn-ea"/>
              </a:rPr>
              <a:t>개발자 참고 내용 </a:t>
            </a:r>
            <a:r>
              <a:rPr lang="en-US" altLang="ko-KR" sz="1100" dirty="0" smtClean="0">
                <a:latin typeface="+mn-ea"/>
              </a:rPr>
              <a:t>--&gt;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※ </a:t>
            </a:r>
            <a:r>
              <a:rPr lang="ko-KR" altLang="en-US" sz="1100" dirty="0" smtClean="0">
                <a:latin typeface="+mn-ea"/>
              </a:rPr>
              <a:t>종료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사용 금지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기타 </a:t>
            </a:r>
            <a:r>
              <a:rPr lang="ko-KR" altLang="en-US" sz="1100" dirty="0" err="1" smtClean="0">
                <a:latin typeface="+mn-ea"/>
              </a:rPr>
              <a:t>주석문</a:t>
            </a:r>
            <a:r>
              <a:rPr lang="ko-KR" altLang="en-US" sz="1100" dirty="0" smtClean="0">
                <a:latin typeface="+mn-ea"/>
              </a:rPr>
              <a:t> 처리</a:t>
            </a:r>
            <a:endParaRPr lang="en-US" altLang="ko-KR" sz="1100" dirty="0" smtClean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+mn-ea"/>
              </a:rPr>
              <a:t>공지사항</a:t>
            </a:r>
            <a:r>
              <a:rPr lang="en-US" altLang="ko-KR" sz="1100" dirty="0" smtClean="0">
                <a:latin typeface="+mn-ea"/>
              </a:rPr>
              <a:t>, FAQ, </a:t>
            </a:r>
            <a:r>
              <a:rPr lang="ko-KR" altLang="en-US" sz="1100" dirty="0" smtClean="0">
                <a:latin typeface="+mn-ea"/>
              </a:rPr>
              <a:t>목록 등과 같이 게시물관련 리스트는 공용 </a:t>
            </a:r>
            <a:r>
              <a:rPr lang="ko-KR" altLang="en-US" sz="1100" dirty="0" err="1" smtClean="0">
                <a:latin typeface="+mn-ea"/>
              </a:rPr>
              <a:t>주석문으로</a:t>
            </a:r>
            <a:r>
              <a:rPr lang="ko-KR" altLang="en-US" sz="1100" dirty="0" smtClean="0">
                <a:latin typeface="+mn-ea"/>
              </a:rPr>
              <a:t> 처리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ex) &lt;!-- </a:t>
            </a:r>
            <a:r>
              <a:rPr lang="ko-KR" altLang="en-US" sz="1100" dirty="0" smtClean="0">
                <a:latin typeface="+mn-ea"/>
              </a:rPr>
              <a:t>게시물 리스트 </a:t>
            </a:r>
            <a:r>
              <a:rPr lang="en-US" altLang="ko-KR" sz="1100" dirty="0" smtClean="0">
                <a:latin typeface="+mn-ea"/>
              </a:rPr>
              <a:t>--&gt; &lt;!-- //</a:t>
            </a:r>
            <a:r>
              <a:rPr lang="ko-KR" altLang="en-US" sz="1100" dirty="0" smtClean="0">
                <a:latin typeface="+mn-ea"/>
              </a:rPr>
              <a:t>게시물 리스트 </a:t>
            </a:r>
            <a:r>
              <a:rPr lang="en-US" altLang="ko-KR" sz="1100" dirty="0" smtClean="0">
                <a:latin typeface="+mn-ea"/>
              </a:rPr>
              <a:t>--&gt;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-27384"/>
            <a:ext cx="209063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3. Html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2829621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3) html </a:t>
            </a:r>
            <a:r>
              <a:rPr lang="ko-KR" altLang="en-US" sz="1400" b="1" dirty="0" smtClean="0">
                <a:latin typeface="+mn-ea"/>
              </a:rPr>
              <a:t>기본 템플릿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&lt;div id="wrap“&gt;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&lt;div id="header"&gt;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class="</a:t>
            </a:r>
            <a:r>
              <a:rPr lang="en-US" altLang="ko-KR" sz="1100" dirty="0" err="1" smtClean="0">
                <a:latin typeface="+mn-ea"/>
              </a:rPr>
              <a:t>gnb</a:t>
            </a:r>
            <a:r>
              <a:rPr lang="en-US" altLang="ko-KR" sz="1100" dirty="0" smtClean="0">
                <a:latin typeface="+mn-ea"/>
              </a:rPr>
              <a:t>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class="</a:t>
            </a:r>
            <a:r>
              <a:rPr lang="en-US" altLang="ko-KR" sz="1100" dirty="0" err="1" smtClean="0">
                <a:latin typeface="+mn-ea"/>
              </a:rPr>
              <a:t>sta</a:t>
            </a:r>
            <a:r>
              <a:rPr lang="en-US" altLang="ko-KR" sz="1100" dirty="0" smtClean="0">
                <a:latin typeface="+mn-ea"/>
              </a:rPr>
              <a:t>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class="</a:t>
            </a:r>
            <a:r>
              <a:rPr lang="en-US" altLang="ko-KR" sz="1100" dirty="0" err="1" smtClean="0">
                <a:latin typeface="+mn-ea"/>
              </a:rPr>
              <a:t>lnb</a:t>
            </a:r>
            <a:r>
              <a:rPr lang="en-US" altLang="ko-KR" sz="1100" dirty="0" smtClean="0">
                <a:latin typeface="+mn-ea"/>
              </a:rPr>
              <a:t>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&lt;div id="container"&gt;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class="</a:t>
            </a:r>
            <a:r>
              <a:rPr lang="en-US" altLang="ko-KR" sz="1100" dirty="0" err="1" smtClean="0">
                <a:latin typeface="+mn-ea"/>
              </a:rPr>
              <a:t>snb</a:t>
            </a:r>
            <a:r>
              <a:rPr lang="en-US" altLang="ko-KR" sz="1100" dirty="0" smtClean="0">
                <a:latin typeface="+mn-ea"/>
              </a:rPr>
              <a:t>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id="content"&gt;&lt;/div&gt;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	&lt;div class="aside"&gt;&lt;/div&gt;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	&lt;div id="footer"&gt;&lt;/div&gt;</a:t>
            </a:r>
          </a:p>
          <a:p>
            <a:pPr marL="685800" lvl="1" indent="-22860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&lt;/div&gt;</a:t>
            </a:r>
          </a:p>
        </p:txBody>
      </p:sp>
      <p:pic>
        <p:nvPicPr>
          <p:cNvPr id="7" name="그림 6" descr="templ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5082" y="764704"/>
            <a:ext cx="4705350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-27384"/>
            <a:ext cx="209063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3. Html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76D-9E50-4967-9BC9-31D112CA5B3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4804"/>
            <a:ext cx="6324167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기타</a:t>
            </a:r>
            <a:endParaRPr lang="en-US" altLang="ko-KR" sz="1400" b="1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빈 줄은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줄만 허용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latin typeface="+mn-ea"/>
              </a:rPr>
              <a:t>&lt;</a:t>
            </a:r>
            <a:r>
              <a:rPr lang="en-US" altLang="ko-KR" sz="1100" dirty="0" err="1" smtClean="0">
                <a:latin typeface="+mn-ea"/>
              </a:rPr>
              <a:t>img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태그 삽입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속성값 </a:t>
            </a:r>
            <a:r>
              <a:rPr lang="en-US" altLang="ko-KR" sz="1100" dirty="0" smtClean="0">
                <a:latin typeface="+mn-ea"/>
              </a:rPr>
              <a:t>alt </a:t>
            </a:r>
            <a:r>
              <a:rPr lang="ko-KR" altLang="en-US" sz="1100" dirty="0" smtClean="0">
                <a:latin typeface="+mn-ea"/>
              </a:rPr>
              <a:t>속성값과 동일한 </a:t>
            </a:r>
            <a:r>
              <a:rPr lang="en-US" altLang="ko-KR" sz="1100" dirty="0" smtClean="0">
                <a:latin typeface="+mn-ea"/>
              </a:rPr>
              <a:t>title </a:t>
            </a:r>
            <a:r>
              <a:rPr lang="ko-KR" altLang="en-US" sz="1100" dirty="0" smtClean="0">
                <a:latin typeface="+mn-ea"/>
              </a:rPr>
              <a:t>넣기</a:t>
            </a: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latin typeface="+mn-ea"/>
              </a:rPr>
              <a:t>모든 </a:t>
            </a:r>
            <a:r>
              <a:rPr lang="en-US" altLang="ko-KR" sz="1100" dirty="0" smtClean="0">
                <a:latin typeface="+mn-ea"/>
              </a:rPr>
              <a:t>button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&lt;input&gt;</a:t>
            </a:r>
            <a:r>
              <a:rPr lang="ko-KR" altLang="en-US" sz="1100" dirty="0" smtClean="0">
                <a:latin typeface="+mn-ea"/>
              </a:rPr>
              <a:t>태그를 사용하지 않고</a:t>
            </a:r>
            <a:r>
              <a:rPr lang="en-US" altLang="ko-KR" sz="1100" dirty="0" smtClean="0">
                <a:latin typeface="+mn-ea"/>
              </a:rPr>
              <a:t>, &lt;a&gt;</a:t>
            </a:r>
            <a:r>
              <a:rPr lang="ko-KR" altLang="en-US" sz="1100" dirty="0" smtClean="0">
                <a:latin typeface="+mn-ea"/>
              </a:rPr>
              <a:t>태그 안에 </a:t>
            </a:r>
            <a:r>
              <a:rPr lang="en-US" altLang="ko-KR" sz="1100" dirty="0" smtClean="0">
                <a:latin typeface="+mn-ea"/>
              </a:rPr>
              <a:t>&lt;</a:t>
            </a:r>
            <a:r>
              <a:rPr lang="en-US" altLang="ko-KR" sz="1100" dirty="0" err="1" smtClean="0">
                <a:latin typeface="+mn-ea"/>
              </a:rPr>
              <a:t>img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태그로 구현할 것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-27384"/>
            <a:ext cx="209063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3. Html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작성 규칙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1492</TotalTime>
  <Words>1093</Words>
  <Application>Microsoft Office PowerPoint</Application>
  <PresentationFormat>화면 슬라이드 쇼(4:3)</PresentationFormat>
  <Paragraphs>504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도시</vt:lpstr>
      <vt:lpstr>퍼블리싱 Template</vt:lpstr>
      <vt:lpstr>Version 및 수정일</vt:lpstr>
      <vt:lpstr>목 차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퍼블리싱 Template</dc:title>
  <dc:creator>pc5</dc:creator>
  <cp:lastModifiedBy>pc5</cp:lastModifiedBy>
  <cp:revision>906</cp:revision>
  <dcterms:created xsi:type="dcterms:W3CDTF">2011-08-11T00:17:02Z</dcterms:created>
  <dcterms:modified xsi:type="dcterms:W3CDTF">2011-10-13T04:44:32Z</dcterms:modified>
</cp:coreProperties>
</file>