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87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93" r:id="rId31"/>
    <p:sldId id="286" r:id="rId32"/>
    <p:sldId id="288" r:id="rId33"/>
    <p:sldId id="289" r:id="rId34"/>
    <p:sldId id="290" r:id="rId35"/>
    <p:sldId id="295" r:id="rId36"/>
    <p:sldId id="296" r:id="rId37"/>
    <p:sldId id="294" r:id="rId38"/>
  </p:sldIdLst>
  <p:sldSz cx="9904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818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0" autoAdjust="0"/>
    <p:restoredTop sz="94660"/>
  </p:normalViewPr>
  <p:slideViewPr>
    <p:cSldViewPr>
      <p:cViewPr>
        <p:scale>
          <a:sx n="100" d="100"/>
          <a:sy n="100" d="100"/>
        </p:scale>
        <p:origin x="-1104" y="-23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AFA95-82F4-4E33-9D4F-D039C05BB104}" type="datetimeFigureOut">
              <a:rPr lang="ko-KR" altLang="en-US" smtClean="0"/>
              <a:pPr/>
              <a:t>2011-11-01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1D6BE-6E86-4B2F-81D3-E7E212EC77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EE452-F39D-470C-AB31-5D42FB730432}" type="datetimeFigureOut">
              <a:rPr lang="ko-KR" altLang="en-US" smtClean="0"/>
              <a:pPr/>
              <a:t>2011-11-01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4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DFCD2-C9E1-49C4-AF18-0D007F5D6F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831" y="2130426"/>
            <a:ext cx="84187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5C23-BB4F-49B6-BA05-C9482D5F119A}" type="datetime1">
              <a:rPr lang="ko-KR" altLang="en-US" smtClean="0"/>
              <a:pPr/>
              <a:t>2011-11-01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7D44-C3FF-4DFA-BF81-B94C74B0E6BF}" type="datetime1">
              <a:rPr lang="ko-KR" altLang="en-US" smtClean="0"/>
              <a:pPr/>
              <a:t>2011-11-01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79091" y="274639"/>
            <a:ext cx="2412482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489" y="274639"/>
            <a:ext cx="707752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845A-6303-4C2E-AC87-3AC475AD69E8}" type="datetime1">
              <a:rPr lang="ko-KR" altLang="en-US" smtClean="0"/>
              <a:pPr/>
              <a:t>2011-11-01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B9AF-3A29-46B3-9390-F0A2804C539D}" type="datetime1">
              <a:rPr lang="ko-KR" altLang="en-US" smtClean="0"/>
              <a:pPr/>
              <a:t>2011-11-01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380" y="4406901"/>
            <a:ext cx="84187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380" y="2906713"/>
            <a:ext cx="84187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82A1-4900-42F3-8DAC-9B67F3793703}" type="datetime1">
              <a:rPr lang="ko-KR" altLang="en-US" smtClean="0"/>
              <a:pPr/>
              <a:t>2011-11-01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489" y="1600201"/>
            <a:ext cx="474414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5708" y="1600201"/>
            <a:ext cx="47458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7D0C-EACE-4A2B-BB8F-53D2E20C42D9}" type="datetime1">
              <a:rPr lang="ko-KR" altLang="en-US" smtClean="0"/>
              <a:pPr/>
              <a:t>2011-11-01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1" y="1535113"/>
            <a:ext cx="43761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221" y="2174875"/>
            <a:ext cx="437616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1305" y="1535113"/>
            <a:ext cx="43778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1305" y="2174875"/>
            <a:ext cx="43778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FCF2-78B0-4E53-9F55-513DAA51C85F}" type="datetime1">
              <a:rPr lang="ko-KR" altLang="en-US" smtClean="0"/>
              <a:pPr/>
              <a:t>2011-11-01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A79A-2D56-47E1-AFB0-3992B77866CD}" type="datetime1">
              <a:rPr lang="ko-KR" altLang="en-US" smtClean="0"/>
              <a:pPr/>
              <a:t>2011-11-01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0944-5C30-4E68-B6D3-3D0EA207BC37}" type="datetime1">
              <a:rPr lang="ko-KR" altLang="en-US" smtClean="0"/>
              <a:pPr/>
              <a:t>2011-11-01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3050"/>
            <a:ext cx="32584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350" y="273051"/>
            <a:ext cx="55368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221" y="1435101"/>
            <a:ext cx="32584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2C28-14C0-449D-B5B2-3D3F6D28592C}" type="datetime1">
              <a:rPr lang="ko-KR" altLang="en-US" smtClean="0"/>
              <a:pPr/>
              <a:t>2011-11-01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334" y="4800600"/>
            <a:ext cx="59426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334" y="612775"/>
            <a:ext cx="5942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334" y="5367338"/>
            <a:ext cx="59426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A8C5-79C5-433C-AF3B-3DFA8E6826FB}" type="datetime1">
              <a:rPr lang="ko-KR" altLang="en-US" smtClean="0"/>
              <a:pPr/>
              <a:t>2011-11-01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1" y="1600201"/>
            <a:ext cx="89139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21" y="6356351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7CE6C-3DA8-41ED-9C68-7AD993677CC4}" type="datetime1">
              <a:rPr lang="ko-KR" altLang="en-US" smtClean="0"/>
              <a:pPr/>
              <a:t>2011-11-01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008" y="6356351"/>
            <a:ext cx="3136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163" y="6356351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ai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" y="0"/>
            <a:ext cx="9897557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694" y="2924944"/>
            <a:ext cx="4076988" cy="1536112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900" dirty="0" smtClean="0">
                <a:latin typeface="나눔고딕 ExtraBold" pitchFamily="50" charset="-127"/>
                <a:ea typeface="나눔고딕 ExtraBold" pitchFamily="50" charset="-127"/>
              </a:rPr>
              <a:t>Publishing Guide</a:t>
            </a:r>
          </a:p>
          <a:p>
            <a:endParaRPr lang="en-US" altLang="ko-KR" sz="25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Date : 2011.10.27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Version : 2.00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415702" y="3645024"/>
            <a:ext cx="813690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메인-로고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938" y="2420888"/>
            <a:ext cx="1426735" cy="5040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60" y="973843"/>
            <a:ext cx="368562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연결 방법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import.css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파일에 모든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를 연결하여 사용 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기본 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reset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브라우저가 갖고 있는 기본속성을 초기화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layout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헤더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풋터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메뉴 등의 공통영역을 작성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content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: reset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layout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을 제외한 모든 속성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/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300" dirty="0" smtClean="0">
                <a:latin typeface="나눔고딕" pitchFamily="50" charset="-127"/>
                <a:ea typeface="나눔고딕" pitchFamily="50" charset="-127"/>
              </a:rPr>
              <a:t>	  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단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3000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줄이 넘어갈 경우 따로 나눔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3. z-index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사용 규칙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속성값의 범위는 최소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10,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최고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1000 (10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단위로 증감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사용금지 규칙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공통선택자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(*)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사용 금지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교차속성 사용 금지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마지막 속성 세미콜론 사용 금지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들여쓰기 사용 금지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쉼표로 구분되는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간 공백 금지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속성 간 공백 금지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속성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속성값 사이 줄 바꿈 금지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중괄호 좌우 공백 금지</a:t>
            </a:r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24214" y="836712"/>
            <a:ext cx="0" cy="56166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09106" y="973843"/>
            <a:ext cx="4323620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5. id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사용 지양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id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선택자는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레이아웃 구성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에만 적용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6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폰트 속성을 제외한 약식속성 우선 사용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7. day, up, on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등의 공통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선택자는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자식 선택자만 사용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434" y="148825"/>
            <a:ext cx="2356004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dirty="0" err="1" smtClean="0">
                <a:latin typeface="나눔고딕 ExtraBold" pitchFamily="50" charset="-127"/>
                <a:ea typeface="나눔고딕 ExtraBold" pitchFamily="50" charset="-127"/>
              </a:rPr>
              <a:t>css</a:t>
            </a:r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생성 규칙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3" name="그림 12" descr="목차-배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03048" y="386783"/>
            <a:ext cx="3016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9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060" y="973843"/>
            <a:ext cx="6256841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jquery.min.js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제이쿼리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라이브러리는 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  <a:hlinkClick r:id="rId3"/>
              </a:rPr>
              <a:t>http://jquery.com/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 웹 사이트를 통해 가장 최신 버전을 기준으로 할 것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※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예외 사항 발생 시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전 버전 사용 가능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 marL="342900" indent="-342900"/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라이브러리 파일을 다운 받을 시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최소 용량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(minified and zipped)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파일 선택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basic.js</a:t>
            </a:r>
          </a:p>
          <a:p>
            <a:pPr marL="342900" indent="-3429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jquery.min.js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파일과 템플릿 파일을 제외한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content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영역의 자바스크립트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434" y="148825"/>
            <a:ext cx="3506960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dirty="0" err="1" smtClean="0">
                <a:latin typeface="나눔고딕 ExtraBold" pitchFamily="50" charset="-127"/>
                <a:ea typeface="나눔고딕 ExtraBold" pitchFamily="50" charset="-127"/>
              </a:rPr>
              <a:t>javascript</a:t>
            </a:r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생성 규칙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" name="그림 7" descr="목차-배경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10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060" y="973843"/>
            <a:ext cx="4503156" cy="321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영문 소문자 사용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단어조합 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_(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언더스코어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로 조합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네이버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사전에서 검색했을 시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처음 나오는 단어를 기준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네이밍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예약어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팝업일 경우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pop_</a:t>
            </a: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아이프레임일 경우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iframe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_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434" y="148825"/>
            <a:ext cx="2097921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3000" dirty="0" err="1" smtClean="0">
                <a:latin typeface="나눔고딕 ExtraBold" pitchFamily="50" charset="-127"/>
                <a:ea typeface="나눔고딕 ExtraBold" pitchFamily="50" charset="-127"/>
              </a:rPr>
              <a:t>네이밍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 정책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" name="그림 7" descr="목차-배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11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60" y="973843"/>
            <a:ext cx="3943708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 Html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주석문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기본 주석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시작 주석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&lt;!--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주석 내용 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--&gt;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종료 주석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&lt;!-- //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주석 내용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--&gt;</a:t>
            </a:r>
          </a:p>
          <a:p>
            <a:pPr marL="342900" indent="-3429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수정 주석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시작 주석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&lt;!--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yymmdd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수정 시작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이름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--&gt;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종료 주석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&lt;!-- //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yymmdd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수정 끝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이름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--&gt;</a:t>
            </a:r>
          </a:p>
          <a:p>
            <a:pPr marL="342900" indent="-3429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개발참고 주석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시작 주석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&lt;!– [D]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개발 참고 내용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--&gt;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종료 주석 없음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주석문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기본 주석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시작 주석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/*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주석 내용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*/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종료 주석 없음 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수정 주석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시작 주석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/*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yymmdd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수정 시작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이름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*/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종료 주석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/*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yymmdd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수정 끝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이름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*/</a:t>
            </a:r>
          </a:p>
          <a:p>
            <a:pPr marL="342900" indent="-342900"/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2246" y="972102"/>
            <a:ext cx="3801041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스크립트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주석문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기본 주석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구분 주석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시작 주석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/*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주석 내용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*/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종료 주석 없음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수정 주석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시작 주석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/*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yymmdd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수정 시작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이름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*/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종료 주석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/*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yymmdd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수정 끝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이름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*/</a:t>
            </a: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한줄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주석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참고 주석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) : //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주석 내용</a:t>
            </a:r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024214" y="836712"/>
            <a:ext cx="0" cy="56166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9434" y="148825"/>
            <a:ext cx="2929879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3000" dirty="0" err="1" smtClean="0">
                <a:latin typeface="나눔고딕 ExtraBold" pitchFamily="50" charset="-127"/>
                <a:ea typeface="나눔고딕 ExtraBold" pitchFamily="50" charset="-127"/>
              </a:rPr>
              <a:t>주석문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 사용 규칙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1" name="그림 10" descr="목차-배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12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60" y="973843"/>
            <a:ext cx="5333511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빈 줄은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줄만 허용</a:t>
            </a:r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버튼 사용 규칙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모든 버튼들은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&lt;input&gt;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태그를 사용하지 않고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&lt;a&gt;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태그 안에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태그로 구성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567601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기타 사용 규칙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13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694" y="2708920"/>
            <a:ext cx="3276128" cy="689726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3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폴더 생성 규칙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 descr="대메뉴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702" y="3501008"/>
            <a:ext cx="9073008" cy="6389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60" y="973843"/>
            <a:ext cx="310373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 common</a:t>
            </a: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이미지 파일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폴더명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파일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폴더명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js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스크립트 파일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폴더명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inc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include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할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파일 모음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swf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플래시 파일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폴더명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xml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플래시와 연동되는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파일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폴더명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기타 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의미에 맞는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폴더명으로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생성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폴더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네이밍은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항상 소문자</a:t>
            </a:r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4396628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폴더 생성규칙 </a:t>
            </a:r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- common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15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694" y="2708920"/>
            <a:ext cx="3215214" cy="689726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img</a:t>
            </a:r>
            <a:r>
              <a:rPr lang="en-US" altLang="ko-KR" sz="3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생성 규칙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 descr="대메뉴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702" y="3501008"/>
            <a:ext cx="9073008" cy="638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60" y="973843"/>
            <a:ext cx="2941831" cy="4262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 gif (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일반 이미지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342900" indent="-342900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버튼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타이틀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블릿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저해상도의 단색 이미지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jpg (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고해상도 이미지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배경 이미지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고퀄리티일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경우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maximum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으로 저장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일반적인 경우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100" smtClean="0">
                <a:latin typeface="나눔고딕" pitchFamily="50" charset="-127"/>
                <a:ea typeface="나눔고딕" pitchFamily="50" charset="-127"/>
              </a:rPr>
              <a:t>very high</a:t>
            </a:r>
            <a:r>
              <a:rPr lang="ko-KR" altLang="en-US" sz="1100" smtClean="0"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저장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3. png24 (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투명 이미지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342900" indent="-342900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반투명 지원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4. png8 (gif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의 모바일 대용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반투명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미지원</a:t>
            </a:r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610882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dirty="0" err="1" smtClean="0">
                <a:latin typeface="나눔고딕 ExtraBold" pitchFamily="50" charset="-127"/>
                <a:ea typeface="나눔고딕 ExtraBold" pitchFamily="50" charset="-127"/>
              </a:rPr>
              <a:t>img</a:t>
            </a:r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생성 규칙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17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3694" y="2708920"/>
            <a:ext cx="4824629" cy="689726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3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웹표준</a:t>
            </a:r>
            <a:r>
              <a:rPr lang="ko-KR" altLang="en-US" sz="3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및 </a:t>
            </a:r>
            <a:r>
              <a:rPr lang="ko-KR" altLang="en-US" sz="3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접근성</a:t>
            </a:r>
            <a:r>
              <a:rPr lang="ko-KR" altLang="en-US" sz="3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검사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대메뉴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702" y="3501008"/>
            <a:ext cx="9073008" cy="638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graphicFrame>
        <p:nvGraphicFramePr>
          <p:cNvPr id="8" name="Group 149"/>
          <p:cNvGraphicFramePr>
            <a:graphicFrameLocks noGrp="1"/>
          </p:cNvGraphicFramePr>
          <p:nvPr/>
        </p:nvGraphicFramePr>
        <p:xfrm>
          <a:off x="199678" y="908720"/>
          <a:ext cx="9505057" cy="5267345"/>
        </p:xfrm>
        <a:graphic>
          <a:graphicData uri="http://schemas.openxmlformats.org/drawingml/2006/table">
            <a:tbl>
              <a:tblPr/>
              <a:tblGrid>
                <a:gridCol w="752210"/>
                <a:gridCol w="752211"/>
                <a:gridCol w="6128427"/>
                <a:gridCol w="1872209"/>
              </a:tblGrid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버전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날짜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내용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v1.00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2011-08-17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v1.01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2011-08-18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Times New Roman" pitchFamily="18" charset="0"/>
                        </a:rPr>
                        <a:t>페이징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Times New Roman" pitchFamily="18" charset="0"/>
                        </a:rPr>
                        <a:t> 템플릿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Times New Roman" pitchFamily="18" charset="0"/>
                        </a:rPr>
                        <a:t>버튼 규칙 추가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v1.02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2011-08-25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Footer fixed(</a:t>
                      </a: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브라우저 하단에 항상 따라다니는 </a:t>
                      </a: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bar) </a:t>
                      </a: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이종민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v1.03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2011-09-01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컨텐츠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영역 안에서 사용하는 디자인 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scroll bar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소스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v1.04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2011-09-23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특수기호 문자 정리 파일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v1.05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2011-09-30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모달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팝업 템플릿 사용 방법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v1.06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2011-10-13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제이쿼리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slide show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템플릿 소스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v2.00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2011-10-27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버전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2.00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제작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9434" y="148825"/>
            <a:ext cx="1403821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History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03048" y="386783"/>
            <a:ext cx="3016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60" y="973843"/>
            <a:ext cx="3748142" cy="183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웹표준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w3c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유효성 검사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html : http://validator.kldp.org</a:t>
            </a: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: http://css-validator.kldp.org</a:t>
            </a: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웹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접근성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검사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http://www.wah.or.kr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  (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웹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접근성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연구소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의 평가 프로그램을 사용하여 검사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3869239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웹 표준 및 </a:t>
            </a:r>
            <a:r>
              <a:rPr lang="ko-KR" altLang="en-US" sz="3000" dirty="0" err="1" smtClean="0">
                <a:latin typeface="나눔고딕 ExtraBold" pitchFamily="50" charset="-127"/>
                <a:ea typeface="나눔고딕 ExtraBold" pitchFamily="50" charset="-127"/>
              </a:rPr>
              <a:t>접근성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 검사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19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694" y="2708920"/>
            <a:ext cx="2666987" cy="689726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3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템플릿 소스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 descr="대메뉴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702" y="3501008"/>
            <a:ext cx="9073008" cy="6389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60" y="973843"/>
            <a:ext cx="6444393" cy="4970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소스 위치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: source/01.select_box</a:t>
            </a: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소스 사용법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[select.html]</a:t>
            </a: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&lt;select&gt;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태그 뒤에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&lt;script&gt;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태그 반드시 삽입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&lt;select&gt;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태그 안에 가로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세로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select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값 반드시 삽입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/* */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코드는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IE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버전 스크롤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에 관한 디자인 →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오직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IE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에서만 적용</a:t>
            </a:r>
          </a:p>
          <a:p>
            <a:pPr marL="342900" indent="-342900"/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[select_design.css]  :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93~95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번 줄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- 93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번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이미지 가로 사이즈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- 94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번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각 옵션의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높이값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- 95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번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select box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를 눌렀을 때 스크롤이 보이지 않고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화면에 보여지는 최대 옵션의 개수</a:t>
            </a:r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주의 및 오류 사항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IE8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에서 스크롤이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되지 않음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적용된 프로젝트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크레듀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</a:t>
            </a: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1186" y="1052736"/>
            <a:ext cx="18415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59434" y="148825"/>
            <a:ext cx="5587082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Template - 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디자인 된 </a:t>
            </a:r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select box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목차-배경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21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60" y="973843"/>
            <a:ext cx="6048451" cy="4078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소스 위치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: source/02.mobile</a:t>
            </a: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소스 사용법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[index.asp]</a:t>
            </a: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s_smartphone.js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파일 링크 삽입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s_iscroll.js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파일 링크 삽입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- 65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번 줄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dlSize1 = '6'; //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숫자를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284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번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dlIndicator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*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개수에 맞게 수정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300" dirty="0" smtClean="0">
                <a:latin typeface="나눔고딕" pitchFamily="50" charset="-127"/>
                <a:ea typeface="나눔고딕" pitchFamily="50" charset="-127"/>
              </a:rPr>
              <a:t>		 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※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모든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iscroll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은 위와 같은 방식으로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1:1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대응시켜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수정하고 확인할 것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!</a:t>
            </a:r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주의 및 오류 사항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아이폰에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최적화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적용된 프로젝트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에스프리즘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웹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http://m.s-prism.co.kr</a:t>
            </a: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434" y="148825"/>
            <a:ext cx="4347960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Template - </a:t>
            </a:r>
            <a:r>
              <a:rPr lang="ko-KR" altLang="en-US" sz="3000" dirty="0" err="1" smtClean="0">
                <a:latin typeface="나눔고딕 ExtraBold" pitchFamily="50" charset="-127"/>
                <a:ea typeface="나눔고딕 ExtraBold" pitchFamily="50" charset="-127"/>
              </a:rPr>
              <a:t>모바일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000" dirty="0" err="1" smtClean="0">
                <a:latin typeface="나눔고딕 ExtraBold" pitchFamily="50" charset="-127"/>
                <a:ea typeface="나눔고딕 ExtraBold" pitchFamily="50" charset="-127"/>
              </a:rPr>
              <a:t>iscroll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" name="그림 9" descr="목차-배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22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60" y="973843"/>
            <a:ext cx="91326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일반 팝업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common / inc / pop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폴더 내에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pop_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파일이름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b="1" dirty="0" err="1" smtClean="0">
                <a:latin typeface="나눔고딕" pitchFamily="50" charset="-127"/>
                <a:ea typeface="나눔고딕" pitchFamily="50" charset="-127"/>
              </a:rPr>
              <a:t>확장자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 형식으로 저장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&lt;a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=“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경로”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onclick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=“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window.open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this.href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‘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이름’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‘top=100, left=100, width=100, height=100’,  ‘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location=no,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menubar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=no, toolbar=no, directories=no, status=no, resizable=no, scrollbars=no’); return false;”&gt;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팝업열기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&lt;/a&gt;</a:t>
            </a: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레이어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팝업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제이쿼리를 이용해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display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속성으로 구현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&lt;div&gt;&lt;/div&gt;</a:t>
            </a: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$(‘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대상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').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("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display","block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")</a:t>
            </a: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폼이 적용된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레이어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팝업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common / inc / pop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폴더 내에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iframe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파일이름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htm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형식으로 </a:t>
            </a:r>
            <a:r>
              <a:rPr lang="ko-KR" altLang="en-US" sz="1100" b="1" dirty="0" err="1" smtClean="0">
                <a:latin typeface="나눔고딕" pitchFamily="50" charset="-127"/>
                <a:ea typeface="나눔고딕" pitchFamily="50" charset="-127"/>
              </a:rPr>
              <a:t>컨텐츠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 내용을 별도로 저장 후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iframe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을 이용하여 레이어 팝업 구현</a:t>
            </a:r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&lt;div&gt;&lt;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iframe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id=“" name=“"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frameborder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="no" scrolling="no"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=“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경로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 width=“" height=“"&gt;&lt;/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iframe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&gt;&lt;/div&gt;</a:t>
            </a: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$(‘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대상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').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("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display","block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“)</a:t>
            </a:r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3934385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Template - popup (1)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23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60" y="973843"/>
            <a:ext cx="73597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레이어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모달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팝업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소스 위치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: source/03.modal_popup</a:t>
            </a:r>
          </a:p>
          <a:p>
            <a:pPr marL="342900" indent="-342900"/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주의 및 오류 사항</a:t>
            </a:r>
            <a:endParaRPr lang="en-US" altLang="ko-KR" sz="15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IE6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에서만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fixied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효과 없음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팝업을 링크시키고자 하는 곳에 반드시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rel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애트리뷰트가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있어야 함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js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파일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164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번 줄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speeds:{slow:0;fast:0;default:0}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부분에서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모달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팝업이 보이는 속도를 지정할 수 있음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적용된 프로젝트</a:t>
            </a:r>
            <a:endParaRPr lang="en-US" altLang="ko-KR" sz="15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크레듀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</a:t>
            </a: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434" y="148825"/>
            <a:ext cx="3934385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Template - popup (2)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" name="그림 9" descr="목차-배경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24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60" y="973843"/>
            <a:ext cx="7723589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사용방법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파일에 스크립트 선언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&lt;script type="text/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javascript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="../common/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/jquery-1.6.1.min.js"&gt;&lt;/script&gt;</a:t>
            </a:r>
          </a:p>
          <a:p>
            <a:pPr marL="342900" indent="-342900"/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파일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&lt;body&gt;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태그 끝나기 전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다음 부분 추가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&lt;div id="floater“&gt;&lt;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="../common/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/btn_top.png" width="46px“ height="60px" alt="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위로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 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title="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위로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 class="png24" /&gt;&lt;/div&gt;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&lt;script type="text/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javascript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$(window).scroll(function() {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position = $(window).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scrollTop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(); //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현재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스크롤바의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위치값을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반환합니다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$("#floater").stop().animate({ top: position + "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px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 }, 1000); //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해당 오브젝트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위치값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재설정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});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$("#floater").click(function() {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	if ($(window).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scrollTop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() &gt; 0) {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	$('html, body').animate({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scrollTop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0 }, 1000);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	}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});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&lt;/script&gt;</a:t>
            </a:r>
          </a:p>
          <a:p>
            <a:pPr marL="342900" indent="-342900"/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#floater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선언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//margin-left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값은 중앙에서부터 띄워주고자 하는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넓이값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#floater{width:46px;height:60px;position:absolute;left:50%;margin-left:452px;z-index:999}</a:t>
            </a: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//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이미지를 위에서 띄워주고 싶은 만큼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top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높이값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지정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#floater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{position:absolute;top:240px;cursor:pointer}</a:t>
            </a: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적용된 프로젝트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err="1" smtClean="0">
                <a:latin typeface="나눔고딕" pitchFamily="50" charset="-127"/>
                <a:ea typeface="나눔고딕" pitchFamily="50" charset="-127"/>
              </a:rPr>
              <a:t>크레듀</a:t>
            </a:r>
            <a:r>
              <a:rPr lang="ko-KR" altLang="en-US" sz="110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10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2566" y="1052736"/>
            <a:ext cx="1231900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59434" y="148825"/>
            <a:ext cx="6715596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Template - 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스크롤을 따라다니는 </a:t>
            </a:r>
            <a:r>
              <a:rPr lang="ko-KR" altLang="en-US" sz="3000" dirty="0" err="1" smtClean="0">
                <a:latin typeface="나눔고딕 ExtraBold" pitchFamily="50" charset="-127"/>
                <a:ea typeface="나눔고딕 ExtraBold" pitchFamily="50" charset="-127"/>
              </a:rPr>
              <a:t>컨텐츠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25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60" y="973843"/>
            <a:ext cx="6351419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소스 위치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: source/04. 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footer_fixed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소스 사용법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[Html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코드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&lt;div id=“wrap”&gt;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&lt;div id=“wrapper-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iefixed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”&gt;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컨턴츠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내용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&lt;/div&gt;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&lt;/div&gt;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&lt;div id=“bar”&gt;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&lt;div id=“footer”&gt;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풋터내용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&lt;/div&gt;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&lt;/div&gt;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&lt;script type="text/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javascript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document.getElementsByTagName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('html')[0].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className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= 'html-ie6‘;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&lt;/script&gt;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&lt;!--[if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lt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IE 7]&gt;&lt;script type="text/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javascript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="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/script.js"&gt;&lt;/script&gt;&lt;![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endif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]--&gt;</a:t>
            </a:r>
          </a:p>
          <a:p>
            <a:pPr marL="342900" indent="-342900"/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[CSS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코드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#bar{position:fixed;left:0;bottom:-4px;width:100%;height:57px}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/*IE6 - fixed layer*/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html.html-ie6{_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overflow:hidden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html.html-ie6,html.html-ie6 body{_height:100%}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#wrap{_height:100%;_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overflow:auto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#wrapper-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iefixed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{_height:100%}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#bar{_position:absolute;_margin:0 16px 0 0}</a:t>
            </a:r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4174" y="1052736"/>
            <a:ext cx="4968552" cy="43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59434" y="148825"/>
            <a:ext cx="8483707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Template - 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브라우저 하단에 항상 따라다니는 </a:t>
            </a:r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bar 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" name="그림 9" descr="목차-배경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26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60" y="973843"/>
            <a:ext cx="86853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주의 및 오류 사항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크레듀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프로젝트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레이어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모달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팝업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스크롤을 따라다니는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컨텐츠와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함께 사용시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팝업과 스크롤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컨텐츠가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IE6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에서 제대로 작동되지 않음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적용된 프로젝트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크레듀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</a:t>
            </a:r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8483707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Template - 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브라우저 하단에 항상 따라다니는 </a:t>
            </a:r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bar 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27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60" y="973843"/>
            <a:ext cx="7730001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사용방법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.png24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선언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필요 시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각 태그에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class=“png24”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속성 줄 것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에 적용할 부분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.png24 {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tmp:expression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(setPng24(this))}</a:t>
            </a: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js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에 적용할 부분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//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png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function setPng24(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obj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){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obj.width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obj.height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=1;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obj.className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obj.className.replace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(/\bpng24\b/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,'');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obj.style.filter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=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"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progid:DXImageTransform.Microsoft.AlphaImageLoader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='"+ obj.src +"',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sizingMethod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='image');"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obj.src='';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return '';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}</a:t>
            </a:r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7919450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Template - IE6 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적용을 위한 </a:t>
            </a:r>
            <a:r>
              <a:rPr lang="en-US" altLang="ko-KR" sz="3000" dirty="0" err="1" smtClean="0">
                <a:latin typeface="나눔고딕 ExtraBold" pitchFamily="50" charset="-127"/>
                <a:ea typeface="나눔고딕 ExtraBold" pitchFamily="50" charset="-127"/>
              </a:rPr>
              <a:t>png</a:t>
            </a:r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이미지 사용법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28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434" y="148825"/>
            <a:ext cx="3186360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table of contents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pic>
        <p:nvPicPr>
          <p:cNvPr id="6" name="그림 5" descr="목차-배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403048" y="386783"/>
            <a:ext cx="3016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Group 149"/>
          <p:cNvGraphicFramePr>
            <a:graphicFrameLocks noGrp="1"/>
          </p:cNvGraphicFramePr>
          <p:nvPr/>
        </p:nvGraphicFramePr>
        <p:xfrm>
          <a:off x="199679" y="908720"/>
          <a:ext cx="4536502" cy="5607360"/>
        </p:xfrm>
        <a:graphic>
          <a:graphicData uri="http://schemas.openxmlformats.org/drawingml/2006/table">
            <a:tbl>
              <a:tblPr/>
              <a:tblGrid>
                <a:gridCol w="360039"/>
                <a:gridCol w="3672408"/>
                <a:gridCol w="504055"/>
              </a:tblGrid>
              <a:tr h="125413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1.</a:t>
                      </a:r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퍼블리싱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순서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2.</a:t>
                      </a:r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html, </a:t>
                      </a:r>
                      <a:r>
                        <a:rPr lang="en-US" altLang="ko-KR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css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저장 형식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3.</a:t>
                      </a:r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html 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생성 규칙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889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4.</a:t>
                      </a:r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css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생성 규칙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863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5.</a:t>
                      </a:r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javascript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생성 규칙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8835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6.</a:t>
                      </a:r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네이밍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정책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3807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7.</a:t>
                      </a:r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주석문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사용 규칙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12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877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8.</a:t>
                      </a:r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기타 사용 규칙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13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9.</a:t>
                      </a:r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폴더 생성규칙 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– common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15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10.</a:t>
                      </a:r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img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생성 규칙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17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11.</a:t>
                      </a:r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웹 표준 및 </a:t>
                      </a:r>
                      <a:r>
                        <a:rPr lang="ko-KR" altLang="en-US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접근성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검사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19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12.</a:t>
                      </a:r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Template - 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디자인 된 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select box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21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13.</a:t>
                      </a:r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Template - </a:t>
                      </a:r>
                      <a:r>
                        <a:rPr lang="ko-KR" altLang="en-US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모바일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iscroll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22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14.</a:t>
                      </a:r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Template – popup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23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15.</a:t>
                      </a:r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Template - 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스크롤을 따라다니는 </a:t>
                      </a:r>
                      <a:r>
                        <a:rPr lang="ko-KR" altLang="en-US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컨텐츠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25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16.</a:t>
                      </a:r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Template - 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브라우저 하단에 항상 따라다니는 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bar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26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17.</a:t>
                      </a:r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Template - IE6 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적용을 위한 </a:t>
                      </a:r>
                      <a:r>
                        <a:rPr lang="en-US" altLang="ko-KR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png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이미지 사용법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28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904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18.</a:t>
                      </a:r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Template – ellipsis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29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92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19.</a:t>
                      </a:r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Template - </a:t>
                      </a:r>
                      <a:r>
                        <a:rPr lang="ko-KR" altLang="en-US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컨텐츠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영역 안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디자인 된 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scroll bar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30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20.</a:t>
                      </a:r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Template - 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자동롤링 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Slide show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32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744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21.</a:t>
                      </a:r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Template – 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플래시를 배제한 동적 구현 방법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34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744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5024214" y="836712"/>
            <a:ext cx="0" cy="56166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149"/>
          <p:cNvGraphicFramePr>
            <a:graphicFrameLocks noGrp="1"/>
          </p:cNvGraphicFramePr>
          <p:nvPr/>
        </p:nvGraphicFramePr>
        <p:xfrm>
          <a:off x="5168232" y="908720"/>
          <a:ext cx="4536502" cy="5352480"/>
        </p:xfrm>
        <a:graphic>
          <a:graphicData uri="http://schemas.openxmlformats.org/drawingml/2006/table">
            <a:tbl>
              <a:tblPr/>
              <a:tblGrid>
                <a:gridCol w="360039"/>
                <a:gridCol w="3672408"/>
                <a:gridCol w="504055"/>
              </a:tblGrid>
              <a:tr h="125413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8892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863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8835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3807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8778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904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928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744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60" y="973843"/>
            <a:ext cx="7765267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사용방법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에 엘립시스 부분 선언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필요 시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각 태그에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class=“ellipsis”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속성 줄 것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엘립시스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적용 시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무조건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높이값을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줄 것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에 적용할 부분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/* ellipsis */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.ellipsis{display:block;overflow:hidden;white-space:nowrap;text-overflow:ellipsis;-o-text-overflow: ellipsis}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.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ellipsis,x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:-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moz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-any-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link,x:default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{white-space:normal;word-wrap:break-word;height:100%}/* Firefox ellipsis */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*+html .ellipsis{white-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space:nowrap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}/* ie7 ellipsis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복구 *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3294787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Template - ellipsis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29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60" y="973843"/>
            <a:ext cx="662392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소스 위치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: source/05. scroll bar</a:t>
            </a: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소스 사용법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[Html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코드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&lt;head&gt;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&lt;link type="text/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="common/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jquery.jscrollpane.css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rel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="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stylesheet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 /&gt;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&lt;script type="text/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javascript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="common/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/jquery-1.6.2.min.js"&gt;&lt;/script&gt;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&lt;script type="text/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javascript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="common/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jquery.mousewheel.js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"&gt;&lt;/script&gt;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&lt;script type="text/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javascript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="common/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jquery.jscrollpane.min.js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"&gt;&lt;/script&gt;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&lt;script type="text/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javascript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 id="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sourcecode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$(function() {$('.scroll-pane').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jScrollPane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({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hijackInternalLinks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true}); });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&lt;/script&gt;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&lt;/head&gt;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&lt;body&gt;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&lt;!-- container --&gt;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&lt;div id="container“&gt;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&lt;div class="scroll-pane”&gt;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	&lt;p&gt;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스크롤이 될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컨텐츠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영역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&lt;/p&gt;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&lt;/div&gt;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&lt;/div&gt;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&lt;!-- //container --&gt;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&lt;/body&gt;</a:t>
            </a:r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 descr="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36035" y="980728"/>
            <a:ext cx="2352675" cy="23526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9434" y="148825"/>
            <a:ext cx="8166313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Template - </a:t>
            </a:r>
            <a:r>
              <a:rPr lang="ko-KR" altLang="en-US" sz="3000" dirty="0" err="1" smtClean="0">
                <a:latin typeface="나눔고딕 ExtraBold" pitchFamily="50" charset="-127"/>
                <a:ea typeface="나눔고딕 ExtraBold" pitchFamily="50" charset="-127"/>
              </a:rPr>
              <a:t>컨텐츠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 영역 안</a:t>
            </a:r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,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 디자인 된 </a:t>
            </a:r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scroll bar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1" name="그림 10" descr="목차-배경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30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60" y="973843"/>
            <a:ext cx="7005444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주의 및 오류 사항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폴더 내에 있는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jquery.jscrollpane.css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파일은 원형은 유지하되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필요한 속성들의 값만 고쳐주도록 한다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lvl="1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폴더 내의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jquery.mousewheel.js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jquery.jscrollpane.min.js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파일은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html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에 반드시 삽입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html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내부에 선언된 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sourcecode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스크립트 역시 반드시 필요한 속성</a:t>
            </a:r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적용된 프로젝트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크레듀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</a:t>
            </a: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9434" y="148825"/>
            <a:ext cx="8166313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Template - </a:t>
            </a:r>
            <a:r>
              <a:rPr lang="ko-KR" altLang="en-US" sz="3000" dirty="0" err="1" smtClean="0">
                <a:latin typeface="나눔고딕 ExtraBold" pitchFamily="50" charset="-127"/>
                <a:ea typeface="나눔고딕 ExtraBold" pitchFamily="50" charset="-127"/>
              </a:rPr>
              <a:t>컨텐츠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 영역 안</a:t>
            </a:r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,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 디자인 된 </a:t>
            </a:r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scroll bar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1" name="그림 10" descr="목차-배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31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60" y="973843"/>
            <a:ext cx="860363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소스 위치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: source/06.slide show</a:t>
            </a: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소스 사용법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[Html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코드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&lt;head&gt;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&lt;script type="text/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javascript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="common/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jquery.tools.min.js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"&gt;&lt;/script&gt; 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&lt;/head&gt;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&lt;body&gt;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&lt;a class="backward"&gt;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prev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&lt;/a&gt;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&lt;!-- container for the slides --&gt;	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&lt;div class="images“&gt;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	&lt;div&gt;&lt;h3&gt;&lt;a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="http://www.naver.com"&gt;First pane&lt;/a&gt;&lt;/h3&gt;&lt;/div&gt;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	&lt;div&gt;&lt;h3&gt;Second pane&lt;/h3&gt;&lt;/div&gt;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	&lt;div&gt;&lt;h3&gt;Third pane&lt;/h3&gt;&lt;/div&gt; 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&lt;/div&gt;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&lt;a class="forward"&gt;next&lt;/a&gt;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&lt;!-- the tabs --&gt;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&lt;div class="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slidetabs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	&lt;a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="#"&gt;&lt;/a&gt;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	&lt;a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="#"&gt;&lt;/a&gt;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	&lt;a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="#"&gt;&lt;/a&gt;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&lt;/div&gt;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&lt;div style="clear:both;margin:30px 0;text-align:center;padding-right:40px"&gt;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	&lt;input type="button" value="play"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onclick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='$(".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slidetabs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").data("slideshow").play();' /&gt;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	&lt;input type="button" value="Stop"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onclick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='$(".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slidetabs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").data("slideshow").stop();' /&gt;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	&lt;/div&gt; </a:t>
            </a:r>
          </a:p>
          <a:p>
            <a:pPr marL="342900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&lt;/body&gt;</a:t>
            </a:r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그림 10" descr="목차-배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pic>
        <p:nvPicPr>
          <p:cNvPr id="9" name="그림 8" descr="1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0358" y="934598"/>
            <a:ext cx="3384376" cy="12876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9434" y="148825"/>
            <a:ext cx="5611126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Template - 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자동롤링 </a:t>
            </a:r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Slide show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32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60" y="973843"/>
            <a:ext cx="7005444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주의 및 오류 사항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폴더 내에 있는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jquery.jscrollpane.css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파일은 원형은 유지하되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필요한 속성들의 값만 고쳐주도록 한다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lvl="1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폴더 내의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jquery.tools.min.js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파일은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html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에 반드시 삽입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html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내부에 선언된 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sourcecode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스크립트 역시 반드시 필요한 속성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default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값은 이미지가 자동으로 롤링되지 않는 상태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적용된 프로젝트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크레듀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</a:t>
            </a: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9434" y="148825"/>
            <a:ext cx="5611126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Template - 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자동롤링 </a:t>
            </a:r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Slide show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1" name="그림 10" descr="목차-배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33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9434" y="148825"/>
            <a:ext cx="7929068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Template – 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플래시를 배제한 동적 구현 방법 </a:t>
            </a:r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(1)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1" name="그림 10" descr="목차-배경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34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0518" y="1013783"/>
            <a:ext cx="1550941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63060" y="973843"/>
            <a:ext cx="5363969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클릭 시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위 아래로 떨어지고 올라가는 슬라이드 효과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사용된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js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- animate({height:180}, 300)</a:t>
            </a:r>
          </a:p>
          <a:p>
            <a:pPr marL="342900" lvl="1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	  animate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의 높이 값을 조절하여 부드럽게 올라가는 슬라이드 효과 구현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marL="342900" lvl="1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적용된 프로젝트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-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크레듀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메인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) :</a:t>
            </a: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3000" y="3978622"/>
            <a:ext cx="3004388" cy="168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261535" y="3933056"/>
            <a:ext cx="605882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클릭 시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왼쪽으로 흘러가는 이미지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사용된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js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- animate({left:0},500)</a:t>
            </a:r>
          </a:p>
          <a:p>
            <a:pPr marL="342900" lvl="1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	 animate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의 위치 값을 조절하여 부드럽게 넘어가는 슬라이드 효과 구현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marL="342900" lvl="1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적용된 프로젝트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-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크레듀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메인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) 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9434" y="148825"/>
            <a:ext cx="7929068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Template – 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플래시를 배제한 동적 구현 방법 </a:t>
            </a:r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(2)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1" name="그림 10" descr="목차-배경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35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060" y="973843"/>
            <a:ext cx="3129383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마우스 오버 시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보이는 서브메뉴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(1)</a:t>
            </a:r>
          </a:p>
          <a:p>
            <a:pPr marL="342900" lvl="1" indent="-342900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사용된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js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- .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slideUp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("fast")</a:t>
            </a:r>
          </a:p>
          <a:p>
            <a:pPr marL="342900" lvl="1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	- .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slideDown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("fast")</a:t>
            </a:r>
          </a:p>
          <a:p>
            <a:pPr marL="342900" lvl="1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marL="342900" lvl="1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적용된 프로젝트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-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크레듀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:</a:t>
            </a: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1535" y="3933056"/>
            <a:ext cx="605882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마우스 오버 시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보이는 서브메뉴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(2)</a:t>
            </a:r>
          </a:p>
          <a:p>
            <a:pPr marL="342900" lvl="1" indent="-342900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사용된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js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- .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attr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("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src","common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/gnb_coolcatteam.gif")</a:t>
            </a:r>
          </a:p>
          <a:p>
            <a:pPr marL="342900" lvl="1" indent="-342900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	  attribute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값을 변경하여 서브 메뉴의 이미지를 체인지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marL="342900" lvl="1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적용된 프로젝트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		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부천 신세계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쿨캣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: http://www.coolcat.co.kr/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72286" y="1960406"/>
            <a:ext cx="4016102" cy="31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72286" y="1096310"/>
            <a:ext cx="4032448" cy="30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직선 화살표 연결선 16"/>
          <p:cNvCxnSpPr/>
          <p:nvPr/>
        </p:nvCxnSpPr>
        <p:spPr>
          <a:xfrm>
            <a:off x="7688510" y="1546732"/>
            <a:ext cx="0" cy="19765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662633" y="4678001"/>
            <a:ext cx="0" cy="19765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46409" y="4057253"/>
            <a:ext cx="4032447" cy="4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46408" y="5065365"/>
            <a:ext cx="4029832" cy="45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60" y="973843"/>
            <a:ext cx="2699778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img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lvl="1" indent="-342900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탭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on/off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이미지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psd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파일에  삽입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관리자 페이지 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그라데이션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미적용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9434" y="148825"/>
            <a:ext cx="4486396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작업 효율성을 위한 디자인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1" name="그림 10" descr="목차-배경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286030" y="386783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36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3694" y="2708920"/>
            <a:ext cx="3136666" cy="689726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3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퍼블리싱</a:t>
            </a:r>
            <a:r>
              <a:rPr lang="ko-KR" altLang="en-US" sz="3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순서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 descr="대메뉴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702" y="3501008"/>
            <a:ext cx="9073008" cy="638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60" y="973843"/>
            <a:ext cx="2735044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일정 확인 및 계획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html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마크업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이미지 편집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적용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자바스크립트 및 제이쿼리 적용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6.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크로스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브라우징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7. w3c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유효성 검사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8.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디버깅</a:t>
            </a:r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460200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3000" dirty="0" err="1" smtClean="0">
                <a:latin typeface="나눔고딕 ExtraBold" pitchFamily="50" charset="-127"/>
                <a:ea typeface="나눔고딕 ExtraBold" pitchFamily="50" charset="-127"/>
              </a:rPr>
              <a:t>퍼블리싱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 순서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03048" y="386783"/>
            <a:ext cx="3016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pic>
        <p:nvPicPr>
          <p:cNvPr id="8" name="그림 7" descr="대메뉴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702" y="3501008"/>
            <a:ext cx="9073008" cy="638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3694" y="2708920"/>
            <a:ext cx="2715077" cy="689726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HTML, CSS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3060" y="973843"/>
            <a:ext cx="3076483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xhtml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 1.0</a:t>
            </a:r>
          </a:p>
          <a:p>
            <a:pPr marL="342900" indent="-342900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일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반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웹 브라우저 코딩 시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권장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html5</a:t>
            </a: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브라우저 코딩 시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권장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브라우저 코딩 시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권장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문서 저장 형식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charset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utf-8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일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경우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utf-8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로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저장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cahrset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euc-kr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일 경우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ansi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로 저장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5. Body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기본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스크롤바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영역 생성 여부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템플릿 예시 작성디자인 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434" y="148825"/>
            <a:ext cx="3394750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html, </a:t>
            </a:r>
            <a:r>
              <a:rPr lang="en-US" altLang="ko-KR" sz="3000" dirty="0" err="1" smtClean="0">
                <a:latin typeface="나눔고딕 ExtraBold" pitchFamily="50" charset="-127"/>
                <a:ea typeface="나눔고딕 ExtraBold" pitchFamily="50" charset="-127"/>
              </a:rPr>
              <a:t>css</a:t>
            </a:r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저장 형식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" name="그림 7" descr="목차-배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03048" y="386783"/>
            <a:ext cx="3016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pic>
        <p:nvPicPr>
          <p:cNvPr id="7" name="그림 6" descr="대메뉴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702" y="3501008"/>
            <a:ext cx="9073008" cy="638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3694" y="2708920"/>
            <a:ext cx="3276128" cy="689726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3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파일 생성 규칙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logo_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7776" y="6286520"/>
            <a:ext cx="1100131" cy="4550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060" y="973843"/>
            <a:ext cx="307648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연결 방법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import.css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파일을 연결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태그 이미지 사이즈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협의 하에 삭제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특수기호 문자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validation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을 이용하여 작성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4. Body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기본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스크롤바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영역 생성 여부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디자인 팀에 확인하여 적용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/>
            <a:endParaRPr lang="en-US" altLang="ko-KR" sz="13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434" y="148825"/>
            <a:ext cx="2657369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dirty="0" smtClean="0">
                <a:latin typeface="나눔고딕 ExtraBold" pitchFamily="50" charset="-127"/>
                <a:ea typeface="나눔고딕 ExtraBold" pitchFamily="50" charset="-127"/>
              </a:rPr>
              <a:t>html </a:t>
            </a:r>
            <a:r>
              <a:rPr lang="ko-KR" altLang="en-US" sz="3000" dirty="0" smtClean="0">
                <a:latin typeface="나눔고딕 ExtraBold" pitchFamily="50" charset="-127"/>
                <a:ea typeface="나눔고딕 ExtraBold" pitchFamily="50" charset="-127"/>
              </a:rPr>
              <a:t>생성 규칙</a:t>
            </a:r>
            <a:endParaRPr lang="en-US" altLang="ko-KR" sz="39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" name="그림 7" descr="목차-배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03048" y="386783"/>
            <a:ext cx="3016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8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672</Words>
  <Application>Microsoft Office PowerPoint</Application>
  <PresentationFormat>사용자 지정</PresentationFormat>
  <Paragraphs>605</Paragraphs>
  <Slides>37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pc5</dc:creator>
  <cp:lastModifiedBy>회의실</cp:lastModifiedBy>
  <cp:revision>538</cp:revision>
  <dcterms:created xsi:type="dcterms:W3CDTF">2011-10-27T06:37:59Z</dcterms:created>
  <dcterms:modified xsi:type="dcterms:W3CDTF">2011-11-01T08:11:58Z</dcterms:modified>
</cp:coreProperties>
</file>