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87" r:id="rId2"/>
    <p:sldId id="257" r:id="rId3"/>
    <p:sldId id="258" r:id="rId4"/>
    <p:sldId id="309" r:id="rId5"/>
    <p:sldId id="261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15" r:id="rId23"/>
    <p:sldId id="319" r:id="rId24"/>
    <p:sldId id="320" r:id="rId25"/>
    <p:sldId id="304" r:id="rId26"/>
    <p:sldId id="305" r:id="rId27"/>
    <p:sldId id="306" r:id="rId28"/>
    <p:sldId id="307" r:id="rId29"/>
    <p:sldId id="308" r:id="rId30"/>
    <p:sldId id="310" r:id="rId31"/>
    <p:sldId id="312" r:id="rId32"/>
    <p:sldId id="313" r:id="rId33"/>
    <p:sldId id="316" r:id="rId34"/>
    <p:sldId id="317" r:id="rId35"/>
    <p:sldId id="311" r:id="rId36"/>
    <p:sldId id="314" r:id="rId37"/>
  </p:sldIdLst>
  <p:sldSz cx="9904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818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0" autoAdjust="0"/>
    <p:restoredTop sz="94660"/>
  </p:normalViewPr>
  <p:slideViewPr>
    <p:cSldViewPr>
      <p:cViewPr>
        <p:scale>
          <a:sx n="100" d="100"/>
          <a:sy n="100" d="100"/>
        </p:scale>
        <p:origin x="-1182" y="-24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AFA95-82F4-4E33-9D4F-D039C05BB104}" type="datetimeFigureOut">
              <a:rPr lang="ko-KR" altLang="en-US" smtClean="0"/>
              <a:pPr/>
              <a:t>2013-02-05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1D6BE-6E86-4B2F-81D3-E7E212EC77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EE452-F39D-470C-AB31-5D42FB730432}" type="datetimeFigureOut">
              <a:rPr lang="ko-KR" altLang="en-US" smtClean="0"/>
              <a:pPr/>
              <a:t>2013-02-05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4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DFCD2-C9E1-49C4-AF18-0D007F5D6F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831" y="2130426"/>
            <a:ext cx="84187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5C23-BB4F-49B6-BA05-C9482D5F119A}" type="datetime1">
              <a:rPr lang="ko-KR" altLang="en-US" smtClean="0"/>
              <a:pPr/>
              <a:t>2013-02-05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7D44-C3FF-4DFA-BF81-B94C74B0E6BF}" type="datetime1">
              <a:rPr lang="ko-KR" altLang="en-US" smtClean="0"/>
              <a:pPr/>
              <a:t>2013-02-05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79091" y="274639"/>
            <a:ext cx="2412482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489" y="274639"/>
            <a:ext cx="707752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845A-6303-4C2E-AC87-3AC475AD69E8}" type="datetime1">
              <a:rPr lang="ko-KR" altLang="en-US" smtClean="0"/>
              <a:pPr/>
              <a:t>2013-02-05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B9AF-3A29-46B3-9390-F0A2804C539D}" type="datetime1">
              <a:rPr lang="ko-KR" altLang="en-US" smtClean="0"/>
              <a:pPr/>
              <a:t>2013-02-05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380" y="4406901"/>
            <a:ext cx="84187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380" y="2906713"/>
            <a:ext cx="84187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82A1-4900-42F3-8DAC-9B67F3793703}" type="datetime1">
              <a:rPr lang="ko-KR" altLang="en-US" smtClean="0"/>
              <a:pPr/>
              <a:t>2013-02-05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489" y="1600201"/>
            <a:ext cx="474414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5708" y="1600201"/>
            <a:ext cx="47458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7D0C-EACE-4A2B-BB8F-53D2E20C42D9}" type="datetime1">
              <a:rPr lang="ko-KR" altLang="en-US" smtClean="0"/>
              <a:pPr/>
              <a:t>2013-02-05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1" y="1535113"/>
            <a:ext cx="43761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221" y="2174875"/>
            <a:ext cx="437616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1305" y="1535113"/>
            <a:ext cx="43778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1305" y="2174875"/>
            <a:ext cx="43778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FCF2-78B0-4E53-9F55-513DAA51C85F}" type="datetime1">
              <a:rPr lang="ko-KR" altLang="en-US" smtClean="0"/>
              <a:pPr/>
              <a:t>2013-02-05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A79A-2D56-47E1-AFB0-3992B77866CD}" type="datetime1">
              <a:rPr lang="ko-KR" altLang="en-US" smtClean="0"/>
              <a:pPr/>
              <a:t>2013-02-05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0944-5C30-4E68-B6D3-3D0EA207BC37}" type="datetime1">
              <a:rPr lang="ko-KR" altLang="en-US" smtClean="0"/>
              <a:pPr/>
              <a:t>2013-02-05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3050"/>
            <a:ext cx="32584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350" y="273051"/>
            <a:ext cx="55368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221" y="1435101"/>
            <a:ext cx="32584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2C28-14C0-449D-B5B2-3D3F6D28592C}" type="datetime1">
              <a:rPr lang="ko-KR" altLang="en-US" smtClean="0"/>
              <a:pPr/>
              <a:t>2013-02-05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334" y="4800600"/>
            <a:ext cx="59426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334" y="612775"/>
            <a:ext cx="5942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334" y="5367338"/>
            <a:ext cx="59426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A8C5-79C5-433C-AF3B-3DFA8E6826FB}" type="datetime1">
              <a:rPr lang="ko-KR" altLang="en-US" smtClean="0"/>
              <a:pPr/>
              <a:t>2013-02-05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1" y="1600201"/>
            <a:ext cx="89139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21" y="6356351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7CE6C-3DA8-41ED-9C68-7AD993677CC4}" type="datetime1">
              <a:rPr lang="ko-KR" altLang="en-US" smtClean="0"/>
              <a:pPr/>
              <a:t>2013-02-05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008" y="6356351"/>
            <a:ext cx="3136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163" y="6356351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gif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gif"/><Relationship Id="rId4" Type="http://schemas.openxmlformats.org/officeDocument/2006/relationships/image" Target="../media/image27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hyperlink" Target="http://jqueryui.com/themeroller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hyperlink" Target="http://www.chcode.com/cheditor/demo.s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://speller.cs.pusan.ac.kr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tags/ref_entities.asp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ai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" y="0"/>
            <a:ext cx="9897557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694" y="2881511"/>
            <a:ext cx="4757303" cy="1659223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4400" b="1" dirty="0" smtClean="0">
                <a:latin typeface="+mn-ea"/>
                <a:cs typeface="Arial" pitchFamily="34" charset="0"/>
              </a:rPr>
              <a:t>Publishing Guide</a:t>
            </a:r>
          </a:p>
          <a:p>
            <a:endParaRPr lang="en-US" altLang="ko-KR" sz="25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Date : 2013.02.01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Version :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3.02</a:t>
            </a:r>
            <a:endParaRPr lang="en-US" altLang="ko-KR" sz="1100" dirty="0" smtClean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5702" y="3645024"/>
            <a:ext cx="813690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메인-로고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2744" y="2180481"/>
            <a:ext cx="1426735" cy="50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5353620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코드 들여쓰기를 하지 않는 경우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4698" y="2420888"/>
            <a:ext cx="9418028" cy="2160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Untitled-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10" y="2777480"/>
            <a:ext cx="7429500" cy="1371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4834" y="980728"/>
            <a:ext cx="345960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/>
              <a:t>html</a:t>
            </a:r>
            <a:r>
              <a:rPr lang="ko-KR" altLang="en-US" sz="1100" dirty="0" smtClean="0"/>
              <a:t>의 자식 </a:t>
            </a:r>
            <a:r>
              <a:rPr lang="en-US" altLang="ko-KR" sz="1100" dirty="0" smtClean="0">
                <a:latin typeface="+mn-ea"/>
              </a:rPr>
              <a:t>element</a:t>
            </a:r>
            <a:r>
              <a:rPr lang="ko-KR" altLang="en-US" sz="1100" dirty="0" smtClean="0"/>
              <a:t>인 </a:t>
            </a:r>
            <a:r>
              <a:rPr lang="en-US" altLang="ko-KR" sz="1100" dirty="0" smtClean="0"/>
              <a:t>head, body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100" dirty="0" smtClean="0"/>
              <a:t>head</a:t>
            </a:r>
            <a:r>
              <a:rPr lang="ko-KR" altLang="en-US" sz="1100" dirty="0" smtClean="0"/>
              <a:t>의 자식 </a:t>
            </a:r>
            <a:r>
              <a:rPr lang="en-US" altLang="ko-KR" sz="1100" dirty="0" smtClean="0">
                <a:latin typeface="+mn-ea"/>
              </a:rPr>
              <a:t>element</a:t>
            </a:r>
            <a:r>
              <a:rPr lang="ko-KR" altLang="en-US" sz="1100" dirty="0" smtClean="0"/>
              <a:t>인 </a:t>
            </a:r>
            <a:r>
              <a:rPr lang="en-US" altLang="ko-KR" sz="1100" dirty="0" smtClean="0"/>
              <a:t>meta, link, script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100" dirty="0" smtClean="0"/>
              <a:t>body</a:t>
            </a:r>
            <a:r>
              <a:rPr lang="ko-KR" altLang="en-US" sz="1100" dirty="0" smtClean="0"/>
              <a:t>의 자식 첫 번째 </a:t>
            </a:r>
            <a:r>
              <a:rPr lang="en-US" altLang="ko-KR" sz="1100" dirty="0" smtClean="0">
                <a:latin typeface="+mn-ea"/>
              </a:rPr>
              <a:t>element</a:t>
            </a:r>
            <a:r>
              <a:rPr lang="ko-KR" altLang="en-US" sz="1100" dirty="0" smtClean="0">
                <a:latin typeface="+mn-ea"/>
              </a:rPr>
              <a:t>인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div="wrapper”</a:t>
            </a:r>
            <a:endParaRPr lang="en-US" altLang="ko-KR" sz="1100" dirty="0"/>
          </a:p>
        </p:txBody>
      </p:sp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354402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빈 줄 및 주석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4698" y="2996952"/>
            <a:ext cx="9418028" cy="2952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Untitled-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942" y="3212976"/>
            <a:ext cx="2286000" cy="2476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4834" y="980728"/>
            <a:ext cx="8868133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그룹을 감싸고 있는 객체를 구분하기 위하여 코드 그룹 간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줄씩 빈 줄을 만드는 것은 허용하며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빈 줄의 간격은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줄을 초과할 수 없다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dirty="0" smtClean="0"/>
              <a:t>주석 기호와 주석 내용 사이에는 반드시 공백 한 칸이 있어야 한다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dirty="0" smtClean="0"/>
              <a:t>주석 기호와 주석 내용 사이에는 다른 기호가 올 수 없다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dirty="0" smtClean="0"/>
              <a:t>시작과 종료 주석의 내용은 동일해야 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종료 주석 내용 앞에 </a:t>
            </a:r>
            <a:r>
              <a:rPr lang="en-US" altLang="ko-KR" sz="1100" dirty="0" smtClean="0"/>
              <a:t>//</a:t>
            </a:r>
            <a:r>
              <a:rPr lang="ko-KR" altLang="en-US" sz="1100" dirty="0" smtClean="0"/>
              <a:t>문자를 추가한다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dirty="0" smtClean="0"/>
              <a:t>레이아웃 </a:t>
            </a:r>
            <a:r>
              <a:rPr lang="en-US" altLang="ko-KR" sz="1100" dirty="0" smtClean="0">
                <a:latin typeface="+mn-ea"/>
              </a:rPr>
              <a:t>element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id</a:t>
            </a:r>
            <a:r>
              <a:rPr lang="ko-KR" altLang="en-US" sz="1100" dirty="0" smtClean="0"/>
              <a:t>이름과 동일한 주석내용을 작성한다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dirty="0" smtClean="0"/>
              <a:t>레이아웃 </a:t>
            </a:r>
            <a:r>
              <a:rPr lang="en-US" altLang="ko-KR" sz="1100" dirty="0" smtClean="0">
                <a:latin typeface="+mn-ea"/>
              </a:rPr>
              <a:t>element</a:t>
            </a:r>
            <a:r>
              <a:rPr lang="ko-KR" altLang="en-US" sz="1100" dirty="0" smtClean="0"/>
              <a:t>를 제외한 독립된 콘텐츠 영역의 주석 표기는 선택 사항이다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dirty="0" smtClean="0"/>
              <a:t>개발참고 주석은 내용 앞에 </a:t>
            </a:r>
            <a:r>
              <a:rPr lang="en-US" altLang="ko-KR" sz="1100" dirty="0" smtClean="0"/>
              <a:t>[D]</a:t>
            </a:r>
            <a:r>
              <a:rPr lang="ko-KR" altLang="en-US" sz="1100" dirty="0" smtClean="0"/>
              <a:t>문자를 추가하며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종료 주석은 사용하지 않는다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3694" y="2708920"/>
            <a:ext cx="6807544" cy="705115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4000" b="1" dirty="0" smtClean="0">
                <a:latin typeface="+mn-ea"/>
              </a:rPr>
              <a:t>2. </a:t>
            </a:r>
            <a:r>
              <a:rPr lang="en-US" altLang="ko-KR" sz="4000" b="1" dirty="0" smtClean="0"/>
              <a:t>HTML </a:t>
            </a:r>
            <a:r>
              <a:rPr lang="en-US" altLang="ko-KR" sz="4000" b="1" dirty="0" smtClean="0">
                <a:latin typeface="+mn-ea"/>
              </a:rPr>
              <a:t>element</a:t>
            </a:r>
            <a:r>
              <a:rPr lang="ko-KR" altLang="en-US" sz="4000" b="1" dirty="0" smtClean="0"/>
              <a:t> 작성 규칙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그림 6" descr="대메뉴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702" y="3501008"/>
            <a:ext cx="9073008" cy="63894"/>
          </a:xfrm>
          <a:prstGeom prst="rect">
            <a:avLst/>
          </a:prstGeom>
        </p:spPr>
      </p:pic>
      <p:pic>
        <p:nvPicPr>
          <p:cNvPr id="5" name="그림 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6871599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문서형</a:t>
            </a:r>
            <a:r>
              <a:rPr lang="en-US" altLang="ko-KR" sz="2800" b="1" dirty="0" smtClean="0"/>
              <a:t>(Document Type Definition) </a:t>
            </a:r>
            <a:r>
              <a:rPr lang="ko-KR" altLang="en-US" sz="2800" b="1" dirty="0" smtClean="0"/>
              <a:t>선언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4698" y="1484784"/>
            <a:ext cx="9418028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834" y="980728"/>
            <a:ext cx="780373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dirty="0" smtClean="0"/>
              <a:t>문서형을 선언하지 않으면 브라우저 호환성을 확보하지 못함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문서형을 선언하는 것은 상호 운용성을 보장하기 위함이다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10" name="그림 9" descr="Untitled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110" y="1753766"/>
            <a:ext cx="7391400" cy="123825"/>
          </a:xfrm>
          <a:prstGeom prst="rect">
            <a:avLst/>
          </a:prstGeom>
        </p:spPr>
      </p:pic>
      <p:pic>
        <p:nvPicPr>
          <p:cNvPr id="11" name="그림 10" descr="Untitled-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480" y="2124472"/>
            <a:ext cx="1266825" cy="1333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4834" y="3259469"/>
            <a:ext cx="651813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/>
              <a:t>※ DTD </a:t>
            </a:r>
            <a:r>
              <a:rPr lang="ko-KR" altLang="en-US" sz="1100" dirty="0" smtClean="0"/>
              <a:t>설정 별 표준 문법으로 마크업 하더라도 </a:t>
            </a:r>
            <a:r>
              <a:rPr lang="en-US" altLang="ko-KR" sz="1100" dirty="0" smtClean="0"/>
              <a:t>Quirks Mode</a:t>
            </a:r>
            <a:r>
              <a:rPr lang="ko-KR" altLang="en-US" sz="1100" dirty="0" smtClean="0"/>
              <a:t>로 인식하여 바르게 해석되지 않은 경우</a:t>
            </a:r>
            <a:endParaRPr lang="en-US" altLang="ko-KR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214698" y="3755132"/>
            <a:ext cx="9418028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8660" y="3843640"/>
            <a:ext cx="3390672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/>
              <a:t>DTD</a:t>
            </a:r>
            <a:r>
              <a:rPr lang="ko-KR" altLang="en-US" sz="1100" b="1" dirty="0" smtClean="0"/>
              <a:t>가 선언되지 않은 경우</a:t>
            </a:r>
            <a:r>
              <a:rPr lang="en-US" altLang="ko-KR" sz="1100" b="1" dirty="0" smtClean="0"/>
              <a:t>(html </a:t>
            </a:r>
            <a:r>
              <a:rPr lang="ko-KR" altLang="en-US" sz="1100" b="1" dirty="0" smtClean="0"/>
              <a:t>태그로 문서시작</a:t>
            </a:r>
            <a:r>
              <a:rPr lang="en-US" altLang="ko-KR" sz="1100" b="1" dirty="0" smtClean="0"/>
              <a:t>)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19" name="그림 18" descr="Untitled-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108" y="4259188"/>
            <a:ext cx="657225" cy="1238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14698" y="4763244"/>
            <a:ext cx="9418028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8660" y="4851752"/>
            <a:ext cx="27510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/>
              <a:t>선언한 </a:t>
            </a:r>
            <a:r>
              <a:rPr lang="en-US" altLang="ko-KR" sz="1100" b="1" dirty="0" smtClean="0"/>
              <a:t>DTD </a:t>
            </a:r>
            <a:r>
              <a:rPr lang="ko-KR" altLang="en-US" sz="1100" b="1" dirty="0" smtClean="0"/>
              <a:t>앞에 다른 문자가 오는 경우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24" name="그림 23" descr="Untitled-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6635" y="5298157"/>
            <a:ext cx="7381875" cy="257175"/>
          </a:xfrm>
          <a:prstGeom prst="rect">
            <a:avLst/>
          </a:prstGeom>
        </p:spPr>
      </p:pic>
      <p:pic>
        <p:nvPicPr>
          <p:cNvPr id="25" name="그림 24" descr="그림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14698" y="3760465"/>
            <a:ext cx="9418028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5046356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언어 및 문자 셋</a:t>
            </a:r>
            <a:r>
              <a:rPr lang="en-US" altLang="ko-KR" sz="2800" b="1" dirty="0" smtClean="0"/>
              <a:t>(charset) </a:t>
            </a:r>
            <a:r>
              <a:rPr lang="ko-KR" altLang="en-US" sz="2800" b="1" dirty="0" smtClean="0"/>
              <a:t>지정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4698" y="1484784"/>
            <a:ext cx="9418028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834" y="980728"/>
            <a:ext cx="63001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dirty="0" err="1" smtClean="0"/>
              <a:t>lang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속성은 </a:t>
            </a:r>
            <a:r>
              <a:rPr lang="en-US" altLang="ko-KR" sz="1100" dirty="0" smtClean="0"/>
              <a:t>User Agent</a:t>
            </a:r>
            <a:r>
              <a:rPr lang="ko-KR" altLang="en-US" sz="1100" dirty="0" smtClean="0"/>
              <a:t>가 언어를 올바로 해석할 수 있게 도와주며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검색과 음성 장치에 활용된다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834" y="3259469"/>
            <a:ext cx="5466561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/>
              <a:t>utf-8 </a:t>
            </a:r>
            <a:r>
              <a:rPr lang="ko-KR" altLang="en-US" sz="1100" dirty="0" smtClean="0"/>
              <a:t>인코딩 기본</a:t>
            </a:r>
            <a:r>
              <a:rPr lang="en-US" altLang="ko-KR" sz="1100" dirty="0" smtClean="0"/>
              <a:t>. DB</a:t>
            </a:r>
            <a:r>
              <a:rPr lang="ko-KR" altLang="en-US" sz="1100" dirty="0" smtClean="0"/>
              <a:t>의 인코딩 방식과도 관련이 있으므로 개발자와 협의하여 결정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18" name="그림 17" descr="Untitled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442" y="1748433"/>
            <a:ext cx="4067175" cy="133350"/>
          </a:xfrm>
          <a:prstGeom prst="rect">
            <a:avLst/>
          </a:prstGeom>
        </p:spPr>
      </p:pic>
      <p:pic>
        <p:nvPicPr>
          <p:cNvPr id="20" name="그림 19" descr="Untitled-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5672" y="2124472"/>
            <a:ext cx="1190625" cy="133350"/>
          </a:xfrm>
          <a:prstGeom prst="rect">
            <a:avLst/>
          </a:prstGeom>
        </p:spPr>
      </p:pic>
      <p:pic>
        <p:nvPicPr>
          <p:cNvPr id="22" name="그림 21" descr="Untitled-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4109" y="4043164"/>
            <a:ext cx="4010025" cy="123825"/>
          </a:xfrm>
          <a:prstGeom prst="rect">
            <a:avLst/>
          </a:prstGeom>
        </p:spPr>
      </p:pic>
      <p:pic>
        <p:nvPicPr>
          <p:cNvPr id="25" name="그림 24" descr="Untitled-1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3762" y="4400153"/>
            <a:ext cx="1514475" cy="12382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4834" y="4987066"/>
            <a:ext cx="87591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100" dirty="0" smtClean="0"/>
              <a:t>utf-8</a:t>
            </a:r>
            <a:r>
              <a:rPr lang="ko-KR" altLang="en-US" sz="1100" dirty="0" smtClean="0"/>
              <a:t>은 다국어 지원이 가능하며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euc-kr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보다 표현 가능한 한글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고어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음절 등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이 많음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dirty="0" smtClean="0"/>
              <a:t>한글은 </a:t>
            </a:r>
            <a:r>
              <a:rPr lang="en-US" altLang="ko-KR" sz="1100" dirty="0" smtClean="0"/>
              <a:t>utf-8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바이트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euc-kr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바이트를 차지하기 때문에 </a:t>
            </a:r>
            <a:r>
              <a:rPr lang="en-US" altLang="ko-KR" sz="1100" dirty="0" smtClean="0"/>
              <a:t>utf-8</a:t>
            </a:r>
            <a:r>
              <a:rPr lang="ko-KR" altLang="en-US" sz="1100" dirty="0" smtClean="0"/>
              <a:t>이 </a:t>
            </a:r>
            <a:r>
              <a:rPr lang="en-US" altLang="ko-KR" sz="1100" dirty="0" err="1" smtClean="0"/>
              <a:t>euc-kr</a:t>
            </a:r>
            <a:r>
              <a:rPr lang="ko-KR" altLang="en-US" sz="1100" dirty="0" smtClean="0"/>
              <a:t>에 비하여 </a:t>
            </a:r>
            <a:r>
              <a:rPr lang="en-US" altLang="ko-KR" sz="1100" dirty="0" smtClean="0"/>
              <a:t>DB </a:t>
            </a:r>
            <a:r>
              <a:rPr lang="ko-KR" altLang="en-US" sz="1100" dirty="0" smtClean="0"/>
              <a:t>저장 용량이나 </a:t>
            </a:r>
            <a:r>
              <a:rPr lang="en-US" altLang="ko-KR" sz="1100" dirty="0" smtClean="0"/>
              <a:t>traffic</a:t>
            </a:r>
            <a:r>
              <a:rPr lang="ko-KR" altLang="en-US" sz="1100" dirty="0" smtClean="0"/>
              <a:t>이 많을 수 있음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30" name="그림 29" descr="그림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3304982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구조와 표현의 분리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4698" y="1556792"/>
            <a:ext cx="9418028" cy="12961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834" y="980728"/>
            <a:ext cx="5827236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dirty="0" smtClean="0"/>
              <a:t>문서의 마크업 언어</a:t>
            </a:r>
            <a:r>
              <a:rPr lang="en-US" altLang="ko-KR" sz="1100" dirty="0" smtClean="0"/>
              <a:t>(HTML)</a:t>
            </a:r>
            <a:r>
              <a:rPr lang="ko-KR" altLang="en-US" sz="1100" dirty="0" smtClean="0"/>
              <a:t>와 화면 표시</a:t>
            </a:r>
            <a:r>
              <a:rPr lang="en-US" altLang="ko-KR" sz="1100" dirty="0" smtClean="0"/>
              <a:t>(CSS)</a:t>
            </a:r>
            <a:r>
              <a:rPr lang="ko-KR" altLang="en-US" sz="1100" dirty="0" smtClean="0"/>
              <a:t>언어를 본래의 목적에 맞게 최대한 분리한다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214834" y="3044860"/>
            <a:ext cx="843371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dirty="0" smtClean="0"/>
              <a:t>특정 </a:t>
            </a:r>
            <a:r>
              <a:rPr lang="en-US" altLang="ko-KR" sz="1100" dirty="0" smtClean="0">
                <a:latin typeface="+mn-ea"/>
              </a:rPr>
              <a:t>element</a:t>
            </a:r>
            <a:r>
              <a:rPr lang="ko-KR" altLang="en-US" sz="1100" dirty="0" smtClean="0"/>
              <a:t>에 </a:t>
            </a:r>
            <a:r>
              <a:rPr lang="en-US" altLang="ko-KR" sz="1100" dirty="0" smtClean="0"/>
              <a:t>id, class, style</a:t>
            </a:r>
            <a:r>
              <a:rPr lang="ko-KR" altLang="en-US" sz="1100" dirty="0" smtClean="0"/>
              <a:t>을 선언할 때에 선언 순서는 엘리먼트의 기본 속성 지정 후 마지막에 </a:t>
            </a:r>
            <a:r>
              <a:rPr lang="en-US" altLang="ko-KR" sz="1100" dirty="0" smtClean="0"/>
              <a:t>id, class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style</a:t>
            </a:r>
            <a:r>
              <a:rPr lang="ko-KR" altLang="en-US" sz="1100" dirty="0" smtClean="0"/>
              <a:t>을 선언한다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100" dirty="0" smtClean="0"/>
              <a:t>input[text], select, </a:t>
            </a:r>
            <a:r>
              <a:rPr lang="ko-KR" altLang="en-US" sz="1100" dirty="0" smtClean="0"/>
              <a:t>테이블 셀</a:t>
            </a:r>
            <a:r>
              <a:rPr lang="en-US" altLang="ko-KR" sz="1100" dirty="0" smtClean="0"/>
              <a:t> </a:t>
            </a:r>
            <a:r>
              <a:rPr lang="en-US" altLang="ko-KR" sz="1100" dirty="0" smtClean="0">
                <a:latin typeface="+mn-ea"/>
              </a:rPr>
              <a:t>element</a:t>
            </a:r>
            <a:r>
              <a:rPr lang="ko-KR" altLang="en-US" sz="1100" dirty="0" smtClean="0"/>
              <a:t>의 경우 너비의 고정 폭 지정 허용함</a:t>
            </a:r>
            <a:endParaRPr lang="en-US" altLang="ko-KR" sz="1100" dirty="0"/>
          </a:p>
        </p:txBody>
      </p:sp>
      <p:pic>
        <p:nvPicPr>
          <p:cNvPr id="17" name="그림 16" descr="Untitled-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301" y="1873399"/>
            <a:ext cx="3924300" cy="628650"/>
          </a:xfrm>
          <a:prstGeom prst="rect">
            <a:avLst/>
          </a:prstGeom>
        </p:spPr>
      </p:pic>
      <p:pic>
        <p:nvPicPr>
          <p:cNvPr id="19" name="그림 18" descr="그림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759961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이미지</a:t>
            </a:r>
            <a:r>
              <a:rPr lang="en-US" altLang="ko-KR" sz="2800" b="1" dirty="0" smtClean="0"/>
              <a:t> </a:t>
            </a:r>
            <a:r>
              <a:rPr lang="en-US" altLang="ko-KR" sz="2800" b="1" dirty="0" smtClean="0">
                <a:latin typeface="+mn-ea"/>
              </a:rPr>
              <a:t>element</a:t>
            </a: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4698" y="2564904"/>
            <a:ext cx="941802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Untitled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686" y="2814836"/>
            <a:ext cx="2705100" cy="1428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834" y="980728"/>
            <a:ext cx="7689926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/>
              <a:t>alt </a:t>
            </a:r>
            <a:r>
              <a:rPr lang="ko-KR" altLang="en-US" sz="1100" dirty="0" smtClean="0"/>
              <a:t>속성은 반드시 제공되어야 하며 빈 값을 사용하지 않는다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의미가 없는 </a:t>
            </a:r>
            <a:r>
              <a:rPr lang="en-US" altLang="ko-KR" sz="1100" dirty="0" smtClean="0"/>
              <a:t>visual</a:t>
            </a:r>
            <a:r>
              <a:rPr lang="ko-KR" altLang="en-US" sz="1100" dirty="0" smtClean="0"/>
              <a:t> 이미지의 경우 </a:t>
            </a:r>
            <a:r>
              <a:rPr lang="en-US" altLang="ko-KR" sz="1100" dirty="0" smtClean="0"/>
              <a:t>alt </a:t>
            </a:r>
            <a:r>
              <a:rPr lang="ko-KR" altLang="en-US" sz="1100" dirty="0" smtClean="0"/>
              <a:t>속성의 빈 값을 허용한다</a:t>
            </a:r>
            <a:r>
              <a:rPr lang="en-US" altLang="ko-KR" sz="1100" dirty="0" smtClean="0"/>
              <a:t>.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유지보수의 편의성을 위하여 </a:t>
            </a:r>
            <a:r>
              <a:rPr lang="en-US" altLang="ko-KR" sz="1100" dirty="0" smtClean="0"/>
              <a:t>width, height </a:t>
            </a:r>
            <a:r>
              <a:rPr lang="ko-KR" altLang="en-US" sz="1100" dirty="0" smtClean="0"/>
              <a:t>속성은 사용하지 않는다</a:t>
            </a:r>
            <a:r>
              <a:rPr lang="en-US" altLang="ko-KR" sz="1100" dirty="0" smtClean="0"/>
              <a:t>.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대체 텍스트 사용으로 일부 브라우저에서 말 풍선이 나타나는 것을 방지해야 할 경우 </a:t>
            </a:r>
            <a:r>
              <a:rPr lang="en-US" altLang="ko-KR" sz="1100" dirty="0" smtClean="0"/>
              <a:t>title </a:t>
            </a:r>
            <a:r>
              <a:rPr lang="ko-KR" altLang="en-US" sz="1100" dirty="0" smtClean="0"/>
              <a:t>속성의 빈 값을 제공한다</a:t>
            </a:r>
            <a:r>
              <a:rPr lang="en-US" altLang="ko-KR" sz="1100" dirty="0" smtClean="0"/>
              <a:t>.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이미지 </a:t>
            </a:r>
            <a:r>
              <a:rPr lang="en-US" altLang="ko-KR" sz="1100" dirty="0" smtClean="0"/>
              <a:t>map</a:t>
            </a:r>
            <a:r>
              <a:rPr lang="ko-KR" altLang="en-US" sz="1100" dirty="0" smtClean="0"/>
              <a:t> 사용을 지양하며 </a:t>
            </a:r>
            <a:r>
              <a:rPr lang="en-US" altLang="ko-KR" sz="1100" dirty="0" smtClean="0"/>
              <a:t>positioning</a:t>
            </a:r>
            <a:r>
              <a:rPr lang="ko-KR" altLang="en-US" sz="1100" dirty="0" smtClean="0"/>
              <a:t> 방법을 사용한다</a:t>
            </a:r>
            <a:r>
              <a:rPr lang="en-US" altLang="ko-KR" sz="1100" dirty="0" smtClean="0"/>
              <a:t>. </a:t>
            </a:r>
            <a:endParaRPr lang="en-US" altLang="ko-KR" sz="1100" dirty="0"/>
          </a:p>
        </p:txBody>
      </p:sp>
      <p:pic>
        <p:nvPicPr>
          <p:cNvPr id="12" name="그림 11" descr="그림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3694" y="2708920"/>
            <a:ext cx="5319957" cy="705115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4000" b="1" dirty="0" smtClean="0">
                <a:latin typeface="+mn-ea"/>
              </a:rPr>
              <a:t>3. CSS </a:t>
            </a:r>
            <a:r>
              <a:rPr lang="ko-KR" altLang="en-US" sz="4000" b="1" dirty="0" smtClean="0">
                <a:latin typeface="+mn-ea"/>
              </a:rPr>
              <a:t>코드 작성 규칙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그림 6" descr="대메뉴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702" y="3501008"/>
            <a:ext cx="9073008" cy="63894"/>
          </a:xfrm>
          <a:prstGeom prst="rect">
            <a:avLst/>
          </a:prstGeom>
        </p:spPr>
      </p:pic>
      <p:pic>
        <p:nvPicPr>
          <p:cNvPr id="5" name="그림 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4068011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CSS </a:t>
            </a:r>
            <a:r>
              <a:rPr lang="ko-KR" altLang="en-US" sz="2800" b="1" dirty="0" smtClean="0">
                <a:latin typeface="+mn-ea"/>
              </a:rPr>
              <a:t>코드 작성 기본규칙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4698" y="1196752"/>
            <a:ext cx="9418028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834" y="836712"/>
            <a:ext cx="2358338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dirty="0" smtClean="0"/>
              <a:t>모든 속성은 영문 소문자로만 작성</a:t>
            </a:r>
            <a:endParaRPr lang="en-US" altLang="ko-KR" sz="1100" dirty="0"/>
          </a:p>
        </p:txBody>
      </p:sp>
      <p:pic>
        <p:nvPicPr>
          <p:cNvPr id="25" name="그림 2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pic>
        <p:nvPicPr>
          <p:cNvPr id="20" name="그림 19" descr="Untitled-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053" y="1412776"/>
            <a:ext cx="1647825" cy="66675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14698" y="2924944"/>
            <a:ext cx="9418028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4834" y="2564904"/>
            <a:ext cx="356860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dirty="0" smtClean="0"/>
              <a:t>마지막 선언된 속성은 세미콜론</a:t>
            </a:r>
            <a:r>
              <a:rPr lang="en-US" altLang="ko-KR" sz="1100" b="1" dirty="0" smtClean="0"/>
              <a:t>(;)</a:t>
            </a:r>
            <a:r>
              <a:rPr lang="ko-KR" altLang="en-US" sz="1100" b="1" dirty="0" smtClean="0"/>
              <a:t>을 사용하지 않는다</a:t>
            </a:r>
            <a:r>
              <a:rPr lang="en-US" altLang="ko-KR" sz="1100" b="1" dirty="0" smtClean="0"/>
              <a:t>.</a:t>
            </a:r>
            <a:endParaRPr lang="en-US" altLang="ko-KR" sz="1100" b="1" dirty="0"/>
          </a:p>
        </p:txBody>
      </p:sp>
      <p:pic>
        <p:nvPicPr>
          <p:cNvPr id="28" name="그림 27" descr="Untitled-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2900" y="3140968"/>
            <a:ext cx="2305050" cy="676275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14698" y="4725144"/>
            <a:ext cx="9418028" cy="1368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4834" y="4365104"/>
            <a:ext cx="304602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dirty="0" smtClean="0"/>
              <a:t>선택자 간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중괄호간 공백을 사용하지 않는다</a:t>
            </a:r>
            <a:r>
              <a:rPr lang="en-US" altLang="ko-KR" sz="1100" b="1" dirty="0" smtClean="0"/>
              <a:t>.</a:t>
            </a:r>
            <a:endParaRPr lang="en-US" altLang="ko-KR" sz="1100" b="1" dirty="0"/>
          </a:p>
        </p:txBody>
      </p:sp>
      <p:pic>
        <p:nvPicPr>
          <p:cNvPr id="32" name="그림 31" descr="Untitled-3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9080" y="4934297"/>
            <a:ext cx="2990850" cy="94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4068011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CSS </a:t>
            </a:r>
            <a:r>
              <a:rPr lang="ko-KR" altLang="en-US" sz="2800" b="1" dirty="0" smtClean="0">
                <a:latin typeface="+mn-ea"/>
              </a:rPr>
              <a:t>코드 작성 기본규칙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4698" y="1196752"/>
            <a:ext cx="9418028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834" y="836712"/>
            <a:ext cx="2007281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dirty="0" smtClean="0"/>
              <a:t>들여쓰기는 허용하지 않는다</a:t>
            </a:r>
            <a:r>
              <a:rPr lang="en-US" altLang="ko-KR" sz="1100" b="1" dirty="0" smtClean="0"/>
              <a:t>.</a:t>
            </a:r>
            <a:endParaRPr lang="en-US" altLang="ko-KR" sz="1100" b="1" dirty="0"/>
          </a:p>
        </p:txBody>
      </p:sp>
      <p:pic>
        <p:nvPicPr>
          <p:cNvPr id="25" name="그림 2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14698" y="3356992"/>
            <a:ext cx="9418028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4834" y="2996952"/>
            <a:ext cx="8295861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/>
              <a:t>CSS </a:t>
            </a:r>
            <a:r>
              <a:rPr lang="ko-KR" altLang="en-US" sz="1100" b="1" dirty="0" smtClean="0"/>
              <a:t>주석 처리는 시작 주석을 작성하며 종료 주석은 작성하지 않는다</a:t>
            </a:r>
            <a:r>
              <a:rPr lang="en-US" altLang="ko-KR" sz="1100" b="1" dirty="0" smtClean="0"/>
              <a:t>. </a:t>
            </a:r>
            <a:r>
              <a:rPr lang="ko-KR" altLang="en-US" sz="1100" b="1" dirty="0" smtClean="0"/>
              <a:t>종료코드 이후에 오는 요소에 한 칸 띄어 쓰기를 허용한다</a:t>
            </a:r>
            <a:r>
              <a:rPr lang="en-US" altLang="ko-KR" sz="1100" b="1" dirty="0" smtClean="0"/>
              <a:t>.</a:t>
            </a:r>
            <a:endParaRPr lang="en-US" altLang="ko-KR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214698" y="5157192"/>
            <a:ext cx="941802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4834" y="4797152"/>
            <a:ext cx="5208477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/>
              <a:t>'*' </a:t>
            </a:r>
            <a:r>
              <a:rPr lang="ko-KR" altLang="en-US" sz="1100" b="1" dirty="0" smtClean="0"/>
              <a:t>공통 선택자는 웹 페이지의 성능을 저하를 가져오기 때문에 사용하지 않는다</a:t>
            </a:r>
            <a:r>
              <a:rPr lang="en-US" altLang="ko-KR" sz="1100" b="1" dirty="0" smtClean="0"/>
              <a:t>.</a:t>
            </a:r>
            <a:endParaRPr lang="en-US" altLang="ko-KR" sz="1100" b="1" dirty="0"/>
          </a:p>
        </p:txBody>
      </p:sp>
      <p:pic>
        <p:nvPicPr>
          <p:cNvPr id="15" name="그림 14" descr="Untitled-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851" y="1378868"/>
            <a:ext cx="2124075" cy="1066800"/>
          </a:xfrm>
          <a:prstGeom prst="rect">
            <a:avLst/>
          </a:prstGeom>
        </p:spPr>
      </p:pic>
      <p:pic>
        <p:nvPicPr>
          <p:cNvPr id="17" name="그림 16" descr="Untitled-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0809" y="3573016"/>
            <a:ext cx="2143125" cy="666750"/>
          </a:xfrm>
          <a:prstGeom prst="rect">
            <a:avLst/>
          </a:prstGeom>
        </p:spPr>
      </p:pic>
      <p:pic>
        <p:nvPicPr>
          <p:cNvPr id="18" name="그림 17" descr="Untitled-3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4629" y="5351115"/>
            <a:ext cx="1457325" cy="26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Group 149"/>
          <p:cNvGraphicFramePr>
            <a:graphicFrameLocks noGrp="1"/>
          </p:cNvGraphicFramePr>
          <p:nvPr/>
        </p:nvGraphicFramePr>
        <p:xfrm>
          <a:off x="199678" y="908720"/>
          <a:ext cx="9505057" cy="5267345"/>
        </p:xfrm>
        <a:graphic>
          <a:graphicData uri="http://schemas.openxmlformats.org/drawingml/2006/table">
            <a:tbl>
              <a:tblPr/>
              <a:tblGrid>
                <a:gridCol w="752210"/>
                <a:gridCol w="752211"/>
                <a:gridCol w="6128427"/>
                <a:gridCol w="1872209"/>
              </a:tblGrid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날짜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내용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2011-08-17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최초작성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2011-08-18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페이징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템플릿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버튼 규칙 추가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2011-08-25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Footer fixed(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브라우저 하단에 항상 따라다니는 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bar)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이종민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2011-09-01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영역 안에서 사용하는 디자인 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scroll bar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소스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2011-09-23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특수기호 문자 정리 파일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2011-09-30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모달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팝업 템플릿 사용 방법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2011-10-13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제이쿼리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slide show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템플릿 소스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v2.00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2011-10-27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제작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v2.01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2012-07-16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Template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소스 추가 및 변경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이종민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v3.00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2012-11-07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제작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이종민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v3.01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2013-02-01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HTML, CSS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작성규칙 추가 및 수정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검사 및 변환기 추가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이경주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v3.02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2013-02-04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문단 정리 및 맞춤법 적용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변환기 내용 삭제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이경주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9434" y="148825"/>
            <a:ext cx="1518083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b="1" dirty="0" smtClean="0">
                <a:latin typeface="+mn-ea"/>
                <a:cs typeface="Arial" pitchFamily="34" charset="0"/>
              </a:rPr>
              <a:t>History</a:t>
            </a:r>
            <a:endParaRPr lang="en-US" altLang="ko-KR" sz="3900" b="1" dirty="0" smtClean="0">
              <a:latin typeface="+mn-ea"/>
              <a:cs typeface="Arial" pitchFamily="34" charset="0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4068011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CSS </a:t>
            </a:r>
            <a:r>
              <a:rPr lang="ko-KR" altLang="en-US" sz="2800" b="1" dirty="0" smtClean="0">
                <a:latin typeface="+mn-ea"/>
              </a:rPr>
              <a:t>코드 작성 기본규칙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4698" y="1196752"/>
            <a:ext cx="9418028" cy="1728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834" y="836712"/>
            <a:ext cx="6173485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dirty="0" smtClean="0"/>
              <a:t>객체를 구분하기 위하여 코드 그룹 간 </a:t>
            </a:r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줄의 빈 줄을 허용한다</a:t>
            </a:r>
            <a:r>
              <a:rPr lang="en-US" altLang="ko-KR" sz="1100" b="1" dirty="0" smtClean="0"/>
              <a:t>. </a:t>
            </a:r>
            <a:r>
              <a:rPr lang="ko-KR" altLang="en-US" sz="1100" b="1" dirty="0" smtClean="0"/>
              <a:t>빈 줄의 </a:t>
            </a:r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줄을 초과하지 않는다</a:t>
            </a:r>
            <a:r>
              <a:rPr lang="en-US" altLang="ko-KR" sz="1100" b="1" dirty="0" smtClean="0"/>
              <a:t>.</a:t>
            </a:r>
            <a:endParaRPr lang="en-US" altLang="ko-KR" sz="1100" b="1" dirty="0"/>
          </a:p>
        </p:txBody>
      </p:sp>
      <p:pic>
        <p:nvPicPr>
          <p:cNvPr id="25" name="그림 2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14698" y="3861048"/>
            <a:ext cx="9418028" cy="16561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4834" y="3241551"/>
            <a:ext cx="627928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/>
              <a:t>id</a:t>
            </a:r>
            <a:r>
              <a:rPr lang="ko-KR" altLang="en-US" sz="1100" b="1" dirty="0" smtClean="0"/>
              <a:t>와 </a:t>
            </a:r>
            <a:r>
              <a:rPr lang="en-US" altLang="ko-KR" sz="1100" b="1" dirty="0" smtClean="0"/>
              <a:t>class</a:t>
            </a:r>
            <a:r>
              <a:rPr lang="ko-KR" altLang="en-US" sz="1100" b="1" dirty="0" smtClean="0"/>
              <a:t>를 조합하여 사용하지 않는다</a:t>
            </a:r>
            <a:r>
              <a:rPr lang="en-US" altLang="ko-KR" sz="1100" b="1" dirty="0" smtClean="0"/>
              <a:t>. id</a:t>
            </a:r>
            <a:r>
              <a:rPr lang="ko-KR" altLang="en-US" sz="1100" b="1" dirty="0" smtClean="0"/>
              <a:t>를 </a:t>
            </a:r>
            <a:r>
              <a:rPr lang="en-US" altLang="ko-KR" sz="1100" b="1" dirty="0" smtClean="0"/>
              <a:t>CSS</a:t>
            </a:r>
            <a:r>
              <a:rPr lang="ko-KR" altLang="en-US" sz="1100" b="1" dirty="0" smtClean="0"/>
              <a:t>로 표현하기 위하여 선택자로 사용하지 않는다</a:t>
            </a:r>
            <a:r>
              <a:rPr lang="en-US" altLang="ko-KR" sz="1100" b="1" dirty="0" smtClean="0"/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b="1" dirty="0" smtClean="0"/>
              <a:t>레이아웃 요소로 예약되어 있는 </a:t>
            </a:r>
            <a:r>
              <a:rPr lang="en-US" altLang="ko-KR" sz="1100" b="1" dirty="0" smtClean="0"/>
              <a:t>id</a:t>
            </a:r>
            <a:r>
              <a:rPr lang="ko-KR" altLang="en-US" sz="1100" b="1" dirty="0" smtClean="0"/>
              <a:t>에 대해서는 예외 사항을 적용한다</a:t>
            </a:r>
            <a:r>
              <a:rPr lang="en-US" altLang="ko-KR" sz="1100" b="1" dirty="0" smtClean="0"/>
              <a:t>.</a:t>
            </a:r>
            <a:endParaRPr lang="en-US" altLang="ko-KR" sz="1100" b="1" dirty="0"/>
          </a:p>
        </p:txBody>
      </p:sp>
      <p:pic>
        <p:nvPicPr>
          <p:cNvPr id="15" name="그림 14" descr="Untitled-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0736" y="1375420"/>
            <a:ext cx="2200275" cy="1333500"/>
          </a:xfrm>
          <a:prstGeom prst="rect">
            <a:avLst/>
          </a:prstGeom>
        </p:spPr>
      </p:pic>
      <p:pic>
        <p:nvPicPr>
          <p:cNvPr id="17" name="그림 16" descr="Untitled-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8326" y="4077072"/>
            <a:ext cx="2143125" cy="120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4068011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CSS </a:t>
            </a:r>
            <a:r>
              <a:rPr lang="ko-KR" altLang="en-US" sz="2800" b="1" dirty="0" smtClean="0">
                <a:latin typeface="+mn-ea"/>
              </a:rPr>
              <a:t>코드 작성 기본규칙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4698" y="1196752"/>
            <a:ext cx="9418028" cy="2520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834" y="836712"/>
            <a:ext cx="1947969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dirty="0" smtClean="0"/>
              <a:t>속성의 축약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약식 속성 사용</a:t>
            </a:r>
            <a:endParaRPr lang="en-US" altLang="ko-KR" sz="1100" b="1" dirty="0"/>
          </a:p>
        </p:txBody>
      </p:sp>
      <p:pic>
        <p:nvPicPr>
          <p:cNvPr id="25" name="그림 2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pic>
        <p:nvPicPr>
          <p:cNvPr id="12" name="그림 11" descr="Untitled-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2606" y="1428750"/>
            <a:ext cx="2819400" cy="200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4068011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CSS </a:t>
            </a:r>
            <a:r>
              <a:rPr lang="ko-KR" altLang="en-US" sz="2800" b="1" dirty="0" smtClean="0">
                <a:latin typeface="+mn-ea"/>
              </a:rPr>
              <a:t>코드 작성 기본규칙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4834" y="836712"/>
            <a:ext cx="614302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/>
              <a:t>basic.css </a:t>
            </a:r>
            <a:r>
              <a:rPr lang="ko-KR" altLang="en-US" sz="1100" b="1" dirty="0" smtClean="0"/>
              <a:t>입력 시 </a:t>
            </a:r>
            <a:r>
              <a:rPr lang="en-US" altLang="ko-KR" sz="1100" b="1" dirty="0" smtClean="0"/>
              <a:t>reset, layout, contents</a:t>
            </a:r>
            <a:r>
              <a:rPr lang="ko-KR" altLang="en-US" sz="1100" b="1" dirty="0" smtClean="0"/>
              <a:t>를 포함하여 작업한다</a:t>
            </a:r>
            <a:r>
              <a:rPr lang="en-US" altLang="ko-KR" sz="1100" b="1" dirty="0" smtClean="0"/>
              <a:t>. (</a:t>
            </a:r>
            <a:r>
              <a:rPr lang="ko-KR" altLang="en-US" sz="1100" b="1" dirty="0" smtClean="0"/>
              <a:t>구분을 위해 주석으로 표시</a:t>
            </a:r>
            <a:r>
              <a:rPr lang="en-US" altLang="ko-KR" sz="1100" b="1" dirty="0" smtClean="0"/>
              <a:t>)</a:t>
            </a:r>
            <a:endParaRPr lang="en-US" altLang="ko-KR" sz="1100" b="1" dirty="0"/>
          </a:p>
        </p:txBody>
      </p:sp>
      <p:pic>
        <p:nvPicPr>
          <p:cNvPr id="25" name="그림 2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14698" y="5054404"/>
            <a:ext cx="9418028" cy="1089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4834" y="4643446"/>
            <a:ext cx="558678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/>
              <a:t>import.css </a:t>
            </a:r>
            <a:r>
              <a:rPr lang="ko-KR" altLang="en-US" sz="1100" b="1" dirty="0" smtClean="0"/>
              <a:t>입력 시 각 </a:t>
            </a:r>
            <a:r>
              <a:rPr lang="en-US" altLang="ko-KR" sz="1100" b="1" dirty="0" smtClean="0"/>
              <a:t>reset, layout, content</a:t>
            </a:r>
            <a:r>
              <a:rPr lang="ko-KR" altLang="en-US" sz="1100" b="1" dirty="0" smtClean="0"/>
              <a:t>의</a:t>
            </a:r>
            <a:r>
              <a:rPr lang="en-US" altLang="ko-KR" sz="1100" b="1" dirty="0" smtClean="0"/>
              <a:t> CSS </a:t>
            </a:r>
            <a:r>
              <a:rPr lang="ko-KR" altLang="en-US" sz="1100" b="1" dirty="0" smtClean="0"/>
              <a:t>파일 생성 후 </a:t>
            </a:r>
            <a:r>
              <a:rPr lang="en-US" altLang="ko-KR" sz="1100" b="1" dirty="0" smtClean="0"/>
              <a:t>import.css </a:t>
            </a:r>
            <a:r>
              <a:rPr lang="ko-KR" altLang="en-US" sz="1100" b="1" dirty="0" smtClean="0"/>
              <a:t>에 연결</a:t>
            </a:r>
            <a:endParaRPr lang="en-US" altLang="ko-KR" sz="1100" b="1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1148" y="5286388"/>
            <a:ext cx="34480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/>
        </p:nvSpPr>
        <p:spPr>
          <a:xfrm>
            <a:off x="237298" y="1196752"/>
            <a:ext cx="9418028" cy="3303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0174" y="1285860"/>
            <a:ext cx="83724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4068011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CSS </a:t>
            </a:r>
            <a:r>
              <a:rPr lang="ko-KR" altLang="en-US" sz="2800" b="1" dirty="0" smtClean="0">
                <a:latin typeface="+mn-ea"/>
              </a:rPr>
              <a:t>코드 작성 기본규칙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37600" y="1214422"/>
            <a:ext cx="9418028" cy="4500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834" y="836712"/>
            <a:ext cx="3413114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/>
              <a:t>reset CSS (</a:t>
            </a:r>
            <a:r>
              <a:rPr lang="ko-KR" altLang="en-US" sz="1100" b="1" dirty="0" smtClean="0"/>
              <a:t>프로젝트의 상황에 따라 수정해서 사용</a:t>
            </a:r>
            <a:r>
              <a:rPr lang="en-US" altLang="ko-KR" sz="1100" b="1" dirty="0" smtClean="0"/>
              <a:t>)</a:t>
            </a:r>
            <a:endParaRPr lang="en-US" altLang="ko-KR" sz="1100" b="1" dirty="0"/>
          </a:p>
        </p:txBody>
      </p:sp>
      <p:pic>
        <p:nvPicPr>
          <p:cNvPr id="25" name="그림 2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7859" y="1404952"/>
            <a:ext cx="85248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4068011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CSS </a:t>
            </a:r>
            <a:r>
              <a:rPr lang="ko-KR" altLang="en-US" sz="2800" b="1" dirty="0" smtClean="0">
                <a:latin typeface="+mn-ea"/>
              </a:rPr>
              <a:t>코드 작성 기본규칙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37600" y="1214422"/>
            <a:ext cx="9418028" cy="9286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834" y="836712"/>
            <a:ext cx="95731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dirty="0" smtClean="0"/>
              <a:t>주 사용</a:t>
            </a:r>
            <a:r>
              <a:rPr lang="en-US" altLang="ko-KR" sz="1100" b="1" dirty="0" smtClean="0"/>
              <a:t> CSS</a:t>
            </a:r>
            <a:endParaRPr lang="en-US" altLang="ko-KR" sz="1100" b="1" dirty="0"/>
          </a:p>
        </p:txBody>
      </p:sp>
      <p:pic>
        <p:nvPicPr>
          <p:cNvPr id="25" name="그림 2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174" y="1357298"/>
            <a:ext cx="62865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14834" y="2484000"/>
            <a:ext cx="92379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100" dirty="0" smtClean="0"/>
              <a:t>.ellipsis : text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overflow </a:t>
            </a:r>
            <a:r>
              <a:rPr lang="ko-KR" altLang="en-US" sz="1100" dirty="0" smtClean="0"/>
              <a:t>되었을 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엘리먼트 크기 이상의 글이 들어 있음을 말 줄임표를 이용하여 나타내 준다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100" dirty="0" smtClean="0"/>
              <a:t>.hidden : </a:t>
            </a:r>
            <a:r>
              <a:rPr lang="ko-KR" altLang="en-US" sz="1100" dirty="0" smtClean="0"/>
              <a:t>우리 눈에 보이지 않게 숨기고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텍스트 경우에는 스크린 리더에서 읽어 줄 수 있게 한다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100" dirty="0" smtClean="0"/>
              <a:t>.clear : </a:t>
            </a:r>
            <a:r>
              <a:rPr lang="ko-KR" altLang="en-US" sz="1100" dirty="0" smtClean="0"/>
              <a:t>가로로 정렬하는데 쓰이는 태그 </a:t>
            </a:r>
            <a:r>
              <a:rPr lang="en-US" altLang="ko-KR" sz="1100" dirty="0" err="1" smtClean="0"/>
              <a:t>li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dd</a:t>
            </a:r>
            <a:r>
              <a:rPr lang="en-US" altLang="ko-KR" sz="1100" dirty="0" smtClean="0"/>
              <a:t>, div, p, span </a:t>
            </a:r>
            <a:r>
              <a:rPr lang="ko-KR" altLang="en-US" sz="1100" dirty="0" smtClean="0"/>
              <a:t>등에 </a:t>
            </a:r>
            <a:r>
              <a:rPr lang="en-US" altLang="ko-KR" sz="1100" dirty="0" err="1" smtClean="0"/>
              <a:t>float:left</a:t>
            </a:r>
            <a:r>
              <a:rPr lang="ko-KR" altLang="en-US" sz="1100" dirty="0" smtClean="0"/>
              <a:t>나 </a:t>
            </a:r>
            <a:r>
              <a:rPr lang="en-US" altLang="ko-KR" sz="1100" dirty="0" err="1" smtClean="0"/>
              <a:t>display:inline</a:t>
            </a:r>
            <a:r>
              <a:rPr lang="en-US" altLang="ko-KR" sz="1100" dirty="0" smtClean="0"/>
              <a:t>-block </a:t>
            </a:r>
            <a:r>
              <a:rPr lang="ko-KR" altLang="en-US" sz="1100" dirty="0" smtClean="0"/>
              <a:t>값을 입력했을 때 하위 </a:t>
            </a:r>
            <a:r>
              <a:rPr lang="en-US" altLang="ko-KR" sz="1100" dirty="0" smtClean="0">
                <a:latin typeface="+mn-ea"/>
              </a:rPr>
              <a:t>element</a:t>
            </a:r>
            <a:r>
              <a:rPr lang="ko-KR" altLang="en-US" sz="1100" dirty="0" smtClean="0"/>
              <a:t>들이 딸려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/>
              <a:t>  </a:t>
            </a:r>
            <a:r>
              <a:rPr lang="ko-KR" altLang="en-US" sz="1100" dirty="0" smtClean="0"/>
              <a:t>  </a:t>
            </a:r>
            <a:r>
              <a:rPr lang="en-US" altLang="ko-KR" sz="1100" dirty="0" smtClean="0"/>
              <a:t>          </a:t>
            </a:r>
            <a:r>
              <a:rPr lang="ko-KR" altLang="en-US" sz="1100" dirty="0" smtClean="0"/>
              <a:t>올라오는 것을 방지하거나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제어할 수 있다</a:t>
            </a:r>
            <a:r>
              <a:rPr lang="en-US" altLang="ko-KR" sz="11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3694" y="2708920"/>
            <a:ext cx="3537418" cy="705115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4000" b="1" dirty="0" smtClean="0">
                <a:latin typeface="+mn-ea"/>
              </a:rPr>
              <a:t>4. </a:t>
            </a:r>
            <a:r>
              <a:rPr lang="ko-KR" altLang="en-US" sz="4000" b="1" dirty="0" smtClean="0">
                <a:latin typeface="+mn-ea"/>
              </a:rPr>
              <a:t>네이밍 규칙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그림 6" descr="대메뉴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702" y="3501008"/>
            <a:ext cx="9073008" cy="63894"/>
          </a:xfrm>
          <a:prstGeom prst="rect">
            <a:avLst/>
          </a:prstGeom>
        </p:spPr>
      </p:pic>
      <p:pic>
        <p:nvPicPr>
          <p:cNvPr id="5" name="그림 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1742055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공통 규칙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99678" y="1124745"/>
          <a:ext cx="9505056" cy="36580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4216"/>
                <a:gridCol w="1944216"/>
                <a:gridCol w="5616624"/>
              </a:tblGrid>
              <a:tr h="4320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잘못된 예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올바른 예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8064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Tit_section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tit_section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시작이름은 영문 대문자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숫자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특수문자로 시작할 수 없다</a:t>
                      </a:r>
                      <a:r>
                        <a:rPr lang="en-US" altLang="ko-KR" sz="1100" dirty="0" smtClean="0"/>
                        <a:t>.(</a:t>
                      </a:r>
                      <a:r>
                        <a:rPr lang="ko-KR" altLang="en-US" sz="1100" dirty="0" smtClean="0"/>
                        <a:t>파일 및 폴더 제외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8064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cancle_btn</a:t>
                      </a:r>
                      <a:r>
                        <a:rPr lang="en-US" altLang="ko-KR" sz="1100" dirty="0" smtClean="0"/>
                        <a:t>, 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1_tab_on_type.gif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btn_cancle</a:t>
                      </a:r>
                      <a:r>
                        <a:rPr lang="en-US" altLang="ko-KR" sz="1100" dirty="0" smtClean="0"/>
                        <a:t>, 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tab_type_1_on.gif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/>
                        <a:t>네이밍의</a:t>
                      </a:r>
                      <a:r>
                        <a:rPr lang="ko-KR" altLang="en-US" sz="1100" dirty="0" smtClean="0"/>
                        <a:t> 조합은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ko-KR" altLang="en-US" sz="1100" dirty="0" smtClean="0"/>
                        <a:t>형태</a:t>
                      </a:r>
                      <a:r>
                        <a:rPr lang="en-US" altLang="ko-KR" sz="1100" dirty="0" smtClean="0"/>
                        <a:t>_</a:t>
                      </a:r>
                      <a:r>
                        <a:rPr lang="ko-KR" altLang="en-US" sz="1100" dirty="0" smtClean="0"/>
                        <a:t>의미</a:t>
                      </a:r>
                      <a:r>
                        <a:rPr lang="en-US" altLang="ko-KR" sz="1100" dirty="0" smtClean="0"/>
                        <a:t>_</a:t>
                      </a:r>
                      <a:r>
                        <a:rPr lang="ko-KR" altLang="en-US" sz="1100" dirty="0" smtClean="0"/>
                        <a:t>순서</a:t>
                      </a:r>
                      <a:r>
                        <a:rPr lang="en-US" altLang="ko-KR" sz="1100" dirty="0" smtClean="0"/>
                        <a:t>_</a:t>
                      </a:r>
                      <a:r>
                        <a:rPr lang="ko-KR" altLang="en-US" sz="1100" dirty="0" smtClean="0"/>
                        <a:t>상태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ko-KR" altLang="en-US" sz="1100" dirty="0" smtClean="0"/>
                        <a:t>을 기본 순서로 사용한다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8064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customerService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customer_service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/>
                        <a:t>언더스코어</a:t>
                      </a:r>
                      <a:r>
                        <a:rPr lang="en-US" altLang="ko-KR" sz="1100" dirty="0" smtClean="0"/>
                        <a:t>( _ )</a:t>
                      </a:r>
                      <a:r>
                        <a:rPr lang="ko-KR" altLang="en-US" sz="1100" dirty="0" smtClean="0"/>
                        <a:t>의 조합은 파일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폴더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이미지</a:t>
                      </a:r>
                      <a:r>
                        <a:rPr lang="en-US" altLang="ko-KR" sz="1100" dirty="0" smtClean="0"/>
                        <a:t>, CSS </a:t>
                      </a:r>
                      <a:r>
                        <a:rPr lang="ko-KR" altLang="en-US" sz="1100" dirty="0" err="1" smtClean="0"/>
                        <a:t>네이밍에</a:t>
                      </a:r>
                      <a:r>
                        <a:rPr lang="ko-KR" altLang="en-US" sz="1100" dirty="0" smtClean="0"/>
                        <a:t> 사용한다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806489">
                <a:tc>
                  <a:txBody>
                    <a:bodyPr/>
                    <a:lstStyle/>
                    <a:p>
                      <a:pPr algn="l" latinLnBrk="1"/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cyber_center</a:t>
                      </a:r>
                      <a:r>
                        <a:rPr lang="en-US" altLang="ko-KR" sz="1100" dirty="0" smtClean="0"/>
                        <a:t>, 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cyber_center_2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동일한 이름의 </a:t>
                      </a:r>
                      <a:r>
                        <a:rPr lang="ko-KR" altLang="en-US" sz="1100" dirty="0" err="1" smtClean="0"/>
                        <a:t>네이밍의</a:t>
                      </a:r>
                      <a:r>
                        <a:rPr lang="ko-KR" altLang="en-US" sz="1100" dirty="0" smtClean="0"/>
                        <a:t> 경우 가장 뒤에 숫자를 사용하여 분류 지어 사용할 수 있으며 첫 번째 파일은 숫자를 생략하여 사용할 수 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227764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파일 및 폴더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99678" y="1283165"/>
          <a:ext cx="9505056" cy="45220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4216"/>
                <a:gridCol w="1944216"/>
                <a:gridCol w="5616624"/>
              </a:tblGrid>
              <a:tr h="4631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/>
                        <a:t>분류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/>
                        <a:t>예제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/>
                        <a:t>설명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373">
                <a:tc row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/>
                        <a:t>Folder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/>
                        <a:t>html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메뉴 별 의미에 맞는 영문 명으로 생성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37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common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 모음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37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css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css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폴더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37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폴더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5201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js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Javascript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폴더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373">
                <a:tc row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CSS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import.css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reset.css,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contents.css,</a:t>
                      </a:r>
                      <a:r>
                        <a:rPr lang="en-US" altLang="ko-KR" sz="1100" dirty="0" smtClean="0"/>
                        <a:t> layout.css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를 </a:t>
                      </a:r>
                      <a:r>
                        <a:rPr lang="en-US" altLang="ko-KR" sz="1100" dirty="0" smtClean="0"/>
                        <a:t>@import </a:t>
                      </a:r>
                      <a:r>
                        <a:rPr lang="ko-KR" altLang="en-US" sz="1100" dirty="0" smtClean="0"/>
                        <a:t>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37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reset.css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브라우저 기본 </a:t>
                      </a:r>
                      <a:r>
                        <a:rPr lang="en-US" altLang="ko-KR" sz="1100" dirty="0" err="1" smtClean="0"/>
                        <a:t>css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속성을 초기화한 파일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37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contents.css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콘텐츠 내용의 표현을 정의한 파일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37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layout.css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레이아웃 구조의 표현을 정의한 파일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37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basic.css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reset.css,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contents.css,</a:t>
                      </a:r>
                      <a:r>
                        <a:rPr lang="en-US" altLang="ko-KR" sz="1100" dirty="0" smtClean="0"/>
                        <a:t> layout.css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등 </a:t>
                      </a:r>
                      <a:r>
                        <a:rPr lang="en-US" altLang="ko-KR" sz="1100" dirty="0" smtClean="0"/>
                        <a:t>@import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하지 않고 하나의 파일에 작성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3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Javascript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basic.js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전역에 사용하는 스크립트를 작성한다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834" y="836712"/>
            <a:ext cx="8727069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dirty="0" smtClean="0"/>
              <a:t>개발과 기획에서 정의된 디렉토리 구조도 및 화면 아이디가 정의가 되어있다면 그에 준한 규칙에 따라 파일 및 폴더의 이름을 사용한다</a:t>
            </a:r>
            <a:r>
              <a:rPr lang="en-US" altLang="ko-KR" sz="1100" b="1" dirty="0" smtClean="0"/>
              <a:t>.</a:t>
            </a:r>
            <a:endParaRPr lang="en-US" altLang="ko-KR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819273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레이아웃 </a:t>
            </a:r>
            <a:r>
              <a:rPr lang="ko-KR" altLang="en-US" sz="2800" b="1" dirty="0" err="1" smtClean="0"/>
              <a:t>예약어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99678" y="1124746"/>
          <a:ext cx="9505056" cy="41967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0200"/>
                <a:gridCol w="7704856"/>
              </a:tblGrid>
              <a:tr h="4320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예약어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4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wrap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페이지 전체 영역 </a:t>
                      </a:r>
                      <a:r>
                        <a:rPr lang="en-US" altLang="ko-KR" sz="1100" b="0" dirty="0" smtClean="0"/>
                        <a:t>grouping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header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머리글 영역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4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container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본문영역 </a:t>
                      </a:r>
                      <a:r>
                        <a:rPr lang="en-US" altLang="ko-KR" sz="1100" b="0" dirty="0" smtClean="0"/>
                        <a:t>grouping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4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content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주요 콘텐츠 영역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4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footer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바닥글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4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pop_wrap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팝업 페이지 전체 영역 </a:t>
                      </a:r>
                      <a:r>
                        <a:rPr lang="en-US" altLang="ko-KR" sz="1100" b="0" dirty="0" smtClean="0"/>
                        <a:t>grouping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pop_header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팝업 머리글 영역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4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pop_container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팝업 본문영역 </a:t>
                      </a:r>
                      <a:r>
                        <a:rPr lang="en-US" altLang="ko-KR" sz="1100" b="0" dirty="0" smtClean="0"/>
                        <a:t>grouping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4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pop_content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팝업 주요 콘텐츠 영역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4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pop_footer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팝업 바닥글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460200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이미지 </a:t>
            </a:r>
            <a:r>
              <a:rPr lang="ko-KR" altLang="en-US" sz="2800" b="1" dirty="0" err="1" smtClean="0"/>
              <a:t>예약어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99678" y="1124746"/>
          <a:ext cx="9505056" cy="37742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0200"/>
                <a:gridCol w="1944216"/>
                <a:gridCol w="5760640"/>
              </a:tblGrid>
              <a:tr h="4320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예약어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46561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/>
                        <a:t>텍스트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tit_*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/>
                        <a:t>heading </a:t>
                      </a:r>
                      <a:r>
                        <a:rPr lang="ko-KR" altLang="en-US" sz="1100" b="0" dirty="0" smtClean="0"/>
                        <a:t>요소에 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1337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/>
                        <a:t>txt_*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/>
                        <a:t>문단의 이미지로 된 텍스트에 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1337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링크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/>
                        <a:t>tab_*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/>
                        <a:t>탭 메뉴 형태에 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1337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err="1" smtClean="0"/>
                        <a:t>btn</a:t>
                      </a:r>
                      <a:r>
                        <a:rPr lang="en-US" altLang="ko-KR" sz="1100" b="0" dirty="0" smtClean="0"/>
                        <a:t>_*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/>
                        <a:t>버튼 형식에 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13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/>
                        <a:t>박스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/>
                        <a:t>box_*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/>
                        <a:t>grouping </a:t>
                      </a:r>
                      <a:r>
                        <a:rPr lang="ko-KR" altLang="en-US" sz="1100" b="0" dirty="0" smtClean="0"/>
                        <a:t>목적으로 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13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불릿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/>
                        <a:t>bull_*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 내용 앞에 붙는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bullet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13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/>
                        <a:t>아이콘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ico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_*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이미지에 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13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상태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*_on, *_off, *_over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활성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비활성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오버 상태에 대한 표현에 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434" y="148825"/>
            <a:ext cx="3314536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b="1" dirty="0" smtClean="0">
                <a:latin typeface="+mn-ea"/>
              </a:rPr>
              <a:t>table of contents</a:t>
            </a:r>
            <a:endParaRPr lang="en-US" altLang="ko-KR" sz="3900" b="1" dirty="0" smtClean="0">
              <a:latin typeface="+mn-ea"/>
            </a:endParaRPr>
          </a:p>
        </p:txBody>
      </p:sp>
      <p:pic>
        <p:nvPicPr>
          <p:cNvPr id="6" name="그림 5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149"/>
          <p:cNvGraphicFramePr>
            <a:graphicFrameLocks noGrp="1"/>
          </p:cNvGraphicFramePr>
          <p:nvPr/>
        </p:nvGraphicFramePr>
        <p:xfrm>
          <a:off x="199679" y="908720"/>
          <a:ext cx="4536502" cy="5272080"/>
        </p:xfrm>
        <a:graphic>
          <a:graphicData uri="http://schemas.openxmlformats.org/drawingml/2006/table">
            <a:tbl>
              <a:tblPr/>
              <a:tblGrid>
                <a:gridCol w="360039"/>
                <a:gridCol w="3672408"/>
                <a:gridCol w="504055"/>
              </a:tblGrid>
              <a:tr h="125413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1.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HTML 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코드 작성 규칙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2.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HTML element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 작성 규칙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3.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CSS 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코드 작성 규칙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889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4.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네이밍 규칙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863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5.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제이쿼리 달력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에디터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8835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6.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온라인 검사 및 변환기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3807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7.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Template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8778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904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928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744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744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5024214" y="836712"/>
            <a:ext cx="0" cy="56166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149"/>
          <p:cNvGraphicFramePr>
            <a:graphicFrameLocks noGrp="1"/>
          </p:cNvGraphicFramePr>
          <p:nvPr/>
        </p:nvGraphicFramePr>
        <p:xfrm>
          <a:off x="5168232" y="908720"/>
          <a:ext cx="4536502" cy="5352480"/>
        </p:xfrm>
        <a:graphic>
          <a:graphicData uri="http://schemas.openxmlformats.org/drawingml/2006/table">
            <a:tbl>
              <a:tblPr/>
              <a:tblGrid>
                <a:gridCol w="360039"/>
                <a:gridCol w="3672408"/>
                <a:gridCol w="504055"/>
              </a:tblGrid>
              <a:tr h="125413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8892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863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8835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3807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8778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904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928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744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그림 8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3694" y="2708920"/>
            <a:ext cx="5905053" cy="705115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4000" b="1" dirty="0" smtClean="0">
                <a:latin typeface="+mn-ea"/>
              </a:rPr>
              <a:t>5. </a:t>
            </a:r>
            <a:r>
              <a:rPr lang="ko-KR" altLang="en-US" sz="4000" b="1" dirty="0" smtClean="0">
                <a:latin typeface="+mn-ea"/>
              </a:rPr>
              <a:t>제이쿼리 달력</a:t>
            </a:r>
            <a:r>
              <a:rPr lang="en-US" altLang="ko-KR" sz="4000" b="1" dirty="0" smtClean="0">
                <a:latin typeface="+mn-ea"/>
              </a:rPr>
              <a:t>, </a:t>
            </a:r>
            <a:r>
              <a:rPr lang="ko-KR" altLang="en-US" sz="4000" b="1" dirty="0" smtClean="0">
                <a:latin typeface="+mn-ea"/>
              </a:rPr>
              <a:t>에디터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그림 6" descr="대메뉴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702" y="3501008"/>
            <a:ext cx="9073008" cy="63894"/>
          </a:xfrm>
          <a:prstGeom prst="rect">
            <a:avLst/>
          </a:prstGeom>
        </p:spPr>
      </p:pic>
      <p:pic>
        <p:nvPicPr>
          <p:cNvPr id="5" name="그림 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460200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제이쿼리 달력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834" y="980728"/>
            <a:ext cx="49776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달력 </a:t>
            </a:r>
            <a:r>
              <a:rPr lang="en-US" altLang="ko-KR" sz="1100" dirty="0" smtClean="0">
                <a:latin typeface="+mn-ea"/>
              </a:rPr>
              <a:t>UI</a:t>
            </a:r>
            <a:r>
              <a:rPr lang="ko-KR" altLang="en-US" sz="1100" dirty="0" smtClean="0">
                <a:latin typeface="+mn-ea"/>
              </a:rPr>
              <a:t>는 제이쿼리에서 제공해주는 기본 스타일을 따른다</a:t>
            </a:r>
            <a:r>
              <a:rPr lang="en-US" altLang="ko-KR" sz="1100" dirty="0" smtClean="0">
                <a:latin typeface="+mn-ea"/>
              </a:rPr>
              <a:t>. (</a:t>
            </a:r>
            <a:r>
              <a:rPr lang="ko-KR" altLang="en-US" sz="1100" dirty="0" smtClean="0">
                <a:latin typeface="+mn-ea"/>
              </a:rPr>
              <a:t>색상 변경 가능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hlinkClick r:id="rId4"/>
              </a:rPr>
              <a:t>http://jqueryui.com/themeroller/</a:t>
            </a:r>
            <a:r>
              <a:rPr lang="en-US" altLang="ko-KR" sz="1100" dirty="0" smtClean="0"/>
              <a:t> </a:t>
            </a:r>
            <a:endParaRPr lang="ko-KR" altLang="en-US" sz="1100" dirty="0">
              <a:latin typeface="+mn-ea"/>
            </a:endParaRPr>
          </a:p>
        </p:txBody>
      </p:sp>
      <p:pic>
        <p:nvPicPr>
          <p:cNvPr id="12" name="그림 11" descr="Untitled-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51819" y="2100262"/>
            <a:ext cx="6200775" cy="265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1256344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>
                <a:latin typeface="+mn-ea"/>
              </a:rPr>
              <a:t>에디터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834" y="980728"/>
            <a:ext cx="31390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에디터 기본 스타일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  <a:hlinkClick r:id="rId4"/>
              </a:rPr>
              <a:t>http://www.chcode.com/cheditor/demo.shtml</a:t>
            </a:r>
            <a:r>
              <a:rPr lang="en-US" altLang="ko-KR" sz="1100" dirty="0" smtClean="0">
                <a:latin typeface="+mn-ea"/>
              </a:rPr>
              <a:t> </a:t>
            </a:r>
          </a:p>
        </p:txBody>
      </p:sp>
      <p:pic>
        <p:nvPicPr>
          <p:cNvPr id="11" name="그림 10" descr="Untitled-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47056" y="1947862"/>
            <a:ext cx="6210300" cy="2962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3694" y="2708920"/>
            <a:ext cx="5951540" cy="705115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4000" b="1" dirty="0" smtClean="0">
                <a:latin typeface="+mn-ea"/>
              </a:rPr>
              <a:t>6. </a:t>
            </a:r>
            <a:r>
              <a:rPr lang="ko-KR" altLang="en-US" sz="4000" b="1" dirty="0" smtClean="0">
                <a:latin typeface="+mn-ea"/>
              </a:rPr>
              <a:t>온라인 검사 및 변환기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그림 6" descr="대메뉴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702" y="3501008"/>
            <a:ext cx="9073008" cy="63894"/>
          </a:xfrm>
          <a:prstGeom prst="rect">
            <a:avLst/>
          </a:prstGeom>
        </p:spPr>
      </p:pic>
      <p:pic>
        <p:nvPicPr>
          <p:cNvPr id="5" name="그림 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3588714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맞춤법 </a:t>
            </a:r>
            <a:r>
              <a:rPr lang="en-US" altLang="ko-KR" sz="2800" b="1" dirty="0" smtClean="0"/>
              <a:t>/ </a:t>
            </a:r>
            <a:r>
              <a:rPr lang="ko-KR" altLang="en-US" sz="2800" b="1" dirty="0" smtClean="0"/>
              <a:t>문법 검사기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834" y="980728"/>
            <a:ext cx="58785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텍스트 입력 시 맞춤법에 맞게 입력한다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맞춤법 검사 시 온라인 검사기를 이용 할 수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hlinkClick r:id="rId4"/>
              </a:rPr>
              <a:t>http://speller.cs.pusan.ac.kr/</a:t>
            </a:r>
            <a:endParaRPr lang="ko-KR" altLang="en-US" sz="1100" dirty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7273" y="1928802"/>
            <a:ext cx="4589841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0928" y="1928802"/>
            <a:ext cx="458984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3694" y="2708920"/>
            <a:ext cx="3011697" cy="705115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4000" b="1" dirty="0" smtClean="0">
                <a:latin typeface="+mn-ea"/>
              </a:rPr>
              <a:t>7. Template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그림 6" descr="대메뉴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702" y="3501008"/>
            <a:ext cx="9073008" cy="63894"/>
          </a:xfrm>
          <a:prstGeom prst="rect">
            <a:avLst/>
          </a:prstGeom>
        </p:spPr>
      </p:pic>
      <p:pic>
        <p:nvPicPr>
          <p:cNvPr id="5" name="그림 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1732308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Template</a:t>
            </a: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834" y="980728"/>
            <a:ext cx="3805850" cy="4408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+mn-ea"/>
              </a:rPr>
              <a:t> select box 1 (</a:t>
            </a:r>
            <a:r>
              <a:rPr lang="ko-KR" altLang="en-US" sz="1100" dirty="0" smtClean="0">
                <a:latin typeface="+mn-ea"/>
              </a:rPr>
              <a:t>스크롤 생길 시 </a:t>
            </a:r>
            <a:r>
              <a:rPr lang="en-US" altLang="ko-KR" sz="1100" dirty="0" smtClean="0">
                <a:latin typeface="+mn-ea"/>
              </a:rPr>
              <a:t>IE</a:t>
            </a:r>
            <a:r>
              <a:rPr lang="ko-KR" altLang="en-US" sz="1100" dirty="0" smtClean="0">
                <a:latin typeface="+mn-ea"/>
              </a:rPr>
              <a:t>브라우저 문제됨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+mn-ea"/>
              </a:rPr>
              <a:t> select box 2 (</a:t>
            </a:r>
            <a:r>
              <a:rPr lang="en-US" altLang="ko-KR" sz="1100" dirty="0" err="1" smtClean="0">
                <a:latin typeface="+mn-ea"/>
              </a:rPr>
              <a:t>ul</a:t>
            </a:r>
            <a:r>
              <a:rPr lang="en-US" altLang="ko-KR" sz="1100" dirty="0" smtClean="0">
                <a:latin typeface="+mn-ea"/>
              </a:rPr>
              <a:t>, button element</a:t>
            </a:r>
            <a:r>
              <a:rPr lang="ko-KR" altLang="en-US" sz="1100" dirty="0" smtClean="0">
                <a:latin typeface="+mn-ea"/>
              </a:rPr>
              <a:t>로 구성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+mn-ea"/>
              </a:rPr>
              <a:t> 디자인 </a:t>
            </a:r>
            <a:r>
              <a:rPr lang="en-US" altLang="ko-KR" sz="1100" dirty="0" smtClean="0">
                <a:latin typeface="+mn-ea"/>
              </a:rPr>
              <a:t>scroll bar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+mn-ea"/>
              </a:rPr>
              <a:t> 모바일 디바이스 </a:t>
            </a:r>
            <a:r>
              <a:rPr lang="en-US" altLang="ko-KR" sz="1100" dirty="0" smtClean="0">
                <a:latin typeface="+mn-ea"/>
              </a:rPr>
              <a:t>scroll bar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+mn-ea"/>
              </a:rPr>
              <a:t> 화면에 따라다니며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클릭 시 화면이 최 상단으로 이동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+mn-ea"/>
              </a:rPr>
              <a:t> 기본 터치 슬라이더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가벼움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+mn-ea"/>
              </a:rPr>
              <a:t> 다양한 터치 슬라이더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+mn-ea"/>
              </a:rPr>
              <a:t> 콘텐츠 로테이션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Layer toggle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+mn-ea"/>
              </a:rPr>
              <a:t> FAQ </a:t>
            </a:r>
            <a:r>
              <a:rPr lang="ko-KR" altLang="en-US" sz="1100" dirty="0" smtClean="0">
                <a:latin typeface="+mn-ea"/>
              </a:rPr>
              <a:t>목록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+mn-ea"/>
              </a:rPr>
              <a:t> Tree Navigation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+mn-ea"/>
              </a:rPr>
              <a:t> Tab Navigation + List Item Navigation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+mn-ea"/>
              </a:rPr>
              <a:t> 가로 </a:t>
            </a:r>
            <a:r>
              <a:rPr lang="en-US" altLang="ko-KR" sz="1100" dirty="0" smtClean="0">
                <a:latin typeface="+mn-ea"/>
              </a:rPr>
              <a:t>Navigation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+mn-ea"/>
              </a:rPr>
              <a:t> 세로 </a:t>
            </a:r>
            <a:r>
              <a:rPr lang="en-US" altLang="ko-KR" sz="1100" dirty="0" smtClean="0">
                <a:latin typeface="+mn-ea"/>
              </a:rPr>
              <a:t>Navigation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+mn-ea"/>
              </a:rPr>
              <a:t> input focus, label </a:t>
            </a:r>
            <a:r>
              <a:rPr lang="ko-KR" altLang="en-US" sz="1100" dirty="0" smtClean="0">
                <a:latin typeface="+mn-ea"/>
              </a:rPr>
              <a:t>숨기기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+mn-ea"/>
              </a:rPr>
              <a:t> 디자인 파일 찾기 </a:t>
            </a:r>
            <a:r>
              <a:rPr lang="en-US" altLang="ko-KR" sz="1100" dirty="0" smtClean="0">
                <a:latin typeface="+mn-ea"/>
              </a:rPr>
              <a:t>input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+mn-ea"/>
              </a:rPr>
              <a:t> Validation </a:t>
            </a:r>
            <a:r>
              <a:rPr lang="ko-KR" altLang="en-US" sz="1100" dirty="0" smtClean="0">
                <a:latin typeface="+mn-ea"/>
              </a:rPr>
              <a:t>코드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834" y="5373216"/>
            <a:ext cx="359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</a:pPr>
            <a:r>
              <a:rPr lang="ko-KR" altLang="en-US" sz="1200" b="1" dirty="0" smtClean="0"/>
              <a:t>로컬 소스 경로 </a:t>
            </a:r>
            <a:r>
              <a:rPr lang="en-US" altLang="ko-KR" sz="1200" b="1" dirty="0" smtClean="0"/>
              <a:t>: </a:t>
            </a:r>
            <a:r>
              <a:rPr lang="ko-KR" altLang="en-US" sz="1200" b="1" dirty="0" err="1" smtClean="0"/>
              <a:t>퍼블리싱</a:t>
            </a:r>
            <a:r>
              <a:rPr lang="ko-KR" altLang="en-US" sz="1200" b="1" dirty="0" smtClean="0"/>
              <a:t> 가이드 </a:t>
            </a:r>
            <a:r>
              <a:rPr lang="en-US" altLang="ko-KR" sz="1200" b="1" smtClean="0"/>
              <a:t>v3.02 </a:t>
            </a:r>
            <a:r>
              <a:rPr lang="en-US" altLang="ko-KR" sz="1200" b="1" dirty="0" smtClean="0"/>
              <a:t>/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3694" y="2708920"/>
            <a:ext cx="5863375" cy="705115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4000" b="1" dirty="0" smtClean="0">
                <a:latin typeface="+mn-ea"/>
              </a:rPr>
              <a:t>1. HTML </a:t>
            </a:r>
            <a:r>
              <a:rPr lang="ko-KR" altLang="en-US" sz="4000" b="1" dirty="0" smtClean="0">
                <a:latin typeface="+mn-ea"/>
              </a:rPr>
              <a:t>코드 작성 규칙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그림 6" descr="대메뉴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702" y="3501008"/>
            <a:ext cx="9073008" cy="63894"/>
          </a:xfrm>
          <a:prstGeom prst="rect">
            <a:avLst/>
          </a:prstGeom>
        </p:spPr>
      </p:pic>
      <p:pic>
        <p:nvPicPr>
          <p:cNvPr id="5" name="그림 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14698" y="2060848"/>
            <a:ext cx="9418028" cy="1728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101127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>
                <a:latin typeface="+mn-ea"/>
              </a:rPr>
              <a:t>파일의 경로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834" y="980728"/>
            <a:ext cx="57454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유지보수의 편의 및 </a:t>
            </a:r>
            <a:r>
              <a:rPr lang="en-US" altLang="ko-KR" sz="1100" dirty="0" smtClean="0">
                <a:latin typeface="+mn-ea"/>
              </a:rPr>
              <a:t>HTML </a:t>
            </a:r>
            <a:r>
              <a:rPr lang="ko-KR" altLang="en-US" sz="1100" dirty="0" smtClean="0">
                <a:latin typeface="+mn-ea"/>
              </a:rPr>
              <a:t>작업자의 퍼포먼스를 위하여 </a:t>
            </a:r>
            <a:r>
              <a:rPr lang="ko-KR" altLang="en-US" sz="1100" b="1" dirty="0" smtClean="0">
                <a:latin typeface="+mn-ea"/>
              </a:rPr>
              <a:t>상대 경로</a:t>
            </a:r>
            <a:r>
              <a:rPr lang="ko-KR" altLang="en-US" sz="1100" dirty="0" smtClean="0">
                <a:latin typeface="+mn-ea"/>
              </a:rPr>
              <a:t>로 작업한다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작업이 완료된 </a:t>
            </a:r>
            <a:r>
              <a:rPr lang="en-US" altLang="ko-KR" sz="1100" dirty="0" smtClean="0">
                <a:latin typeface="+mn-ea"/>
              </a:rPr>
              <a:t>HTML </a:t>
            </a:r>
            <a:r>
              <a:rPr lang="ko-KR" altLang="en-US" sz="1100" dirty="0" smtClean="0">
                <a:latin typeface="+mn-ea"/>
              </a:rPr>
              <a:t>파일은 로컬 브라우저와 다양한 </a:t>
            </a:r>
            <a:r>
              <a:rPr lang="en-US" altLang="ko-KR" sz="1100" dirty="0" smtClean="0">
                <a:latin typeface="+mn-ea"/>
              </a:rPr>
              <a:t>OS</a:t>
            </a:r>
            <a:r>
              <a:rPr lang="ko-KR" altLang="en-US" sz="1100" dirty="0" smtClean="0">
                <a:latin typeface="+mn-ea"/>
              </a:rPr>
              <a:t>에서 확인이 가능하여야 한다</a:t>
            </a:r>
            <a:r>
              <a:rPr lang="en-US" altLang="ko-KR" sz="1100" dirty="0" smtClean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pic>
        <p:nvPicPr>
          <p:cNvPr id="12" name="그림 11" descr="Untitled-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8957" y="2419350"/>
            <a:ext cx="44672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14698" y="1772816"/>
            <a:ext cx="9418028" cy="158474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3907711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2800" b="1" dirty="0" smtClean="0"/>
              <a:t>head </a:t>
            </a:r>
            <a:r>
              <a:rPr lang="ko-KR" altLang="en-US" sz="2800" b="1" dirty="0" smtClean="0"/>
              <a:t>영역의 파일 링크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834" y="980728"/>
            <a:ext cx="651332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웹 문서 전송 속도를 높이기 위하여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최소한의 파일을 사용한다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아래의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개의 파일이 기본 파일이다</a:t>
            </a:r>
            <a:r>
              <a:rPr lang="en-US" altLang="ko-KR" sz="1100" dirty="0" smtClean="0"/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148" y="3646490"/>
            <a:ext cx="79015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기본 레이아웃과 구조를 달리하는 페이지는 별도의 </a:t>
            </a:r>
            <a:r>
              <a:rPr lang="en-US" altLang="ko-KR" sz="1100" dirty="0" smtClean="0"/>
              <a:t>layout.css</a:t>
            </a:r>
            <a:r>
              <a:rPr lang="ko-KR" altLang="en-US" sz="1100" dirty="0" smtClean="0"/>
              <a:t>를 링크한다</a:t>
            </a:r>
            <a:r>
              <a:rPr lang="en-US" altLang="ko-KR" sz="1100" dirty="0" smtClean="0"/>
              <a:t>. </a:t>
            </a:r>
            <a:br>
              <a:rPr lang="en-US" altLang="ko-KR" sz="1100" dirty="0" smtClean="0"/>
            </a:br>
            <a:r>
              <a:rPr lang="ko-KR" altLang="en-US" sz="1100" dirty="0" smtClean="0"/>
              <a:t>예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팝업 페이지의 경우 </a:t>
            </a:r>
            <a:r>
              <a:rPr lang="en-US" altLang="ko-KR" sz="1100" dirty="0" smtClean="0"/>
              <a:t>popup_layout.css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프로젝트의 규모에 따라 </a:t>
            </a:r>
            <a:r>
              <a:rPr lang="en-US" altLang="ko-KR" sz="1100" dirty="0" smtClean="0"/>
              <a:t>basic.css </a:t>
            </a:r>
            <a:r>
              <a:rPr lang="ko-KR" altLang="en-US" sz="1100" dirty="0" smtClean="0"/>
              <a:t>대신 </a:t>
            </a:r>
            <a:r>
              <a:rPr lang="en-US" altLang="ko-KR" sz="1100" dirty="0" smtClean="0"/>
              <a:t>reset, layout, contents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CSS</a:t>
            </a:r>
            <a:r>
              <a:rPr lang="ko-KR" altLang="en-US" sz="1100" dirty="0" smtClean="0"/>
              <a:t>를 연결한 </a:t>
            </a:r>
            <a:r>
              <a:rPr lang="en-US" altLang="ko-KR" sz="1100" dirty="0" smtClean="0"/>
              <a:t>import.css</a:t>
            </a:r>
            <a:r>
              <a:rPr lang="ko-KR" altLang="en-US" sz="1100" dirty="0" smtClean="0"/>
              <a:t>를 링크한다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기본 지정된 </a:t>
            </a:r>
            <a:r>
              <a:rPr lang="en-US" altLang="ko-KR" sz="1100" dirty="0" err="1" smtClean="0"/>
              <a:t>js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파일 이외의 스크립트 파일의 사용이 있을 경우 </a:t>
            </a:r>
            <a:r>
              <a:rPr lang="en-US" altLang="ko-KR" sz="1100" dirty="0" smtClean="0"/>
              <a:t>body </a:t>
            </a:r>
            <a:r>
              <a:rPr lang="ko-KR" altLang="en-US" sz="1100" dirty="0" smtClean="0"/>
              <a:t>영역 안에서의 </a:t>
            </a:r>
            <a:r>
              <a:rPr lang="en-US" altLang="ko-KR" sz="1100" dirty="0" err="1" smtClean="0"/>
              <a:t>javascript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파일의 링크를 허용한다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12" name="그림 11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174" y="2071685"/>
            <a:ext cx="52768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14698" y="3212976"/>
            <a:ext cx="941802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945909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표준 문법의 사용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834" y="980728"/>
            <a:ext cx="5089855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HTML</a:t>
            </a:r>
            <a:r>
              <a:rPr lang="ko-KR" altLang="en-US" sz="1100" dirty="0" smtClean="0"/>
              <a:t>은 해당 </a:t>
            </a:r>
            <a:r>
              <a:rPr lang="en-US" altLang="ko-KR" sz="1100" dirty="0" smtClean="0"/>
              <a:t>DTD</a:t>
            </a:r>
            <a:r>
              <a:rPr lang="ko-KR" altLang="en-US" sz="1100" dirty="0" smtClean="0"/>
              <a:t>의 명세에 맞게 작성하며</a:t>
            </a:r>
            <a:r>
              <a:rPr lang="en-US" altLang="ko-KR" sz="1100" dirty="0" smtClean="0"/>
              <a:t>, W3C validation</a:t>
            </a:r>
            <a:r>
              <a:rPr lang="ko-KR" altLang="en-US" sz="1100" dirty="0" smtClean="0"/>
              <a:t>을 통과해야 한다</a:t>
            </a:r>
            <a:r>
              <a:rPr lang="en-US" altLang="ko-KR" sz="1100" dirty="0" smtClean="0"/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148" y="1638816"/>
            <a:ext cx="69797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/>
              <a:t>DTD</a:t>
            </a:r>
            <a:r>
              <a:rPr lang="ko-KR" altLang="en-US" sz="1100" dirty="0" smtClean="0"/>
              <a:t>를 제외한 모든 </a:t>
            </a:r>
            <a:r>
              <a:rPr lang="en-US" altLang="ko-KR" sz="1100" dirty="0" smtClean="0">
                <a:latin typeface="+mn-ea"/>
              </a:rPr>
              <a:t>element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attribute</a:t>
            </a:r>
            <a:r>
              <a:rPr lang="ko-KR" altLang="en-US" sz="1100" dirty="0" smtClean="0"/>
              <a:t>는 소문자로 작성한다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100" dirty="0" smtClean="0"/>
              <a:t>attribute</a:t>
            </a:r>
            <a:r>
              <a:rPr lang="ko-KR" altLang="en-US" sz="1100" dirty="0" smtClean="0"/>
              <a:t>의 값은 큰따옴표</a:t>
            </a:r>
            <a:r>
              <a:rPr lang="en-US" altLang="ko-KR" sz="1100" dirty="0" smtClean="0"/>
              <a:t>("")</a:t>
            </a:r>
            <a:r>
              <a:rPr lang="ko-KR" altLang="en-US" sz="1100" dirty="0" smtClean="0"/>
              <a:t>로 묶는다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dirty="0" smtClean="0"/>
              <a:t>특수기호는 </a:t>
            </a:r>
            <a:r>
              <a:rPr lang="en-US" altLang="ko-KR" sz="1100" dirty="0" smtClean="0"/>
              <a:t>Entity name</a:t>
            </a:r>
            <a:r>
              <a:rPr lang="ko-KR" altLang="en-US" sz="1100" dirty="0" smtClean="0"/>
              <a:t>을 사용하여 </a:t>
            </a:r>
            <a:r>
              <a:rPr lang="en-US" altLang="ko-KR" sz="1100" dirty="0" smtClean="0"/>
              <a:t>entity </a:t>
            </a:r>
            <a:r>
              <a:rPr lang="ko-KR" altLang="en-US" sz="1100" dirty="0" smtClean="0"/>
              <a:t>코드로 변환한다</a:t>
            </a:r>
            <a:r>
              <a:rPr lang="en-US" altLang="ko-KR" sz="1100" dirty="0" smtClean="0"/>
              <a:t>. Entity </a:t>
            </a:r>
            <a:r>
              <a:rPr lang="ko-KR" altLang="en-US" sz="1100" dirty="0" smtClean="0"/>
              <a:t>코드는 </a:t>
            </a:r>
            <a:r>
              <a:rPr lang="en-US" altLang="ko-KR" sz="1100" dirty="0" smtClean="0"/>
              <a:t>ISO-8859-1</a:t>
            </a:r>
            <a:r>
              <a:rPr lang="ko-KR" altLang="en-US" sz="1100" dirty="0" smtClean="0"/>
              <a:t>을 기준으로 한다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* </a:t>
            </a:r>
            <a:r>
              <a:rPr lang="ko-KR" altLang="en-US" sz="1100" dirty="0" smtClean="0"/>
              <a:t>참고 </a:t>
            </a:r>
            <a:r>
              <a:rPr lang="en-US" altLang="ko-KR" sz="1100" dirty="0" smtClean="0"/>
              <a:t>: </a:t>
            </a:r>
            <a:r>
              <a:rPr lang="en-US" altLang="ko-KR" sz="1100" dirty="0" smtClean="0">
                <a:hlinkClick r:id="rId3"/>
              </a:rPr>
              <a:t>HTML ISO-8859-1 Reference</a:t>
            </a:r>
            <a:endParaRPr lang="en-US" altLang="ko-KR" sz="11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59718" y="3645024"/>
          <a:ext cx="85689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224136"/>
                <a:gridCol w="1224136"/>
                <a:gridCol w="1224136"/>
                <a:gridCol w="1224136"/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"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Entity Name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quot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&amp;amp;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nbsp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middot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8660" y="3301484"/>
            <a:ext cx="160332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/>
              <a:t>주의 해야 할 특수기호</a:t>
            </a:r>
            <a:endParaRPr lang="ko-KR" altLang="en-US" sz="1100" dirty="0">
              <a:latin typeface="+mn-ea"/>
            </a:endParaRPr>
          </a:p>
        </p:txBody>
      </p:sp>
      <p:pic>
        <p:nvPicPr>
          <p:cNvPr id="16" name="그림 15" descr="그림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14698" y="2060848"/>
            <a:ext cx="9418028" cy="1944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460200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파일의 인코딩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834" y="980728"/>
            <a:ext cx="3220753" cy="567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*</a:t>
            </a:r>
            <a:r>
              <a:rPr lang="en-US" altLang="ko-KR" sz="1100" dirty="0" smtClean="0"/>
              <a:t>.html, *.css, *.js</a:t>
            </a:r>
            <a:r>
              <a:rPr lang="ko-KR" altLang="en-US" sz="1100" dirty="0" smtClean="0"/>
              <a:t>의 파일의 저장 방식을 설정할때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반드시 개발과 협의가 필요하다</a:t>
            </a:r>
            <a:r>
              <a:rPr lang="en-US" altLang="ko-KR" sz="1100" dirty="0" smtClean="0"/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8660" y="2149356"/>
            <a:ext cx="185499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/>
              <a:t>문자 셋</a:t>
            </a:r>
            <a:r>
              <a:rPr lang="en-US" altLang="ko-KR" sz="1100" b="1" dirty="0" smtClean="0"/>
              <a:t>(charset)</a:t>
            </a:r>
            <a:r>
              <a:rPr lang="ko-KR" altLang="en-US" sz="1100" b="1" dirty="0" smtClean="0"/>
              <a:t>별 인코딩</a:t>
            </a:r>
            <a:endParaRPr lang="ko-KR" altLang="en-US" sz="1100" dirty="0">
              <a:latin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81512" y="2564904"/>
          <a:ext cx="66029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471"/>
                <a:gridCol w="330147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 셋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(charset)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인코딩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charset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=utf-8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utf-8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charset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euc-kr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ANSI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460200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코드 들여쓰기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834" y="980728"/>
            <a:ext cx="612379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코드의 가독성을 높이고 전체 </a:t>
            </a:r>
            <a:r>
              <a:rPr lang="en-US" altLang="ko-KR" sz="1100" dirty="0" smtClean="0"/>
              <a:t>HTML </a:t>
            </a:r>
            <a:r>
              <a:rPr lang="ko-KR" altLang="en-US" sz="1100" dirty="0" smtClean="0"/>
              <a:t>구조를 쉽게 파악하기 위하여 들여쓰기 규칙을 준수한다</a:t>
            </a:r>
            <a:r>
              <a:rPr lang="en-US" altLang="ko-KR" sz="11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마크업의 중첩이 깊어짐에 따라 자식 </a:t>
            </a:r>
            <a:r>
              <a:rPr lang="en-US" altLang="ko-KR" sz="1100" dirty="0" smtClean="0">
                <a:latin typeface="+mn-ea"/>
              </a:rPr>
              <a:t>element</a:t>
            </a:r>
            <a:r>
              <a:rPr lang="ko-KR" altLang="en-US" sz="1100" dirty="0" smtClean="0"/>
              <a:t>를 들여 쓰고 탭의 공백을 설정한다</a:t>
            </a:r>
            <a:r>
              <a:rPr lang="en-US" altLang="ko-KR" sz="1100" dirty="0" smtClean="0"/>
              <a:t>.</a:t>
            </a:r>
            <a:endParaRPr lang="ko-KR" altLang="en-US" sz="1100" dirty="0">
              <a:latin typeface="+mn-ea"/>
            </a:endParaRPr>
          </a:p>
        </p:txBody>
      </p:sp>
      <p:pic>
        <p:nvPicPr>
          <p:cNvPr id="10" name="그림 9" descr="setting_inden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657" y="1988840"/>
            <a:ext cx="6181725" cy="3724275"/>
          </a:xfrm>
          <a:prstGeom prst="rect">
            <a:avLst/>
          </a:prstGeom>
        </p:spPr>
      </p:pic>
      <p:pic>
        <p:nvPicPr>
          <p:cNvPr id="12" name="그림 11" descr="그림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7298" y="1571612"/>
            <a:ext cx="15001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050" dirty="0" err="1" smtClean="0">
                <a:latin typeface="맑은 고딕" pitchFamily="50" charset="-127"/>
                <a:ea typeface="맑은 고딕" pitchFamily="50" charset="-127"/>
              </a:rPr>
              <a:t>EditPlus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1543</Words>
  <Application>Microsoft Office PowerPoint</Application>
  <PresentationFormat>사용자 지정</PresentationFormat>
  <Paragraphs>302</Paragraphs>
  <Slides>36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pc5</dc:creator>
  <cp:lastModifiedBy>ju</cp:lastModifiedBy>
  <cp:revision>822</cp:revision>
  <dcterms:created xsi:type="dcterms:W3CDTF">2011-10-27T06:37:59Z</dcterms:created>
  <dcterms:modified xsi:type="dcterms:W3CDTF">2013-02-05T08:16:13Z</dcterms:modified>
</cp:coreProperties>
</file>