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8074" r:id="rId2"/>
  </p:sldMasterIdLst>
  <p:notesMasterIdLst>
    <p:notesMasterId r:id="rId12"/>
  </p:notesMasterIdLst>
  <p:handoutMasterIdLst>
    <p:handoutMasterId r:id="rId13"/>
  </p:handoutMasterIdLst>
  <p:sldIdLst>
    <p:sldId id="637" r:id="rId3"/>
    <p:sldId id="638" r:id="rId4"/>
    <p:sldId id="720" r:id="rId5"/>
    <p:sldId id="711" r:id="rId6"/>
    <p:sldId id="719" r:id="rId7"/>
    <p:sldId id="723" r:id="rId8"/>
    <p:sldId id="721" r:id="rId9"/>
    <p:sldId id="722" r:id="rId10"/>
    <p:sldId id="718" r:id="rId11"/>
  </p:sldIdLst>
  <p:sldSz cx="9906000" cy="6858000" type="A4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FF"/>
    <a:srgbClr val="CD3525"/>
    <a:srgbClr val="FF3300"/>
    <a:srgbClr val="FFFF00"/>
    <a:srgbClr val="000000"/>
    <a:srgbClr val="FF9900"/>
    <a:srgbClr val="19194D"/>
    <a:srgbClr val="7F7F7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726" autoAdjust="0"/>
    <p:restoredTop sz="99729" autoAdjust="0"/>
  </p:normalViewPr>
  <p:slideViewPr>
    <p:cSldViewPr>
      <p:cViewPr varScale="1">
        <p:scale>
          <a:sx n="115" d="100"/>
          <a:sy n="115" d="100"/>
        </p:scale>
        <p:origin x="-1902" y="-114"/>
      </p:cViewPr>
      <p:guideLst>
        <p:guide orient="horz" pos="3067"/>
        <p:guide pos="3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712" y="-78"/>
      </p:cViewPr>
      <p:guideLst>
        <p:guide orient="horz" pos="3127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lIns="90855" tIns="45427" rIns="90855" bIns="45427" rtlCol="0"/>
          <a:lstStyle>
            <a:lvl1pPr algn="l">
              <a:spcBef>
                <a:spcPct val="5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6663" y="0"/>
            <a:ext cx="2890837" cy="496888"/>
          </a:xfrm>
          <a:prstGeom prst="rect">
            <a:avLst/>
          </a:prstGeom>
        </p:spPr>
        <p:txBody>
          <a:bodyPr vert="horz" lIns="90855" tIns="45427" rIns="90855" bIns="45427" rtlCol="0"/>
          <a:lstStyle>
            <a:lvl1pPr algn="r">
              <a:spcBef>
                <a:spcPct val="5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E11BA9C-817A-4E65-A4B2-959C301B409C}" type="datetimeFigureOut">
              <a:rPr lang="ko-KR" altLang="en-US"/>
              <a:pPr>
                <a:defRPr/>
              </a:pPr>
              <a:t>2013-05-08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90838" cy="496888"/>
          </a:xfrm>
          <a:prstGeom prst="rect">
            <a:avLst/>
          </a:prstGeom>
        </p:spPr>
        <p:txBody>
          <a:bodyPr vert="horz" lIns="90855" tIns="45427" rIns="90855" bIns="45427" rtlCol="0" anchor="b"/>
          <a:lstStyle>
            <a:lvl1pPr algn="l">
              <a:spcBef>
                <a:spcPct val="5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6663" y="9429750"/>
            <a:ext cx="2890837" cy="496888"/>
          </a:xfrm>
          <a:prstGeom prst="rect">
            <a:avLst/>
          </a:prstGeom>
        </p:spPr>
        <p:txBody>
          <a:bodyPr vert="horz" lIns="90855" tIns="45427" rIns="90855" bIns="45427" rtlCol="0" anchor="b"/>
          <a:lstStyle>
            <a:lvl1pPr algn="r">
              <a:spcBef>
                <a:spcPct val="5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33FAA86-87AE-404E-BF11-5A8D8659C1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lIns="90855" tIns="45427" rIns="90855" bIns="45427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6663" y="0"/>
            <a:ext cx="2890837" cy="496888"/>
          </a:xfrm>
          <a:prstGeom prst="rect">
            <a:avLst/>
          </a:prstGeom>
        </p:spPr>
        <p:txBody>
          <a:bodyPr vert="horz" lIns="90855" tIns="45427" rIns="90855" bIns="45427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BD5B49E-886A-45DC-B391-1D2C69D7B9B0}" type="datetimeFigureOut">
              <a:rPr lang="ko-KR" altLang="en-US"/>
              <a:pPr>
                <a:defRPr/>
              </a:pPr>
              <a:t>2013-05-08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55" tIns="45427" rIns="90855" bIns="45427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0855" tIns="45427" rIns="90855" bIns="45427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90838" cy="496888"/>
          </a:xfrm>
          <a:prstGeom prst="rect">
            <a:avLst/>
          </a:prstGeom>
        </p:spPr>
        <p:txBody>
          <a:bodyPr vert="horz" lIns="90855" tIns="45427" rIns="90855" bIns="45427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6663" y="9429750"/>
            <a:ext cx="2890837" cy="496888"/>
          </a:xfrm>
          <a:prstGeom prst="rect">
            <a:avLst/>
          </a:prstGeom>
        </p:spPr>
        <p:txBody>
          <a:bodyPr vert="horz" lIns="90855" tIns="45427" rIns="90855" bIns="45427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2AB39FE-7168-48AC-9026-D5A2A06C68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242888" y="3571875"/>
            <a:ext cx="9496425" cy="31432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0"/>
            <a:ext cx="9906000" cy="4000500"/>
          </a:xfrm>
          <a:prstGeom prst="rect">
            <a:avLst/>
          </a:prstGeom>
          <a:solidFill>
            <a:srgbClr val="8EC22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72250"/>
            <a:ext cx="9906000" cy="285750"/>
          </a:xfrm>
          <a:prstGeom prst="rect">
            <a:avLst/>
          </a:prstGeom>
          <a:solidFill>
            <a:srgbClr val="8EC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Ins="9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0" y="285750"/>
            <a:ext cx="250825" cy="6429375"/>
          </a:xfrm>
          <a:prstGeom prst="rect">
            <a:avLst/>
          </a:prstGeom>
          <a:solidFill>
            <a:srgbClr val="8EC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Ins="9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9652000" y="285750"/>
            <a:ext cx="250825" cy="6572250"/>
          </a:xfrm>
          <a:prstGeom prst="rect">
            <a:avLst/>
          </a:prstGeom>
          <a:solidFill>
            <a:srgbClr val="8EC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Ins="9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8647" y="2214554"/>
            <a:ext cx="4857784" cy="428628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2800" b="1" kern="1200" dirty="0">
                <a:solidFill>
                  <a:schemeClr val="bg1"/>
                </a:solidFill>
                <a:latin typeface="Verdana" pitchFamily="34" charset="0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화살표 1"/>
          <p:cNvSpPr/>
          <p:nvPr/>
        </p:nvSpPr>
        <p:spPr bwMode="auto">
          <a:xfrm>
            <a:off x="8120063" y="6500813"/>
            <a:ext cx="1214437" cy="357187"/>
          </a:xfrm>
          <a:prstGeom prst="lef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이전페이지 이어서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이전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8EC22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ko-KR" sz="1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079E-0E51-4CF3-8246-AA50DAA6178D}" type="datetimeFigureOut">
              <a:rPr lang="ko-KR" altLang="en-US"/>
              <a:pPr>
                <a:defRPr/>
              </a:pPr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E089E-B1E5-48B9-B845-10A611763F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F03B-F7ED-4E64-BE72-EE349E0791C9}" type="datetimeFigureOut">
              <a:rPr lang="ko-KR" altLang="en-US"/>
              <a:pPr>
                <a:defRPr/>
              </a:pPr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DC4CC-61BC-4EA1-B1B9-7B700878B7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6F005-3D09-4B38-A4DB-94B86B22B5CE}" type="datetimeFigureOut">
              <a:rPr lang="ko-KR" altLang="en-US"/>
              <a:pPr>
                <a:defRPr/>
              </a:pPr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E93FC-7882-4CD3-AD14-F13EFC035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155C3-78F2-4B6A-B582-85819B8264CD}" type="datetimeFigureOut">
              <a:rPr lang="ko-KR" altLang="en-US"/>
              <a:pPr>
                <a:defRPr/>
              </a:pPr>
              <a:t>2013-05-08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D9230-03A8-4038-9623-1DF524D428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0D3D9-4B20-4A17-B4DD-B35D869D45CD}" type="datetimeFigureOut">
              <a:rPr lang="ko-KR" altLang="en-US"/>
              <a:pPr>
                <a:defRPr/>
              </a:pPr>
              <a:t>2013-05-08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49FF9-3B84-4A66-A702-782ED75EA6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5EB71-24A9-4CA2-9F49-1AC58228BE9C}" type="datetimeFigureOut">
              <a:rPr lang="ko-KR" altLang="en-US"/>
              <a:pPr>
                <a:defRPr/>
              </a:pPr>
              <a:t>2013-05-08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9C15B-05C3-4885-891A-C46AC2D6C3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8546F-BC33-4F65-A584-6D07128831A9}" type="datetimeFigureOut">
              <a:rPr lang="ko-KR" altLang="en-US"/>
              <a:pPr>
                <a:defRPr/>
              </a:pPr>
              <a:t>2013-05-08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4A5AD-A688-4333-A5A9-11725C2CC6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BB299-A300-4628-9CD7-2F3A10EECACF}" type="datetimeFigureOut">
              <a:rPr lang="ko-KR" altLang="en-US"/>
              <a:pPr>
                <a:defRPr/>
              </a:pPr>
              <a:t>2013-05-08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5CF16-6861-469C-95C7-2B4B28CF66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변경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D3855-22A9-4F99-AECD-FE02ADFAD0F9}" type="datetimeFigureOut">
              <a:rPr lang="ko-KR" altLang="en-US"/>
              <a:pPr>
                <a:defRPr/>
              </a:pPr>
              <a:t>2013-05-08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4DFB5-5930-4400-BF60-29AF6E9850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389D8-F98E-449B-BE99-3BF5C21AD973}" type="datetimeFigureOut">
              <a:rPr lang="ko-KR" altLang="en-US"/>
              <a:pPr>
                <a:defRPr/>
              </a:pPr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BE368-1F80-4381-AF21-4A6EB014E2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D3589-432E-4AFF-84C4-FD68846D7A8B}" type="datetimeFigureOut">
              <a:rPr lang="ko-KR" altLang="en-US"/>
              <a:pPr>
                <a:defRPr/>
              </a:pPr>
              <a:t>2013-05-08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3DB39-DD44-44A9-8E92-A250BA0D08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샘플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453563" y="103188"/>
            <a:ext cx="3143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fld id="{DAE4DCC5-A950-496A-8F5F-73EEB0163F2F}" type="slidenum"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HDCardB" pitchFamily="18" charset="-127"/>
                <a:ea typeface="HDCardB" pitchFamily="18" charset="-127"/>
              </a:rPr>
              <a:pPr algn="ctr">
                <a:defRPr/>
              </a:pPr>
              <a:t>‹#›</a:t>
            </a:fld>
            <a:endParaRPr lang="ko-KR" altLang="en-US" dirty="0" err="1">
              <a:solidFill>
                <a:schemeClr val="tx1">
                  <a:lumMod val="50000"/>
                  <a:lumOff val="50000"/>
                </a:schemeClr>
              </a:solidFill>
              <a:latin typeface="HDCardB" pitchFamily="18" charset="-127"/>
              <a:ea typeface="HDCardB" pitchFamily="18" charset="-127"/>
            </a:endParaRPr>
          </a:p>
        </p:txBody>
      </p:sp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488504" y="476672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전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7964" y="1428736"/>
            <a:ext cx="311196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3" name="Rectangle 28"/>
          <p:cNvSpPr>
            <a:spLocks noChangeArrowheads="1"/>
          </p:cNvSpPr>
          <p:nvPr userDrawn="1"/>
        </p:nvSpPr>
        <p:spPr bwMode="auto">
          <a:xfrm>
            <a:off x="0" y="1428736"/>
            <a:ext cx="6810388" cy="2357454"/>
          </a:xfrm>
          <a:prstGeom prst="rect">
            <a:avLst/>
          </a:prstGeom>
          <a:solidFill>
            <a:srgbClr val="8EC223"/>
          </a:solidFill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wrap="none" anchor="ctr"/>
          <a:lstStyle/>
          <a:p>
            <a:pPr algn="ctr">
              <a:defRPr/>
            </a:pPr>
            <a:endParaRPr kumimoji="0"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6310313" y="3571875"/>
            <a:ext cx="3429000" cy="31432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0"/>
            <a:ext cx="9906000" cy="4000500"/>
          </a:xfrm>
          <a:prstGeom prst="rect">
            <a:avLst/>
          </a:prstGeom>
          <a:solidFill>
            <a:srgbClr val="8EC22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0" lang="ko-KR" altLang="ko-KR" sz="1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72250"/>
            <a:ext cx="9906000" cy="285750"/>
          </a:xfrm>
          <a:prstGeom prst="rect">
            <a:avLst/>
          </a:prstGeom>
          <a:solidFill>
            <a:srgbClr val="8EC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Ins="9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>
              <a:solidFill>
                <a:srgbClr val="FFFF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85750"/>
            <a:ext cx="250825" cy="6429375"/>
          </a:xfrm>
          <a:prstGeom prst="rect">
            <a:avLst/>
          </a:prstGeom>
          <a:solidFill>
            <a:srgbClr val="8EC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Ins="9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2000" y="285750"/>
            <a:ext cx="250825" cy="6572250"/>
          </a:xfrm>
          <a:prstGeom prst="rect">
            <a:avLst/>
          </a:prstGeom>
          <a:solidFill>
            <a:srgbClr val="8EC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Ins="9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8647" y="2214554"/>
            <a:ext cx="4857784" cy="428628"/>
          </a:xfrm>
          <a:prstGeom prst="rect">
            <a:avLst/>
          </a:prstGeom>
        </p:spPr>
        <p:txBody>
          <a:bodyPr/>
          <a:lstStyle>
            <a:lvl1pPr algn="l">
              <a:defRPr kumimoji="0" lang="ko-KR" altLang="en-US" sz="2800" b="1" kern="1200" dirty="0">
                <a:solidFill>
                  <a:schemeClr val="bg1"/>
                </a:solidFill>
                <a:latin typeface="Verdana" pitchFamily="34" charset="0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469438" y="460375"/>
            <a:ext cx="3143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1FAB58A3-CDD9-47FE-A4D9-CDEA00F751B1}" type="slidenum">
              <a:rPr lang="ko-KR" altLang="en-US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ko-KR" altLang="en-US" dirty="0" err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음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른쪽 화살표 1"/>
          <p:cNvSpPr/>
          <p:nvPr/>
        </p:nvSpPr>
        <p:spPr bwMode="auto">
          <a:xfrm>
            <a:off x="8167688" y="6500813"/>
            <a:ext cx="1214437" cy="35718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다음페이지 계속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다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른쪽 화살표 1"/>
          <p:cNvSpPr/>
          <p:nvPr/>
        </p:nvSpPr>
        <p:spPr bwMode="auto">
          <a:xfrm>
            <a:off x="8167688" y="6219825"/>
            <a:ext cx="1214437" cy="35718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다음페이지 계속</a:t>
            </a:r>
          </a:p>
        </p:txBody>
      </p:sp>
      <p:sp>
        <p:nvSpPr>
          <p:cNvPr id="3" name="왼쪽 화살표 2"/>
          <p:cNvSpPr/>
          <p:nvPr/>
        </p:nvSpPr>
        <p:spPr bwMode="auto">
          <a:xfrm>
            <a:off x="8120063" y="6500813"/>
            <a:ext cx="1214437" cy="357187"/>
          </a:xfrm>
          <a:prstGeom prst="lef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이전페이지 이어서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284" r:id="rId1"/>
    <p:sldLayoutId id="2147488285" r:id="rId2"/>
    <p:sldLayoutId id="2147488286" r:id="rId3"/>
    <p:sldLayoutId id="2147488287" r:id="rId4"/>
    <p:sldLayoutId id="2147488288" r:id="rId5"/>
    <p:sldLayoutId id="2147488289" r:id="rId6"/>
    <p:sldLayoutId id="2147488290" r:id="rId7"/>
    <p:sldLayoutId id="2147488291" r:id="rId8"/>
    <p:sldLayoutId id="2147488292" r:id="rId9"/>
    <p:sldLayoutId id="2147488293" r:id="rId10"/>
    <p:sldLayoutId id="2147488294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F6E448-6E05-4646-A6B3-424EF7C25B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295" r:id="rId1"/>
    <p:sldLayoutId id="2147488296" r:id="rId2"/>
    <p:sldLayoutId id="2147488297" r:id="rId3"/>
    <p:sldLayoutId id="2147488298" r:id="rId4"/>
    <p:sldLayoutId id="2147488299" r:id="rId5"/>
    <p:sldLayoutId id="2147488300" r:id="rId6"/>
    <p:sldLayoutId id="2147488301" r:id="rId7"/>
    <p:sldLayoutId id="2147488302" r:id="rId8"/>
    <p:sldLayoutId id="2147488303" r:id="rId9"/>
    <p:sldLayoutId id="2147488304" r:id="rId10"/>
    <p:sldLayoutId id="214748830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3schools.com/tags/ref_entities.as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828675" y="2214563"/>
            <a:ext cx="2755900" cy="428625"/>
          </a:xfrm>
        </p:spPr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</a:rPr>
              <a:t>Publish Guide</a:t>
            </a:r>
            <a:endParaRPr/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803275" y="1428736"/>
            <a:ext cx="37144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2800" b="1" dirty="0" smtClean="0">
                <a:solidFill>
                  <a:schemeClr val="bg1"/>
                </a:solidFill>
                <a:latin typeface="Verdana" pitchFamily="34" charset="0"/>
                <a:ea typeface="맑은 고딕" pitchFamily="50" charset="-127"/>
              </a:rPr>
              <a:t>Web Accessibility</a:t>
            </a:r>
            <a:endParaRPr kumimoji="0" lang="en-US" altLang="ko-KR" sz="2800" b="1" dirty="0">
              <a:solidFill>
                <a:schemeClr val="bg1"/>
              </a:solidFill>
              <a:latin typeface="Verdana" pitchFamily="34" charset="0"/>
              <a:ea typeface="맑은 고딕" pitchFamily="50" charset="-127"/>
            </a:endParaRPr>
          </a:p>
        </p:txBody>
      </p:sp>
      <p:graphicFrame>
        <p:nvGraphicFramePr>
          <p:cNvPr id="6" name="Group 139"/>
          <p:cNvGraphicFramePr>
            <a:graphicFrameLocks noGrp="1"/>
          </p:cNvGraphicFramePr>
          <p:nvPr/>
        </p:nvGraphicFramePr>
        <p:xfrm>
          <a:off x="2381250" y="4357688"/>
          <a:ext cx="5532437" cy="975320"/>
        </p:xfrm>
        <a:graphic>
          <a:graphicData uri="http://schemas.openxmlformats.org/drawingml/2006/table">
            <a:tbl>
              <a:tblPr/>
              <a:tblGrid>
                <a:gridCol w="1300162"/>
                <a:gridCol w="1409700"/>
                <a:gridCol w="1347788"/>
                <a:gridCol w="1474787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91429" marR="91429" marT="45715" marB="4571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접근성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관련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퍼블리싱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가이드 문서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29" marR="91429" marT="45715" marB="4571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</a:p>
                  </a:txBody>
                  <a:tcPr marL="91429" marR="91429" marT="45715" marB="4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소속</a:t>
                      </a:r>
                    </a:p>
                  </a:txBody>
                  <a:tcPr marL="91429" marR="91429" marT="45715" marB="4571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안효주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91429" marR="91429" marT="45715" marB="4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2012.03.10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91429" marR="91429" marT="45715" marB="4571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승인일</a:t>
                      </a:r>
                    </a:p>
                  </a:txBody>
                  <a:tcPr marL="91429" marR="91429" marT="45715" marB="4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9" marR="91429" marT="45715" marB="45715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0025" y="765175"/>
          <a:ext cx="9085293" cy="5610000"/>
        </p:xfrm>
        <a:graphic>
          <a:graphicData uri="http://schemas.openxmlformats.org/drawingml/2006/table">
            <a:tbl>
              <a:tblPr/>
              <a:tblGrid>
                <a:gridCol w="777032"/>
                <a:gridCol w="6022246"/>
                <a:gridCol w="1057110"/>
                <a:gridCol w="1228905"/>
              </a:tblGrid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버전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변경 내용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작성일자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1.00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가이드 문서 작성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안효주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맑은 고딕" pitchFamily="50" charset="-127"/>
                          <a:cs typeface="Times New Roman" pitchFamily="18" charset="0"/>
                        </a:rPr>
                        <a:t>2013.03.04</a:t>
                      </a: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0" marR="0" lvl="0" indent="-22860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제목 135"/>
          <p:cNvSpPr txBox="1">
            <a:spLocks/>
          </p:cNvSpPr>
          <p:nvPr/>
        </p:nvSpPr>
        <p:spPr bwMode="auto">
          <a:xfrm>
            <a:off x="200025" y="142875"/>
            <a:ext cx="8097838" cy="504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altLang="ko-KR" sz="2000" b="1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128588" y="188913"/>
            <a:ext cx="8208962" cy="503237"/>
          </a:xfrm>
          <a:prstGeom prst="roundRect">
            <a:avLst/>
          </a:prstGeom>
          <a:solidFill>
            <a:srgbClr val="CD3525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Title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태그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, skip navigation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제공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651" name="TextBox 7"/>
          <p:cNvSpPr txBox="1">
            <a:spLocks noChangeArrowheads="1"/>
          </p:cNvSpPr>
          <p:nvPr/>
        </p:nvSpPr>
        <p:spPr bwMode="auto">
          <a:xfrm>
            <a:off x="415925" y="908050"/>
            <a:ext cx="82089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페이지에 제목이라 할수 있는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&lt;title&gt;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태그에는 간략하게 페이지 별로 페이지의 대한 정보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만을 입력하다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무의미한 기호나 텍스트는 넣지 않는다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장애인을 위해 리더기가 내용을 건너 뛸 수 있게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skip navigarion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제공한다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skip navigarion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장애인을 위한 내용이기에 화면상에 보이지 않게 처리해도 무방하다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652" name="직사각형 9"/>
          <p:cNvSpPr>
            <a:spLocks noChangeArrowheads="1"/>
          </p:cNvSpPr>
          <p:nvPr/>
        </p:nvSpPr>
        <p:spPr bwMode="auto">
          <a:xfrm>
            <a:off x="488950" y="2205038"/>
            <a:ext cx="748823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&lt;!DOCTYPE html PUBLIC "-//W3C//DTD XHTML 1.0 Transitional//EN"  "http://www.w3.org/TR/xhtml1/DTD/xhtml1-transitional.dtd"&gt;</a:t>
            </a:r>
          </a:p>
          <a:p>
            <a:r>
              <a:rPr lang="en-US" altLang="ko-KR"/>
              <a:t>&lt;html xmlns="http://www.w3.org/1999/xhtml" xml:lang="ko" lang="ko"&gt;</a:t>
            </a:r>
          </a:p>
          <a:p>
            <a:r>
              <a:rPr lang="en-US" altLang="ko-KR"/>
              <a:t>&lt;head&gt;</a:t>
            </a:r>
          </a:p>
          <a:p>
            <a:r>
              <a:rPr lang="en-US" altLang="ko-KR"/>
              <a:t>&lt;meta http-equiv="Content-Type" content="text/html; charset=utf-8" /&gt;</a:t>
            </a:r>
          </a:p>
          <a:p>
            <a:r>
              <a:rPr lang="en-US" altLang="ko-KR" b="1" u="sng"/>
              <a:t>&lt;title&gt;</a:t>
            </a:r>
            <a:r>
              <a:rPr lang="ko-KR" altLang="en-US" b="1" u="sng"/>
              <a:t>공지사항 </a:t>
            </a:r>
            <a:r>
              <a:rPr lang="en-US" altLang="ko-KR" b="1" u="sng"/>
              <a:t>:: </a:t>
            </a:r>
            <a:r>
              <a:rPr lang="ko-KR" altLang="en-US" b="1" u="sng"/>
              <a:t>피싱트리</a:t>
            </a:r>
            <a:r>
              <a:rPr lang="en-US" altLang="ko-KR" b="1" u="sng"/>
              <a:t>&lt;/title&gt;</a:t>
            </a:r>
          </a:p>
          <a:p>
            <a:r>
              <a:rPr lang="en-US" altLang="ko-KR"/>
              <a:t>&lt;link rel="stylesheet" type="text/css" href="/common/css/common.css" /&gt;</a:t>
            </a:r>
          </a:p>
          <a:p>
            <a:r>
              <a:rPr lang="en-US" altLang="ko-KR"/>
              <a:t>&lt;script type="text/javascript" src="http://code.jquery.com/jquery-latest.js"&gt;&lt;/script&gt;</a:t>
            </a:r>
          </a:p>
          <a:p>
            <a:r>
              <a:rPr lang="en-US" altLang="ko-KR"/>
              <a:t>&lt;/head&gt;</a:t>
            </a:r>
          </a:p>
          <a:p>
            <a:r>
              <a:rPr lang="en-US" altLang="ko-KR"/>
              <a:t>&lt;body&gt;</a:t>
            </a:r>
          </a:p>
          <a:p>
            <a:r>
              <a:rPr lang="en-US" altLang="ko-KR"/>
              <a:t>    &lt;div id="header"&gt;</a:t>
            </a:r>
          </a:p>
          <a:p>
            <a:r>
              <a:rPr lang="en-US" altLang="ko-KR"/>
              <a:t>        &lt;h1&gt;</a:t>
            </a:r>
            <a:r>
              <a:rPr lang="ko-KR" altLang="en-US"/>
              <a:t>피싱트리</a:t>
            </a:r>
            <a:r>
              <a:rPr lang="en-US" altLang="ko-KR"/>
              <a:t>&lt;/h1&gt;</a:t>
            </a:r>
          </a:p>
          <a:p>
            <a:r>
              <a:rPr lang="en-US" altLang="ko-KR"/>
              <a:t>        </a:t>
            </a:r>
            <a:r>
              <a:rPr lang="en-US" altLang="ko-KR" b="1" u="sng"/>
              <a:t>&lt;ul class="skip_navi"&gt;</a:t>
            </a:r>
          </a:p>
          <a:p>
            <a:r>
              <a:rPr lang="en-US" altLang="ko-KR" b="1"/>
              <a:t>            &lt;li&gt;&lt;a href="#gnb"&gt;</a:t>
            </a:r>
            <a:r>
              <a:rPr lang="ko-KR" altLang="en-US" b="1"/>
              <a:t>상위메뉴</a:t>
            </a:r>
            <a:r>
              <a:rPr lang="en-US" altLang="ko-KR" b="1"/>
              <a:t>&lt;/a&gt;&lt;/li&gt;</a:t>
            </a:r>
          </a:p>
          <a:p>
            <a:r>
              <a:rPr lang="en-US" altLang="ko-KR" b="1"/>
              <a:t>            &lt;li&gt;&lt;a href="#lnb"&gt;</a:t>
            </a:r>
            <a:r>
              <a:rPr lang="ko-KR" altLang="en-US" b="1"/>
              <a:t>하위메뉴</a:t>
            </a:r>
            <a:r>
              <a:rPr lang="en-US" altLang="ko-KR" b="1"/>
              <a:t>&lt;/a&gt;&lt;/li&gt;</a:t>
            </a:r>
          </a:p>
          <a:p>
            <a:r>
              <a:rPr lang="en-US" altLang="ko-KR" b="1"/>
              <a:t>            &lt;li&gt;&lt;a href="#contents""&gt;</a:t>
            </a:r>
            <a:r>
              <a:rPr lang="ko-KR" altLang="en-US" b="1"/>
              <a:t>본문</a:t>
            </a:r>
            <a:r>
              <a:rPr lang="en-US" altLang="ko-KR" b="1"/>
              <a:t>&lt;/a&gt;&lt;/li&gt;</a:t>
            </a:r>
          </a:p>
          <a:p>
            <a:r>
              <a:rPr lang="en-US" altLang="ko-KR" b="1"/>
              <a:t>            &lt;li&gt;&lt;a href="#footer"&gt;</a:t>
            </a:r>
            <a:r>
              <a:rPr lang="ko-KR" altLang="en-US" b="1"/>
              <a:t>회사정보</a:t>
            </a:r>
            <a:r>
              <a:rPr lang="en-US" altLang="ko-KR" b="1"/>
              <a:t>&lt;/a&gt;&lt;/li&gt;</a:t>
            </a:r>
          </a:p>
          <a:p>
            <a:r>
              <a:rPr lang="en-US" altLang="ko-KR" b="1"/>
              <a:t>            &lt;li&gt;&lt;a href="#quick"&gt;</a:t>
            </a:r>
            <a:r>
              <a:rPr lang="ko-KR" altLang="en-US" b="1"/>
              <a:t>퀵메뉴</a:t>
            </a:r>
            <a:r>
              <a:rPr lang="en-US" altLang="ko-KR" b="1"/>
              <a:t>&lt;/a&gt;&lt;/li&gt;</a:t>
            </a:r>
          </a:p>
          <a:p>
            <a:r>
              <a:rPr lang="en-US" altLang="ko-KR" b="1"/>
              <a:t>        &lt;/ul&gt;</a:t>
            </a:r>
          </a:p>
          <a:p>
            <a:r>
              <a:rPr lang="en-US" altLang="ko-KR"/>
              <a:t>    &lt;/div&gt;</a:t>
            </a:r>
          </a:p>
          <a:p>
            <a:r>
              <a:rPr lang="en-US" altLang="ko-KR"/>
              <a:t>&lt;div id=“gnb"&gt; &lt;/div&gt;</a:t>
            </a:r>
          </a:p>
          <a:p>
            <a:r>
              <a:rPr lang="en-US" altLang="ko-KR"/>
              <a:t>&lt;div id=“lnb"&gt; &lt;/div&gt;</a:t>
            </a:r>
          </a:p>
          <a:p>
            <a:r>
              <a:rPr lang="en-US" altLang="ko-KR"/>
              <a:t>&lt;div id=“contents"&gt; &lt;/div&gt;</a:t>
            </a:r>
          </a:p>
          <a:p>
            <a:r>
              <a:rPr lang="en-US" altLang="ko-KR"/>
              <a:t>&lt;div id=“footer"&gt; &lt;/div&gt;</a:t>
            </a:r>
          </a:p>
          <a:p>
            <a:r>
              <a:rPr lang="en-US" altLang="ko-KR"/>
              <a:t>&lt;div id=“quick"&gt; &lt;/div&gt;</a:t>
            </a:r>
          </a:p>
          <a:p>
            <a:r>
              <a:rPr lang="en-US" altLang="ko-KR"/>
              <a:t>&lt;/body&gt;</a:t>
            </a:r>
          </a:p>
          <a:p>
            <a:r>
              <a:rPr lang="en-US" altLang="ko-KR"/>
              <a:t>&lt;/html&gt;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128588" y="188913"/>
            <a:ext cx="8208962" cy="503237"/>
          </a:xfrm>
          <a:prstGeom prst="roundRect">
            <a:avLst/>
          </a:prstGeom>
          <a:solidFill>
            <a:srgbClr val="CD3525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대체 텍스트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(alt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속성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제공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8675" name="Picture 37" descr="D:\new_Biennial\image\common\facebook_b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513" y="2781300"/>
            <a:ext cx="8096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1265238" y="2420938"/>
            <a:ext cx="533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415925" y="908050"/>
            <a:ext cx="5654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이미지 경우 </a:t>
            </a: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이용하여 대체 텍스트를 제공한다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 &lt;</a:t>
            </a:r>
            <a:r>
              <a:rPr lang="en-US" altLang="ko-KR" b="1" u="sng" dirty="0" err="1"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&gt;, &lt;area&gt;, &lt;input type=“image”&gt; 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경우 </a:t>
            </a:r>
            <a:r>
              <a:rPr lang="en-US" altLang="ko-KR" b="1" u="sng" dirty="0" smtClean="0">
                <a:latin typeface="맑은 고딕" pitchFamily="50" charset="-127"/>
                <a:ea typeface="맑은 고딕" pitchFamily="50" charset="-127"/>
              </a:rPr>
              <a:t>alt(</a:t>
            </a:r>
            <a:r>
              <a:rPr lang="ko-KR" altLang="en-US" b="1" u="sng" dirty="0" smtClean="0">
                <a:latin typeface="맑은 고딕" pitchFamily="50" charset="-127"/>
                <a:ea typeface="맑은 고딕" pitchFamily="50" charset="-127"/>
              </a:rPr>
              <a:t>대체텍스트</a:t>
            </a:r>
            <a:r>
              <a:rPr lang="en-US" altLang="ko-KR" b="1" u="sng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u="sng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필요</a:t>
            </a:r>
            <a:endParaRPr lang="en-US" altLang="ko-KR" b="1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Alt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속성에는 이미지의 의미와 맞는 텍스트가 들어가야 하며 이미지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업데이트시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값도 의미에 맞게 변경되어야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Alt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값에 들어가는 내용이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많을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경우 </a:t>
            </a:r>
            <a:r>
              <a:rPr lang="en-US" altLang="ko-KR" b="1" u="sng" dirty="0" err="1">
                <a:latin typeface="맑은 고딕" pitchFamily="50" charset="-127"/>
                <a:ea typeface="맑은 고딕" pitchFamily="50" charset="-127"/>
              </a:rPr>
              <a:t>longdesc</a:t>
            </a: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속성 </a:t>
            </a: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en-US" altLang="ko-KR" b="1" u="sng" dirty="0" err="1">
                <a:latin typeface="맑은 고딕" pitchFamily="50" charset="-127"/>
                <a:ea typeface="맑은 고딕" pitchFamily="50" charset="-127"/>
              </a:rPr>
              <a:t>longdesc</a:t>
            </a: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=“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설명경로</a:t>
            </a: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.html” 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이용해도 된다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같은 경우의 이미지는 자세한 의미가 들어가야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&lt;applet&gt;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에도 대체 텍스트를 제공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해야한다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678" name="직사각형 8"/>
          <p:cNvSpPr>
            <a:spLocks noChangeArrowheads="1"/>
          </p:cNvSpPr>
          <p:nvPr/>
        </p:nvSpPr>
        <p:spPr bwMode="auto">
          <a:xfrm>
            <a:off x="1639888" y="2708275"/>
            <a:ext cx="495300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이미지</a:t>
            </a:r>
            <a:r>
              <a:rPr lang="en-US" altLang="ko-KR" b="1"/>
              <a:t>]</a:t>
            </a:r>
            <a:endParaRPr lang="en-US" altLang="ko-KR"/>
          </a:p>
          <a:p>
            <a:r>
              <a:rPr lang="en-US" altLang="ko-KR"/>
              <a:t>&lt;img src=“facebook.png" </a:t>
            </a:r>
            <a:r>
              <a:rPr lang="en-US" altLang="ko-KR" b="1" u="sng"/>
              <a:t>alt=“facebook"</a:t>
            </a:r>
            <a:r>
              <a:rPr lang="en-US" altLang="ko-KR"/>
              <a:t> &gt;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sz="900" b="1"/>
              <a:t>[</a:t>
            </a:r>
            <a:r>
              <a:rPr lang="ko-KR" altLang="en-US" sz="900" b="1"/>
              <a:t>이미지맵 사용시</a:t>
            </a:r>
            <a:r>
              <a:rPr lang="en-US" altLang="ko-KR" sz="900" b="1"/>
              <a:t>]</a:t>
            </a:r>
          </a:p>
          <a:p>
            <a:r>
              <a:rPr lang="en-US" altLang="ko-KR"/>
              <a:t>&lt;img alt="language" src="languge.gif" usemap="#language"&gt; </a:t>
            </a:r>
            <a:r>
              <a:rPr lang="en-US" altLang="ko-KR">
                <a:solidFill>
                  <a:srgbClr val="FF0000"/>
                </a:solidFill>
              </a:rPr>
              <a:t>&lt;!—</a:t>
            </a:r>
            <a:r>
              <a:rPr lang="ko-KR" altLang="en-US">
                <a:solidFill>
                  <a:srgbClr val="FF0000"/>
                </a:solidFill>
              </a:rPr>
              <a:t>이미지맵 사용 이미지</a:t>
            </a:r>
            <a:r>
              <a:rPr lang="en-US" altLang="ko-KR">
                <a:solidFill>
                  <a:srgbClr val="FF0000"/>
                </a:solidFill>
                <a:sym typeface="Wingdings" pitchFamily="2" charset="2"/>
              </a:rPr>
              <a:t>--&gt;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/>
              <a:t>&lt;map name="language"&gt;</a:t>
            </a:r>
          </a:p>
          <a:p>
            <a:pPr lvl="1"/>
            <a:r>
              <a:rPr lang="en-US" altLang="ko-KR"/>
              <a:t>&lt;area </a:t>
            </a:r>
            <a:r>
              <a:rPr lang="en-US" altLang="ko-KR" b="1" u="sng"/>
              <a:t>alt="English"</a:t>
            </a:r>
            <a:r>
              <a:rPr lang="en-US" altLang="ko-KR"/>
              <a:t> shape="rect" coords="10,5,66,19" href="/en/"&gt;</a:t>
            </a:r>
          </a:p>
          <a:p>
            <a:pPr lvl="1"/>
            <a:r>
              <a:rPr lang="en-US" altLang="ko-KR"/>
              <a:t>&lt;area </a:t>
            </a:r>
            <a:r>
              <a:rPr lang="en-US" altLang="ko-KR" b="1" u="sng"/>
              <a:t>alt="Korean"</a:t>
            </a:r>
            <a:r>
              <a:rPr lang="en-US" altLang="ko-KR"/>
              <a:t> shape="rect" coords="10,17,66,32" href="/ko/"&gt;</a:t>
            </a:r>
          </a:p>
          <a:p>
            <a:r>
              <a:rPr lang="en-US" altLang="ko-KR"/>
              <a:t>&lt;/map&gt;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[</a:t>
            </a:r>
            <a:r>
              <a:rPr lang="ko-KR" altLang="en-US" b="1"/>
              <a:t>이미지버튼사용시</a:t>
            </a:r>
            <a:r>
              <a:rPr lang="en-US" altLang="ko-KR" b="1"/>
              <a:t>]</a:t>
            </a:r>
            <a:endParaRPr lang="en-US" altLang="ko-KR"/>
          </a:p>
          <a:p>
            <a:r>
              <a:rPr lang="en-US" altLang="ko-KR"/>
              <a:t>&lt;input type="image" src="btn write.gif" </a:t>
            </a:r>
            <a:r>
              <a:rPr lang="en-US" altLang="ko-KR" b="1" u="sng"/>
              <a:t>alt="</a:t>
            </a:r>
            <a:r>
              <a:rPr lang="ko-KR" altLang="en-US" b="1" u="sng"/>
              <a:t>실명확인 및 글쓰기</a:t>
            </a:r>
            <a:r>
              <a:rPr lang="en-US" altLang="ko-KR" b="1" u="sng"/>
              <a:t>“</a:t>
            </a:r>
            <a:r>
              <a:rPr lang="en-US" altLang="ko-KR"/>
              <a:t> title=“</a:t>
            </a:r>
            <a:r>
              <a:rPr lang="ko-KR" altLang="en-US"/>
              <a:t>실명확인</a:t>
            </a:r>
            <a:r>
              <a:rPr lang="en-US" altLang="ko-KR"/>
              <a:t> </a:t>
            </a:r>
            <a:r>
              <a:rPr lang="ko-KR" altLang="en-US"/>
              <a:t>및 글쓰기</a:t>
            </a:r>
            <a:r>
              <a:rPr lang="en-US" altLang="ko-KR"/>
              <a:t>”&gt;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[</a:t>
            </a:r>
            <a:r>
              <a:rPr lang="ko-KR" altLang="en-US" b="1"/>
              <a:t>더보기</a:t>
            </a:r>
            <a:r>
              <a:rPr lang="en-US" altLang="ko-KR" b="1"/>
              <a:t>]</a:t>
            </a:r>
            <a:endParaRPr lang="en-US" altLang="ko-KR"/>
          </a:p>
          <a:p>
            <a:r>
              <a:rPr lang="en-US" altLang="ko-KR"/>
              <a:t>&lt;a href="#"&gt;&lt;img src=“btn_more.png" </a:t>
            </a:r>
            <a:r>
              <a:rPr lang="en-US" altLang="ko-KR" b="1" u="sng"/>
              <a:t>alt=“</a:t>
            </a:r>
            <a:r>
              <a:rPr lang="ko-KR" altLang="en-US" b="1" u="sng"/>
              <a:t>공지사항 더보기</a:t>
            </a:r>
            <a:r>
              <a:rPr lang="en-US" altLang="ko-KR" b="1" u="sng"/>
              <a:t>"</a:t>
            </a:r>
            <a:r>
              <a:rPr lang="en-US" altLang="ko-KR"/>
              <a:t> &gt;&lt;/a&gt;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[</a:t>
            </a:r>
            <a:r>
              <a:rPr lang="ko-KR" altLang="en-US" b="1"/>
              <a:t>대체</a:t>
            </a:r>
            <a:r>
              <a:rPr lang="en-US" altLang="ko-KR" b="1"/>
              <a:t> </a:t>
            </a:r>
            <a:r>
              <a:rPr lang="ko-KR" altLang="en-US" b="1"/>
              <a:t>텍스트의 다른 방법</a:t>
            </a:r>
            <a:r>
              <a:rPr lang="en-US" altLang="ko-KR" b="1"/>
              <a:t>]</a:t>
            </a:r>
          </a:p>
          <a:p>
            <a:r>
              <a:rPr lang="en-US" altLang="ko-KR"/>
              <a:t>&lt;a href="#"&gt;facebook&lt;/a&gt;</a:t>
            </a:r>
          </a:p>
          <a:p>
            <a:r>
              <a:rPr lang="en-US" altLang="ko-KR">
                <a:solidFill>
                  <a:srgbClr val="0000FF"/>
                </a:solidFill>
              </a:rPr>
              <a:t>A</a:t>
            </a:r>
            <a:r>
              <a:rPr lang="ko-KR" altLang="en-US">
                <a:solidFill>
                  <a:srgbClr val="0000FF"/>
                </a:solidFill>
              </a:rPr>
              <a:t>태그를 </a:t>
            </a:r>
            <a:r>
              <a:rPr lang="en-US" altLang="ko-KR">
                <a:solidFill>
                  <a:srgbClr val="0000FF"/>
                </a:solidFill>
              </a:rPr>
              <a:t>css</a:t>
            </a:r>
            <a:r>
              <a:rPr lang="ko-KR" altLang="en-US">
                <a:solidFill>
                  <a:srgbClr val="0000FF"/>
                </a:solidFill>
              </a:rPr>
              <a:t>로 </a:t>
            </a:r>
            <a:r>
              <a:rPr lang="en-US" altLang="ko-KR">
                <a:solidFill>
                  <a:srgbClr val="0000FF"/>
                </a:solidFill>
              </a:rPr>
              <a:t>text-indent</a:t>
            </a:r>
            <a:r>
              <a:rPr lang="ko-KR" altLang="en-US">
                <a:solidFill>
                  <a:srgbClr val="0000FF"/>
                </a:solidFill>
              </a:rPr>
              <a:t>로 텍스트는 멀리 보내버리고 </a:t>
            </a:r>
            <a:r>
              <a:rPr lang="en-US" altLang="ko-KR">
                <a:solidFill>
                  <a:srgbClr val="0000FF"/>
                </a:solidFill>
              </a:rPr>
              <a:t>background</a:t>
            </a:r>
            <a:r>
              <a:rPr lang="ko-KR" altLang="en-US">
                <a:solidFill>
                  <a:srgbClr val="0000FF"/>
                </a:solidFill>
              </a:rPr>
              <a:t>로 이미지를 불러온다</a:t>
            </a:r>
            <a:r>
              <a:rPr lang="en-US" altLang="ko-KR">
                <a:solidFill>
                  <a:srgbClr val="0000FF"/>
                </a:solidFill>
              </a:rPr>
              <a:t>.</a:t>
            </a:r>
            <a:endParaRPr lang="ko-KR" altLang="en-US">
              <a:solidFill>
                <a:srgbClr val="0000FF"/>
              </a:solidFill>
            </a:endParaRPr>
          </a:p>
        </p:txBody>
      </p:sp>
      <p:pic>
        <p:nvPicPr>
          <p:cNvPr id="28679" name="Picture 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638" y="4221163"/>
            <a:ext cx="1109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513" y="3357563"/>
            <a:ext cx="7905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1" name="Picture 40" descr="D:\new_Biennial\image\main\submain_moreb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538" y="4797425"/>
            <a:ext cx="5937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2" name="Picture 37" descr="D:\new_Biennial\image\common\facebook_b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5661025"/>
            <a:ext cx="8096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83" name="직선 연결선 11"/>
          <p:cNvCxnSpPr>
            <a:cxnSpLocks noChangeShapeType="1"/>
          </p:cNvCxnSpPr>
          <p:nvPr/>
        </p:nvCxnSpPr>
        <p:spPr bwMode="auto">
          <a:xfrm>
            <a:off x="344488" y="5300663"/>
            <a:ext cx="61928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128588" y="188913"/>
            <a:ext cx="8208962" cy="503237"/>
          </a:xfrm>
          <a:prstGeom prst="roundRect">
            <a:avLst/>
          </a:prstGeom>
          <a:solidFill>
            <a:srgbClr val="CD3525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Table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태그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699" name="TextBox 6"/>
          <p:cNvSpPr txBox="1">
            <a:spLocks noChangeArrowheads="1"/>
          </p:cNvSpPr>
          <p:nvPr/>
        </p:nvSpPr>
        <p:spPr bwMode="auto">
          <a:xfrm>
            <a:off x="560388" y="2565400"/>
            <a:ext cx="533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0" name="TextBox 7"/>
          <p:cNvSpPr txBox="1">
            <a:spLocks noChangeArrowheads="1"/>
          </p:cNvSpPr>
          <p:nvPr/>
        </p:nvSpPr>
        <p:spPr bwMode="auto">
          <a:xfrm>
            <a:off x="415925" y="908050"/>
            <a:ext cx="48244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Table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태그에는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summary 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테이블을 간단히 요약한 내용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값을 넣어준다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Table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 안에는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&lt;caption&gt;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태그를 넣어 테이블의 제목값을 넣어준다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&lt;thead&gt;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&lt;tbody&gt;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로 나눠서 의미에 맞게 사용하고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&lt;tfoot&gt;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은 바닥글이 있을때만 사용한다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&lt;th&gt;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에는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scope 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넣거나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값을 지정하여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&lt;td&gt;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headers 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으로 연결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&lt;th&gt;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abbr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이용하여 약어도 넣어줄 수 잇다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1" name="직사각형 9"/>
          <p:cNvSpPr>
            <a:spLocks noChangeArrowheads="1"/>
          </p:cNvSpPr>
          <p:nvPr/>
        </p:nvSpPr>
        <p:spPr bwMode="auto">
          <a:xfrm>
            <a:off x="5529263" y="784225"/>
            <a:ext cx="3944937" cy="595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&lt;table </a:t>
            </a:r>
            <a:r>
              <a:rPr lang="en-US" altLang="ko-KR" b="1" u="sng"/>
              <a:t>summary="</a:t>
            </a:r>
            <a:r>
              <a:rPr lang="ko-KR" altLang="en-US" b="1" u="sng"/>
              <a:t>테이블에 대한 내용 세부 설명</a:t>
            </a:r>
            <a:r>
              <a:rPr lang="en-US" altLang="ko-KR"/>
              <a:t>&gt;</a:t>
            </a:r>
            <a:br>
              <a:rPr lang="en-US" altLang="ko-KR"/>
            </a:br>
            <a:r>
              <a:rPr lang="en-US" altLang="ko-KR"/>
              <a:t>         </a:t>
            </a:r>
            <a:r>
              <a:rPr lang="en-US" altLang="ko-KR" b="1" u="sng"/>
              <a:t>&lt;caption&gt;</a:t>
            </a:r>
            <a:r>
              <a:rPr lang="ko-KR" altLang="en-US" b="1" u="sng"/>
              <a:t>표 제목</a:t>
            </a:r>
            <a:r>
              <a:rPr lang="en-US" altLang="ko-KR" b="1" u="sng"/>
              <a:t>&lt;/caption&gt;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      &lt;colgroup&gt;</a:t>
            </a:r>
            <a:br>
              <a:rPr lang="en-US" altLang="ko-KR"/>
            </a:br>
            <a:r>
              <a:rPr lang="en-US" altLang="ko-KR"/>
              <a:t>            &lt;col style="width:25%;" /&gt;</a:t>
            </a:r>
            <a:br>
              <a:rPr lang="en-US" altLang="ko-KR"/>
            </a:br>
            <a:r>
              <a:rPr lang="en-US" altLang="ko-KR"/>
              <a:t>            &lt;col style="width:25%;" /&gt;</a:t>
            </a:r>
            <a:br>
              <a:rPr lang="en-US" altLang="ko-KR"/>
            </a:br>
            <a:r>
              <a:rPr lang="en-US" altLang="ko-KR"/>
              <a:t>            &lt;col style="width:25%;" /&gt;</a:t>
            </a:r>
            <a:br>
              <a:rPr lang="en-US" altLang="ko-KR"/>
            </a:br>
            <a:r>
              <a:rPr lang="en-US" altLang="ko-KR"/>
              <a:t>            &lt;col style="width:25%;" /&gt;</a:t>
            </a:r>
            <a:br>
              <a:rPr lang="en-US" altLang="ko-KR"/>
            </a:br>
            <a:r>
              <a:rPr lang="en-US" altLang="ko-KR"/>
              <a:t>         &lt;/colgroup&gt;</a:t>
            </a:r>
            <a:br>
              <a:rPr lang="en-US" altLang="ko-KR"/>
            </a:br>
            <a:r>
              <a:rPr lang="en-US" altLang="ko-KR"/>
              <a:t>         &lt;thead&gt;</a:t>
            </a:r>
            <a:br>
              <a:rPr lang="en-US" altLang="ko-KR"/>
            </a:br>
            <a:r>
              <a:rPr lang="en-US" altLang="ko-KR"/>
              <a:t>            &lt;tr&gt;</a:t>
            </a:r>
            <a:br>
              <a:rPr lang="en-US" altLang="ko-KR"/>
            </a:br>
            <a:r>
              <a:rPr lang="en-US" altLang="ko-KR"/>
              <a:t>            &lt;th rowspan="2" </a:t>
            </a:r>
            <a:r>
              <a:rPr lang="en-US" altLang="ko-KR" b="1" u="sng"/>
              <a:t>scope="col"</a:t>
            </a:r>
            <a:r>
              <a:rPr lang="en-US" altLang="ko-KR"/>
              <a:t>&gt;</a:t>
            </a:r>
            <a:r>
              <a:rPr lang="ko-KR" altLang="en-US"/>
              <a:t>전체구분</a:t>
            </a:r>
            <a:r>
              <a:rPr lang="en-US" altLang="ko-KR"/>
              <a:t>1&lt;/th&gt;</a:t>
            </a:r>
            <a:br>
              <a:rPr lang="en-US" altLang="ko-KR"/>
            </a:br>
            <a:r>
              <a:rPr lang="en-US" altLang="ko-KR"/>
              <a:t>            &lt;th id=“total” colspan="3" </a:t>
            </a:r>
            <a:r>
              <a:rPr lang="en-US" altLang="ko-KR" b="1" u="sng"/>
              <a:t>scope="colgroup"</a:t>
            </a:r>
            <a:r>
              <a:rPr lang="en-US" altLang="ko-KR"/>
              <a:t>&gt;</a:t>
            </a:r>
            <a:r>
              <a:rPr lang="ko-KR" altLang="en-US"/>
              <a:t>구분</a:t>
            </a:r>
            <a:r>
              <a:rPr lang="en-US" altLang="ko-KR"/>
              <a:t>1&lt;/th&gt;</a:t>
            </a:r>
            <a:br>
              <a:rPr lang="en-US" altLang="ko-KR"/>
            </a:br>
            <a:r>
              <a:rPr lang="en-US" altLang="ko-KR"/>
              <a:t>            &lt;/tr&gt;</a:t>
            </a:r>
            <a:br>
              <a:rPr lang="en-US" altLang="ko-KR"/>
            </a:br>
            <a:r>
              <a:rPr lang="en-US" altLang="ko-KR"/>
              <a:t>            &lt;tr&gt;</a:t>
            </a:r>
            <a:br>
              <a:rPr lang="en-US" altLang="ko-KR"/>
            </a:br>
            <a:r>
              <a:rPr lang="en-US" altLang="ko-KR"/>
              <a:t>            &lt;th id=“total1” </a:t>
            </a:r>
            <a:r>
              <a:rPr lang="en-US" altLang="ko-KR" b="1" u="sng"/>
              <a:t>scope="col"</a:t>
            </a:r>
            <a:r>
              <a:rPr lang="en-US" altLang="ko-KR"/>
              <a:t>&gt;</a:t>
            </a:r>
            <a:r>
              <a:rPr lang="ko-KR" altLang="en-US"/>
              <a:t>구분</a:t>
            </a:r>
            <a:r>
              <a:rPr lang="en-US" altLang="ko-KR"/>
              <a:t>1-1&lt;/th&gt;</a:t>
            </a:r>
            <a:br>
              <a:rPr lang="en-US" altLang="ko-KR"/>
            </a:br>
            <a:r>
              <a:rPr lang="en-US" altLang="ko-KR"/>
              <a:t>            &lt;th id=“total2” </a:t>
            </a:r>
            <a:r>
              <a:rPr lang="en-US" altLang="ko-KR" b="1" u="sng"/>
              <a:t>scope="col"</a:t>
            </a:r>
            <a:r>
              <a:rPr lang="en-US" altLang="ko-KR"/>
              <a:t>&gt;</a:t>
            </a:r>
            <a:r>
              <a:rPr lang="ko-KR" altLang="en-US"/>
              <a:t>구분</a:t>
            </a:r>
            <a:r>
              <a:rPr lang="en-US" altLang="ko-KR"/>
              <a:t>1-2&lt;/th&gt;</a:t>
            </a:r>
            <a:br>
              <a:rPr lang="en-US" altLang="ko-KR"/>
            </a:br>
            <a:r>
              <a:rPr lang="en-US" altLang="ko-KR"/>
              <a:t>            &lt;th id=“total3” </a:t>
            </a:r>
            <a:r>
              <a:rPr lang="en-US" altLang="ko-KR" b="1" u="sng"/>
              <a:t>scope="col"</a:t>
            </a:r>
            <a:r>
              <a:rPr lang="en-US" altLang="ko-KR"/>
              <a:t>&gt;</a:t>
            </a:r>
            <a:r>
              <a:rPr lang="ko-KR" altLang="en-US"/>
              <a:t>구분</a:t>
            </a:r>
            <a:r>
              <a:rPr lang="en-US" altLang="ko-KR"/>
              <a:t>1-3&lt;/th&gt;</a:t>
            </a:r>
            <a:br>
              <a:rPr lang="en-US" altLang="ko-KR"/>
            </a:br>
            <a:r>
              <a:rPr lang="en-US" altLang="ko-KR"/>
              <a:t>            &lt;/tr&gt;</a:t>
            </a:r>
            <a:br>
              <a:rPr lang="en-US" altLang="ko-KR"/>
            </a:br>
            <a:r>
              <a:rPr lang="en-US" altLang="ko-KR"/>
              <a:t>         &lt;/thead&gt;</a:t>
            </a:r>
            <a:br>
              <a:rPr lang="en-US" altLang="ko-KR"/>
            </a:br>
            <a:r>
              <a:rPr lang="en-US" altLang="ko-KR"/>
              <a:t>         &lt;tbody&gt;</a:t>
            </a:r>
            <a:br>
              <a:rPr lang="en-US" altLang="ko-KR"/>
            </a:br>
            <a:r>
              <a:rPr lang="en-US" altLang="ko-KR"/>
              <a:t>            &lt;tr&gt;</a:t>
            </a:r>
            <a:br>
              <a:rPr lang="en-US" altLang="ko-KR"/>
            </a:br>
            <a:r>
              <a:rPr lang="en-US" altLang="ko-KR"/>
              <a:t>            &lt;th </a:t>
            </a:r>
            <a:r>
              <a:rPr lang="en-US" altLang="ko-KR" b="1" u="sng"/>
              <a:t>abbr=“A”</a:t>
            </a:r>
            <a:r>
              <a:rPr lang="en-US" altLang="ko-KR"/>
              <a:t> </a:t>
            </a:r>
            <a:r>
              <a:rPr lang="en-US" altLang="ko-KR" b="1" u="sng"/>
              <a:t>scope="row"</a:t>
            </a:r>
            <a:r>
              <a:rPr lang="en-US" altLang="ko-KR"/>
              <a:t>&gt;</a:t>
            </a:r>
            <a:r>
              <a:rPr lang="ko-KR" altLang="en-US"/>
              <a:t>구분 </a:t>
            </a:r>
            <a:r>
              <a:rPr lang="en-US" altLang="ko-KR"/>
              <a:t>A&lt;/th&gt;</a:t>
            </a:r>
            <a:br>
              <a:rPr lang="en-US" altLang="ko-KR"/>
            </a:br>
            <a:r>
              <a:rPr lang="en-US" altLang="ko-KR"/>
              <a:t>            &lt;td&gt;1-1-A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&lt;td&gt;1-2-A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&lt;td&gt;1-3-A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&lt;/tr&gt;</a:t>
            </a:r>
            <a:br>
              <a:rPr lang="en-US" altLang="ko-KR"/>
            </a:br>
            <a:r>
              <a:rPr lang="en-US" altLang="ko-KR"/>
              <a:t>            &lt;tr&gt;</a:t>
            </a:r>
            <a:br>
              <a:rPr lang="en-US" altLang="ko-KR"/>
            </a:br>
            <a:r>
              <a:rPr lang="en-US" altLang="ko-KR"/>
              <a:t>            &lt;th </a:t>
            </a:r>
            <a:r>
              <a:rPr lang="en-US" altLang="ko-KR" b="1" u="sng"/>
              <a:t>scope="row"</a:t>
            </a:r>
            <a:r>
              <a:rPr lang="en-US" altLang="ko-KR"/>
              <a:t>&gt;</a:t>
            </a:r>
            <a:r>
              <a:rPr lang="ko-KR" altLang="en-US"/>
              <a:t>구분 </a:t>
            </a:r>
            <a:r>
              <a:rPr lang="en-US" altLang="ko-KR"/>
              <a:t>B&lt;/th&gt;</a:t>
            </a:r>
            <a:br>
              <a:rPr lang="en-US" altLang="ko-KR"/>
            </a:br>
            <a:r>
              <a:rPr lang="en-US" altLang="ko-KR"/>
              <a:t>            &lt;td&gt;1-1-B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&lt;td&gt;1-2-B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&lt;td&gt;1-3-B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&lt;/tr&gt;</a:t>
            </a:r>
            <a:br>
              <a:rPr lang="en-US" altLang="ko-KR"/>
            </a:br>
            <a:r>
              <a:rPr lang="en-US" altLang="ko-KR"/>
              <a:t>            &lt;tr&gt;</a:t>
            </a:r>
            <a:br>
              <a:rPr lang="en-US" altLang="ko-KR"/>
            </a:br>
            <a:r>
              <a:rPr lang="en-US" altLang="ko-KR"/>
              <a:t>            &lt;th </a:t>
            </a:r>
            <a:r>
              <a:rPr lang="en-US" altLang="ko-KR" b="1" u="sng"/>
              <a:t>scope="row"</a:t>
            </a:r>
            <a:r>
              <a:rPr lang="en-US" altLang="ko-KR"/>
              <a:t>&gt;</a:t>
            </a:r>
            <a:r>
              <a:rPr lang="ko-KR" altLang="en-US"/>
              <a:t>구분 </a:t>
            </a:r>
            <a:r>
              <a:rPr lang="en-US" altLang="ko-KR"/>
              <a:t>C&lt;/th&gt;</a:t>
            </a:r>
            <a:br>
              <a:rPr lang="en-US" altLang="ko-KR"/>
            </a:br>
            <a:r>
              <a:rPr lang="en-US" altLang="ko-KR"/>
              <a:t>            &lt;td&gt;1-1-C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&lt;td&gt;1-2-C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&lt;td&gt;1-3-C </a:t>
            </a:r>
            <a:r>
              <a:rPr lang="ko-KR" altLang="en-US"/>
              <a:t>내용 </a:t>
            </a:r>
            <a:r>
              <a:rPr lang="en-US" altLang="ko-KR"/>
              <a:t>&lt;/td&gt;</a:t>
            </a:r>
            <a:br>
              <a:rPr lang="en-US" altLang="ko-KR"/>
            </a:br>
            <a:r>
              <a:rPr lang="en-US" altLang="ko-KR"/>
              <a:t>            &lt;/tr&gt;</a:t>
            </a:r>
            <a:br>
              <a:rPr lang="en-US" altLang="ko-KR"/>
            </a:br>
            <a:r>
              <a:rPr lang="en-US" altLang="ko-KR"/>
              <a:t>         &lt;/tbody&gt;</a:t>
            </a:r>
            <a:br>
              <a:rPr lang="en-US" altLang="ko-KR"/>
            </a:br>
            <a:r>
              <a:rPr lang="en-US" altLang="ko-KR"/>
              <a:t>         &lt;tfoot&gt;</a:t>
            </a:r>
            <a:br>
              <a:rPr lang="en-US" altLang="ko-KR"/>
            </a:br>
            <a:r>
              <a:rPr lang="en-US" altLang="ko-KR"/>
              <a:t>            &lt;tr&gt;</a:t>
            </a:r>
            <a:br>
              <a:rPr lang="en-US" altLang="ko-KR"/>
            </a:br>
            <a:r>
              <a:rPr lang="en-US" altLang="ko-KR"/>
              <a:t>            &lt;th id=“sum” </a:t>
            </a:r>
            <a:r>
              <a:rPr lang="en-US" altLang="ko-KR" b="1" u="sng"/>
              <a:t>scope="row"</a:t>
            </a:r>
            <a:r>
              <a:rPr lang="en-US" altLang="ko-KR"/>
              <a:t>&gt;</a:t>
            </a:r>
            <a:r>
              <a:rPr lang="ko-KR" altLang="en-US"/>
              <a:t>합계</a:t>
            </a:r>
            <a:r>
              <a:rPr lang="en-US" altLang="ko-KR"/>
              <a:t>&lt;/th&gt;</a:t>
            </a:r>
            <a:br>
              <a:rPr lang="en-US" altLang="ko-KR"/>
            </a:br>
            <a:r>
              <a:rPr lang="en-US" altLang="ko-KR"/>
              <a:t>            &lt;td </a:t>
            </a:r>
            <a:r>
              <a:rPr lang="en-US" altLang="ko-KR" b="1" u="sng"/>
              <a:t>headers=" sum total total1“</a:t>
            </a:r>
            <a:r>
              <a:rPr lang="en-US" altLang="ko-KR"/>
              <a:t>&gt;f1&lt;/td&gt;</a:t>
            </a:r>
            <a:br>
              <a:rPr lang="en-US" altLang="ko-KR"/>
            </a:br>
            <a:r>
              <a:rPr lang="en-US" altLang="ko-KR"/>
              <a:t>            &lt;td </a:t>
            </a:r>
            <a:r>
              <a:rPr lang="en-US" altLang="ko-KR" b="1" u="sng"/>
              <a:t>headers=" sum total total2“</a:t>
            </a:r>
            <a:r>
              <a:rPr lang="en-US" altLang="ko-KR"/>
              <a:t>&gt;f2&lt;/td&gt;</a:t>
            </a:r>
            <a:br>
              <a:rPr lang="en-US" altLang="ko-KR"/>
            </a:br>
            <a:r>
              <a:rPr lang="en-US" altLang="ko-KR"/>
              <a:t>            &lt;td </a:t>
            </a:r>
            <a:r>
              <a:rPr lang="en-US" altLang="ko-KR" b="1" u="sng"/>
              <a:t>headers=" sum total total3“</a:t>
            </a:r>
            <a:r>
              <a:rPr lang="en-US" altLang="ko-KR"/>
              <a:t>&gt;f3&lt;/td&gt;</a:t>
            </a:r>
            <a:br>
              <a:rPr lang="en-US" altLang="ko-KR"/>
            </a:br>
            <a:r>
              <a:rPr lang="en-US" altLang="ko-KR"/>
              <a:t>            &lt;/tr&gt;</a:t>
            </a:r>
            <a:br>
              <a:rPr lang="en-US" altLang="ko-KR"/>
            </a:br>
            <a:r>
              <a:rPr lang="en-US" altLang="ko-KR"/>
              <a:t>         &lt;/tfoot&gt;</a:t>
            </a:r>
            <a:br>
              <a:rPr lang="en-US" altLang="ko-KR"/>
            </a:br>
            <a:r>
              <a:rPr lang="en-US" altLang="ko-KR"/>
              <a:t>         &lt;/table&gt;</a:t>
            </a:r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60388" y="2852738"/>
          <a:ext cx="4464496" cy="149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  <a:gridCol w="1116124"/>
                <a:gridCol w="1116124"/>
              </a:tblGrid>
              <a:tr h="2988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전체구분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988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r>
                        <a:rPr lang="en-US" altLang="ko-KR" sz="1200" dirty="0" smtClean="0"/>
                        <a:t>1-1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r>
                        <a:rPr lang="en-US" altLang="ko-KR" sz="1200" dirty="0" smtClean="0"/>
                        <a:t>1-2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r>
                        <a:rPr lang="en-US" altLang="ko-KR" sz="1200" dirty="0" smtClean="0"/>
                        <a:t>1-3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 </a:t>
                      </a:r>
                      <a:r>
                        <a:rPr lang="en-US" altLang="ko-KR" sz="1200" dirty="0" smtClean="0"/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1-1-A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1-2-A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1-3-A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 </a:t>
                      </a:r>
                      <a:r>
                        <a:rPr lang="en-US" altLang="ko-KR" sz="1200" dirty="0" smtClean="0"/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1-1-B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1-2-B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1-3-B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 </a:t>
                      </a:r>
                      <a:r>
                        <a:rPr lang="en-US" altLang="ko-KR" sz="1200" dirty="0" smtClean="0"/>
                        <a:t>C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1-1-C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1-2-C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1-3-C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128588" y="188913"/>
            <a:ext cx="8208962" cy="503237"/>
          </a:xfrm>
          <a:prstGeom prst="roundRect">
            <a:avLst/>
          </a:prstGeom>
          <a:solidFill>
            <a:srgbClr val="CD3525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Form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태그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723" name="TextBox 7"/>
          <p:cNvSpPr txBox="1">
            <a:spLocks noChangeArrowheads="1"/>
          </p:cNvSpPr>
          <p:nvPr/>
        </p:nvSpPr>
        <p:spPr bwMode="auto">
          <a:xfrm>
            <a:off x="415925" y="908050"/>
            <a:ext cx="8208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비슷한 형태의 사용자 입력폼은 </a:t>
            </a:r>
            <a:r>
              <a:rPr lang="en-US" altLang="ko-KR" b="1" u="sng"/>
              <a:t>&lt;fieldset&gt;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요소를 이용해 구분</a:t>
            </a:r>
            <a:endParaRPr lang="en-US" altLang="ko-KR" b="1" u="sng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/>
              <a:t>&lt;fieldset&gt;</a:t>
            </a:r>
            <a:r>
              <a:rPr lang="ko-KR" altLang="en-US"/>
              <a:t>안에는 제목역할을 하는 </a:t>
            </a:r>
            <a:r>
              <a:rPr lang="en-US" altLang="ko-KR" b="1" u="sng"/>
              <a:t>&lt;legend&gt;</a:t>
            </a:r>
            <a:r>
              <a:rPr lang="ko-KR" altLang="en-US" b="1" u="sng"/>
              <a:t>를 명시</a:t>
            </a:r>
            <a:r>
              <a:rPr lang="ko-KR" altLang="en-US"/>
              <a:t>해야 함</a:t>
            </a:r>
            <a:endParaRPr lang="en-US" altLang="ko-KR"/>
          </a:p>
        </p:txBody>
      </p:sp>
      <p:sp>
        <p:nvSpPr>
          <p:cNvPr id="30724" name="직사각형 9"/>
          <p:cNvSpPr>
            <a:spLocks noChangeArrowheads="1"/>
          </p:cNvSpPr>
          <p:nvPr/>
        </p:nvSpPr>
        <p:spPr bwMode="auto">
          <a:xfrm>
            <a:off x="488950" y="2205038"/>
            <a:ext cx="74882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0725" name="직사각형 4"/>
          <p:cNvSpPr>
            <a:spLocks noChangeArrowheads="1"/>
          </p:cNvSpPr>
          <p:nvPr/>
        </p:nvSpPr>
        <p:spPr bwMode="auto">
          <a:xfrm>
            <a:off x="415925" y="1700213"/>
            <a:ext cx="748982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&lt;form action="#" method="post"&gt;</a:t>
            </a:r>
          </a:p>
          <a:p>
            <a:r>
              <a:rPr lang="en-US" altLang="ko-KR"/>
              <a:t>    </a:t>
            </a:r>
            <a:r>
              <a:rPr lang="en-US" altLang="ko-KR" b="1" u="sng"/>
              <a:t>&lt;fieldset&gt;</a:t>
            </a:r>
          </a:p>
          <a:p>
            <a:r>
              <a:rPr lang="en-US" altLang="ko-KR"/>
              <a:t>    </a:t>
            </a:r>
            <a:r>
              <a:rPr lang="en-US" altLang="ko-KR" b="1" u="sng"/>
              <a:t>&lt;legend&gt;</a:t>
            </a:r>
            <a:r>
              <a:rPr lang="ko-KR" altLang="en-US" b="1" u="sng"/>
              <a:t>제목</a:t>
            </a:r>
            <a:r>
              <a:rPr lang="en-US" altLang="ko-KR" b="1" u="sng"/>
              <a:t>&lt;/legend&gt;</a:t>
            </a:r>
          </a:p>
          <a:p>
            <a:r>
              <a:rPr lang="en-US" altLang="ko-KR"/>
              <a:t>    &lt;p&gt;</a:t>
            </a:r>
            <a:r>
              <a:rPr lang="ko-KR" altLang="en-US"/>
              <a:t>내용</a:t>
            </a:r>
            <a:r>
              <a:rPr lang="en-US" altLang="ko-KR"/>
              <a:t>&lt;/p&gt;</a:t>
            </a:r>
          </a:p>
          <a:p>
            <a:r>
              <a:rPr lang="en-US" altLang="ko-KR"/>
              <a:t>    </a:t>
            </a:r>
            <a:r>
              <a:rPr lang="en-US" altLang="ko-KR" b="1" u="sng"/>
              <a:t>&lt;/fieldset&gt;</a:t>
            </a:r>
          </a:p>
          <a:p>
            <a:endParaRPr lang="en-US" altLang="ko-KR"/>
          </a:p>
          <a:p>
            <a:r>
              <a:rPr lang="en-US" altLang="ko-KR"/>
              <a:t>    &lt;fieldset&gt;</a:t>
            </a:r>
          </a:p>
          <a:p>
            <a:r>
              <a:rPr lang="en-US" altLang="ko-KR"/>
              <a:t>    &lt;legend&gt;</a:t>
            </a:r>
            <a:r>
              <a:rPr lang="ko-KR" altLang="en-US"/>
              <a:t>제목</a:t>
            </a:r>
            <a:r>
              <a:rPr lang="en-US" altLang="ko-KR"/>
              <a:t>&lt;/legend&gt;</a:t>
            </a:r>
          </a:p>
          <a:p>
            <a:r>
              <a:rPr lang="en-US" altLang="ko-KR"/>
              <a:t>    &lt;p&gt;</a:t>
            </a:r>
            <a:r>
              <a:rPr lang="ko-KR" altLang="en-US"/>
              <a:t>내용</a:t>
            </a:r>
            <a:r>
              <a:rPr lang="en-US" altLang="ko-KR"/>
              <a:t>&lt;/p&gt;</a:t>
            </a:r>
          </a:p>
          <a:p>
            <a:r>
              <a:rPr lang="en-US" altLang="ko-KR"/>
              <a:t>    &lt;/fieldset&gt;</a:t>
            </a:r>
          </a:p>
          <a:p>
            <a:endParaRPr lang="en-US" altLang="ko-KR"/>
          </a:p>
          <a:p>
            <a:r>
              <a:rPr lang="en-US" altLang="ko-KR"/>
              <a:t>    &lt;fieldset&gt;</a:t>
            </a:r>
          </a:p>
          <a:p>
            <a:r>
              <a:rPr lang="en-US" altLang="ko-KR"/>
              <a:t>    &lt;legend&gt;</a:t>
            </a:r>
            <a:r>
              <a:rPr lang="ko-KR" altLang="en-US"/>
              <a:t>제목</a:t>
            </a:r>
            <a:r>
              <a:rPr lang="en-US" altLang="ko-KR"/>
              <a:t>&lt;/legend&gt;</a:t>
            </a:r>
          </a:p>
          <a:p>
            <a:r>
              <a:rPr lang="en-US" altLang="ko-KR"/>
              <a:t>    &lt;p&gt;</a:t>
            </a:r>
            <a:r>
              <a:rPr lang="ko-KR" altLang="en-US"/>
              <a:t>내용</a:t>
            </a:r>
            <a:r>
              <a:rPr lang="en-US" altLang="ko-KR"/>
              <a:t>&lt;/p&gt;</a:t>
            </a:r>
          </a:p>
          <a:p>
            <a:r>
              <a:rPr lang="en-US" altLang="ko-KR"/>
              <a:t>    &lt;/fieldset&gt;</a:t>
            </a:r>
          </a:p>
          <a:p>
            <a:r>
              <a:rPr lang="en-US" altLang="ko-KR"/>
              <a:t>&lt;/form&gt;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128588" y="188913"/>
            <a:ext cx="8208962" cy="503237"/>
          </a:xfrm>
          <a:prstGeom prst="roundRect">
            <a:avLst/>
          </a:prstGeom>
          <a:solidFill>
            <a:srgbClr val="CD3525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Input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태그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, select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태그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, a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태그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1747" name="TextBox 6"/>
          <p:cNvSpPr txBox="1">
            <a:spLocks noChangeArrowheads="1"/>
          </p:cNvSpPr>
          <p:nvPr/>
        </p:nvSpPr>
        <p:spPr bwMode="auto">
          <a:xfrm>
            <a:off x="1768475" y="2925763"/>
            <a:ext cx="533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48" name="TextBox 7"/>
          <p:cNvSpPr txBox="1">
            <a:spLocks noChangeArrowheads="1"/>
          </p:cNvSpPr>
          <p:nvPr/>
        </p:nvSpPr>
        <p:spPr bwMode="auto">
          <a:xfrm>
            <a:off x="415925" y="908050"/>
            <a:ext cx="92170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 &lt;input&gt;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,&lt;textarea&gt;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태그에는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이용하여 역할이나 내용을 입력한다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&lt;label&gt;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태그를 같이 쓸 경우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&lt;input&gt;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태그에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값을 지정하여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&lt;label&gt;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태그의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이용하여 연동 시켜준다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 &lt;input&gt; 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type=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“image”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인 경우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값과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같이 넣어준다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&lt;select&gt;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또한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넣어 역할을 알 수 있게 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패밀리 사이트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등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&lt;select&gt;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태그를 이용하여 새 창을 띄울 경우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선택 시 바로 띄우는게 아니라 선택 후 버튼 클릭 시 이동하게 해야 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&lt;a&gt;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,&lt;area&gt;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태그의 경우 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새창으로 띄울경우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에 새 창으로 열린다는 걸 명시 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&lt;a&gt;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태그가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&lt;img&gt;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를 포함할 경우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&lt;img&gt;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태그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값에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새창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이란 단어를 포함해도 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아니면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새창열림 아이콘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사용하여 화면에 표시해야한다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&lt;iframe&gt;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, &lt;frame&gt;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에도 </a:t>
            </a: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ko-KR" altLang="en-US" b="1" u="sng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을 넣어 역할을 알 수 있게 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 </a:t>
            </a:r>
          </a:p>
        </p:txBody>
      </p:sp>
      <p:sp>
        <p:nvSpPr>
          <p:cNvPr id="31749" name="직사각형 8"/>
          <p:cNvSpPr>
            <a:spLocks noChangeArrowheads="1"/>
          </p:cNvSpPr>
          <p:nvPr/>
        </p:nvSpPr>
        <p:spPr bwMode="auto">
          <a:xfrm>
            <a:off x="2000250" y="3213100"/>
            <a:ext cx="7329488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일반적인 경우</a:t>
            </a:r>
            <a:r>
              <a:rPr lang="en-US" altLang="ko-KR" b="1"/>
              <a:t>]</a:t>
            </a:r>
            <a:endParaRPr lang="en-US" altLang="ko-KR"/>
          </a:p>
          <a:p>
            <a:r>
              <a:rPr lang="en-US" altLang="ko-KR"/>
              <a:t>&lt;input type="text" id="id" </a:t>
            </a:r>
            <a:r>
              <a:rPr lang="en-US" altLang="ko-KR" b="1" u="sng"/>
              <a:t>title="</a:t>
            </a:r>
            <a:r>
              <a:rPr lang="ko-KR" altLang="en-US" b="1" u="sng"/>
              <a:t>이름</a:t>
            </a:r>
            <a:r>
              <a:rPr lang="en-US" altLang="ko-KR" b="1" u="sng"/>
              <a:t>“</a:t>
            </a:r>
            <a:r>
              <a:rPr lang="en-US" altLang="ko-KR"/>
              <a:t> /&gt;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sz="900" b="1"/>
              <a:t>[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&lt;label&gt;</a:t>
            </a: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태그를 같이 쓴 경우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1"/>
          </a:p>
          <a:p>
            <a:r>
              <a:rPr lang="en-US" altLang="ko-KR"/>
              <a:t>&lt;label </a:t>
            </a:r>
            <a:r>
              <a:rPr lang="en-US" altLang="ko-KR" b="1" u="sng"/>
              <a:t>for=“user_name "</a:t>
            </a:r>
            <a:r>
              <a:rPr lang="en-US" altLang="ko-KR"/>
              <a:t>&gt;</a:t>
            </a:r>
            <a:r>
              <a:rPr lang="ko-KR" altLang="en-US"/>
              <a:t>이름</a:t>
            </a:r>
            <a:r>
              <a:rPr lang="en-US" altLang="ko-KR"/>
              <a:t>&lt;/label&gt;&lt;input type="text" </a:t>
            </a:r>
            <a:r>
              <a:rPr lang="en-US" altLang="ko-KR" b="1" u="sng"/>
              <a:t>id=“user_name“</a:t>
            </a:r>
            <a:r>
              <a:rPr lang="en-US" altLang="ko-KR" b="1"/>
              <a:t> </a:t>
            </a:r>
            <a:r>
              <a:rPr lang="en-US" altLang="ko-KR"/>
              <a:t>/&gt;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[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type=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“image”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인 경우</a:t>
            </a:r>
            <a:r>
              <a:rPr lang="en-US" altLang="ko-KR" b="1"/>
              <a:t>]</a:t>
            </a:r>
            <a:endParaRPr lang="en-US" altLang="ko-KR"/>
          </a:p>
          <a:p>
            <a:r>
              <a:rPr lang="en-US" altLang="ko-KR"/>
              <a:t>&lt;input type="image" src="btn write.gif" </a:t>
            </a:r>
            <a:r>
              <a:rPr lang="en-US" altLang="ko-KR" b="1" u="sng"/>
              <a:t>alt=“</a:t>
            </a:r>
            <a:r>
              <a:rPr lang="ko-KR" altLang="en-US" b="1" u="sng"/>
              <a:t>검색</a:t>
            </a:r>
            <a:r>
              <a:rPr lang="en-US" altLang="ko-KR" b="1" u="sng"/>
              <a:t>”</a:t>
            </a:r>
            <a:r>
              <a:rPr lang="en-US" altLang="ko-KR"/>
              <a:t> </a:t>
            </a:r>
            <a:r>
              <a:rPr lang="en-US" altLang="ko-KR" b="1" u="sng"/>
              <a:t>title=“</a:t>
            </a:r>
            <a:r>
              <a:rPr lang="ko-KR" altLang="en-US" b="1" u="sng"/>
              <a:t>검색결과 보기</a:t>
            </a:r>
            <a:r>
              <a:rPr lang="en-US" altLang="ko-KR" b="1" u="sng"/>
              <a:t>”</a:t>
            </a:r>
            <a:r>
              <a:rPr lang="en-US" altLang="ko-KR"/>
              <a:t> /&gt;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[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, a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b="1"/>
              <a:t>]</a:t>
            </a:r>
            <a:endParaRPr lang="en-US" altLang="ko-KR"/>
          </a:p>
          <a:p>
            <a:r>
              <a:rPr lang="en-US" altLang="ko-KR"/>
              <a:t>&lt;select </a:t>
            </a:r>
            <a:r>
              <a:rPr lang="en-US" altLang="ko-KR" b="1" u="sng"/>
              <a:t>title=“</a:t>
            </a:r>
            <a:r>
              <a:rPr lang="ko-KR" altLang="en-US" b="1" u="sng"/>
              <a:t>패밀리사이트 선택</a:t>
            </a:r>
            <a:r>
              <a:rPr lang="en-US" altLang="ko-KR" b="1" u="sng"/>
              <a:t>“</a:t>
            </a:r>
            <a:r>
              <a:rPr lang="en-US" altLang="ko-KR"/>
              <a:t>&gt;</a:t>
            </a:r>
          </a:p>
          <a:p>
            <a:r>
              <a:rPr lang="en-US" altLang="ko-KR"/>
              <a:t>  &lt;option&gt; </a:t>
            </a:r>
            <a:r>
              <a:rPr lang="ko-KR" altLang="en-US"/>
              <a:t>패밀리 사이트</a:t>
            </a:r>
            <a:r>
              <a:rPr lang="en-US" altLang="ko-KR"/>
              <a:t>&lt;/option&gt;</a:t>
            </a:r>
          </a:p>
          <a:p>
            <a:r>
              <a:rPr lang="en-US" altLang="ko-KR"/>
              <a:t>  &lt;option value=“http://www.naver.com/”&gt; </a:t>
            </a:r>
            <a:r>
              <a:rPr lang="ko-KR" altLang="en-US"/>
              <a:t>네이버 </a:t>
            </a:r>
            <a:r>
              <a:rPr lang="en-US" altLang="ko-KR"/>
              <a:t>&lt;/option&gt;</a:t>
            </a:r>
          </a:p>
          <a:p>
            <a:r>
              <a:rPr lang="en-US" altLang="ko-KR"/>
              <a:t>&lt;/select&gt;</a:t>
            </a:r>
          </a:p>
          <a:p>
            <a:r>
              <a:rPr lang="en-US" altLang="ko-KR"/>
              <a:t>&lt;a href=“#” target=“_blank” </a:t>
            </a:r>
            <a:r>
              <a:rPr lang="en-US" altLang="ko-KR" b="1" u="sng"/>
              <a:t>title=“</a:t>
            </a:r>
            <a:r>
              <a:rPr lang="ko-KR" altLang="en-US" b="1" u="sng"/>
              <a:t>새창열림</a:t>
            </a:r>
            <a:r>
              <a:rPr lang="en-US" altLang="ko-KR" b="1" u="sng"/>
              <a:t>”</a:t>
            </a:r>
            <a:r>
              <a:rPr lang="en-US" altLang="ko-KR"/>
              <a:t>&gt;&lt;img src=“go.png"  alt=“</a:t>
            </a:r>
            <a:r>
              <a:rPr lang="ko-KR" altLang="en-US"/>
              <a:t>이동</a:t>
            </a:r>
            <a:r>
              <a:rPr lang="en-US" altLang="ko-KR"/>
              <a:t>” /&gt;&lt;/a&gt;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[</a:t>
            </a:r>
            <a:r>
              <a:rPr lang="nn-NO" altLang="ko-KR" b="1"/>
              <a:t>iframe </a:t>
            </a: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b="1"/>
              <a:t>]</a:t>
            </a:r>
            <a:endParaRPr lang="en-US" altLang="ko-KR"/>
          </a:p>
          <a:p>
            <a:r>
              <a:rPr lang="nn-NO" altLang="ko-KR"/>
              <a:t>&lt;iframe id="loginframe" name="loginframe" src="http://static.nid.naver.com/login2.nhn" </a:t>
            </a:r>
            <a:r>
              <a:rPr lang="en-US" altLang="ko-KR" b="1" u="sng"/>
              <a:t>title="</a:t>
            </a:r>
            <a:r>
              <a:rPr lang="ko-KR" altLang="en-US" b="1" u="sng"/>
              <a:t>로그인</a:t>
            </a:r>
            <a:r>
              <a:rPr lang="en-US" altLang="ko-KR" b="1" u="sng"/>
              <a:t>"</a:t>
            </a:r>
            <a:r>
              <a:rPr lang="en-US" altLang="ko-KR"/>
              <a:t> width="200" height="100" marginheight="0" marginwidth="0" scrolling="no” frameborder="0"&gt;</a:t>
            </a:r>
            <a:r>
              <a:rPr lang="ko-KR" altLang="en-US"/>
              <a:t>로그인</a:t>
            </a:r>
            <a:r>
              <a:rPr lang="en-US" altLang="ko-KR"/>
              <a:t>: &lt;a href=“#&gt;http://static.nid.naver.com/login2.nhn&lt;/a&gt;&lt;/ifra</a:t>
            </a:r>
          </a:p>
          <a:p>
            <a:r>
              <a:rPr lang="en-US" altLang="ko-KR"/>
              <a:t>me&gt;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31750" name="Picture 2" descr="C:\Users\anoju\Pictures\sp_mn201302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113" y="4221163"/>
            <a:ext cx="43815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3" descr="C:\Users\anoju\Pictures\회원가입 - 네이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3213100"/>
            <a:ext cx="153193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4" descr="C:\Users\anoju\Pictures\회원가입 - 네이버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50" y="3717925"/>
            <a:ext cx="15128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5" descr="C:\Users\anoju\Pictures\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150" y="5086350"/>
            <a:ext cx="1771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 bwMode="auto">
          <a:xfrm>
            <a:off x="128588" y="188913"/>
            <a:ext cx="8208962" cy="503237"/>
          </a:xfrm>
          <a:prstGeom prst="roundRect">
            <a:avLst/>
          </a:prstGeom>
          <a:solidFill>
            <a:srgbClr val="CD3525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</a:rPr>
              <a:t>그 이외 기타사항</a:t>
            </a:r>
          </a:p>
        </p:txBody>
      </p:sp>
      <p:sp>
        <p:nvSpPr>
          <p:cNvPr id="32771" name="TextBox 7"/>
          <p:cNvSpPr txBox="1">
            <a:spLocks noChangeArrowheads="1"/>
          </p:cNvSpPr>
          <p:nvPr/>
        </p:nvSpPr>
        <p:spPr bwMode="auto">
          <a:xfrm>
            <a:off x="273050" y="908050"/>
            <a:ext cx="9432925" cy="505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웹 페이지의 기본언어를 정확히 명시해야 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(&lt;html&gt;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lang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속성을 제공하는지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iso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표준언어 정의가 맞는지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마크업이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의미에 맞게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작성되야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제목요소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(h1~h6)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이나 리스트요소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ol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dl)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 의미에 맞게 태그를 활용한다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웹표준을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준수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해야하며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마크업에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오류가 없어야 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validater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로 확인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가능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아이디 중복사용 금지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속성 중복 사용 금지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태그 열고 닫음이 일치 여부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여는 태그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닫는 태그 누락여부 포함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태그의 정확한 중첩관계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열고 닫는 순서가 중첩되었는지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마크업이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의미에 맞게 순서대로 작성하면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탭키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이동 시 포커스가 순서에 맞게 이동되지만 순서가 꼭 변경 되야 할 경우</a:t>
            </a:r>
            <a:r>
              <a:rPr lang="ko-KR" altLang="en-US" sz="900" b="1" u="sng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u="sng" dirty="0" err="1">
                <a:latin typeface="맑은 고딕" pitchFamily="50" charset="-127"/>
                <a:ea typeface="맑은 고딕" pitchFamily="50" charset="-127"/>
              </a:rPr>
              <a:t>tabindex</a:t>
            </a:r>
            <a:r>
              <a:rPr lang="ko-KR" altLang="en-US" sz="900" b="1" u="sng" dirty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사용하여 순서를 지정한다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최대한 사용을 안 하는 게 좋다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tabindex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속성을 사용 할 수 있는 태그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&lt;a&gt;,&lt;area&gt;, &lt;button&gt;, &lt;input&gt;, &lt;object&gt;, &lt;select&gt;, &lt;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textarea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en-US" altLang="ko-KR" sz="900" b="1" u="sng" dirty="0" err="1">
                <a:latin typeface="맑은 고딕" pitchFamily="50" charset="-127"/>
                <a:ea typeface="맑은 고딕" pitchFamily="50" charset="-127"/>
              </a:rPr>
              <a:t>assesskey</a:t>
            </a:r>
            <a:r>
              <a:rPr lang="ko-KR" altLang="en-US" sz="900" b="1" u="sng" dirty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이용하여 키보드 단축키를 제공한다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있으며 사용시 웹브라우징 도구와 겹치지 않도록 유의해야 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꼭 써야 될 필요는 없음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assesskey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속성을 사용할 수 있는 태그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&lt;a&gt;,&lt;area&gt;, &lt;button&gt;, &lt;input&gt;,&lt;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lebel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&gt;, &lt;legend&gt;,&lt;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textarea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속성 값에 들어가는 특수기호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[&lt;,&gt;,”,’,&amp;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u="sng" dirty="0" err="1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900" b="1" u="sng" dirty="0">
                <a:latin typeface="맑은 고딕" pitchFamily="50" charset="-127"/>
                <a:ea typeface="맑은 고딕" pitchFamily="50" charset="-127"/>
              </a:rPr>
              <a:t> 코드로 변환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하여 사용한다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참고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URL: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  <a:hlinkClick r:id="rId2"/>
              </a:rPr>
              <a:t>http://w3schools.com/tags/ref_entities.asp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동영상이나 플래시 사용 시 자막이나 대체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컨텐츠를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제공 해야 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플래시 경우 플래시가 있는 버전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없는 버전으로 선택할 수 있는 인터페이스를 제공한다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깜빡이거나 번쩍이는 이미지를 사용해서는 안 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alert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창을 띄울 경우 사용자가 실수한 부분을 알려주어 다음 동작 시 해결 될 수 있어야 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아이디를 입력하세요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비밀번호 오류입니다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마우스로 이루어지는 기능적인 부분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hover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은 키보드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focus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로도 똑같이 제어가 가능해야 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Hover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에 적용된 효과를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focus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에도 똑같이 줘야한다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시간에 따라 움직이는 요소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롤링배너 등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는 정지 기능을 포함 해야 한다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주민번호나 전화번호 입력 시 자동으로 포커스가 넘어가는 오토포커스 기능은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위배사항이다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사이트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맵을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제공해야 하며 모든 메뉴에 접근이 가능해야 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자동 노출되어 본 페이지를 가려서는 안 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팝업이 필요할 경우 사용자에 의하여 제어가 가능한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제공해야 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맑은 고딕" pitchFamily="50" charset="-127"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글자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가독성이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떨어지는 장애인을 위해 글자크기를 제어 할 수 있는 기능을 제공한다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필수는 아닌 걸로 알고 있으나 많은 사이트가 적용 중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200472" y="6366453"/>
            <a:ext cx="9432925" cy="32316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퍼블리싱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단계에서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접근성을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맞추었다 하여도 개발단계에서  틀어질 수 있다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그러므로 개발자와 원활한 커뮤니케이션으로 잘 협력하여 풀어나가야 한다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44713" y="2636838"/>
            <a:ext cx="5400675" cy="280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접근성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가이드 문서는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기본적인 내용을 포함하고 있으며 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endParaRPr lang="en-US" altLang="ko-KR" sz="2000" b="1" dirty="0">
              <a:solidFill>
                <a:srgbClr val="FFFF00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프로젝트 상황에  따라 </a:t>
            </a:r>
            <a:r>
              <a:rPr lang="ko-KR" altLang="en-US" sz="2800" b="1" dirty="0">
                <a:solidFill>
                  <a:srgbClr val="FF3300"/>
                </a:solidFill>
                <a:latin typeface="+mn-ea"/>
              </a:rPr>
              <a:t>추가</a:t>
            </a:r>
            <a:r>
              <a:rPr lang="en-US" altLang="ko-KR" sz="2800" b="1" dirty="0">
                <a:solidFill>
                  <a:srgbClr val="FF3300"/>
                </a:solidFill>
                <a:latin typeface="+mn-ea"/>
              </a:rPr>
              <a:t>,</a:t>
            </a:r>
            <a:r>
              <a:rPr lang="ko-KR" altLang="en-US" sz="2800" b="1" dirty="0">
                <a:solidFill>
                  <a:srgbClr val="FF3300"/>
                </a:solidFill>
                <a:latin typeface="+mn-ea"/>
              </a:rPr>
              <a:t>변경 </a:t>
            </a:r>
            <a:r>
              <a:rPr lang="en-US" altLang="ko-KR" sz="2800" b="1" dirty="0">
                <a:solidFill>
                  <a:srgbClr val="FF3300"/>
                </a:solidFill>
                <a:latin typeface="+mn-ea"/>
              </a:rPr>
              <a:t/>
            </a:r>
            <a:br>
              <a:rPr lang="en-US" altLang="ko-KR" sz="2800" b="1" dirty="0">
                <a:solidFill>
                  <a:srgbClr val="FF3300"/>
                </a:solidFill>
                <a:latin typeface="+mn-ea"/>
              </a:rPr>
            </a:br>
            <a:endParaRPr lang="en-US" altLang="ko-KR" sz="2800" b="1" dirty="0">
              <a:solidFill>
                <a:srgbClr val="FF3300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000" b="1" dirty="0">
                <a:solidFill>
                  <a:srgbClr val="FFFF00"/>
                </a:solidFill>
                <a:latin typeface="+mn-ea"/>
              </a:rPr>
              <a:t>될 수 있습니다</a:t>
            </a:r>
            <a:r>
              <a:rPr lang="en-US" altLang="ko-KR" sz="2000" b="1" dirty="0">
                <a:solidFill>
                  <a:srgbClr val="FFFF00"/>
                </a:solidFill>
                <a:latin typeface="+mn-ea"/>
              </a:rPr>
              <a:t>.</a:t>
            </a:r>
          </a:p>
          <a:p>
            <a:pPr algn="ctr"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스토리보드서식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5">
      <a:majorFont>
        <a:latin typeface="맑은 고딕"/>
        <a:ea typeface="맑은 고딕"/>
        <a:cs typeface=""/>
      </a:majorFont>
      <a:minorFont>
        <a:latin typeface="Verdan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algn="ctr">
          <a:solidFill>
            <a:srgbClr val="FF0000"/>
          </a:solidFill>
          <a:round/>
          <a:headEnd/>
          <a:tailEnd/>
        </a:ln>
      </a:spPr>
      <a:bodyPr wrap="none" anchor="ctr"/>
      <a:lstStyle>
        <a:defPPr algn="ctr">
          <a:spcBef>
            <a:spcPct val="50000"/>
          </a:spcBef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20060</TotalTime>
  <Words>1539</Words>
  <Application>Microsoft Office PowerPoint</Application>
  <PresentationFormat>A4 용지(210x297mm)</PresentationFormat>
  <Paragraphs>197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스토리보드서식</vt:lpstr>
      <vt:lpstr>디자인 사용자 지정</vt:lpstr>
      <vt:lpstr>Publish Guide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피싱트리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[menu : Discovery]</dc:title>
  <dc:creator>김윤희</dc:creator>
  <cp:lastModifiedBy>a</cp:lastModifiedBy>
  <cp:revision>1795</cp:revision>
  <dcterms:created xsi:type="dcterms:W3CDTF">2009-08-19T07:46:47Z</dcterms:created>
  <dcterms:modified xsi:type="dcterms:W3CDTF">2013-05-08T06:01:30Z</dcterms:modified>
</cp:coreProperties>
</file>