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8074" r:id="rId2"/>
  </p:sldMasterIdLst>
  <p:notesMasterIdLst>
    <p:notesMasterId r:id="rId12"/>
  </p:notesMasterIdLst>
  <p:handoutMasterIdLst>
    <p:handoutMasterId r:id="rId13"/>
  </p:handoutMasterIdLst>
  <p:sldIdLst>
    <p:sldId id="637" r:id="rId3"/>
    <p:sldId id="638" r:id="rId4"/>
    <p:sldId id="720" r:id="rId5"/>
    <p:sldId id="711" r:id="rId6"/>
    <p:sldId id="719" r:id="rId7"/>
    <p:sldId id="723" r:id="rId8"/>
    <p:sldId id="721" r:id="rId9"/>
    <p:sldId id="722" r:id="rId10"/>
    <p:sldId id="718" r:id="rId11"/>
  </p:sldIdLst>
  <p:sldSz cx="9906000" cy="6858000" type="A4"/>
  <p:notesSz cx="6669088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0000FF"/>
    <a:srgbClr val="CD3525"/>
    <a:srgbClr val="FF3300"/>
    <a:srgbClr val="FFFF00"/>
    <a:srgbClr val="000000"/>
    <a:srgbClr val="FF9900"/>
    <a:srgbClr val="19194D"/>
    <a:srgbClr val="7F7F7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26" autoAdjust="0"/>
    <p:restoredTop sz="99729" autoAdjust="0"/>
  </p:normalViewPr>
  <p:slideViewPr>
    <p:cSldViewPr>
      <p:cViewPr varScale="1">
        <p:scale>
          <a:sx n="79" d="100"/>
          <a:sy n="79" d="100"/>
        </p:scale>
        <p:origin x="-1578" y="-84"/>
      </p:cViewPr>
      <p:guideLst>
        <p:guide orient="horz" pos="3067"/>
        <p:guide pos="35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712" y="-78"/>
      </p:cViewPr>
      <p:guideLst>
        <p:guide orient="horz" pos="3127"/>
        <p:guide pos="210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0838" cy="496888"/>
          </a:xfrm>
          <a:prstGeom prst="rect">
            <a:avLst/>
          </a:prstGeom>
        </p:spPr>
        <p:txBody>
          <a:bodyPr vert="horz" lIns="90855" tIns="45427" rIns="90855" bIns="45427" rtlCol="0"/>
          <a:lstStyle>
            <a:lvl1pPr algn="l">
              <a:spcBef>
                <a:spcPct val="50000"/>
              </a:spcBef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776663" y="0"/>
            <a:ext cx="2890837" cy="496888"/>
          </a:xfrm>
          <a:prstGeom prst="rect">
            <a:avLst/>
          </a:prstGeom>
        </p:spPr>
        <p:txBody>
          <a:bodyPr vert="horz" lIns="90855" tIns="45427" rIns="90855" bIns="45427" rtlCol="0"/>
          <a:lstStyle>
            <a:lvl1pPr algn="r">
              <a:spcBef>
                <a:spcPct val="50000"/>
              </a:spcBef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E11BA9C-817A-4E65-A4B2-959C301B409C}" type="datetimeFigureOut">
              <a:rPr lang="ko-KR" altLang="en-US"/>
              <a:pPr>
                <a:defRPr/>
              </a:pPr>
              <a:t>2013-03-21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90838" cy="496888"/>
          </a:xfrm>
          <a:prstGeom prst="rect">
            <a:avLst/>
          </a:prstGeom>
        </p:spPr>
        <p:txBody>
          <a:bodyPr vert="horz" lIns="90855" tIns="45427" rIns="90855" bIns="45427" rtlCol="0" anchor="b"/>
          <a:lstStyle>
            <a:lvl1pPr algn="l">
              <a:spcBef>
                <a:spcPct val="50000"/>
              </a:spcBef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776663" y="9429750"/>
            <a:ext cx="2890837" cy="496888"/>
          </a:xfrm>
          <a:prstGeom prst="rect">
            <a:avLst/>
          </a:prstGeom>
        </p:spPr>
        <p:txBody>
          <a:bodyPr vert="horz" lIns="90855" tIns="45427" rIns="90855" bIns="45427" rtlCol="0" anchor="b"/>
          <a:lstStyle>
            <a:lvl1pPr algn="r">
              <a:spcBef>
                <a:spcPct val="50000"/>
              </a:spcBef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33FAA86-87AE-404E-BF11-5A8D8659C1D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0838" cy="496888"/>
          </a:xfrm>
          <a:prstGeom prst="rect">
            <a:avLst/>
          </a:prstGeom>
        </p:spPr>
        <p:txBody>
          <a:bodyPr vert="horz" lIns="90855" tIns="45427" rIns="90855" bIns="45427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776663" y="0"/>
            <a:ext cx="2890837" cy="496888"/>
          </a:xfrm>
          <a:prstGeom prst="rect">
            <a:avLst/>
          </a:prstGeom>
        </p:spPr>
        <p:txBody>
          <a:bodyPr vert="horz" lIns="90855" tIns="45427" rIns="90855" bIns="45427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DBD5B49E-886A-45DC-B391-1D2C69D7B9B0}" type="datetimeFigureOut">
              <a:rPr lang="ko-KR" altLang="en-US"/>
              <a:pPr>
                <a:defRPr/>
              </a:pPr>
              <a:t>2013-03-21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46113" y="744538"/>
            <a:ext cx="537686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855" tIns="45427" rIns="90855" bIns="45427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66750" y="4716463"/>
            <a:ext cx="5335588" cy="4467225"/>
          </a:xfrm>
          <a:prstGeom prst="rect">
            <a:avLst/>
          </a:prstGeom>
        </p:spPr>
        <p:txBody>
          <a:bodyPr vert="horz" lIns="90855" tIns="45427" rIns="90855" bIns="45427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890838" cy="496888"/>
          </a:xfrm>
          <a:prstGeom prst="rect">
            <a:avLst/>
          </a:prstGeom>
        </p:spPr>
        <p:txBody>
          <a:bodyPr vert="horz" lIns="90855" tIns="45427" rIns="90855" bIns="45427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776663" y="9429750"/>
            <a:ext cx="2890837" cy="496888"/>
          </a:xfrm>
          <a:prstGeom prst="rect">
            <a:avLst/>
          </a:prstGeom>
        </p:spPr>
        <p:txBody>
          <a:bodyPr vert="horz" lIns="90855" tIns="45427" rIns="90855" bIns="45427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2AB39FE-7168-48AC-9026-D5A2A06C686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 bwMode="auto">
          <a:xfrm>
            <a:off x="242888" y="3571875"/>
            <a:ext cx="9496425" cy="31432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4" name="Rectangle 28"/>
          <p:cNvSpPr>
            <a:spLocks noChangeArrowheads="1"/>
          </p:cNvSpPr>
          <p:nvPr/>
        </p:nvSpPr>
        <p:spPr bwMode="auto">
          <a:xfrm>
            <a:off x="0" y="0"/>
            <a:ext cx="9906000" cy="4000500"/>
          </a:xfrm>
          <a:prstGeom prst="rect">
            <a:avLst/>
          </a:prstGeom>
          <a:solidFill>
            <a:srgbClr val="8EC22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kumimoji="0"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338388" y="6132513"/>
            <a:ext cx="45513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ko-KR" sz="600" b="1" i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Proprietary and Confidential</a:t>
            </a:r>
            <a:r>
              <a:rPr kumimoji="0" lang="en-US" altLang="ko-KR" sz="600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 Copyright ⓒ 2010 Fishingtree, Inc.  All rights reserved.</a:t>
            </a:r>
          </a:p>
          <a:p>
            <a:pPr>
              <a:defRPr/>
            </a:pPr>
            <a:r>
              <a:rPr kumimoji="0" lang="en-US" altLang="ko-KR" sz="600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No part of this proposal may be reproduced, stored in a retrieval system, or transmitted in any form or by any means</a:t>
            </a:r>
          </a:p>
          <a:p>
            <a:pPr>
              <a:defRPr/>
            </a:pPr>
            <a:r>
              <a:rPr kumimoji="0" lang="en-US" altLang="ko-KR" sz="600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--electronics, mechanical, photocopying, recording, or otherwise-- without the permission of Fishing Tree, Inc.</a:t>
            </a:r>
          </a:p>
        </p:txBody>
      </p:sp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132513"/>
            <a:ext cx="1827213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0" y="6572250"/>
            <a:ext cx="9906000" cy="285750"/>
          </a:xfrm>
          <a:prstGeom prst="rect">
            <a:avLst/>
          </a:prstGeom>
          <a:solidFill>
            <a:srgbClr val="8EC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Ins="9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0" y="285750"/>
            <a:ext cx="250825" cy="6429375"/>
          </a:xfrm>
          <a:prstGeom prst="rect">
            <a:avLst/>
          </a:prstGeom>
          <a:solidFill>
            <a:srgbClr val="8EC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Ins="9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9652000" y="285750"/>
            <a:ext cx="250825" cy="6572250"/>
          </a:xfrm>
          <a:prstGeom prst="rect">
            <a:avLst/>
          </a:prstGeom>
          <a:solidFill>
            <a:srgbClr val="8EC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Ins="9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8647" y="2214554"/>
            <a:ext cx="4857784" cy="428628"/>
          </a:xfrm>
          <a:prstGeom prst="rect">
            <a:avLst/>
          </a:prstGeom>
        </p:spPr>
        <p:txBody>
          <a:bodyPr/>
          <a:lstStyle>
            <a:lvl1pPr algn="l">
              <a:defRPr kumimoji="0" lang="ko-KR" altLang="en-US" sz="2800" b="1" kern="1200" dirty="0">
                <a:solidFill>
                  <a:schemeClr val="bg1"/>
                </a:solidFill>
                <a:latin typeface="Verdana" pitchFamily="34" charset="0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전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왼쪽 화살표 1"/>
          <p:cNvSpPr/>
          <p:nvPr/>
        </p:nvSpPr>
        <p:spPr bwMode="auto">
          <a:xfrm>
            <a:off x="8120063" y="6500813"/>
            <a:ext cx="1214437" cy="357187"/>
          </a:xfrm>
          <a:prstGeom prst="leftArrow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ko-KR" altLang="en-US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이전페이지 이어서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이전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/>
          <p:cNvSpPr>
            <a:spLocks noChangeArrowheads="1"/>
          </p:cNvSpPr>
          <p:nvPr userDrawn="1"/>
        </p:nvSpPr>
        <p:spPr bwMode="auto">
          <a:xfrm>
            <a:off x="0" y="0"/>
            <a:ext cx="9906000" cy="6858000"/>
          </a:xfrm>
          <a:prstGeom prst="rect">
            <a:avLst/>
          </a:prstGeom>
          <a:solidFill>
            <a:srgbClr val="8EC22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kumimoji="0" lang="ko-KR" altLang="ko-KR" sz="18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B7079E-0E51-4CF3-8246-AA50DAA6178D}" type="datetimeFigureOut">
              <a:rPr lang="ko-KR" altLang="en-US"/>
              <a:pPr>
                <a:defRPr/>
              </a:pPr>
              <a:t>2013-03-21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E089E-B1E5-48B9-B845-10A611763F2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FEF03B-F7ED-4E64-BE72-EE349E0791C9}" type="datetimeFigureOut">
              <a:rPr lang="ko-KR" altLang="en-US"/>
              <a:pPr>
                <a:defRPr/>
              </a:pPr>
              <a:t>2013-03-21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DC4CC-61BC-4EA1-B1B9-7B700878B7F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86F005-3D09-4B38-A4DB-94B86B22B5CE}" type="datetimeFigureOut">
              <a:rPr lang="ko-KR" altLang="en-US"/>
              <a:pPr>
                <a:defRPr/>
              </a:pPr>
              <a:t>2013-03-21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E93FC-7882-4CD3-AD14-F13EFC0358A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7155C3-78F2-4B6A-B582-85819B8264CD}" type="datetimeFigureOut">
              <a:rPr lang="ko-KR" altLang="en-US"/>
              <a:pPr>
                <a:defRPr/>
              </a:pPr>
              <a:t>2013-03-21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D9230-03A8-4038-9623-1DF524D4285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A0D3D9-4B20-4A17-B4DD-B35D869D45CD}" type="datetimeFigureOut">
              <a:rPr lang="ko-KR" altLang="en-US"/>
              <a:pPr>
                <a:defRPr/>
              </a:pPr>
              <a:t>2013-03-21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149FF9-3B84-4A66-A702-782ED75EA6C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5EB71-24A9-4CA2-9F49-1AC58228BE9C}" type="datetimeFigureOut">
              <a:rPr lang="ko-KR" altLang="en-US"/>
              <a:pPr>
                <a:defRPr/>
              </a:pPr>
              <a:t>2013-03-21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9C15B-05C3-4885-891A-C46AC2D6C39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8546F-BC33-4F65-A584-6D07128831A9}" type="datetimeFigureOut">
              <a:rPr lang="ko-KR" altLang="en-US"/>
              <a:pPr>
                <a:defRPr/>
              </a:pPr>
              <a:t>2013-03-21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F4A5AD-A688-4333-A5A9-11725C2CC64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BBB299-A300-4628-9CD7-2F3A10EECACF}" type="datetimeFigureOut">
              <a:rPr lang="ko-KR" altLang="en-US"/>
              <a:pPr>
                <a:defRPr/>
              </a:pPr>
              <a:t>2013-03-21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5CF16-6861-469C-95C7-2B4B28CF666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변경이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5D3855-22A9-4F99-AECD-FE02ADFAD0F9}" type="datetimeFigureOut">
              <a:rPr lang="ko-KR" altLang="en-US"/>
              <a:pPr>
                <a:defRPr/>
              </a:pPr>
              <a:t>2013-03-21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84DFB5-5930-4400-BF60-29AF6E98505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B389D8-F98E-449B-BE99-3BF5C21AD973}" type="datetimeFigureOut">
              <a:rPr lang="ko-KR" altLang="en-US"/>
              <a:pPr>
                <a:defRPr/>
              </a:pPr>
              <a:t>2013-03-21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BE368-1F80-4381-AF21-4A6EB014E24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BD3589-432E-4AFF-84C4-FD68846D7A8B}" type="datetimeFigureOut">
              <a:rPr lang="ko-KR" altLang="en-US"/>
              <a:pPr>
                <a:defRPr/>
              </a:pPr>
              <a:t>2013-03-21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53DB39-DD44-44A9-8E92-A250BA0D08B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샘플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 bwMode="auto"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9453563" y="103188"/>
            <a:ext cx="3143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fld id="{DAE4DCC5-A950-496A-8F5F-73EEB0163F2F}" type="slidenum"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HDCardB" pitchFamily="18" charset="-127"/>
                <a:ea typeface="HDCardB" pitchFamily="18" charset="-127"/>
              </a:rPr>
              <a:pPr algn="ctr">
                <a:defRPr/>
              </a:pPr>
              <a:t>‹#›</a:t>
            </a:fld>
            <a:endParaRPr lang="ko-KR" altLang="en-US" dirty="0" err="1">
              <a:solidFill>
                <a:schemeClr val="tx1">
                  <a:lumMod val="50000"/>
                  <a:lumOff val="50000"/>
                </a:schemeClr>
              </a:solidFill>
              <a:latin typeface="HDCardB" pitchFamily="18" charset="-127"/>
              <a:ea typeface="HDCardB" pitchFamily="18" charset="-127"/>
            </a:endParaRPr>
          </a:p>
        </p:txBody>
      </p:sp>
      <p:sp>
        <p:nvSpPr>
          <p:cNvPr id="3" name="제목 개체 틀 1"/>
          <p:cNvSpPr>
            <a:spLocks noGrp="1"/>
          </p:cNvSpPr>
          <p:nvPr>
            <p:ph type="title"/>
          </p:nvPr>
        </p:nvSpPr>
        <p:spPr>
          <a:xfrm>
            <a:off x="488504" y="476672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이전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97964" y="1428736"/>
            <a:ext cx="3111966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300" endPos="55000" dir="5400000" sy="-100000" algn="bl" rotWithShape="0"/>
          </a:effectLst>
        </p:spPr>
      </p:pic>
      <p:sp>
        <p:nvSpPr>
          <p:cNvPr id="3" name="Rectangle 28"/>
          <p:cNvSpPr>
            <a:spLocks noChangeArrowheads="1"/>
          </p:cNvSpPr>
          <p:nvPr userDrawn="1"/>
        </p:nvSpPr>
        <p:spPr bwMode="auto">
          <a:xfrm>
            <a:off x="0" y="1428736"/>
            <a:ext cx="6810388" cy="2357454"/>
          </a:xfrm>
          <a:prstGeom prst="rect">
            <a:avLst/>
          </a:prstGeom>
          <a:solidFill>
            <a:srgbClr val="8EC223"/>
          </a:solidFill>
          <a:ln w="9525">
            <a:noFill/>
            <a:miter lim="800000"/>
            <a:headEnd/>
            <a:tailEnd/>
          </a:ln>
          <a:effectLst>
            <a:reflection blurRad="6350" stA="50000" endA="300" endPos="55000" dir="5400000" sy="-100000" algn="bl" rotWithShape="0"/>
          </a:effectLst>
        </p:spPr>
        <p:txBody>
          <a:bodyPr wrap="none" anchor="ctr"/>
          <a:lstStyle/>
          <a:p>
            <a:pPr algn="ctr">
              <a:defRPr/>
            </a:pPr>
            <a:endParaRPr kumimoji="0"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 bwMode="auto">
          <a:xfrm>
            <a:off x="6310313" y="3571875"/>
            <a:ext cx="3429000" cy="31432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" name="Rectangle 28"/>
          <p:cNvSpPr>
            <a:spLocks noChangeArrowheads="1"/>
          </p:cNvSpPr>
          <p:nvPr/>
        </p:nvSpPr>
        <p:spPr bwMode="auto">
          <a:xfrm>
            <a:off x="0" y="0"/>
            <a:ext cx="9906000" cy="4000500"/>
          </a:xfrm>
          <a:prstGeom prst="rect">
            <a:avLst/>
          </a:prstGeom>
          <a:solidFill>
            <a:srgbClr val="8EC22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kumimoji="0" lang="ko-KR" altLang="ko-KR" sz="18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338388" y="6132513"/>
            <a:ext cx="45513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ko-KR" sz="600" b="1" i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Proprietary and Confidential</a:t>
            </a:r>
            <a:r>
              <a:rPr kumimoji="0" lang="en-US" altLang="ko-KR" sz="600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 Copyright ⓒ 2008 Fishingtree, Inc.  All rights reserved.</a:t>
            </a:r>
          </a:p>
          <a:p>
            <a:pPr>
              <a:defRPr/>
            </a:pPr>
            <a:r>
              <a:rPr kumimoji="0" lang="en-US" altLang="ko-KR" sz="600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No part of this proposal may be reproduced, stored in a retrieval system, or transmitted in any form or by any means</a:t>
            </a:r>
          </a:p>
          <a:p>
            <a:pPr>
              <a:defRPr/>
            </a:pPr>
            <a:r>
              <a:rPr kumimoji="0" lang="en-US" altLang="ko-KR" sz="600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--electronics, mechanical, photocopying, recording, or otherwise-- without the permission of Fishing Tree, Inc.</a:t>
            </a:r>
          </a:p>
        </p:txBody>
      </p:sp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132513"/>
            <a:ext cx="1827213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0" y="6572250"/>
            <a:ext cx="9906000" cy="285750"/>
          </a:xfrm>
          <a:prstGeom prst="rect">
            <a:avLst/>
          </a:prstGeom>
          <a:solidFill>
            <a:srgbClr val="8EC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Ins="9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00" dirty="0">
              <a:solidFill>
                <a:srgbClr val="FFFFFF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285750"/>
            <a:ext cx="250825" cy="6429375"/>
          </a:xfrm>
          <a:prstGeom prst="rect">
            <a:avLst/>
          </a:prstGeom>
          <a:solidFill>
            <a:srgbClr val="8EC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Ins="9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00" dirty="0">
              <a:solidFill>
                <a:srgbClr val="FFFFFF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652000" y="285750"/>
            <a:ext cx="250825" cy="6572250"/>
          </a:xfrm>
          <a:prstGeom prst="rect">
            <a:avLst/>
          </a:prstGeom>
          <a:solidFill>
            <a:srgbClr val="8EC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Ins="9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00" dirty="0">
              <a:solidFill>
                <a:srgbClr val="FFFFFF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8647" y="2214554"/>
            <a:ext cx="4857784" cy="428628"/>
          </a:xfrm>
          <a:prstGeom prst="rect">
            <a:avLst/>
          </a:prstGeom>
        </p:spPr>
        <p:txBody>
          <a:bodyPr/>
          <a:lstStyle>
            <a:lvl1pPr algn="l">
              <a:defRPr kumimoji="0" lang="ko-KR" altLang="en-US" sz="2800" b="1" kern="1200" dirty="0">
                <a:solidFill>
                  <a:schemeClr val="bg1"/>
                </a:solidFill>
                <a:latin typeface="Verdana" pitchFamily="34" charset="0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9469438" y="460375"/>
            <a:ext cx="3143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1FAB58A3-CDD9-47FE-A4D9-CDEA00F751B1}" type="slidenum">
              <a:rPr lang="ko-KR" altLang="en-US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‹#›</a:t>
            </a:fld>
            <a:endParaRPr lang="ko-KR" altLang="en-US" dirty="0" err="1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다음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오른쪽 화살표 1"/>
          <p:cNvSpPr/>
          <p:nvPr/>
        </p:nvSpPr>
        <p:spPr bwMode="auto">
          <a:xfrm>
            <a:off x="8167688" y="6500813"/>
            <a:ext cx="1214437" cy="357187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ko-KR" altLang="en-US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다음페이지 계속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전다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오른쪽 화살표 1"/>
          <p:cNvSpPr/>
          <p:nvPr/>
        </p:nvSpPr>
        <p:spPr bwMode="auto">
          <a:xfrm>
            <a:off x="8167688" y="6219825"/>
            <a:ext cx="1214437" cy="35718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ko-KR" altLang="en-US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다음페이지 계속</a:t>
            </a:r>
          </a:p>
        </p:txBody>
      </p:sp>
      <p:sp>
        <p:nvSpPr>
          <p:cNvPr id="3" name="왼쪽 화살표 2"/>
          <p:cNvSpPr/>
          <p:nvPr/>
        </p:nvSpPr>
        <p:spPr bwMode="auto">
          <a:xfrm>
            <a:off x="8120063" y="6500813"/>
            <a:ext cx="1214437" cy="357187"/>
          </a:xfrm>
          <a:prstGeom prst="leftArrow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ko-KR" altLang="en-US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이전페이지 이어서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0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524875" y="142875"/>
            <a:ext cx="871538" cy="16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8284" r:id="rId1"/>
    <p:sldLayoutId id="2147488285" r:id="rId2"/>
    <p:sldLayoutId id="2147488286" r:id="rId3"/>
    <p:sldLayoutId id="2147488287" r:id="rId4"/>
    <p:sldLayoutId id="2147488288" r:id="rId5"/>
    <p:sldLayoutId id="2147488289" r:id="rId6"/>
    <p:sldLayoutId id="2147488290" r:id="rId7"/>
    <p:sldLayoutId id="2147488291" r:id="rId8"/>
    <p:sldLayoutId id="2147488292" r:id="rId9"/>
    <p:sldLayoutId id="2147488293" r:id="rId10"/>
    <p:sldLayoutId id="2147488294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BF6E448-6E05-4646-A6B3-424EF7C25B5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295" r:id="rId1"/>
    <p:sldLayoutId id="2147488296" r:id="rId2"/>
    <p:sldLayoutId id="2147488297" r:id="rId3"/>
    <p:sldLayoutId id="2147488298" r:id="rId4"/>
    <p:sldLayoutId id="2147488299" r:id="rId5"/>
    <p:sldLayoutId id="2147488300" r:id="rId6"/>
    <p:sldLayoutId id="2147488301" r:id="rId7"/>
    <p:sldLayoutId id="2147488302" r:id="rId8"/>
    <p:sldLayoutId id="2147488303" r:id="rId9"/>
    <p:sldLayoutId id="2147488304" r:id="rId10"/>
    <p:sldLayoutId id="2147488305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3schools.com/tags/ref_entities.asp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828675" y="2214563"/>
            <a:ext cx="2755900" cy="428625"/>
          </a:xfrm>
        </p:spPr>
        <p:txBody>
          <a:bodyPr/>
          <a:lstStyle/>
          <a:p>
            <a:pPr>
              <a:defRPr/>
            </a:pPr>
            <a:r>
              <a:rPr lang="en-US" altLang="ko-KR" smtClean="0">
                <a:latin typeface="맑은 고딕" pitchFamily="50" charset="-127"/>
              </a:rPr>
              <a:t>Publish Guide</a:t>
            </a:r>
            <a:endParaRPr/>
          </a:p>
        </p:txBody>
      </p:sp>
      <p:sp>
        <p:nvSpPr>
          <p:cNvPr id="25603" name="Text Box 7"/>
          <p:cNvSpPr txBox="1">
            <a:spLocks noChangeArrowheads="1"/>
          </p:cNvSpPr>
          <p:nvPr/>
        </p:nvSpPr>
        <p:spPr bwMode="auto">
          <a:xfrm>
            <a:off x="803275" y="1571625"/>
            <a:ext cx="20653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2400" b="1">
                <a:solidFill>
                  <a:schemeClr val="bg1"/>
                </a:solidFill>
                <a:latin typeface="Verdana" pitchFamily="34" charset="0"/>
                <a:ea typeface="맑은 고딕" pitchFamily="50" charset="-127"/>
              </a:rPr>
              <a:t>fishingtree</a:t>
            </a:r>
          </a:p>
        </p:txBody>
      </p:sp>
      <p:graphicFrame>
        <p:nvGraphicFramePr>
          <p:cNvPr id="6" name="Group 139"/>
          <p:cNvGraphicFramePr>
            <a:graphicFrameLocks noGrp="1"/>
          </p:cNvGraphicFramePr>
          <p:nvPr/>
        </p:nvGraphicFramePr>
        <p:xfrm>
          <a:off x="2381250" y="4357688"/>
          <a:ext cx="5532437" cy="975320"/>
        </p:xfrm>
        <a:graphic>
          <a:graphicData uri="http://schemas.openxmlformats.org/drawingml/2006/table">
            <a:tbl>
              <a:tblPr/>
              <a:tblGrid>
                <a:gridCol w="1300162"/>
                <a:gridCol w="1409700"/>
                <a:gridCol w="1347788"/>
                <a:gridCol w="1474787"/>
              </a:tblGrid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</a:p>
                  </a:txBody>
                  <a:tcPr marL="91429" marR="91429" marT="45715" marB="45715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웹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접근성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관련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퍼블리싱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가이드 문서</a:t>
                      </a:r>
                      <a:endParaRPr lang="ko-KR" altLang="en-US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91429" marR="91429" marT="45715" marB="45715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V1.00</a:t>
                      </a:r>
                    </a:p>
                  </a:txBody>
                  <a:tcPr marL="91429" marR="91429" marT="45715" marB="4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소속</a:t>
                      </a:r>
                    </a:p>
                  </a:txBody>
                  <a:tcPr marL="91429" marR="91429" marT="45715" marB="45715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안효주 대리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marL="91429" marR="91429" marT="45715" marB="4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2012.03.10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승인자</a:t>
                      </a:r>
                    </a:p>
                  </a:txBody>
                  <a:tcPr marL="91429" marR="91429" marT="45715" marB="45715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승인일</a:t>
                      </a:r>
                    </a:p>
                  </a:txBody>
                  <a:tcPr marL="91429" marR="91429" marT="45715" marB="4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00025" y="765175"/>
          <a:ext cx="9085293" cy="5610000"/>
        </p:xfrm>
        <a:graphic>
          <a:graphicData uri="http://schemas.openxmlformats.org/drawingml/2006/table">
            <a:tbl>
              <a:tblPr/>
              <a:tblGrid>
                <a:gridCol w="777032"/>
                <a:gridCol w="6022246"/>
                <a:gridCol w="1057110"/>
                <a:gridCol w="1228905"/>
              </a:tblGrid>
              <a:tr h="0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  <a:cs typeface="Times New Roman" pitchFamily="18" charset="0"/>
                        </a:rPr>
                        <a:t>버전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  <a:cs typeface="Times New Roman" pitchFamily="18" charset="0"/>
                        </a:rPr>
                        <a:t>변경 내용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  <a:cs typeface="Times New Roman" pitchFamily="18" charset="0"/>
                        </a:rPr>
                        <a:t>작성자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  <a:cs typeface="Times New Roman" pitchFamily="18" charset="0"/>
                        </a:rPr>
                        <a:t>작성일자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  <a:cs typeface="Times New Roman" pitchFamily="18" charset="0"/>
                        </a:rPr>
                        <a:t>1.00</a:t>
                      </a:r>
                      <a:endParaRPr kumimoji="0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  <a:cs typeface="Times New Roman" pitchFamily="18" charset="0"/>
                        </a:rPr>
                        <a:t>Html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  <a:cs typeface="Times New Roman" pitchFamily="18" charset="0"/>
                        </a:rPr>
                        <a:t>가이드 문서 작성</a:t>
                      </a:r>
                      <a:endParaRPr kumimoji="0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  <a:cs typeface="Times New Roman" pitchFamily="18" charset="0"/>
                        </a:rPr>
                        <a:t>안효주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  <a:cs typeface="Times New Roman" pitchFamily="18" charset="0"/>
                        </a:rPr>
                        <a:t>2013.03.04</a:t>
                      </a:r>
                      <a:endParaRPr kumimoji="0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0" marR="0" lvl="0" indent="-22860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0" marR="0" lvl="0" indent="-22860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0" marR="0" lvl="0" indent="-22860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0" marR="0" lvl="0" indent="-22860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0" marR="0" lvl="0" indent="-22860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0" marR="0" lvl="0" indent="-22860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0" marR="0" lvl="0" indent="-22860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0" marR="0" lvl="0" indent="-22860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0" marR="0" lvl="0" indent="-22860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0" marR="0" lvl="0" indent="-22860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0" marR="0" lvl="0" indent="-22860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0" marR="0" lvl="0" indent="-22860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0" marR="0" lvl="0" indent="-22860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0" marR="0" lvl="0" indent="-22860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0" marR="0" lvl="0" indent="-22860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0" marR="0" lvl="0" indent="-22860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0" marR="0" lvl="0" indent="-22860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0" marR="0" lvl="0" indent="-22860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0" marR="0" lvl="0" indent="-22860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0" marR="0" lvl="0" indent="-22860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0" marR="0" lvl="0" indent="-22860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0" marR="0" lvl="0" indent="-22860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제목 135"/>
          <p:cNvSpPr txBox="1">
            <a:spLocks/>
          </p:cNvSpPr>
          <p:nvPr/>
        </p:nvSpPr>
        <p:spPr bwMode="auto">
          <a:xfrm>
            <a:off x="200025" y="142875"/>
            <a:ext cx="8097838" cy="5048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r>
              <a:rPr lang="en-US" altLang="ko-KR" sz="2000" b="1" kern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Revision History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 bwMode="auto">
          <a:xfrm>
            <a:off x="128588" y="188913"/>
            <a:ext cx="8208962" cy="503237"/>
          </a:xfrm>
          <a:prstGeom prst="roundRect">
            <a:avLst/>
          </a:prstGeom>
          <a:solidFill>
            <a:srgbClr val="CD3525"/>
          </a:solidFill>
          <a:ln w="12700" algn="ctr">
            <a:noFill/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Title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태그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, skip navigation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제공</a:t>
            </a:r>
            <a:endParaRPr lang="ko-KR" altLang="en-US" sz="10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7651" name="TextBox 7"/>
          <p:cNvSpPr txBox="1">
            <a:spLocks noChangeArrowheads="1"/>
          </p:cNvSpPr>
          <p:nvPr/>
        </p:nvSpPr>
        <p:spPr bwMode="auto">
          <a:xfrm>
            <a:off x="415925" y="908050"/>
            <a:ext cx="8208963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페이지에 제목이라 할수 있는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&lt;title&gt;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태그에는 간략하게 페이지 별로 페이지의 대한 정보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만을 입력하다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 무의미한 기호나 텍스트는 넣지 않는다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장애인을 위해 리더기가 내용을 건너 뛸 수 있게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skip navigarion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을 제공한다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skip navigarion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은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장애인을 위한 내용이기에 화면상에 보이지 않게 처리해도 무방하다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7652" name="직사각형 9"/>
          <p:cNvSpPr>
            <a:spLocks noChangeArrowheads="1"/>
          </p:cNvSpPr>
          <p:nvPr/>
        </p:nvSpPr>
        <p:spPr bwMode="auto">
          <a:xfrm>
            <a:off x="488950" y="2205038"/>
            <a:ext cx="7488238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/>
              <a:t>&lt;!DOCTYPE html PUBLIC "-//W3C//DTD XHTML 1.0 Transitional//EN"  "http://www.w3.org/TR/xhtml1/DTD/xhtml1-transitional.dtd"&gt;</a:t>
            </a:r>
          </a:p>
          <a:p>
            <a:r>
              <a:rPr lang="en-US" altLang="ko-KR"/>
              <a:t>&lt;html xmlns="http://www.w3.org/1999/xhtml" xml:lang="ko" lang="ko"&gt;</a:t>
            </a:r>
          </a:p>
          <a:p>
            <a:r>
              <a:rPr lang="en-US" altLang="ko-KR"/>
              <a:t>&lt;head&gt;</a:t>
            </a:r>
          </a:p>
          <a:p>
            <a:r>
              <a:rPr lang="en-US" altLang="ko-KR"/>
              <a:t>&lt;meta http-equiv="Content-Type" content="text/html; charset=utf-8" /&gt;</a:t>
            </a:r>
          </a:p>
          <a:p>
            <a:r>
              <a:rPr lang="en-US" altLang="ko-KR" b="1" u="sng"/>
              <a:t>&lt;title&gt;</a:t>
            </a:r>
            <a:r>
              <a:rPr lang="ko-KR" altLang="en-US" b="1" u="sng"/>
              <a:t>공지사항 </a:t>
            </a:r>
            <a:r>
              <a:rPr lang="en-US" altLang="ko-KR" b="1" u="sng"/>
              <a:t>:: </a:t>
            </a:r>
            <a:r>
              <a:rPr lang="ko-KR" altLang="en-US" b="1" u="sng"/>
              <a:t>피싱트리</a:t>
            </a:r>
            <a:r>
              <a:rPr lang="en-US" altLang="ko-KR" b="1" u="sng"/>
              <a:t>&lt;/title&gt;</a:t>
            </a:r>
          </a:p>
          <a:p>
            <a:r>
              <a:rPr lang="en-US" altLang="ko-KR"/>
              <a:t>&lt;link rel="stylesheet" type="text/css" href="/common/css/common.css" /&gt;</a:t>
            </a:r>
          </a:p>
          <a:p>
            <a:r>
              <a:rPr lang="en-US" altLang="ko-KR"/>
              <a:t>&lt;script type="text/javascript" src="http://code.jquery.com/jquery-latest.js"&gt;&lt;/script&gt;</a:t>
            </a:r>
          </a:p>
          <a:p>
            <a:r>
              <a:rPr lang="en-US" altLang="ko-KR"/>
              <a:t>&lt;/head&gt;</a:t>
            </a:r>
          </a:p>
          <a:p>
            <a:r>
              <a:rPr lang="en-US" altLang="ko-KR"/>
              <a:t>&lt;body&gt;</a:t>
            </a:r>
          </a:p>
          <a:p>
            <a:r>
              <a:rPr lang="en-US" altLang="ko-KR"/>
              <a:t>    &lt;div id="header"&gt;</a:t>
            </a:r>
          </a:p>
          <a:p>
            <a:r>
              <a:rPr lang="en-US" altLang="ko-KR"/>
              <a:t>        &lt;h1&gt;</a:t>
            </a:r>
            <a:r>
              <a:rPr lang="ko-KR" altLang="en-US"/>
              <a:t>피싱트리</a:t>
            </a:r>
            <a:r>
              <a:rPr lang="en-US" altLang="ko-KR"/>
              <a:t>&lt;/h1&gt;</a:t>
            </a:r>
          </a:p>
          <a:p>
            <a:r>
              <a:rPr lang="en-US" altLang="ko-KR"/>
              <a:t>        </a:t>
            </a:r>
            <a:r>
              <a:rPr lang="en-US" altLang="ko-KR" b="1" u="sng"/>
              <a:t>&lt;ul class="skip_navi"&gt;</a:t>
            </a:r>
          </a:p>
          <a:p>
            <a:r>
              <a:rPr lang="en-US" altLang="ko-KR" b="1"/>
              <a:t>            &lt;li&gt;&lt;a href="#gnb"&gt;</a:t>
            </a:r>
            <a:r>
              <a:rPr lang="ko-KR" altLang="en-US" b="1"/>
              <a:t>상위메뉴</a:t>
            </a:r>
            <a:r>
              <a:rPr lang="en-US" altLang="ko-KR" b="1"/>
              <a:t>&lt;/a&gt;&lt;/li&gt;</a:t>
            </a:r>
          </a:p>
          <a:p>
            <a:r>
              <a:rPr lang="en-US" altLang="ko-KR" b="1"/>
              <a:t>            &lt;li&gt;&lt;a href="#lnb"&gt;</a:t>
            </a:r>
            <a:r>
              <a:rPr lang="ko-KR" altLang="en-US" b="1"/>
              <a:t>하위메뉴</a:t>
            </a:r>
            <a:r>
              <a:rPr lang="en-US" altLang="ko-KR" b="1"/>
              <a:t>&lt;/a&gt;&lt;/li&gt;</a:t>
            </a:r>
          </a:p>
          <a:p>
            <a:r>
              <a:rPr lang="en-US" altLang="ko-KR" b="1"/>
              <a:t>            &lt;li&gt;&lt;a href="#contents""&gt;</a:t>
            </a:r>
            <a:r>
              <a:rPr lang="ko-KR" altLang="en-US" b="1"/>
              <a:t>본문</a:t>
            </a:r>
            <a:r>
              <a:rPr lang="en-US" altLang="ko-KR" b="1"/>
              <a:t>&lt;/a&gt;&lt;/li&gt;</a:t>
            </a:r>
          </a:p>
          <a:p>
            <a:r>
              <a:rPr lang="en-US" altLang="ko-KR" b="1"/>
              <a:t>            &lt;li&gt;&lt;a href="#footer"&gt;</a:t>
            </a:r>
            <a:r>
              <a:rPr lang="ko-KR" altLang="en-US" b="1"/>
              <a:t>회사정보</a:t>
            </a:r>
            <a:r>
              <a:rPr lang="en-US" altLang="ko-KR" b="1"/>
              <a:t>&lt;/a&gt;&lt;/li&gt;</a:t>
            </a:r>
          </a:p>
          <a:p>
            <a:r>
              <a:rPr lang="en-US" altLang="ko-KR" b="1"/>
              <a:t>            &lt;li&gt;&lt;a href="#quick"&gt;</a:t>
            </a:r>
            <a:r>
              <a:rPr lang="ko-KR" altLang="en-US" b="1"/>
              <a:t>퀵메뉴</a:t>
            </a:r>
            <a:r>
              <a:rPr lang="en-US" altLang="ko-KR" b="1"/>
              <a:t>&lt;/a&gt;&lt;/li&gt;</a:t>
            </a:r>
          </a:p>
          <a:p>
            <a:r>
              <a:rPr lang="en-US" altLang="ko-KR" b="1"/>
              <a:t>        &lt;/ul&gt;</a:t>
            </a:r>
          </a:p>
          <a:p>
            <a:r>
              <a:rPr lang="en-US" altLang="ko-KR"/>
              <a:t>    &lt;/div&gt;</a:t>
            </a:r>
          </a:p>
          <a:p>
            <a:r>
              <a:rPr lang="en-US" altLang="ko-KR"/>
              <a:t>&lt;div id=“gnb"&gt; &lt;/div&gt;</a:t>
            </a:r>
          </a:p>
          <a:p>
            <a:r>
              <a:rPr lang="en-US" altLang="ko-KR"/>
              <a:t>&lt;div id=“lnb"&gt; &lt;/div&gt;</a:t>
            </a:r>
          </a:p>
          <a:p>
            <a:r>
              <a:rPr lang="en-US" altLang="ko-KR"/>
              <a:t>&lt;div id=“contents"&gt; &lt;/div&gt;</a:t>
            </a:r>
          </a:p>
          <a:p>
            <a:r>
              <a:rPr lang="en-US" altLang="ko-KR"/>
              <a:t>&lt;div id=“footer"&gt; &lt;/div&gt;</a:t>
            </a:r>
          </a:p>
          <a:p>
            <a:r>
              <a:rPr lang="en-US" altLang="ko-KR"/>
              <a:t>&lt;div id=“quick"&gt; &lt;/div&gt;</a:t>
            </a:r>
          </a:p>
          <a:p>
            <a:r>
              <a:rPr lang="en-US" altLang="ko-KR"/>
              <a:t>&lt;/body&gt;</a:t>
            </a:r>
          </a:p>
          <a:p>
            <a:r>
              <a:rPr lang="en-US" altLang="ko-KR"/>
              <a:t>&lt;/html&gt;</a:t>
            </a:r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 bwMode="auto">
          <a:xfrm>
            <a:off x="128588" y="188913"/>
            <a:ext cx="8208962" cy="503237"/>
          </a:xfrm>
          <a:prstGeom prst="roundRect">
            <a:avLst/>
          </a:prstGeom>
          <a:solidFill>
            <a:srgbClr val="CD3525"/>
          </a:solidFill>
          <a:ln w="12700" algn="ctr">
            <a:noFill/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대체 텍스트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(alt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속성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)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 제공</a:t>
            </a:r>
            <a:endParaRPr lang="ko-KR" altLang="en-US" sz="10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28675" name="Picture 37" descr="D:\new_Biennial\image\common\facebook_b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4513" y="2781300"/>
            <a:ext cx="8096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6" name="TextBox 6"/>
          <p:cNvSpPr txBox="1">
            <a:spLocks noChangeArrowheads="1"/>
          </p:cNvSpPr>
          <p:nvPr/>
        </p:nvSpPr>
        <p:spPr bwMode="auto">
          <a:xfrm>
            <a:off x="1265238" y="2420938"/>
            <a:ext cx="5334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보기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77" name="TextBox 7"/>
          <p:cNvSpPr txBox="1">
            <a:spLocks noChangeArrowheads="1"/>
          </p:cNvSpPr>
          <p:nvPr/>
        </p:nvSpPr>
        <p:spPr bwMode="auto">
          <a:xfrm>
            <a:off x="415925" y="908050"/>
            <a:ext cx="56546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이미지 경우 </a:t>
            </a:r>
            <a:r>
              <a:rPr lang="en-US" altLang="ko-KR" b="1" u="sng" dirty="0">
                <a:latin typeface="맑은 고딕" pitchFamily="50" charset="-127"/>
                <a:ea typeface="맑은 고딕" pitchFamily="50" charset="-127"/>
              </a:rPr>
              <a:t>alt</a:t>
            </a:r>
            <a:r>
              <a:rPr lang="ko-KR" altLang="en-US" b="1" u="sng" dirty="0">
                <a:latin typeface="맑은 고딕" pitchFamily="50" charset="-127"/>
                <a:ea typeface="맑은 고딕" pitchFamily="50" charset="-127"/>
              </a:rPr>
              <a:t>속성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을 이용하여 대체 텍스트를 제공한다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b="1" u="sng" dirty="0">
                <a:latin typeface="맑은 고딕" pitchFamily="50" charset="-127"/>
                <a:ea typeface="맑은 고딕" pitchFamily="50" charset="-127"/>
              </a:rPr>
              <a:t> &lt;</a:t>
            </a:r>
            <a:r>
              <a:rPr lang="en-US" altLang="ko-KR" b="1" u="sng" dirty="0" err="1">
                <a:latin typeface="맑은 고딕" pitchFamily="50" charset="-127"/>
                <a:ea typeface="맑은 고딕" pitchFamily="50" charset="-127"/>
              </a:rPr>
              <a:t>img</a:t>
            </a:r>
            <a:r>
              <a:rPr lang="en-US" altLang="ko-KR" b="1" u="sng" dirty="0">
                <a:latin typeface="맑은 고딕" pitchFamily="50" charset="-127"/>
                <a:ea typeface="맑은 고딕" pitchFamily="50" charset="-127"/>
              </a:rPr>
              <a:t>&gt;, &lt;area&gt;, &lt;input type=“image”&gt; </a:t>
            </a:r>
            <a:r>
              <a:rPr lang="ko-KR" altLang="en-US" b="1" u="sng" dirty="0">
                <a:latin typeface="맑은 고딕" pitchFamily="50" charset="-127"/>
                <a:ea typeface="맑은 고딕" pitchFamily="50" charset="-127"/>
              </a:rPr>
              <a:t>경우 </a:t>
            </a:r>
            <a:r>
              <a:rPr lang="en-US" altLang="ko-KR" b="1" u="sng" dirty="0" smtClean="0">
                <a:latin typeface="맑은 고딕" pitchFamily="50" charset="-127"/>
                <a:ea typeface="맑은 고딕" pitchFamily="50" charset="-127"/>
              </a:rPr>
              <a:t>alt(</a:t>
            </a:r>
            <a:r>
              <a:rPr lang="ko-KR" altLang="en-US" b="1" u="sng" dirty="0" smtClean="0">
                <a:latin typeface="맑은 고딕" pitchFamily="50" charset="-127"/>
                <a:ea typeface="맑은 고딕" pitchFamily="50" charset="-127"/>
              </a:rPr>
              <a:t>대체텍스트</a:t>
            </a:r>
            <a:r>
              <a:rPr lang="en-US" altLang="ko-KR" b="1" u="sng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b="1" u="sng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u="sng" dirty="0">
                <a:latin typeface="맑은 고딕" pitchFamily="50" charset="-127"/>
                <a:ea typeface="맑은 고딕" pitchFamily="50" charset="-127"/>
              </a:rPr>
              <a:t>필요</a:t>
            </a:r>
            <a:endParaRPr lang="en-US" altLang="ko-KR" b="1" u="sng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Alt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속성에는 이미지의 의미와 맞는 텍스트가 들어가야 하며 이미지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업데이트시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alt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값도 의미에 맞게 변경되어야 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Alt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값에 들어가는 내용이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많을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경우 </a:t>
            </a:r>
            <a:r>
              <a:rPr lang="en-US" altLang="ko-KR" b="1" u="sng" dirty="0" err="1">
                <a:latin typeface="맑은 고딕" pitchFamily="50" charset="-127"/>
                <a:ea typeface="맑은 고딕" pitchFamily="50" charset="-127"/>
              </a:rPr>
              <a:t>longdesc</a:t>
            </a:r>
            <a:r>
              <a:rPr lang="en-US" altLang="ko-KR" b="1" u="sng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u="sng" dirty="0">
                <a:latin typeface="맑은 고딕" pitchFamily="50" charset="-127"/>
                <a:ea typeface="맑은 고딕" pitchFamily="50" charset="-127"/>
              </a:rPr>
              <a:t>속성 </a:t>
            </a:r>
            <a:r>
              <a:rPr lang="en-US" altLang="ko-KR" b="1" u="sng" dirty="0">
                <a:latin typeface="맑은 고딕" pitchFamily="50" charset="-127"/>
                <a:ea typeface="맑은 고딕" pitchFamily="50" charset="-127"/>
              </a:rPr>
              <a:t>( </a:t>
            </a:r>
            <a:r>
              <a:rPr lang="en-US" altLang="ko-KR" b="1" u="sng" dirty="0" err="1">
                <a:latin typeface="맑은 고딕" pitchFamily="50" charset="-127"/>
                <a:ea typeface="맑은 고딕" pitchFamily="50" charset="-127"/>
              </a:rPr>
              <a:t>longdesc</a:t>
            </a:r>
            <a:r>
              <a:rPr lang="en-US" altLang="ko-KR" b="1" u="sng" dirty="0">
                <a:latin typeface="맑은 고딕" pitchFamily="50" charset="-127"/>
                <a:ea typeface="맑은 고딕" pitchFamily="50" charset="-127"/>
              </a:rPr>
              <a:t>=“</a:t>
            </a:r>
            <a:r>
              <a:rPr lang="ko-KR" altLang="en-US" b="1" u="sng" dirty="0">
                <a:latin typeface="맑은 고딕" pitchFamily="50" charset="-127"/>
                <a:ea typeface="맑은 고딕" pitchFamily="50" charset="-127"/>
              </a:rPr>
              <a:t>설명경로</a:t>
            </a:r>
            <a:r>
              <a:rPr lang="en-US" altLang="ko-KR" b="1" u="sng" dirty="0">
                <a:latin typeface="맑은 고딕" pitchFamily="50" charset="-127"/>
                <a:ea typeface="맑은 고딕" pitchFamily="50" charset="-127"/>
              </a:rPr>
              <a:t>.html” )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을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이용해도 된다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[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더보기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같은 경우의 이미지는 자세한 의미가 들어가야 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u="sng" dirty="0">
                <a:latin typeface="맑은 고딕" pitchFamily="50" charset="-127"/>
                <a:ea typeface="맑은 고딕" pitchFamily="50" charset="-127"/>
              </a:rPr>
              <a:t>&lt;applet&gt;</a:t>
            </a:r>
            <a:r>
              <a:rPr lang="ko-KR" altLang="en-US" b="1" u="sng" dirty="0">
                <a:latin typeface="맑은 고딕" pitchFamily="50" charset="-127"/>
                <a:ea typeface="맑은 고딕" pitchFamily="50" charset="-127"/>
              </a:rPr>
              <a:t>태그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에도 대체 텍스트를 제공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해야한다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8678" name="직사각형 8"/>
          <p:cNvSpPr>
            <a:spLocks noChangeArrowheads="1"/>
          </p:cNvSpPr>
          <p:nvPr/>
        </p:nvSpPr>
        <p:spPr bwMode="auto">
          <a:xfrm>
            <a:off x="1639888" y="2708275"/>
            <a:ext cx="4953000" cy="330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/>
              <a:t>[</a:t>
            </a:r>
            <a:r>
              <a:rPr lang="ko-KR" altLang="en-US" b="1"/>
              <a:t>이미지</a:t>
            </a:r>
            <a:r>
              <a:rPr lang="en-US" altLang="ko-KR" b="1"/>
              <a:t>]</a:t>
            </a:r>
            <a:endParaRPr lang="en-US" altLang="ko-KR"/>
          </a:p>
          <a:p>
            <a:r>
              <a:rPr lang="en-US" altLang="ko-KR"/>
              <a:t>&lt;img src=“facebook.png" </a:t>
            </a:r>
            <a:r>
              <a:rPr lang="en-US" altLang="ko-KR" b="1" u="sng"/>
              <a:t>alt=“facebook"</a:t>
            </a:r>
            <a:r>
              <a:rPr lang="en-US" altLang="ko-KR"/>
              <a:t> &gt;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 sz="900" b="1"/>
              <a:t>[</a:t>
            </a:r>
            <a:r>
              <a:rPr lang="ko-KR" altLang="en-US" sz="900" b="1"/>
              <a:t>이미지맵 사용시</a:t>
            </a:r>
            <a:r>
              <a:rPr lang="en-US" altLang="ko-KR" sz="900" b="1"/>
              <a:t>]</a:t>
            </a:r>
          </a:p>
          <a:p>
            <a:r>
              <a:rPr lang="en-US" altLang="ko-KR"/>
              <a:t>&lt;img alt="language" src="languge.gif" usemap="#language"&gt; </a:t>
            </a:r>
            <a:r>
              <a:rPr lang="en-US" altLang="ko-KR">
                <a:solidFill>
                  <a:srgbClr val="FF0000"/>
                </a:solidFill>
              </a:rPr>
              <a:t>&lt;!—</a:t>
            </a:r>
            <a:r>
              <a:rPr lang="ko-KR" altLang="en-US">
                <a:solidFill>
                  <a:srgbClr val="FF0000"/>
                </a:solidFill>
              </a:rPr>
              <a:t>이미지맵 사용 이미지</a:t>
            </a:r>
            <a:r>
              <a:rPr lang="en-US" altLang="ko-KR">
                <a:solidFill>
                  <a:srgbClr val="FF0000"/>
                </a:solidFill>
                <a:sym typeface="Wingdings" pitchFamily="2" charset="2"/>
              </a:rPr>
              <a:t>--&gt;</a:t>
            </a:r>
            <a:endParaRPr lang="en-US" altLang="ko-KR">
              <a:solidFill>
                <a:srgbClr val="FF0000"/>
              </a:solidFill>
            </a:endParaRPr>
          </a:p>
          <a:p>
            <a:r>
              <a:rPr lang="en-US" altLang="ko-KR"/>
              <a:t>&lt;map name="language"&gt;</a:t>
            </a:r>
          </a:p>
          <a:p>
            <a:pPr lvl="1"/>
            <a:r>
              <a:rPr lang="en-US" altLang="ko-KR"/>
              <a:t>&lt;area </a:t>
            </a:r>
            <a:r>
              <a:rPr lang="en-US" altLang="ko-KR" b="1" u="sng"/>
              <a:t>alt="English"</a:t>
            </a:r>
            <a:r>
              <a:rPr lang="en-US" altLang="ko-KR"/>
              <a:t> shape="rect" coords="10,5,66,19" href="/en/"&gt;</a:t>
            </a:r>
          </a:p>
          <a:p>
            <a:pPr lvl="1"/>
            <a:r>
              <a:rPr lang="en-US" altLang="ko-KR"/>
              <a:t>&lt;area </a:t>
            </a:r>
            <a:r>
              <a:rPr lang="en-US" altLang="ko-KR" b="1" u="sng"/>
              <a:t>alt="Korean"</a:t>
            </a:r>
            <a:r>
              <a:rPr lang="en-US" altLang="ko-KR"/>
              <a:t> shape="rect" coords="10,17,66,32" href="/ko/"&gt;</a:t>
            </a:r>
          </a:p>
          <a:p>
            <a:r>
              <a:rPr lang="en-US" altLang="ko-KR"/>
              <a:t>&lt;/map&gt;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 b="1"/>
              <a:t>[</a:t>
            </a:r>
            <a:r>
              <a:rPr lang="ko-KR" altLang="en-US" b="1"/>
              <a:t>이미지버튼사용시</a:t>
            </a:r>
            <a:r>
              <a:rPr lang="en-US" altLang="ko-KR" b="1"/>
              <a:t>]</a:t>
            </a:r>
            <a:endParaRPr lang="en-US" altLang="ko-KR"/>
          </a:p>
          <a:p>
            <a:r>
              <a:rPr lang="en-US" altLang="ko-KR"/>
              <a:t>&lt;input type="image" src="btn write.gif" </a:t>
            </a:r>
            <a:r>
              <a:rPr lang="en-US" altLang="ko-KR" b="1" u="sng"/>
              <a:t>alt="</a:t>
            </a:r>
            <a:r>
              <a:rPr lang="ko-KR" altLang="en-US" b="1" u="sng"/>
              <a:t>실명확인 및 글쓰기</a:t>
            </a:r>
            <a:r>
              <a:rPr lang="en-US" altLang="ko-KR" b="1" u="sng"/>
              <a:t>“</a:t>
            </a:r>
            <a:r>
              <a:rPr lang="en-US" altLang="ko-KR"/>
              <a:t> title=“</a:t>
            </a:r>
            <a:r>
              <a:rPr lang="ko-KR" altLang="en-US"/>
              <a:t>실명확인</a:t>
            </a:r>
            <a:r>
              <a:rPr lang="en-US" altLang="ko-KR"/>
              <a:t> </a:t>
            </a:r>
            <a:r>
              <a:rPr lang="ko-KR" altLang="en-US"/>
              <a:t>및 글쓰기</a:t>
            </a:r>
            <a:r>
              <a:rPr lang="en-US" altLang="ko-KR"/>
              <a:t>”&gt;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 b="1"/>
              <a:t>[</a:t>
            </a:r>
            <a:r>
              <a:rPr lang="ko-KR" altLang="en-US" b="1"/>
              <a:t>더보기</a:t>
            </a:r>
            <a:r>
              <a:rPr lang="en-US" altLang="ko-KR" b="1"/>
              <a:t>]</a:t>
            </a:r>
            <a:endParaRPr lang="en-US" altLang="ko-KR"/>
          </a:p>
          <a:p>
            <a:r>
              <a:rPr lang="en-US" altLang="ko-KR"/>
              <a:t>&lt;a href="#"&gt;&lt;img src=“btn_more.png" </a:t>
            </a:r>
            <a:r>
              <a:rPr lang="en-US" altLang="ko-KR" b="1" u="sng"/>
              <a:t>alt=“</a:t>
            </a:r>
            <a:r>
              <a:rPr lang="ko-KR" altLang="en-US" b="1" u="sng"/>
              <a:t>공지사항 더보기</a:t>
            </a:r>
            <a:r>
              <a:rPr lang="en-US" altLang="ko-KR" b="1" u="sng"/>
              <a:t>"</a:t>
            </a:r>
            <a:r>
              <a:rPr lang="en-US" altLang="ko-KR"/>
              <a:t> &gt;&lt;/a&gt;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 b="1"/>
              <a:t>[</a:t>
            </a:r>
            <a:r>
              <a:rPr lang="ko-KR" altLang="en-US" b="1"/>
              <a:t>대체</a:t>
            </a:r>
            <a:r>
              <a:rPr lang="en-US" altLang="ko-KR" b="1"/>
              <a:t> </a:t>
            </a:r>
            <a:r>
              <a:rPr lang="ko-KR" altLang="en-US" b="1"/>
              <a:t>텍스트의 다른 방법</a:t>
            </a:r>
            <a:r>
              <a:rPr lang="en-US" altLang="ko-KR" b="1"/>
              <a:t>]</a:t>
            </a:r>
          </a:p>
          <a:p>
            <a:r>
              <a:rPr lang="en-US" altLang="ko-KR"/>
              <a:t>&lt;a href="#"&gt;facebook&lt;/a&gt;</a:t>
            </a:r>
          </a:p>
          <a:p>
            <a:r>
              <a:rPr lang="en-US" altLang="ko-KR">
                <a:solidFill>
                  <a:srgbClr val="0000FF"/>
                </a:solidFill>
              </a:rPr>
              <a:t>A</a:t>
            </a:r>
            <a:r>
              <a:rPr lang="ko-KR" altLang="en-US">
                <a:solidFill>
                  <a:srgbClr val="0000FF"/>
                </a:solidFill>
              </a:rPr>
              <a:t>태그를 </a:t>
            </a:r>
            <a:r>
              <a:rPr lang="en-US" altLang="ko-KR">
                <a:solidFill>
                  <a:srgbClr val="0000FF"/>
                </a:solidFill>
              </a:rPr>
              <a:t>css</a:t>
            </a:r>
            <a:r>
              <a:rPr lang="ko-KR" altLang="en-US">
                <a:solidFill>
                  <a:srgbClr val="0000FF"/>
                </a:solidFill>
              </a:rPr>
              <a:t>로 </a:t>
            </a:r>
            <a:r>
              <a:rPr lang="en-US" altLang="ko-KR">
                <a:solidFill>
                  <a:srgbClr val="0000FF"/>
                </a:solidFill>
              </a:rPr>
              <a:t>text-indent</a:t>
            </a:r>
            <a:r>
              <a:rPr lang="ko-KR" altLang="en-US">
                <a:solidFill>
                  <a:srgbClr val="0000FF"/>
                </a:solidFill>
              </a:rPr>
              <a:t>로 텍스트는 멀리 보내버리고 </a:t>
            </a:r>
            <a:r>
              <a:rPr lang="en-US" altLang="ko-KR">
                <a:solidFill>
                  <a:srgbClr val="0000FF"/>
                </a:solidFill>
              </a:rPr>
              <a:t>background</a:t>
            </a:r>
            <a:r>
              <a:rPr lang="ko-KR" altLang="en-US">
                <a:solidFill>
                  <a:srgbClr val="0000FF"/>
                </a:solidFill>
              </a:rPr>
              <a:t>로 이미지를 불러온다</a:t>
            </a:r>
            <a:r>
              <a:rPr lang="en-US" altLang="ko-KR">
                <a:solidFill>
                  <a:srgbClr val="0000FF"/>
                </a:solidFill>
              </a:rPr>
              <a:t>.</a:t>
            </a:r>
            <a:endParaRPr lang="ko-KR" altLang="en-US">
              <a:solidFill>
                <a:srgbClr val="0000FF"/>
              </a:solidFill>
            </a:endParaRPr>
          </a:p>
        </p:txBody>
      </p:sp>
      <p:pic>
        <p:nvPicPr>
          <p:cNvPr id="28679" name="Picture 3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1638" y="4221163"/>
            <a:ext cx="11096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0" name="Picture 3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4513" y="3357563"/>
            <a:ext cx="7905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1" name="Picture 40" descr="D:\new_Biennial\image\main\submain_moreb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7538" y="4797425"/>
            <a:ext cx="5937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2" name="Picture 37" descr="D:\new_Biennial\image\common\facebook_b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0388" y="5661025"/>
            <a:ext cx="8096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8683" name="직선 연결선 11"/>
          <p:cNvCxnSpPr>
            <a:cxnSpLocks noChangeShapeType="1"/>
          </p:cNvCxnSpPr>
          <p:nvPr/>
        </p:nvCxnSpPr>
        <p:spPr bwMode="auto">
          <a:xfrm>
            <a:off x="344488" y="5300663"/>
            <a:ext cx="619283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 bwMode="auto">
          <a:xfrm>
            <a:off x="128588" y="188913"/>
            <a:ext cx="8208962" cy="503237"/>
          </a:xfrm>
          <a:prstGeom prst="roundRect">
            <a:avLst/>
          </a:prstGeom>
          <a:solidFill>
            <a:srgbClr val="CD3525"/>
          </a:solidFill>
          <a:ln w="12700" algn="ctr">
            <a:noFill/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Table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태그</a:t>
            </a:r>
            <a:endParaRPr lang="ko-KR" altLang="en-US" sz="10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9699" name="TextBox 6"/>
          <p:cNvSpPr txBox="1">
            <a:spLocks noChangeArrowheads="1"/>
          </p:cNvSpPr>
          <p:nvPr/>
        </p:nvSpPr>
        <p:spPr bwMode="auto">
          <a:xfrm>
            <a:off x="560388" y="2565400"/>
            <a:ext cx="5334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보기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700" name="TextBox 7"/>
          <p:cNvSpPr txBox="1">
            <a:spLocks noChangeArrowheads="1"/>
          </p:cNvSpPr>
          <p:nvPr/>
        </p:nvSpPr>
        <p:spPr bwMode="auto">
          <a:xfrm>
            <a:off x="415925" y="908050"/>
            <a:ext cx="482441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Table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태그에는 </a:t>
            </a:r>
            <a:r>
              <a:rPr lang="en-US" altLang="ko-KR" b="1" u="sng">
                <a:latin typeface="맑은 고딕" pitchFamily="50" charset="-127"/>
                <a:ea typeface="맑은 고딕" pitchFamily="50" charset="-127"/>
              </a:rPr>
              <a:t>summary </a:t>
            </a:r>
            <a:r>
              <a:rPr lang="ko-KR" altLang="en-US" b="1" u="sng">
                <a:latin typeface="맑은 고딕" pitchFamily="50" charset="-127"/>
                <a:ea typeface="맑은 고딕" pitchFamily="50" charset="-127"/>
              </a:rPr>
              <a:t>속성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테이블을 간단히 요약한 내용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 값을 넣어준다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Table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태그 안에는 </a:t>
            </a:r>
            <a:r>
              <a:rPr lang="en-US" altLang="ko-KR" b="1" u="sng">
                <a:latin typeface="맑은 고딕" pitchFamily="50" charset="-127"/>
                <a:ea typeface="맑은 고딕" pitchFamily="50" charset="-127"/>
              </a:rPr>
              <a:t>&lt;caption&gt;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태그를 넣어 테이블의 제목값을 넣어준다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&lt;thead&gt;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나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&lt;tbody&gt;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로 나눠서 의미에 맞게 사용하고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&lt;tfoot&gt;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은 바닥글이 있을때만 사용한다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&lt;th&gt;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에는 </a:t>
            </a:r>
            <a:r>
              <a:rPr lang="en-US" altLang="ko-KR" b="1" u="sng">
                <a:latin typeface="맑은 고딕" pitchFamily="50" charset="-127"/>
                <a:ea typeface="맑은 고딕" pitchFamily="50" charset="-127"/>
              </a:rPr>
              <a:t>scope </a:t>
            </a:r>
            <a:r>
              <a:rPr lang="ko-KR" altLang="en-US" b="1" u="sng">
                <a:latin typeface="맑은 고딕" pitchFamily="50" charset="-127"/>
                <a:ea typeface="맑은 고딕" pitchFamily="50" charset="-127"/>
              </a:rPr>
              <a:t>속성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을 넣거나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id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값을 지정하여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&lt;td&gt;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b="1" u="sng">
                <a:latin typeface="맑은 고딕" pitchFamily="50" charset="-127"/>
                <a:ea typeface="맑은 고딕" pitchFamily="50" charset="-127"/>
              </a:rPr>
              <a:t>headers </a:t>
            </a:r>
            <a:r>
              <a:rPr lang="ko-KR" altLang="en-US" b="1" u="sng">
                <a:latin typeface="맑은 고딕" pitchFamily="50" charset="-127"/>
                <a:ea typeface="맑은 고딕" pitchFamily="50" charset="-127"/>
              </a:rPr>
              <a:t>속성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으로 연결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&lt;th&gt;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에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u="sng">
                <a:latin typeface="맑은 고딕" pitchFamily="50" charset="-127"/>
                <a:ea typeface="맑은 고딕" pitchFamily="50" charset="-127"/>
              </a:rPr>
              <a:t>abbr</a:t>
            </a:r>
            <a:r>
              <a:rPr lang="ko-KR" altLang="en-US" b="1" u="sng">
                <a:latin typeface="맑은 고딕" pitchFamily="50" charset="-127"/>
                <a:ea typeface="맑은 고딕" pitchFamily="50" charset="-127"/>
              </a:rPr>
              <a:t>속성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을 이용하여 약어도 넣어줄 수 잇다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701" name="직사각형 9"/>
          <p:cNvSpPr>
            <a:spLocks noChangeArrowheads="1"/>
          </p:cNvSpPr>
          <p:nvPr/>
        </p:nvSpPr>
        <p:spPr bwMode="auto">
          <a:xfrm>
            <a:off x="5529263" y="784225"/>
            <a:ext cx="3944937" cy="595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/>
              <a:t>&lt;table </a:t>
            </a:r>
            <a:r>
              <a:rPr lang="en-US" altLang="ko-KR" b="1" u="sng"/>
              <a:t>summary="</a:t>
            </a:r>
            <a:r>
              <a:rPr lang="ko-KR" altLang="en-US" b="1" u="sng"/>
              <a:t>테이블에 대한 내용 세부 설명</a:t>
            </a:r>
            <a:r>
              <a:rPr lang="en-US" altLang="ko-KR"/>
              <a:t>&gt;</a:t>
            </a:r>
            <a:br>
              <a:rPr lang="en-US" altLang="ko-KR"/>
            </a:br>
            <a:r>
              <a:rPr lang="en-US" altLang="ko-KR"/>
              <a:t>         </a:t>
            </a:r>
            <a:r>
              <a:rPr lang="en-US" altLang="ko-KR" b="1" u="sng"/>
              <a:t>&lt;caption&gt;</a:t>
            </a:r>
            <a:r>
              <a:rPr lang="ko-KR" altLang="en-US" b="1" u="sng"/>
              <a:t>표 제목</a:t>
            </a:r>
            <a:r>
              <a:rPr lang="en-US" altLang="ko-KR" b="1" u="sng"/>
              <a:t>&lt;/caption&gt;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         &lt;colgroup&gt;</a:t>
            </a:r>
            <a:br>
              <a:rPr lang="en-US" altLang="ko-KR"/>
            </a:br>
            <a:r>
              <a:rPr lang="en-US" altLang="ko-KR"/>
              <a:t>            &lt;col style="width:25%;" /&gt;</a:t>
            </a:r>
            <a:br>
              <a:rPr lang="en-US" altLang="ko-KR"/>
            </a:br>
            <a:r>
              <a:rPr lang="en-US" altLang="ko-KR"/>
              <a:t>            &lt;col style="width:25%;" /&gt;</a:t>
            </a:r>
            <a:br>
              <a:rPr lang="en-US" altLang="ko-KR"/>
            </a:br>
            <a:r>
              <a:rPr lang="en-US" altLang="ko-KR"/>
              <a:t>            &lt;col style="width:25%;" /&gt;</a:t>
            </a:r>
            <a:br>
              <a:rPr lang="en-US" altLang="ko-KR"/>
            </a:br>
            <a:r>
              <a:rPr lang="en-US" altLang="ko-KR"/>
              <a:t>            &lt;col style="width:25%;" /&gt;</a:t>
            </a:r>
            <a:br>
              <a:rPr lang="en-US" altLang="ko-KR"/>
            </a:br>
            <a:r>
              <a:rPr lang="en-US" altLang="ko-KR"/>
              <a:t>         &lt;/colgroup&gt;</a:t>
            </a:r>
            <a:br>
              <a:rPr lang="en-US" altLang="ko-KR"/>
            </a:br>
            <a:r>
              <a:rPr lang="en-US" altLang="ko-KR"/>
              <a:t>         &lt;thead&gt;</a:t>
            </a:r>
            <a:br>
              <a:rPr lang="en-US" altLang="ko-KR"/>
            </a:br>
            <a:r>
              <a:rPr lang="en-US" altLang="ko-KR"/>
              <a:t>            &lt;tr&gt;</a:t>
            </a:r>
            <a:br>
              <a:rPr lang="en-US" altLang="ko-KR"/>
            </a:br>
            <a:r>
              <a:rPr lang="en-US" altLang="ko-KR"/>
              <a:t>            &lt;th rowspan="2" </a:t>
            </a:r>
            <a:r>
              <a:rPr lang="en-US" altLang="ko-KR" b="1" u="sng"/>
              <a:t>scope="col"</a:t>
            </a:r>
            <a:r>
              <a:rPr lang="en-US" altLang="ko-KR"/>
              <a:t>&gt;</a:t>
            </a:r>
            <a:r>
              <a:rPr lang="ko-KR" altLang="en-US"/>
              <a:t>전체구분</a:t>
            </a:r>
            <a:r>
              <a:rPr lang="en-US" altLang="ko-KR"/>
              <a:t>1&lt;/th&gt;</a:t>
            </a:r>
            <a:br>
              <a:rPr lang="en-US" altLang="ko-KR"/>
            </a:br>
            <a:r>
              <a:rPr lang="en-US" altLang="ko-KR"/>
              <a:t>            &lt;th id=“total” colspan="3" </a:t>
            </a:r>
            <a:r>
              <a:rPr lang="en-US" altLang="ko-KR" b="1" u="sng"/>
              <a:t>scope="colgroup"</a:t>
            </a:r>
            <a:r>
              <a:rPr lang="en-US" altLang="ko-KR"/>
              <a:t>&gt;</a:t>
            </a:r>
            <a:r>
              <a:rPr lang="ko-KR" altLang="en-US"/>
              <a:t>구분</a:t>
            </a:r>
            <a:r>
              <a:rPr lang="en-US" altLang="ko-KR"/>
              <a:t>1&lt;/th&gt;</a:t>
            </a:r>
            <a:br>
              <a:rPr lang="en-US" altLang="ko-KR"/>
            </a:br>
            <a:r>
              <a:rPr lang="en-US" altLang="ko-KR"/>
              <a:t>            &lt;/tr&gt;</a:t>
            </a:r>
            <a:br>
              <a:rPr lang="en-US" altLang="ko-KR"/>
            </a:br>
            <a:r>
              <a:rPr lang="en-US" altLang="ko-KR"/>
              <a:t>            &lt;tr&gt;</a:t>
            </a:r>
            <a:br>
              <a:rPr lang="en-US" altLang="ko-KR"/>
            </a:br>
            <a:r>
              <a:rPr lang="en-US" altLang="ko-KR"/>
              <a:t>            &lt;th id=“total1” </a:t>
            </a:r>
            <a:r>
              <a:rPr lang="en-US" altLang="ko-KR" b="1" u="sng"/>
              <a:t>scope="col"</a:t>
            </a:r>
            <a:r>
              <a:rPr lang="en-US" altLang="ko-KR"/>
              <a:t>&gt;</a:t>
            </a:r>
            <a:r>
              <a:rPr lang="ko-KR" altLang="en-US"/>
              <a:t>구분</a:t>
            </a:r>
            <a:r>
              <a:rPr lang="en-US" altLang="ko-KR"/>
              <a:t>1-1&lt;/th&gt;</a:t>
            </a:r>
            <a:br>
              <a:rPr lang="en-US" altLang="ko-KR"/>
            </a:br>
            <a:r>
              <a:rPr lang="en-US" altLang="ko-KR"/>
              <a:t>            &lt;th id=“total2” </a:t>
            </a:r>
            <a:r>
              <a:rPr lang="en-US" altLang="ko-KR" b="1" u="sng"/>
              <a:t>scope="col"</a:t>
            </a:r>
            <a:r>
              <a:rPr lang="en-US" altLang="ko-KR"/>
              <a:t>&gt;</a:t>
            </a:r>
            <a:r>
              <a:rPr lang="ko-KR" altLang="en-US"/>
              <a:t>구분</a:t>
            </a:r>
            <a:r>
              <a:rPr lang="en-US" altLang="ko-KR"/>
              <a:t>1-2&lt;/th&gt;</a:t>
            </a:r>
            <a:br>
              <a:rPr lang="en-US" altLang="ko-KR"/>
            </a:br>
            <a:r>
              <a:rPr lang="en-US" altLang="ko-KR"/>
              <a:t>            &lt;th id=“total3” </a:t>
            </a:r>
            <a:r>
              <a:rPr lang="en-US" altLang="ko-KR" b="1" u="sng"/>
              <a:t>scope="col"</a:t>
            </a:r>
            <a:r>
              <a:rPr lang="en-US" altLang="ko-KR"/>
              <a:t>&gt;</a:t>
            </a:r>
            <a:r>
              <a:rPr lang="ko-KR" altLang="en-US"/>
              <a:t>구분</a:t>
            </a:r>
            <a:r>
              <a:rPr lang="en-US" altLang="ko-KR"/>
              <a:t>1-3&lt;/th&gt;</a:t>
            </a:r>
            <a:br>
              <a:rPr lang="en-US" altLang="ko-KR"/>
            </a:br>
            <a:r>
              <a:rPr lang="en-US" altLang="ko-KR"/>
              <a:t>            &lt;/tr&gt;</a:t>
            </a:r>
            <a:br>
              <a:rPr lang="en-US" altLang="ko-KR"/>
            </a:br>
            <a:r>
              <a:rPr lang="en-US" altLang="ko-KR"/>
              <a:t>         &lt;/thead&gt;</a:t>
            </a:r>
            <a:br>
              <a:rPr lang="en-US" altLang="ko-KR"/>
            </a:br>
            <a:r>
              <a:rPr lang="en-US" altLang="ko-KR"/>
              <a:t>         &lt;tbody&gt;</a:t>
            </a:r>
            <a:br>
              <a:rPr lang="en-US" altLang="ko-KR"/>
            </a:br>
            <a:r>
              <a:rPr lang="en-US" altLang="ko-KR"/>
              <a:t>            &lt;tr&gt;</a:t>
            </a:r>
            <a:br>
              <a:rPr lang="en-US" altLang="ko-KR"/>
            </a:br>
            <a:r>
              <a:rPr lang="en-US" altLang="ko-KR"/>
              <a:t>            &lt;th </a:t>
            </a:r>
            <a:r>
              <a:rPr lang="en-US" altLang="ko-KR" b="1" u="sng"/>
              <a:t>abbr=“A”</a:t>
            </a:r>
            <a:r>
              <a:rPr lang="en-US" altLang="ko-KR"/>
              <a:t> </a:t>
            </a:r>
            <a:r>
              <a:rPr lang="en-US" altLang="ko-KR" b="1" u="sng"/>
              <a:t>scope="row"</a:t>
            </a:r>
            <a:r>
              <a:rPr lang="en-US" altLang="ko-KR"/>
              <a:t>&gt;</a:t>
            </a:r>
            <a:r>
              <a:rPr lang="ko-KR" altLang="en-US"/>
              <a:t>구분 </a:t>
            </a:r>
            <a:r>
              <a:rPr lang="en-US" altLang="ko-KR"/>
              <a:t>A&lt;/th&gt;</a:t>
            </a:r>
            <a:br>
              <a:rPr lang="en-US" altLang="ko-KR"/>
            </a:br>
            <a:r>
              <a:rPr lang="en-US" altLang="ko-KR"/>
              <a:t>            &lt;td&gt;1-1-A </a:t>
            </a:r>
            <a:r>
              <a:rPr lang="ko-KR" altLang="en-US"/>
              <a:t>내용 </a:t>
            </a:r>
            <a:r>
              <a:rPr lang="en-US" altLang="ko-KR"/>
              <a:t>&lt;/td&gt;</a:t>
            </a:r>
            <a:br>
              <a:rPr lang="en-US" altLang="ko-KR"/>
            </a:br>
            <a:r>
              <a:rPr lang="en-US" altLang="ko-KR"/>
              <a:t>            &lt;td&gt;1-2-A </a:t>
            </a:r>
            <a:r>
              <a:rPr lang="ko-KR" altLang="en-US"/>
              <a:t>내용 </a:t>
            </a:r>
            <a:r>
              <a:rPr lang="en-US" altLang="ko-KR"/>
              <a:t>&lt;/td&gt;</a:t>
            </a:r>
            <a:br>
              <a:rPr lang="en-US" altLang="ko-KR"/>
            </a:br>
            <a:r>
              <a:rPr lang="en-US" altLang="ko-KR"/>
              <a:t>            &lt;td&gt;1-3-A </a:t>
            </a:r>
            <a:r>
              <a:rPr lang="ko-KR" altLang="en-US"/>
              <a:t>내용 </a:t>
            </a:r>
            <a:r>
              <a:rPr lang="en-US" altLang="ko-KR"/>
              <a:t>&lt;/td&gt;</a:t>
            </a:r>
            <a:br>
              <a:rPr lang="en-US" altLang="ko-KR"/>
            </a:br>
            <a:r>
              <a:rPr lang="en-US" altLang="ko-KR"/>
              <a:t>            &lt;/tr&gt;</a:t>
            </a:r>
            <a:br>
              <a:rPr lang="en-US" altLang="ko-KR"/>
            </a:br>
            <a:r>
              <a:rPr lang="en-US" altLang="ko-KR"/>
              <a:t>            &lt;tr&gt;</a:t>
            </a:r>
            <a:br>
              <a:rPr lang="en-US" altLang="ko-KR"/>
            </a:br>
            <a:r>
              <a:rPr lang="en-US" altLang="ko-KR"/>
              <a:t>            &lt;th </a:t>
            </a:r>
            <a:r>
              <a:rPr lang="en-US" altLang="ko-KR" b="1" u="sng"/>
              <a:t>scope="row"</a:t>
            </a:r>
            <a:r>
              <a:rPr lang="en-US" altLang="ko-KR"/>
              <a:t>&gt;</a:t>
            </a:r>
            <a:r>
              <a:rPr lang="ko-KR" altLang="en-US"/>
              <a:t>구분 </a:t>
            </a:r>
            <a:r>
              <a:rPr lang="en-US" altLang="ko-KR"/>
              <a:t>B&lt;/th&gt;</a:t>
            </a:r>
            <a:br>
              <a:rPr lang="en-US" altLang="ko-KR"/>
            </a:br>
            <a:r>
              <a:rPr lang="en-US" altLang="ko-KR"/>
              <a:t>            &lt;td&gt;1-1-B </a:t>
            </a:r>
            <a:r>
              <a:rPr lang="ko-KR" altLang="en-US"/>
              <a:t>내용 </a:t>
            </a:r>
            <a:r>
              <a:rPr lang="en-US" altLang="ko-KR"/>
              <a:t>&lt;/td&gt;</a:t>
            </a:r>
            <a:br>
              <a:rPr lang="en-US" altLang="ko-KR"/>
            </a:br>
            <a:r>
              <a:rPr lang="en-US" altLang="ko-KR"/>
              <a:t>            &lt;td&gt;1-2-B </a:t>
            </a:r>
            <a:r>
              <a:rPr lang="ko-KR" altLang="en-US"/>
              <a:t>내용 </a:t>
            </a:r>
            <a:r>
              <a:rPr lang="en-US" altLang="ko-KR"/>
              <a:t>&lt;/td&gt;</a:t>
            </a:r>
            <a:br>
              <a:rPr lang="en-US" altLang="ko-KR"/>
            </a:br>
            <a:r>
              <a:rPr lang="en-US" altLang="ko-KR"/>
              <a:t>            &lt;td&gt;1-3-B </a:t>
            </a:r>
            <a:r>
              <a:rPr lang="ko-KR" altLang="en-US"/>
              <a:t>내용 </a:t>
            </a:r>
            <a:r>
              <a:rPr lang="en-US" altLang="ko-KR"/>
              <a:t>&lt;/td&gt;</a:t>
            </a:r>
            <a:br>
              <a:rPr lang="en-US" altLang="ko-KR"/>
            </a:br>
            <a:r>
              <a:rPr lang="en-US" altLang="ko-KR"/>
              <a:t>            &lt;/tr&gt;</a:t>
            </a:r>
            <a:br>
              <a:rPr lang="en-US" altLang="ko-KR"/>
            </a:br>
            <a:r>
              <a:rPr lang="en-US" altLang="ko-KR"/>
              <a:t>            &lt;tr&gt;</a:t>
            </a:r>
            <a:br>
              <a:rPr lang="en-US" altLang="ko-KR"/>
            </a:br>
            <a:r>
              <a:rPr lang="en-US" altLang="ko-KR"/>
              <a:t>            &lt;th </a:t>
            </a:r>
            <a:r>
              <a:rPr lang="en-US" altLang="ko-KR" b="1" u="sng"/>
              <a:t>scope="row"</a:t>
            </a:r>
            <a:r>
              <a:rPr lang="en-US" altLang="ko-KR"/>
              <a:t>&gt;</a:t>
            </a:r>
            <a:r>
              <a:rPr lang="ko-KR" altLang="en-US"/>
              <a:t>구분 </a:t>
            </a:r>
            <a:r>
              <a:rPr lang="en-US" altLang="ko-KR"/>
              <a:t>C&lt;/th&gt;</a:t>
            </a:r>
            <a:br>
              <a:rPr lang="en-US" altLang="ko-KR"/>
            </a:br>
            <a:r>
              <a:rPr lang="en-US" altLang="ko-KR"/>
              <a:t>            &lt;td&gt;1-1-C </a:t>
            </a:r>
            <a:r>
              <a:rPr lang="ko-KR" altLang="en-US"/>
              <a:t>내용 </a:t>
            </a:r>
            <a:r>
              <a:rPr lang="en-US" altLang="ko-KR"/>
              <a:t>&lt;/td&gt;</a:t>
            </a:r>
            <a:br>
              <a:rPr lang="en-US" altLang="ko-KR"/>
            </a:br>
            <a:r>
              <a:rPr lang="en-US" altLang="ko-KR"/>
              <a:t>            &lt;td&gt;1-2-C </a:t>
            </a:r>
            <a:r>
              <a:rPr lang="ko-KR" altLang="en-US"/>
              <a:t>내용 </a:t>
            </a:r>
            <a:r>
              <a:rPr lang="en-US" altLang="ko-KR"/>
              <a:t>&lt;/td&gt;</a:t>
            </a:r>
            <a:br>
              <a:rPr lang="en-US" altLang="ko-KR"/>
            </a:br>
            <a:r>
              <a:rPr lang="en-US" altLang="ko-KR"/>
              <a:t>            &lt;td&gt;1-3-C </a:t>
            </a:r>
            <a:r>
              <a:rPr lang="ko-KR" altLang="en-US"/>
              <a:t>내용 </a:t>
            </a:r>
            <a:r>
              <a:rPr lang="en-US" altLang="ko-KR"/>
              <a:t>&lt;/td&gt;</a:t>
            </a:r>
            <a:br>
              <a:rPr lang="en-US" altLang="ko-KR"/>
            </a:br>
            <a:r>
              <a:rPr lang="en-US" altLang="ko-KR"/>
              <a:t>            &lt;/tr&gt;</a:t>
            </a:r>
            <a:br>
              <a:rPr lang="en-US" altLang="ko-KR"/>
            </a:br>
            <a:r>
              <a:rPr lang="en-US" altLang="ko-KR"/>
              <a:t>         &lt;/tbody&gt;</a:t>
            </a:r>
            <a:br>
              <a:rPr lang="en-US" altLang="ko-KR"/>
            </a:br>
            <a:r>
              <a:rPr lang="en-US" altLang="ko-KR"/>
              <a:t>         &lt;tfoot&gt;</a:t>
            </a:r>
            <a:br>
              <a:rPr lang="en-US" altLang="ko-KR"/>
            </a:br>
            <a:r>
              <a:rPr lang="en-US" altLang="ko-KR"/>
              <a:t>            &lt;tr&gt;</a:t>
            </a:r>
            <a:br>
              <a:rPr lang="en-US" altLang="ko-KR"/>
            </a:br>
            <a:r>
              <a:rPr lang="en-US" altLang="ko-KR"/>
              <a:t>            &lt;th id=“sum” </a:t>
            </a:r>
            <a:r>
              <a:rPr lang="en-US" altLang="ko-KR" b="1" u="sng"/>
              <a:t>scope="row"</a:t>
            </a:r>
            <a:r>
              <a:rPr lang="en-US" altLang="ko-KR"/>
              <a:t>&gt;</a:t>
            </a:r>
            <a:r>
              <a:rPr lang="ko-KR" altLang="en-US"/>
              <a:t>합계</a:t>
            </a:r>
            <a:r>
              <a:rPr lang="en-US" altLang="ko-KR"/>
              <a:t>&lt;/th&gt;</a:t>
            </a:r>
            <a:br>
              <a:rPr lang="en-US" altLang="ko-KR"/>
            </a:br>
            <a:r>
              <a:rPr lang="en-US" altLang="ko-KR"/>
              <a:t>            &lt;td </a:t>
            </a:r>
            <a:r>
              <a:rPr lang="en-US" altLang="ko-KR" b="1" u="sng"/>
              <a:t>headers=" sum total total1“</a:t>
            </a:r>
            <a:r>
              <a:rPr lang="en-US" altLang="ko-KR"/>
              <a:t>&gt;f1&lt;/td&gt;</a:t>
            </a:r>
            <a:br>
              <a:rPr lang="en-US" altLang="ko-KR"/>
            </a:br>
            <a:r>
              <a:rPr lang="en-US" altLang="ko-KR"/>
              <a:t>            &lt;td </a:t>
            </a:r>
            <a:r>
              <a:rPr lang="en-US" altLang="ko-KR" b="1" u="sng"/>
              <a:t>headers=" sum total total2“</a:t>
            </a:r>
            <a:r>
              <a:rPr lang="en-US" altLang="ko-KR"/>
              <a:t>&gt;f2&lt;/td&gt;</a:t>
            </a:r>
            <a:br>
              <a:rPr lang="en-US" altLang="ko-KR"/>
            </a:br>
            <a:r>
              <a:rPr lang="en-US" altLang="ko-KR"/>
              <a:t>            &lt;td </a:t>
            </a:r>
            <a:r>
              <a:rPr lang="en-US" altLang="ko-KR" b="1" u="sng"/>
              <a:t>headers=" sum total total3“</a:t>
            </a:r>
            <a:r>
              <a:rPr lang="en-US" altLang="ko-KR"/>
              <a:t>&gt;f3&lt;/td&gt;</a:t>
            </a:r>
            <a:br>
              <a:rPr lang="en-US" altLang="ko-KR"/>
            </a:br>
            <a:r>
              <a:rPr lang="en-US" altLang="ko-KR"/>
              <a:t>            &lt;/tr&gt;</a:t>
            </a:r>
            <a:br>
              <a:rPr lang="en-US" altLang="ko-KR"/>
            </a:br>
            <a:r>
              <a:rPr lang="en-US" altLang="ko-KR"/>
              <a:t>         &lt;/tfoot&gt;</a:t>
            </a:r>
            <a:br>
              <a:rPr lang="en-US" altLang="ko-KR"/>
            </a:br>
            <a:r>
              <a:rPr lang="en-US" altLang="ko-KR"/>
              <a:t>         &lt;/table&gt;</a:t>
            </a:r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560388" y="2852738"/>
          <a:ext cx="4464496" cy="149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24"/>
                <a:gridCol w="1116124"/>
                <a:gridCol w="1116124"/>
                <a:gridCol w="1116124"/>
              </a:tblGrid>
              <a:tr h="29883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전체구분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9883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구분</a:t>
                      </a:r>
                      <a:r>
                        <a:rPr lang="en-US" altLang="ko-KR" sz="1200" dirty="0" smtClean="0"/>
                        <a:t>1-1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구분</a:t>
                      </a:r>
                      <a:r>
                        <a:rPr lang="en-US" altLang="ko-KR" sz="1200" dirty="0" smtClean="0"/>
                        <a:t>1-2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구분</a:t>
                      </a:r>
                      <a:r>
                        <a:rPr lang="en-US" altLang="ko-KR" sz="1200" dirty="0" smtClean="0"/>
                        <a:t>1-3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구분 </a:t>
                      </a:r>
                      <a:r>
                        <a:rPr lang="en-US" altLang="ko-KR" sz="1200" dirty="0" smtClean="0"/>
                        <a:t>A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1-1-A </a:t>
                      </a:r>
                      <a:r>
                        <a:rPr lang="ko-KR" altLang="en-US" sz="1200" dirty="0" smtClean="0"/>
                        <a:t>내용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1-2-A </a:t>
                      </a:r>
                      <a:r>
                        <a:rPr lang="ko-KR" altLang="en-US" sz="1200" dirty="0" smtClean="0"/>
                        <a:t>내용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1-3-A </a:t>
                      </a:r>
                      <a:r>
                        <a:rPr lang="ko-KR" altLang="en-US" sz="1200" dirty="0" smtClean="0"/>
                        <a:t>내용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구분 </a:t>
                      </a:r>
                      <a:r>
                        <a:rPr lang="en-US" altLang="ko-KR" sz="1200" dirty="0" smtClean="0"/>
                        <a:t>B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1-1-B </a:t>
                      </a:r>
                      <a:r>
                        <a:rPr lang="ko-KR" altLang="en-US" sz="1200" dirty="0" smtClean="0"/>
                        <a:t>내용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1-2-B </a:t>
                      </a:r>
                      <a:r>
                        <a:rPr lang="ko-KR" altLang="en-US" sz="1200" dirty="0" smtClean="0"/>
                        <a:t>내용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1-3-B </a:t>
                      </a:r>
                      <a:r>
                        <a:rPr lang="ko-KR" altLang="en-US" sz="1200" dirty="0" smtClean="0"/>
                        <a:t>내용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구분 </a:t>
                      </a:r>
                      <a:r>
                        <a:rPr lang="en-US" altLang="ko-KR" sz="1200" dirty="0" smtClean="0"/>
                        <a:t>C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1-1-C </a:t>
                      </a:r>
                      <a:r>
                        <a:rPr lang="ko-KR" altLang="en-US" sz="1200" dirty="0" smtClean="0"/>
                        <a:t>내용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1-2-C </a:t>
                      </a:r>
                      <a:r>
                        <a:rPr lang="ko-KR" altLang="en-US" sz="1200" dirty="0" smtClean="0"/>
                        <a:t>내용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1-3-C </a:t>
                      </a:r>
                      <a:r>
                        <a:rPr lang="ko-KR" altLang="en-US" sz="1200" dirty="0" smtClean="0"/>
                        <a:t>내용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 bwMode="auto">
          <a:xfrm>
            <a:off x="128588" y="188913"/>
            <a:ext cx="8208962" cy="503237"/>
          </a:xfrm>
          <a:prstGeom prst="roundRect">
            <a:avLst/>
          </a:prstGeom>
          <a:solidFill>
            <a:srgbClr val="CD3525"/>
          </a:solidFill>
          <a:ln w="12700" algn="ctr">
            <a:noFill/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Form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태그</a:t>
            </a:r>
            <a:endParaRPr lang="ko-KR" altLang="en-US" sz="10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0723" name="TextBox 7"/>
          <p:cNvSpPr txBox="1">
            <a:spLocks noChangeArrowheads="1"/>
          </p:cNvSpPr>
          <p:nvPr/>
        </p:nvSpPr>
        <p:spPr bwMode="auto">
          <a:xfrm>
            <a:off x="415925" y="908050"/>
            <a:ext cx="82089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비슷한 형태의 사용자 입력폼은 </a:t>
            </a:r>
            <a:r>
              <a:rPr lang="en-US" altLang="ko-KR" b="1" u="sng"/>
              <a:t>&lt;fieldset&gt;</a:t>
            </a:r>
            <a:r>
              <a:rPr lang="en-US" altLang="ko-KR" b="1" u="sng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u="sng">
                <a:latin typeface="맑은 고딕" pitchFamily="50" charset="-127"/>
                <a:ea typeface="맑은 고딕" pitchFamily="50" charset="-127"/>
              </a:rPr>
              <a:t>요소를 이용해 구분</a:t>
            </a:r>
            <a:endParaRPr lang="en-US" altLang="ko-KR" b="1" u="sng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/>
              <a:t>&lt;fieldset&gt;</a:t>
            </a:r>
            <a:r>
              <a:rPr lang="ko-KR" altLang="en-US"/>
              <a:t>안에는 제목역할을 하는 </a:t>
            </a:r>
            <a:r>
              <a:rPr lang="en-US" altLang="ko-KR" b="1" u="sng"/>
              <a:t>&lt;legend&gt;</a:t>
            </a:r>
            <a:r>
              <a:rPr lang="ko-KR" altLang="en-US" b="1" u="sng"/>
              <a:t>를 명시</a:t>
            </a:r>
            <a:r>
              <a:rPr lang="ko-KR" altLang="en-US"/>
              <a:t>해야 함</a:t>
            </a:r>
            <a:endParaRPr lang="en-US" altLang="ko-KR"/>
          </a:p>
        </p:txBody>
      </p:sp>
      <p:sp>
        <p:nvSpPr>
          <p:cNvPr id="30724" name="직사각형 9"/>
          <p:cNvSpPr>
            <a:spLocks noChangeArrowheads="1"/>
          </p:cNvSpPr>
          <p:nvPr/>
        </p:nvSpPr>
        <p:spPr bwMode="auto">
          <a:xfrm>
            <a:off x="488950" y="2205038"/>
            <a:ext cx="74882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30725" name="직사각형 4"/>
          <p:cNvSpPr>
            <a:spLocks noChangeArrowheads="1"/>
          </p:cNvSpPr>
          <p:nvPr/>
        </p:nvSpPr>
        <p:spPr bwMode="auto">
          <a:xfrm>
            <a:off x="415925" y="1700213"/>
            <a:ext cx="7489825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/>
              <a:t>&lt;form action="#" method="post"&gt;</a:t>
            </a:r>
          </a:p>
          <a:p>
            <a:r>
              <a:rPr lang="en-US" altLang="ko-KR"/>
              <a:t>    </a:t>
            </a:r>
            <a:r>
              <a:rPr lang="en-US" altLang="ko-KR" b="1" u="sng"/>
              <a:t>&lt;fieldset&gt;</a:t>
            </a:r>
          </a:p>
          <a:p>
            <a:r>
              <a:rPr lang="en-US" altLang="ko-KR"/>
              <a:t>    </a:t>
            </a:r>
            <a:r>
              <a:rPr lang="en-US" altLang="ko-KR" b="1" u="sng"/>
              <a:t>&lt;legend&gt;</a:t>
            </a:r>
            <a:r>
              <a:rPr lang="ko-KR" altLang="en-US" b="1" u="sng"/>
              <a:t>제목</a:t>
            </a:r>
            <a:r>
              <a:rPr lang="en-US" altLang="ko-KR" b="1" u="sng"/>
              <a:t>&lt;/legend&gt;</a:t>
            </a:r>
          </a:p>
          <a:p>
            <a:r>
              <a:rPr lang="en-US" altLang="ko-KR"/>
              <a:t>    &lt;p&gt;</a:t>
            </a:r>
            <a:r>
              <a:rPr lang="ko-KR" altLang="en-US"/>
              <a:t>내용</a:t>
            </a:r>
            <a:r>
              <a:rPr lang="en-US" altLang="ko-KR"/>
              <a:t>&lt;/p&gt;</a:t>
            </a:r>
          </a:p>
          <a:p>
            <a:r>
              <a:rPr lang="en-US" altLang="ko-KR"/>
              <a:t>    </a:t>
            </a:r>
            <a:r>
              <a:rPr lang="en-US" altLang="ko-KR" b="1" u="sng"/>
              <a:t>&lt;/fieldset&gt;</a:t>
            </a:r>
          </a:p>
          <a:p>
            <a:endParaRPr lang="en-US" altLang="ko-KR"/>
          </a:p>
          <a:p>
            <a:r>
              <a:rPr lang="en-US" altLang="ko-KR"/>
              <a:t>    &lt;fieldset&gt;</a:t>
            </a:r>
          </a:p>
          <a:p>
            <a:r>
              <a:rPr lang="en-US" altLang="ko-KR"/>
              <a:t>    &lt;legend&gt;</a:t>
            </a:r>
            <a:r>
              <a:rPr lang="ko-KR" altLang="en-US"/>
              <a:t>제목</a:t>
            </a:r>
            <a:r>
              <a:rPr lang="en-US" altLang="ko-KR"/>
              <a:t>&lt;/legend&gt;</a:t>
            </a:r>
          </a:p>
          <a:p>
            <a:r>
              <a:rPr lang="en-US" altLang="ko-KR"/>
              <a:t>    &lt;p&gt;</a:t>
            </a:r>
            <a:r>
              <a:rPr lang="ko-KR" altLang="en-US"/>
              <a:t>내용</a:t>
            </a:r>
            <a:r>
              <a:rPr lang="en-US" altLang="ko-KR"/>
              <a:t>&lt;/p&gt;</a:t>
            </a:r>
          </a:p>
          <a:p>
            <a:r>
              <a:rPr lang="en-US" altLang="ko-KR"/>
              <a:t>    &lt;/fieldset&gt;</a:t>
            </a:r>
          </a:p>
          <a:p>
            <a:endParaRPr lang="en-US" altLang="ko-KR"/>
          </a:p>
          <a:p>
            <a:r>
              <a:rPr lang="en-US" altLang="ko-KR"/>
              <a:t>    &lt;fieldset&gt;</a:t>
            </a:r>
          </a:p>
          <a:p>
            <a:r>
              <a:rPr lang="en-US" altLang="ko-KR"/>
              <a:t>    &lt;legend&gt;</a:t>
            </a:r>
            <a:r>
              <a:rPr lang="ko-KR" altLang="en-US"/>
              <a:t>제목</a:t>
            </a:r>
            <a:r>
              <a:rPr lang="en-US" altLang="ko-KR"/>
              <a:t>&lt;/legend&gt;</a:t>
            </a:r>
          </a:p>
          <a:p>
            <a:r>
              <a:rPr lang="en-US" altLang="ko-KR"/>
              <a:t>    &lt;p&gt;</a:t>
            </a:r>
            <a:r>
              <a:rPr lang="ko-KR" altLang="en-US"/>
              <a:t>내용</a:t>
            </a:r>
            <a:r>
              <a:rPr lang="en-US" altLang="ko-KR"/>
              <a:t>&lt;/p&gt;</a:t>
            </a:r>
          </a:p>
          <a:p>
            <a:r>
              <a:rPr lang="en-US" altLang="ko-KR"/>
              <a:t>    &lt;/fieldset&gt;</a:t>
            </a:r>
          </a:p>
          <a:p>
            <a:r>
              <a:rPr lang="en-US" altLang="ko-KR"/>
              <a:t>&lt;/form&gt;</a:t>
            </a:r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 bwMode="auto">
          <a:xfrm>
            <a:off x="128588" y="188913"/>
            <a:ext cx="8208962" cy="503237"/>
          </a:xfrm>
          <a:prstGeom prst="roundRect">
            <a:avLst/>
          </a:prstGeom>
          <a:solidFill>
            <a:srgbClr val="CD3525"/>
          </a:solidFill>
          <a:ln w="12700" algn="ctr">
            <a:noFill/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Input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태그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, select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태그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, a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태그</a:t>
            </a:r>
            <a:endParaRPr lang="ko-KR" altLang="en-US" sz="10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1747" name="TextBox 6"/>
          <p:cNvSpPr txBox="1">
            <a:spLocks noChangeArrowheads="1"/>
          </p:cNvSpPr>
          <p:nvPr/>
        </p:nvSpPr>
        <p:spPr bwMode="auto">
          <a:xfrm>
            <a:off x="1768475" y="2925763"/>
            <a:ext cx="5334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보기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748" name="TextBox 7"/>
          <p:cNvSpPr txBox="1">
            <a:spLocks noChangeArrowheads="1"/>
          </p:cNvSpPr>
          <p:nvPr/>
        </p:nvSpPr>
        <p:spPr bwMode="auto">
          <a:xfrm>
            <a:off x="415925" y="908050"/>
            <a:ext cx="9217025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b="1" u="sng">
                <a:latin typeface="맑은 고딕" pitchFamily="50" charset="-127"/>
                <a:ea typeface="맑은 고딕" pitchFamily="50" charset="-127"/>
              </a:rPr>
              <a:t> &lt;input&gt;</a:t>
            </a:r>
            <a:r>
              <a:rPr lang="ko-KR" altLang="en-US" b="1" u="sng">
                <a:latin typeface="맑은 고딕" pitchFamily="50" charset="-127"/>
                <a:ea typeface="맑은 고딕" pitchFamily="50" charset="-127"/>
              </a:rPr>
              <a:t>태그</a:t>
            </a:r>
            <a:r>
              <a:rPr lang="en-US" altLang="ko-KR" b="1" u="sng">
                <a:latin typeface="맑은 고딕" pitchFamily="50" charset="-127"/>
                <a:ea typeface="맑은 고딕" pitchFamily="50" charset="-127"/>
              </a:rPr>
              <a:t>,&lt;textarea&gt;</a:t>
            </a:r>
            <a:r>
              <a:rPr lang="ko-KR" altLang="en-US" b="1" u="sng">
                <a:latin typeface="맑은 고딕" pitchFamily="50" charset="-127"/>
                <a:ea typeface="맑은 고딕" pitchFamily="50" charset="-127"/>
              </a:rPr>
              <a:t>태그에는 </a:t>
            </a:r>
            <a:r>
              <a:rPr lang="en-US" altLang="ko-KR" b="1" u="sng">
                <a:latin typeface="맑은 고딕" pitchFamily="50" charset="-127"/>
                <a:ea typeface="맑은 고딕" pitchFamily="50" charset="-127"/>
              </a:rPr>
              <a:t>title</a:t>
            </a:r>
            <a:r>
              <a:rPr lang="ko-KR" altLang="en-US" b="1" u="sng">
                <a:latin typeface="맑은 고딕" pitchFamily="50" charset="-127"/>
                <a:ea typeface="맑은 고딕" pitchFamily="50" charset="-127"/>
              </a:rPr>
              <a:t>속성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을 이용하여 역할이나 내용을 입력한다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&lt;label&gt;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태그를 같이 쓸 경우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&lt;input&gt;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태그에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값을 지정하여 </a:t>
            </a:r>
            <a:r>
              <a:rPr lang="en-US" altLang="ko-KR" b="1" u="sng">
                <a:latin typeface="맑은 고딕" pitchFamily="50" charset="-127"/>
                <a:ea typeface="맑은 고딕" pitchFamily="50" charset="-127"/>
              </a:rPr>
              <a:t>&lt;label&gt;</a:t>
            </a:r>
            <a:r>
              <a:rPr lang="ko-KR" altLang="en-US" b="1" u="sng">
                <a:latin typeface="맑은 고딕" pitchFamily="50" charset="-127"/>
                <a:ea typeface="맑은 고딕" pitchFamily="50" charset="-127"/>
              </a:rPr>
              <a:t>태그의 </a:t>
            </a:r>
            <a:r>
              <a:rPr lang="en-US" altLang="ko-KR" b="1" u="sng">
                <a:latin typeface="맑은 고딕" pitchFamily="50" charset="-127"/>
                <a:ea typeface="맑은 고딕" pitchFamily="50" charset="-127"/>
              </a:rPr>
              <a:t>for</a:t>
            </a:r>
            <a:r>
              <a:rPr lang="ko-KR" altLang="en-US" b="1" u="sng">
                <a:latin typeface="맑은 고딕" pitchFamily="50" charset="-127"/>
                <a:ea typeface="맑은 고딕" pitchFamily="50" charset="-127"/>
              </a:rPr>
              <a:t>속성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을 이용하여 연동 시켜준다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b="1" u="sng">
                <a:latin typeface="맑은 고딕" pitchFamily="50" charset="-127"/>
                <a:ea typeface="맑은 고딕" pitchFamily="50" charset="-127"/>
              </a:rPr>
              <a:t> &lt;input&gt; </a:t>
            </a:r>
            <a:r>
              <a:rPr lang="ko-KR" altLang="en-US" b="1" u="sng">
                <a:latin typeface="맑은 고딕" pitchFamily="50" charset="-127"/>
                <a:ea typeface="맑은 고딕" pitchFamily="50" charset="-127"/>
              </a:rPr>
              <a:t>태그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b="1" u="sng">
                <a:latin typeface="맑은 고딕" pitchFamily="50" charset="-127"/>
                <a:ea typeface="맑은 고딕" pitchFamily="50" charset="-127"/>
              </a:rPr>
              <a:t>type=</a:t>
            </a:r>
            <a:r>
              <a:rPr lang="ko-KR" altLang="en-US" b="1" u="sng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u="sng">
                <a:latin typeface="맑은 고딕" pitchFamily="50" charset="-127"/>
                <a:ea typeface="맑은 고딕" pitchFamily="50" charset="-127"/>
              </a:rPr>
              <a:t>“image”</a:t>
            </a:r>
            <a:r>
              <a:rPr lang="ko-KR" altLang="en-US" b="1" u="sng">
                <a:latin typeface="맑은 고딕" pitchFamily="50" charset="-127"/>
                <a:ea typeface="맑은 고딕" pitchFamily="50" charset="-127"/>
              </a:rPr>
              <a:t>인 경우 </a:t>
            </a:r>
            <a:r>
              <a:rPr lang="en-US" altLang="ko-KR" b="1" u="sng">
                <a:latin typeface="맑은 고딕" pitchFamily="50" charset="-127"/>
                <a:ea typeface="맑은 고딕" pitchFamily="50" charset="-127"/>
              </a:rPr>
              <a:t>alt</a:t>
            </a:r>
            <a:r>
              <a:rPr lang="ko-KR" altLang="en-US" b="1" u="sng">
                <a:latin typeface="맑은 고딕" pitchFamily="50" charset="-127"/>
                <a:ea typeface="맑은 고딕" pitchFamily="50" charset="-127"/>
              </a:rPr>
              <a:t>값과 </a:t>
            </a:r>
            <a:r>
              <a:rPr lang="en-US" altLang="ko-KR" b="1" u="sng">
                <a:latin typeface="맑은 고딕" pitchFamily="50" charset="-127"/>
                <a:ea typeface="맑은 고딕" pitchFamily="50" charset="-127"/>
              </a:rPr>
              <a:t>title</a:t>
            </a:r>
            <a:r>
              <a:rPr lang="ko-KR" altLang="en-US" b="1" u="sng">
                <a:latin typeface="맑은 고딕" pitchFamily="50" charset="-127"/>
                <a:ea typeface="맑은 고딕" pitchFamily="50" charset="-127"/>
              </a:rPr>
              <a:t>값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을 같이 넣어준다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u="sng">
                <a:latin typeface="맑은 고딕" pitchFamily="50" charset="-127"/>
                <a:ea typeface="맑은 고딕" pitchFamily="50" charset="-127"/>
              </a:rPr>
              <a:t>&lt;select&gt;</a:t>
            </a:r>
            <a:r>
              <a:rPr lang="ko-KR" altLang="en-US" b="1" u="sng">
                <a:latin typeface="맑은 고딕" pitchFamily="50" charset="-127"/>
                <a:ea typeface="맑은 고딕" pitchFamily="50" charset="-127"/>
              </a:rPr>
              <a:t>태그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 또한 </a:t>
            </a:r>
            <a:r>
              <a:rPr lang="en-US" altLang="ko-KR" b="1" u="sng">
                <a:latin typeface="맑은 고딕" pitchFamily="50" charset="-127"/>
                <a:ea typeface="맑은 고딕" pitchFamily="50" charset="-127"/>
              </a:rPr>
              <a:t>title</a:t>
            </a:r>
            <a:r>
              <a:rPr lang="ko-KR" altLang="en-US" b="1" u="sng">
                <a:latin typeface="맑은 고딕" pitchFamily="50" charset="-127"/>
                <a:ea typeface="맑은 고딕" pitchFamily="50" charset="-127"/>
              </a:rPr>
              <a:t>속성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을 넣어 역할을 알 수 있게 한다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[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패밀리 사이트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등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&lt;select&gt;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태그를 이용하여 새 창을 띄울 경우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선택 시 바로 띄우는게 아니라 선택 후 버튼 클릭 시 이동하게 해야 한다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&lt;a&gt;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태그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,&lt;area&gt;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태그의 경우 </a:t>
            </a:r>
            <a:r>
              <a:rPr lang="ko-KR" altLang="en-US" b="1" u="sng">
                <a:latin typeface="맑은 고딕" pitchFamily="50" charset="-127"/>
                <a:ea typeface="맑은 고딕" pitchFamily="50" charset="-127"/>
              </a:rPr>
              <a:t>새창으로 띄울경우 </a:t>
            </a:r>
            <a:r>
              <a:rPr lang="en-US" altLang="ko-KR" b="1" u="sng">
                <a:latin typeface="맑은 고딕" pitchFamily="50" charset="-127"/>
                <a:ea typeface="맑은 고딕" pitchFamily="50" charset="-127"/>
              </a:rPr>
              <a:t>title</a:t>
            </a:r>
            <a:r>
              <a:rPr lang="ko-KR" altLang="en-US" b="1" u="sng">
                <a:latin typeface="맑은 고딕" pitchFamily="50" charset="-127"/>
                <a:ea typeface="맑은 고딕" pitchFamily="50" charset="-127"/>
              </a:rPr>
              <a:t>속성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에 새 창으로 열린다는 걸 명시 한다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&lt;a&gt;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태그가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&lt;img&gt;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를 포함할 경우 </a:t>
            </a:r>
            <a:r>
              <a:rPr lang="en-US" altLang="ko-KR" b="1" u="sng">
                <a:latin typeface="맑은 고딕" pitchFamily="50" charset="-127"/>
                <a:ea typeface="맑은 고딕" pitchFamily="50" charset="-127"/>
              </a:rPr>
              <a:t>&lt;img&gt;</a:t>
            </a:r>
            <a:r>
              <a:rPr lang="ko-KR" altLang="en-US" b="1" u="sng">
                <a:latin typeface="맑은 고딕" pitchFamily="50" charset="-127"/>
                <a:ea typeface="맑은 고딕" pitchFamily="50" charset="-127"/>
              </a:rPr>
              <a:t>태그 </a:t>
            </a:r>
            <a:r>
              <a:rPr lang="en-US" altLang="ko-KR" b="1" u="sng">
                <a:latin typeface="맑은 고딕" pitchFamily="50" charset="-127"/>
                <a:ea typeface="맑은 고딕" pitchFamily="50" charset="-127"/>
              </a:rPr>
              <a:t>alt</a:t>
            </a:r>
            <a:r>
              <a:rPr lang="ko-KR" altLang="en-US" b="1" u="sng">
                <a:latin typeface="맑은 고딕" pitchFamily="50" charset="-127"/>
                <a:ea typeface="맑은 고딕" pitchFamily="50" charset="-127"/>
              </a:rPr>
              <a:t>값에 </a:t>
            </a:r>
            <a:r>
              <a:rPr lang="en-US" altLang="ko-KR" b="1" u="sng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b="1" u="sng">
                <a:latin typeface="맑은 고딕" pitchFamily="50" charset="-127"/>
                <a:ea typeface="맑은 고딕" pitchFamily="50" charset="-127"/>
              </a:rPr>
              <a:t>새창</a:t>
            </a:r>
            <a:r>
              <a:rPr lang="en-US" altLang="ko-KR" b="1" u="sng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이란 단어를 포함해도 된다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 아니면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새창열림 아이콘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을 사용하여 화면에 표시해야한다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u="sng">
                <a:latin typeface="맑은 고딕" pitchFamily="50" charset="-127"/>
                <a:ea typeface="맑은 고딕" pitchFamily="50" charset="-127"/>
              </a:rPr>
              <a:t>&lt;iframe&gt;</a:t>
            </a:r>
            <a:r>
              <a:rPr lang="ko-KR" altLang="en-US" b="1" u="sng">
                <a:latin typeface="맑은 고딕" pitchFamily="50" charset="-127"/>
                <a:ea typeface="맑은 고딕" pitchFamily="50" charset="-127"/>
              </a:rPr>
              <a:t>태그</a:t>
            </a:r>
            <a:r>
              <a:rPr lang="en-US" altLang="ko-KR" b="1" u="sng">
                <a:latin typeface="맑은 고딕" pitchFamily="50" charset="-127"/>
                <a:ea typeface="맑은 고딕" pitchFamily="50" charset="-127"/>
              </a:rPr>
              <a:t>, &lt;frame&gt;</a:t>
            </a:r>
            <a:r>
              <a:rPr lang="ko-KR" altLang="en-US" b="1" u="sng">
                <a:latin typeface="맑은 고딕" pitchFamily="50" charset="-127"/>
                <a:ea typeface="맑은 고딕" pitchFamily="50" charset="-127"/>
              </a:rPr>
              <a:t>태그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에도 </a:t>
            </a:r>
            <a:r>
              <a:rPr lang="en-US" altLang="ko-KR" b="1" u="sng">
                <a:latin typeface="맑은 고딕" pitchFamily="50" charset="-127"/>
                <a:ea typeface="맑은 고딕" pitchFamily="50" charset="-127"/>
              </a:rPr>
              <a:t>title</a:t>
            </a:r>
            <a:r>
              <a:rPr lang="ko-KR" altLang="en-US" b="1" u="sng">
                <a:latin typeface="맑은 고딕" pitchFamily="50" charset="-127"/>
                <a:ea typeface="맑은 고딕" pitchFamily="50" charset="-127"/>
              </a:rPr>
              <a:t>속성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을 넣어 역할을 알 수 있게 한다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, </a:t>
            </a:r>
          </a:p>
        </p:txBody>
      </p:sp>
      <p:sp>
        <p:nvSpPr>
          <p:cNvPr id="31749" name="직사각형 8"/>
          <p:cNvSpPr>
            <a:spLocks noChangeArrowheads="1"/>
          </p:cNvSpPr>
          <p:nvPr/>
        </p:nvSpPr>
        <p:spPr bwMode="auto">
          <a:xfrm>
            <a:off x="2000250" y="3213100"/>
            <a:ext cx="7329488" cy="343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/>
              <a:t>[</a:t>
            </a:r>
            <a:r>
              <a:rPr lang="ko-KR" altLang="en-US" b="1"/>
              <a:t>일반적인 경우</a:t>
            </a:r>
            <a:r>
              <a:rPr lang="en-US" altLang="ko-KR" b="1"/>
              <a:t>]</a:t>
            </a:r>
            <a:endParaRPr lang="en-US" altLang="ko-KR"/>
          </a:p>
          <a:p>
            <a:r>
              <a:rPr lang="en-US" altLang="ko-KR"/>
              <a:t>&lt;input type="text" id="id" </a:t>
            </a:r>
            <a:r>
              <a:rPr lang="en-US" altLang="ko-KR" b="1" u="sng"/>
              <a:t>title="</a:t>
            </a:r>
            <a:r>
              <a:rPr lang="ko-KR" altLang="en-US" b="1" u="sng"/>
              <a:t>이름</a:t>
            </a:r>
            <a:r>
              <a:rPr lang="en-US" altLang="ko-KR" b="1" u="sng"/>
              <a:t>“</a:t>
            </a:r>
            <a:r>
              <a:rPr lang="en-US" altLang="ko-KR"/>
              <a:t> /&gt;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 sz="900" b="1"/>
              <a:t>[</a:t>
            </a:r>
            <a:r>
              <a:rPr lang="en-US" altLang="ko-KR" sz="900" b="1">
                <a:latin typeface="맑은 고딕" pitchFamily="50" charset="-127"/>
                <a:ea typeface="맑은 고딕" pitchFamily="50" charset="-127"/>
              </a:rPr>
              <a:t>&lt;label&gt;</a:t>
            </a:r>
            <a:r>
              <a:rPr lang="ko-KR" altLang="en-US" sz="900" b="1">
                <a:latin typeface="맑은 고딕" pitchFamily="50" charset="-127"/>
                <a:ea typeface="맑은 고딕" pitchFamily="50" charset="-127"/>
              </a:rPr>
              <a:t>태그를 같이 쓴 경우 </a:t>
            </a:r>
            <a:r>
              <a:rPr lang="en-US" altLang="ko-KR" sz="900" b="1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900" b="1"/>
          </a:p>
          <a:p>
            <a:r>
              <a:rPr lang="en-US" altLang="ko-KR"/>
              <a:t>&lt;label </a:t>
            </a:r>
            <a:r>
              <a:rPr lang="en-US" altLang="ko-KR" b="1" u="sng"/>
              <a:t>for=“user_name "</a:t>
            </a:r>
            <a:r>
              <a:rPr lang="en-US" altLang="ko-KR"/>
              <a:t>&gt;</a:t>
            </a:r>
            <a:r>
              <a:rPr lang="ko-KR" altLang="en-US"/>
              <a:t>이름</a:t>
            </a:r>
            <a:r>
              <a:rPr lang="en-US" altLang="ko-KR"/>
              <a:t>&lt;/label&gt;&lt;input type="text" </a:t>
            </a:r>
            <a:r>
              <a:rPr lang="en-US" altLang="ko-KR" b="1" u="sng"/>
              <a:t>id=“user_name“</a:t>
            </a:r>
            <a:r>
              <a:rPr lang="en-US" altLang="ko-KR" b="1"/>
              <a:t> </a:t>
            </a:r>
            <a:r>
              <a:rPr lang="en-US" altLang="ko-KR"/>
              <a:t>/&gt;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 b="1"/>
              <a:t>[</a:t>
            </a: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type=</a:t>
            </a:r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“image”</a:t>
            </a:r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인 경우</a:t>
            </a:r>
            <a:r>
              <a:rPr lang="en-US" altLang="ko-KR" b="1"/>
              <a:t>]</a:t>
            </a:r>
            <a:endParaRPr lang="en-US" altLang="ko-KR"/>
          </a:p>
          <a:p>
            <a:r>
              <a:rPr lang="en-US" altLang="ko-KR"/>
              <a:t>&lt;input type="image" src="btn write.gif" </a:t>
            </a:r>
            <a:r>
              <a:rPr lang="en-US" altLang="ko-KR" b="1" u="sng"/>
              <a:t>alt=“</a:t>
            </a:r>
            <a:r>
              <a:rPr lang="ko-KR" altLang="en-US" b="1" u="sng"/>
              <a:t>검색</a:t>
            </a:r>
            <a:r>
              <a:rPr lang="en-US" altLang="ko-KR" b="1" u="sng"/>
              <a:t>”</a:t>
            </a:r>
            <a:r>
              <a:rPr lang="en-US" altLang="ko-KR"/>
              <a:t> </a:t>
            </a:r>
            <a:r>
              <a:rPr lang="en-US" altLang="ko-KR" b="1" u="sng"/>
              <a:t>title=“</a:t>
            </a:r>
            <a:r>
              <a:rPr lang="ko-KR" altLang="en-US" b="1" u="sng"/>
              <a:t>검색결과 보기</a:t>
            </a:r>
            <a:r>
              <a:rPr lang="en-US" altLang="ko-KR" b="1" u="sng"/>
              <a:t>”</a:t>
            </a:r>
            <a:r>
              <a:rPr lang="en-US" altLang="ko-KR"/>
              <a:t> /&gt;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 b="1"/>
              <a:t>[</a:t>
            </a: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select</a:t>
            </a:r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태그</a:t>
            </a: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, a</a:t>
            </a:r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태그</a:t>
            </a:r>
            <a:r>
              <a:rPr lang="en-US" altLang="ko-KR" b="1"/>
              <a:t>]</a:t>
            </a:r>
            <a:endParaRPr lang="en-US" altLang="ko-KR"/>
          </a:p>
          <a:p>
            <a:r>
              <a:rPr lang="en-US" altLang="ko-KR"/>
              <a:t>&lt;select </a:t>
            </a:r>
            <a:r>
              <a:rPr lang="en-US" altLang="ko-KR" b="1" u="sng"/>
              <a:t>title=“</a:t>
            </a:r>
            <a:r>
              <a:rPr lang="ko-KR" altLang="en-US" b="1" u="sng"/>
              <a:t>패밀리사이트 선택</a:t>
            </a:r>
            <a:r>
              <a:rPr lang="en-US" altLang="ko-KR" b="1" u="sng"/>
              <a:t>“</a:t>
            </a:r>
            <a:r>
              <a:rPr lang="en-US" altLang="ko-KR"/>
              <a:t>&gt;</a:t>
            </a:r>
          </a:p>
          <a:p>
            <a:r>
              <a:rPr lang="en-US" altLang="ko-KR"/>
              <a:t>  &lt;option&gt; </a:t>
            </a:r>
            <a:r>
              <a:rPr lang="ko-KR" altLang="en-US"/>
              <a:t>패밀리 사이트</a:t>
            </a:r>
            <a:r>
              <a:rPr lang="en-US" altLang="ko-KR"/>
              <a:t>&lt;/option&gt;</a:t>
            </a:r>
          </a:p>
          <a:p>
            <a:r>
              <a:rPr lang="en-US" altLang="ko-KR"/>
              <a:t>  &lt;option value=“http://www.naver.com/”&gt; </a:t>
            </a:r>
            <a:r>
              <a:rPr lang="ko-KR" altLang="en-US"/>
              <a:t>네이버 </a:t>
            </a:r>
            <a:r>
              <a:rPr lang="en-US" altLang="ko-KR"/>
              <a:t>&lt;/option&gt;</a:t>
            </a:r>
          </a:p>
          <a:p>
            <a:r>
              <a:rPr lang="en-US" altLang="ko-KR"/>
              <a:t>&lt;/select&gt;</a:t>
            </a:r>
          </a:p>
          <a:p>
            <a:r>
              <a:rPr lang="en-US" altLang="ko-KR"/>
              <a:t>&lt;a href=“#” target=“_blank” </a:t>
            </a:r>
            <a:r>
              <a:rPr lang="en-US" altLang="ko-KR" b="1" u="sng"/>
              <a:t>title=“</a:t>
            </a:r>
            <a:r>
              <a:rPr lang="ko-KR" altLang="en-US" b="1" u="sng"/>
              <a:t>새창열림</a:t>
            </a:r>
            <a:r>
              <a:rPr lang="en-US" altLang="ko-KR" b="1" u="sng"/>
              <a:t>”</a:t>
            </a:r>
            <a:r>
              <a:rPr lang="en-US" altLang="ko-KR"/>
              <a:t>&gt;&lt;img src=“go.png"  alt=“</a:t>
            </a:r>
            <a:r>
              <a:rPr lang="ko-KR" altLang="en-US"/>
              <a:t>이동</a:t>
            </a:r>
            <a:r>
              <a:rPr lang="en-US" altLang="ko-KR"/>
              <a:t>” /&gt;&lt;/a&gt;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 b="1"/>
              <a:t>[</a:t>
            </a:r>
            <a:r>
              <a:rPr lang="nn-NO" altLang="ko-KR" b="1"/>
              <a:t>iframe </a:t>
            </a:r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태그</a:t>
            </a:r>
            <a:r>
              <a:rPr lang="en-US" altLang="ko-KR" b="1"/>
              <a:t>]</a:t>
            </a:r>
            <a:endParaRPr lang="en-US" altLang="ko-KR"/>
          </a:p>
          <a:p>
            <a:r>
              <a:rPr lang="nn-NO" altLang="ko-KR"/>
              <a:t>&lt;iframe id="loginframe" name="loginframe" src="http://static.nid.naver.com/login2.nhn" </a:t>
            </a:r>
            <a:r>
              <a:rPr lang="en-US" altLang="ko-KR" b="1" u="sng"/>
              <a:t>title="</a:t>
            </a:r>
            <a:r>
              <a:rPr lang="ko-KR" altLang="en-US" b="1" u="sng"/>
              <a:t>로그인</a:t>
            </a:r>
            <a:r>
              <a:rPr lang="en-US" altLang="ko-KR" b="1" u="sng"/>
              <a:t>"</a:t>
            </a:r>
            <a:r>
              <a:rPr lang="en-US" altLang="ko-KR"/>
              <a:t> width="200" height="100" marginheight="0" marginwidth="0" scrolling="no” frameborder="0"&gt;</a:t>
            </a:r>
            <a:r>
              <a:rPr lang="ko-KR" altLang="en-US"/>
              <a:t>로그인</a:t>
            </a:r>
            <a:r>
              <a:rPr lang="en-US" altLang="ko-KR"/>
              <a:t>: &lt;a href=“#&gt;http://static.nid.naver.com/login2.nhn&lt;/a&gt;&lt;/ifra</a:t>
            </a:r>
          </a:p>
          <a:p>
            <a:r>
              <a:rPr lang="en-US" altLang="ko-KR"/>
              <a:t>me&gt;</a:t>
            </a:r>
            <a:endParaRPr lang="ko-KR" altLang="en-US"/>
          </a:p>
          <a:p>
            <a:endParaRPr lang="ko-KR" altLang="en-US"/>
          </a:p>
        </p:txBody>
      </p:sp>
      <p:pic>
        <p:nvPicPr>
          <p:cNvPr id="31750" name="Picture 2" descr="C:\Users\anoju\Pictures\sp_mn2013020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8113" y="4221163"/>
            <a:ext cx="43815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1" name="Picture 3" descr="C:\Users\anoju\Pictures\회원가입 - 네이버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050" y="3213100"/>
            <a:ext cx="1531938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2" name="Picture 4" descr="C:\Users\anoju\Pictures\회원가입 - 네이버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0050" y="3717925"/>
            <a:ext cx="1512888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3" name="Picture 5" descr="C:\Users\anoju\Pictures\0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4150" y="5086350"/>
            <a:ext cx="17716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 bwMode="auto">
          <a:xfrm>
            <a:off x="128588" y="188913"/>
            <a:ext cx="8208962" cy="503237"/>
          </a:xfrm>
          <a:prstGeom prst="roundRect">
            <a:avLst/>
          </a:prstGeom>
          <a:solidFill>
            <a:srgbClr val="CD3525"/>
          </a:solidFill>
          <a:ln w="12700" algn="ctr">
            <a:noFill/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r>
              <a:rPr lang="ko-KR" altLang="en-US" sz="1600" b="1" dirty="0">
                <a:solidFill>
                  <a:schemeClr val="bg1"/>
                </a:solidFill>
                <a:latin typeface="+mn-ea"/>
                <a:ea typeface="+mn-ea"/>
              </a:rPr>
              <a:t>그 이외 기타사항</a:t>
            </a:r>
          </a:p>
        </p:txBody>
      </p:sp>
      <p:sp>
        <p:nvSpPr>
          <p:cNvPr id="32771" name="TextBox 7"/>
          <p:cNvSpPr txBox="1">
            <a:spLocks noChangeArrowheads="1"/>
          </p:cNvSpPr>
          <p:nvPr/>
        </p:nvSpPr>
        <p:spPr bwMode="auto">
          <a:xfrm>
            <a:off x="273050" y="908050"/>
            <a:ext cx="9432925" cy="5051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>
              <a:lnSpc>
                <a:spcPct val="150000"/>
              </a:lnSpc>
              <a:buFont typeface="맑은 고딕" pitchFamily="50" charset="-127"/>
              <a:buAutoNum type="arabicPeriod"/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웹 페이지의 기본언어를 정확히 명시해야 한다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 (&lt;html&gt;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sz="900" dirty="0" err="1">
                <a:latin typeface="맑은 고딕" pitchFamily="50" charset="-127"/>
                <a:ea typeface="맑은 고딕" pitchFamily="50" charset="-127"/>
              </a:rPr>
              <a:t>lang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속성을 제공하는지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 err="1">
                <a:latin typeface="맑은 고딕" pitchFamily="50" charset="-127"/>
                <a:ea typeface="맑은 고딕" pitchFamily="50" charset="-127"/>
              </a:rPr>
              <a:t>iso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표준언어 정의가 맞는지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>
              <a:lnSpc>
                <a:spcPct val="150000"/>
              </a:lnSpc>
              <a:buFont typeface="맑은 고딕" pitchFamily="50" charset="-127"/>
              <a:buAutoNum type="arabicPeriod"/>
            </a:pP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마크업이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의미에 맞게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작성되야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합니다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제목요소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(h1~h6)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이나 리스트요소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900" dirty="0" err="1">
                <a:latin typeface="맑은 고딕" pitchFamily="50" charset="-127"/>
                <a:ea typeface="맑은 고딕" pitchFamily="50" charset="-127"/>
              </a:rPr>
              <a:t>ol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900" dirty="0" err="1">
                <a:latin typeface="맑은 고딕" pitchFamily="50" charset="-127"/>
                <a:ea typeface="맑은 고딕" pitchFamily="50" charset="-127"/>
              </a:rPr>
              <a:t>ul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dl)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등 의미에 맞게 태그를 활용한다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맑은 고딕" pitchFamily="50" charset="-127"/>
              <a:buAutoNum type="arabicPeriod"/>
            </a:pP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웹표준을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준수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해야하며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마크업에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오류가 없어야 한다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 err="1">
                <a:latin typeface="맑은 고딕" pitchFamily="50" charset="-127"/>
                <a:ea typeface="맑은 고딕" pitchFamily="50" charset="-127"/>
              </a:rPr>
              <a:t>validater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로 확인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가능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marL="685800" lvl="1" indent="-228600">
              <a:lnSpc>
                <a:spcPct val="150000"/>
              </a:lnSpc>
              <a:buFont typeface="Arial" charset="0"/>
              <a:buChar char="•"/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아이디 중복사용 금지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marL="685800" lvl="1" indent="-228600">
              <a:lnSpc>
                <a:spcPct val="150000"/>
              </a:lnSpc>
              <a:buFont typeface="Arial" charset="0"/>
              <a:buChar char="•"/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속성 중복 사용 금지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marL="685800" lvl="1" indent="-228600">
              <a:lnSpc>
                <a:spcPct val="150000"/>
              </a:lnSpc>
              <a:buFont typeface="Arial" charset="0"/>
              <a:buChar char="•"/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태그 열고 닫음이 일치 여부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여는 태그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닫는 태그 누락여부 포함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685800" lvl="1" indent="-228600">
              <a:lnSpc>
                <a:spcPct val="150000"/>
              </a:lnSpc>
              <a:buFont typeface="Arial" charset="0"/>
              <a:buChar char="•"/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태그의 정확한 중첩관계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열고 닫는 순서가 중첩되었는지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lnSpc>
                <a:spcPct val="150000"/>
              </a:lnSpc>
              <a:buFont typeface="맑은 고딕" pitchFamily="50" charset="-127"/>
              <a:buAutoNum type="arabicPeriod"/>
            </a:pP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마크업이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의미에 맞게 순서대로 작성하면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탭키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이동 시 포커스가 순서에 맞게 이동되지만 순서가 꼭 변경 되야 할 경우</a:t>
            </a:r>
            <a:r>
              <a:rPr lang="ko-KR" altLang="en-US" sz="900" b="1" u="sng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1" u="sng" dirty="0" err="1">
                <a:latin typeface="맑은 고딕" pitchFamily="50" charset="-127"/>
                <a:ea typeface="맑은 고딕" pitchFamily="50" charset="-127"/>
              </a:rPr>
              <a:t>tabindex</a:t>
            </a:r>
            <a:r>
              <a:rPr lang="ko-KR" altLang="en-US" sz="900" b="1" u="sng" dirty="0">
                <a:latin typeface="맑은 고딕" pitchFamily="50" charset="-127"/>
                <a:ea typeface="맑은 고딕" pitchFamily="50" charset="-127"/>
              </a:rPr>
              <a:t>속성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사용하여 순서를 지정한다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685800" lvl="1" indent="-228600">
              <a:lnSpc>
                <a:spcPct val="150000"/>
              </a:lnSpc>
              <a:buFont typeface="Arial" charset="0"/>
              <a:buChar char="•"/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최대한 사용을 안 하는 게 좋다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685800" lvl="1" indent="-228600">
              <a:lnSpc>
                <a:spcPct val="150000"/>
              </a:lnSpc>
              <a:buFont typeface="Arial" charset="0"/>
              <a:buChar char="•"/>
            </a:pPr>
            <a:r>
              <a:rPr lang="en-US" altLang="ko-KR" sz="900" dirty="0" err="1">
                <a:latin typeface="맑은 고딕" pitchFamily="50" charset="-127"/>
                <a:ea typeface="맑은 고딕" pitchFamily="50" charset="-127"/>
              </a:rPr>
              <a:t>tabindex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속성을 사용 할 수 있는 태그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: &lt;a&gt;,&lt;area&gt;, &lt;button&gt;, &lt;input&gt;, &lt;object&gt;, &lt;select&gt;, &lt;</a:t>
            </a:r>
            <a:r>
              <a:rPr lang="en-US" altLang="ko-KR" sz="900" dirty="0" err="1">
                <a:latin typeface="맑은 고딕" pitchFamily="50" charset="-127"/>
                <a:ea typeface="맑은 고딕" pitchFamily="50" charset="-127"/>
              </a:rPr>
              <a:t>textarea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등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  <a:buFont typeface="맑은 고딕" pitchFamily="50" charset="-127"/>
              <a:buAutoNum type="arabicPeriod"/>
            </a:pPr>
            <a:r>
              <a:rPr lang="en-US" altLang="ko-KR" sz="900" b="1" u="sng" dirty="0" err="1">
                <a:latin typeface="맑은 고딕" pitchFamily="50" charset="-127"/>
                <a:ea typeface="맑은 고딕" pitchFamily="50" charset="-127"/>
              </a:rPr>
              <a:t>assesskey</a:t>
            </a:r>
            <a:r>
              <a:rPr lang="ko-KR" altLang="en-US" sz="900" b="1" u="sng" dirty="0">
                <a:latin typeface="맑은 고딕" pitchFamily="50" charset="-127"/>
                <a:ea typeface="맑은 고딕" pitchFamily="50" charset="-127"/>
              </a:rPr>
              <a:t>속성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이용하여 키보드 단축키를 제공한다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있으며 사용시 웹브라우징 도구와 겹치지 않도록 유의해야 한다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꼭 써야 될 필요는 없음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685800" lvl="1" indent="-228600">
              <a:lnSpc>
                <a:spcPct val="150000"/>
              </a:lnSpc>
              <a:buFont typeface="Arial" charset="0"/>
              <a:buChar char="•"/>
            </a:pPr>
            <a:r>
              <a:rPr lang="en-US" altLang="ko-KR" sz="900" dirty="0" err="1">
                <a:latin typeface="맑은 고딕" pitchFamily="50" charset="-127"/>
                <a:ea typeface="맑은 고딕" pitchFamily="50" charset="-127"/>
              </a:rPr>
              <a:t>assesskey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속성을 사용할 수 있는 태그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&lt;a&gt;,&lt;area&gt;, &lt;button&gt;, &lt;input&gt;,&lt;</a:t>
            </a:r>
            <a:r>
              <a:rPr lang="en-US" altLang="ko-KR" sz="900" dirty="0" err="1">
                <a:latin typeface="맑은 고딕" pitchFamily="50" charset="-127"/>
                <a:ea typeface="맑은 고딕" pitchFamily="50" charset="-127"/>
              </a:rPr>
              <a:t>lebel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&gt;, &lt;legend&gt;,&lt;</a:t>
            </a:r>
            <a:r>
              <a:rPr lang="en-US" altLang="ko-KR" sz="900" dirty="0" err="1">
                <a:latin typeface="맑은 고딕" pitchFamily="50" charset="-127"/>
                <a:ea typeface="맑은 고딕" pitchFamily="50" charset="-127"/>
              </a:rPr>
              <a:t>textarea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등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  <a:buFont typeface="맑은 고딕" pitchFamily="50" charset="-127"/>
              <a:buAutoNum type="arabicPeriod"/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속성 값에 들어가는 특수기호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[&lt;,&gt;,”,’,&amp;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등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u="sng" dirty="0" err="1">
                <a:latin typeface="맑은 고딕" pitchFamily="50" charset="-127"/>
                <a:ea typeface="맑은 고딕" pitchFamily="50" charset="-127"/>
              </a:rPr>
              <a:t>엔티티</a:t>
            </a:r>
            <a:r>
              <a:rPr lang="ko-KR" altLang="en-US" sz="900" b="1" u="sng" dirty="0">
                <a:latin typeface="맑은 고딕" pitchFamily="50" charset="-127"/>
                <a:ea typeface="맑은 고딕" pitchFamily="50" charset="-127"/>
              </a:rPr>
              <a:t> 코드로 변환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하여 사용한다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685800" lvl="1" indent="-228600">
              <a:lnSpc>
                <a:spcPct val="150000"/>
              </a:lnSpc>
              <a:buFont typeface="Arial" charset="0"/>
              <a:buChar char="•"/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참고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URL: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  <a:hlinkClick r:id="rId2"/>
              </a:rPr>
              <a:t>http://w3schools.com/tags/ref_entities.asp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228600" indent="-228600">
              <a:lnSpc>
                <a:spcPct val="150000"/>
              </a:lnSpc>
              <a:buFont typeface="맑은 고딕" pitchFamily="50" charset="-127"/>
              <a:buAutoNum type="arabicPeriod"/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동영상이나 플래시 사용 시 자막이나 대체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컨텐츠를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제공 해야 한다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플래시 경우 플래시가 있는 버전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없는 버전으로 선택할 수 있는 인터페이스를 제공한다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맑은 고딕" pitchFamily="50" charset="-127"/>
              <a:buAutoNum type="arabicPeriod"/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깜빡이거나 번쩍이는 이미지를 사용해서는 안 된다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맑은 고딕" pitchFamily="50" charset="-127"/>
              <a:buAutoNum type="arabicPeriod"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alert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창을 띄울 경우 사용자가 실수한 부분을 알려주어 다음 동작 시 해결 될 수 있어야 한다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아이디를 입력하세요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비밀번호 오류입니다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.)</a:t>
            </a:r>
          </a:p>
          <a:p>
            <a:pPr marL="228600" indent="-228600">
              <a:lnSpc>
                <a:spcPct val="150000"/>
              </a:lnSpc>
              <a:buFont typeface="맑은 고딕" pitchFamily="50" charset="-127"/>
              <a:buAutoNum type="arabicPeriod"/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마우스로 이루어지는 기능적인 부분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: hover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등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은 키보드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: focus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등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로도 똑같이 제어가 가능해야 한다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685800" lvl="1" indent="-228600">
              <a:lnSpc>
                <a:spcPct val="150000"/>
              </a:lnSpc>
              <a:buFont typeface="Arial" charset="0"/>
              <a:buChar char="•"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Hover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에 적용된 효과를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focus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에도 똑같이 줘야한다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맑은 고딕" pitchFamily="50" charset="-127"/>
              <a:buAutoNum type="arabicPeriod"/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시간에 따라 움직이는 요소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롤링배너 등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는 정지 기능을 포함 해야 한다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맑은 고딕" pitchFamily="50" charset="-127"/>
              <a:buAutoNum type="arabicPeriod"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주민번호나 전화번호 입력 시 자동으로 포커스가 넘어가는 오토포커스 기능은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접근성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위배사항이다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  <a:buFont typeface="맑은 고딕" pitchFamily="50" charset="-127"/>
              <a:buAutoNum type="arabicPeriod"/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사이트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맵을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제공해야 하며 모든 메뉴에 접근이 가능해야 한다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맑은 고딕" pitchFamily="50" charset="-127"/>
              <a:buAutoNum type="arabicPeriod"/>
            </a:pP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팝업창이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자동 노출되어 본 페이지를 가려서는 안 된다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팝업이 필요할 경우 사용자에 의하여 제어가 가능한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UI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제공해야 한다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맑은 고딕" pitchFamily="50" charset="-127"/>
              <a:buAutoNum type="arabicPeriod"/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글자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가독성이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떨어지는 장애인을 위해 글자크기를 제어 할 수 있는 기능을 제공한다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필수는 아닌 걸로 알고 있으나 많은 사이트가 적용 중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200472" y="6366453"/>
            <a:ext cx="9432925" cy="32316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28600" indent="-2286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퍼블리싱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단계에서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접근성을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맞추었다 하여도 개발단계에서  틀어질 수 있다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그러므로 개발자와 원활한 커뮤니케이션으로 잘 협력하여 풀어나가야 한다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144713" y="2636838"/>
            <a:ext cx="5400675" cy="280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2000" b="1" dirty="0" err="1">
                <a:solidFill>
                  <a:schemeClr val="bg1"/>
                </a:solidFill>
                <a:latin typeface="+mn-ea"/>
              </a:rPr>
              <a:t>접근성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 가이드 문서는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pPr algn="ctr">
              <a:defRPr/>
            </a:pP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기본적인 내용을 포함하고 있으며 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pPr algn="ctr">
              <a:defRPr/>
            </a:pPr>
            <a:endParaRPr lang="en-US" altLang="ko-KR" sz="2000" b="1" dirty="0">
              <a:solidFill>
                <a:srgbClr val="FFFF00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2000" b="1" dirty="0">
                <a:solidFill>
                  <a:srgbClr val="FFFF00"/>
                </a:solidFill>
                <a:latin typeface="+mn-ea"/>
              </a:rPr>
              <a:t>프로젝트 상황에  따라 </a:t>
            </a:r>
            <a:r>
              <a:rPr lang="ko-KR" altLang="en-US" sz="2800" b="1" dirty="0">
                <a:solidFill>
                  <a:srgbClr val="FF3300"/>
                </a:solidFill>
                <a:latin typeface="+mn-ea"/>
              </a:rPr>
              <a:t>추가</a:t>
            </a:r>
            <a:r>
              <a:rPr lang="en-US" altLang="ko-KR" sz="2800" b="1" dirty="0">
                <a:solidFill>
                  <a:srgbClr val="FF3300"/>
                </a:solidFill>
                <a:latin typeface="+mn-ea"/>
              </a:rPr>
              <a:t>,</a:t>
            </a:r>
            <a:r>
              <a:rPr lang="ko-KR" altLang="en-US" sz="2800" b="1" dirty="0">
                <a:solidFill>
                  <a:srgbClr val="FF3300"/>
                </a:solidFill>
                <a:latin typeface="+mn-ea"/>
              </a:rPr>
              <a:t>변경 </a:t>
            </a:r>
            <a:r>
              <a:rPr lang="en-US" altLang="ko-KR" sz="2800" b="1" dirty="0">
                <a:solidFill>
                  <a:srgbClr val="FF3300"/>
                </a:solidFill>
                <a:latin typeface="+mn-ea"/>
              </a:rPr>
              <a:t/>
            </a:r>
            <a:br>
              <a:rPr lang="en-US" altLang="ko-KR" sz="2800" b="1" dirty="0">
                <a:solidFill>
                  <a:srgbClr val="FF3300"/>
                </a:solidFill>
                <a:latin typeface="+mn-ea"/>
              </a:rPr>
            </a:br>
            <a:endParaRPr lang="en-US" altLang="ko-KR" sz="2800" b="1" dirty="0">
              <a:solidFill>
                <a:srgbClr val="FF3300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2000" b="1" dirty="0">
                <a:solidFill>
                  <a:srgbClr val="FFFF00"/>
                </a:solidFill>
                <a:latin typeface="+mn-ea"/>
              </a:rPr>
              <a:t>될 수 있습니다</a:t>
            </a:r>
            <a:r>
              <a:rPr lang="en-US" altLang="ko-KR" sz="2000" b="1" dirty="0">
                <a:solidFill>
                  <a:srgbClr val="FFFF00"/>
                </a:solidFill>
                <a:latin typeface="+mn-ea"/>
              </a:rPr>
              <a:t>.</a:t>
            </a:r>
          </a:p>
          <a:p>
            <a:pPr algn="ctr">
              <a:defRPr/>
            </a:pP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 </a:t>
            </a:r>
            <a:endParaRPr lang="ko-KR" altLang="en-US" sz="20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스토리보드서식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5">
      <a:majorFont>
        <a:latin typeface="맑은 고딕"/>
        <a:ea typeface="맑은 고딕"/>
        <a:cs typeface=""/>
      </a:majorFont>
      <a:minorFont>
        <a:latin typeface="Verdana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algn="ctr">
          <a:solidFill>
            <a:srgbClr val="FF0000"/>
          </a:solidFill>
          <a:round/>
          <a:headEnd/>
          <a:tailEnd/>
        </a:ln>
      </a:spPr>
      <a:bodyPr wrap="none" anchor="ctr"/>
      <a:lstStyle>
        <a:defPPr algn="ctr">
          <a:spcBef>
            <a:spcPct val="50000"/>
          </a:spcBef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20059</TotalTime>
  <Words>1538</Words>
  <Application>Microsoft Office PowerPoint</Application>
  <PresentationFormat>A4 용지(210x297mm)</PresentationFormat>
  <Paragraphs>197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1" baseType="lpstr">
      <vt:lpstr>스토리보드서식</vt:lpstr>
      <vt:lpstr>디자인 사용자 지정</vt:lpstr>
      <vt:lpstr>Publish Guide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Company>피싱트리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[menu : Discovery]</dc:title>
  <dc:creator>김윤희</dc:creator>
  <cp:lastModifiedBy>anoju</cp:lastModifiedBy>
  <cp:revision>1794</cp:revision>
  <dcterms:created xsi:type="dcterms:W3CDTF">2009-08-19T07:46:47Z</dcterms:created>
  <dcterms:modified xsi:type="dcterms:W3CDTF">2013-03-21T02:48:06Z</dcterms:modified>
</cp:coreProperties>
</file>