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39B"/>
    <a:srgbClr val="FFFFFF"/>
    <a:srgbClr val="01539D"/>
    <a:srgbClr val="BF1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26"/>
    <p:restoredTop sz="94671"/>
  </p:normalViewPr>
  <p:slideViewPr>
    <p:cSldViewPr snapToGrid="0" snapToObjects="1">
      <p:cViewPr varScale="1">
        <p:scale>
          <a:sx n="23" d="100"/>
          <a:sy n="23" d="100"/>
        </p:scale>
        <p:origin x="480"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CB623-2514-A14A-8F05-68D8B4D38F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339067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CB623-2514-A14A-8F05-68D8B4D38F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85034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CB623-2514-A14A-8F05-68D8B4D38F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47886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CB623-2514-A14A-8F05-68D8B4D38F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60239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CB623-2514-A14A-8F05-68D8B4D38F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341791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CB623-2514-A14A-8F05-68D8B4D38F9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86027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CB623-2514-A14A-8F05-68D8B4D38F91}"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385246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CB623-2514-A14A-8F05-68D8B4D38F91}"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109489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CB623-2514-A14A-8F05-68D8B4D38F91}"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62020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AFCB623-2514-A14A-8F05-68D8B4D38F9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348883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AFCB623-2514-A14A-8F05-68D8B4D38F9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D179E-6EE3-1641-84FC-9D439E2B40E5}" type="slidenum">
              <a:rPr lang="en-US" smtClean="0"/>
              <a:t>‹#›</a:t>
            </a:fld>
            <a:endParaRPr lang="en-US"/>
          </a:p>
        </p:txBody>
      </p:sp>
    </p:spTree>
    <p:extLst>
      <p:ext uri="{BB962C8B-B14F-4D97-AF65-F5344CB8AC3E}">
        <p14:creationId xmlns:p14="http://schemas.microsoft.com/office/powerpoint/2010/main" val="286415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AFCB623-2514-A14A-8F05-68D8B4D38F91}" type="datetimeFigureOut">
              <a:rPr lang="en-US" smtClean="0"/>
              <a:t>12/7/2022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1CD179E-6EE3-1641-84FC-9D439E2B40E5}" type="slidenum">
              <a:rPr lang="en-US" smtClean="0"/>
              <a:t>‹#›</a:t>
            </a:fld>
            <a:endParaRPr lang="en-US"/>
          </a:p>
        </p:txBody>
      </p:sp>
    </p:spTree>
    <p:extLst>
      <p:ext uri="{BB962C8B-B14F-4D97-AF65-F5344CB8AC3E}">
        <p14:creationId xmlns:p14="http://schemas.microsoft.com/office/powerpoint/2010/main" val="3906181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8DC4A155-88C8-A545-8728-5094A7EAE9E3}"/>
              </a:ext>
            </a:extLst>
          </p:cNvPr>
          <p:cNvSpPr txBox="1">
            <a:spLocks noChangeArrowheads="1"/>
          </p:cNvSpPr>
          <p:nvPr/>
        </p:nvSpPr>
        <p:spPr bwMode="auto">
          <a:xfrm>
            <a:off x="914400" y="6770201"/>
            <a:ext cx="9829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dirty="0">
              <a:latin typeface="Arial" charset="0"/>
              <a:ea typeface="Arial" charset="0"/>
            </a:endParaRPr>
          </a:p>
        </p:txBody>
      </p:sp>
      <p:sp>
        <p:nvSpPr>
          <p:cNvPr id="6" name="TextBox 3">
            <a:extLst>
              <a:ext uri="{FF2B5EF4-FFF2-40B4-BE49-F238E27FC236}">
                <a16:creationId xmlns:a16="http://schemas.microsoft.com/office/drawing/2014/main" id="{9862ABFD-A3E9-9242-A6E9-BC2B7E4A2EF9}"/>
              </a:ext>
            </a:extLst>
          </p:cNvPr>
          <p:cNvSpPr txBox="1">
            <a:spLocks noChangeArrowheads="1"/>
          </p:cNvSpPr>
          <p:nvPr/>
        </p:nvSpPr>
        <p:spPr bwMode="auto">
          <a:xfrm>
            <a:off x="1010653" y="6932975"/>
            <a:ext cx="9829800" cy="697242"/>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2539B"/>
                </a:solidFill>
                <a:latin typeface="+mj-lt"/>
              </a:rPr>
              <a:t>Introduction</a:t>
            </a:r>
          </a:p>
        </p:txBody>
      </p:sp>
      <p:sp>
        <p:nvSpPr>
          <p:cNvPr id="7" name="TextBox 6">
            <a:extLst>
              <a:ext uri="{FF2B5EF4-FFF2-40B4-BE49-F238E27FC236}">
                <a16:creationId xmlns:a16="http://schemas.microsoft.com/office/drawing/2014/main" id="{EF2B8FEA-6161-F341-8CC1-FDB544BC132C}"/>
              </a:ext>
            </a:extLst>
          </p:cNvPr>
          <p:cNvSpPr txBox="1"/>
          <p:nvPr/>
        </p:nvSpPr>
        <p:spPr>
          <a:xfrm>
            <a:off x="1081541" y="23694315"/>
            <a:ext cx="9829800" cy="69724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2539B"/>
                </a:solidFill>
                <a:latin typeface="+mj-lt"/>
              </a:rPr>
              <a:t>Methodology</a:t>
            </a:r>
          </a:p>
        </p:txBody>
      </p:sp>
      <p:sp>
        <p:nvSpPr>
          <p:cNvPr id="11" name="Freeform 10">
            <a:extLst>
              <a:ext uri="{FF2B5EF4-FFF2-40B4-BE49-F238E27FC236}">
                <a16:creationId xmlns:a16="http://schemas.microsoft.com/office/drawing/2014/main" id="{F392AEE5-389C-EB4D-9EF4-5AC27A28C72C}"/>
              </a:ext>
            </a:extLst>
          </p:cNvPr>
          <p:cNvSpPr/>
          <p:nvPr/>
        </p:nvSpPr>
        <p:spPr>
          <a:xfrm>
            <a:off x="17658090" y="15171163"/>
            <a:ext cx="249237" cy="114776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Freeform 11">
            <a:extLst>
              <a:ext uri="{FF2B5EF4-FFF2-40B4-BE49-F238E27FC236}">
                <a16:creationId xmlns:a16="http://schemas.microsoft.com/office/drawing/2014/main" id="{6D59FFED-5233-B64A-AD25-7B851AF8B216}"/>
              </a:ext>
            </a:extLst>
          </p:cNvPr>
          <p:cNvSpPr/>
          <p:nvPr/>
        </p:nvSpPr>
        <p:spPr>
          <a:xfrm rot="10800000">
            <a:off x="19982190" y="15188625"/>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TextBox 64">
            <a:extLst>
              <a:ext uri="{FF2B5EF4-FFF2-40B4-BE49-F238E27FC236}">
                <a16:creationId xmlns:a16="http://schemas.microsoft.com/office/drawing/2014/main" id="{82ECBBE0-F432-2C4E-B633-1A53ADB93306}"/>
              </a:ext>
            </a:extLst>
          </p:cNvPr>
          <p:cNvSpPr txBox="1">
            <a:spLocks noChangeArrowheads="1"/>
          </p:cNvSpPr>
          <p:nvPr/>
        </p:nvSpPr>
        <p:spPr bwMode="auto">
          <a:xfrm>
            <a:off x="17913677" y="15261650"/>
            <a:ext cx="26193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dirty="0">
                <a:solidFill>
                  <a:schemeClr val="bg1"/>
                </a:solidFill>
                <a:latin typeface="Arial" charset="0"/>
                <a:ea typeface="Arial" charset="0"/>
              </a:rPr>
              <a:t>Figure A: neque dignissim, and in aliquet nisl et umis.</a:t>
            </a:r>
          </a:p>
        </p:txBody>
      </p:sp>
      <p:sp>
        <p:nvSpPr>
          <p:cNvPr id="16" name="TextBox 15">
            <a:extLst>
              <a:ext uri="{FF2B5EF4-FFF2-40B4-BE49-F238E27FC236}">
                <a16:creationId xmlns:a16="http://schemas.microsoft.com/office/drawing/2014/main" id="{0F261148-89CF-3C4D-B7D9-06E8055CFB86}"/>
              </a:ext>
            </a:extLst>
          </p:cNvPr>
          <p:cNvSpPr txBox="1"/>
          <p:nvPr/>
        </p:nvSpPr>
        <p:spPr>
          <a:xfrm>
            <a:off x="11921923" y="7097727"/>
            <a:ext cx="9829800" cy="69724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2539B"/>
                </a:solidFill>
                <a:latin typeface="+mj-lt"/>
              </a:rPr>
              <a:t>Data</a:t>
            </a:r>
          </a:p>
        </p:txBody>
      </p:sp>
      <p:sp>
        <p:nvSpPr>
          <p:cNvPr id="17" name="TextBox 16">
            <a:extLst>
              <a:ext uri="{FF2B5EF4-FFF2-40B4-BE49-F238E27FC236}">
                <a16:creationId xmlns:a16="http://schemas.microsoft.com/office/drawing/2014/main" id="{25741DED-2354-D14C-8CEC-5C4576A27B5F}"/>
              </a:ext>
            </a:extLst>
          </p:cNvPr>
          <p:cNvSpPr txBox="1"/>
          <p:nvPr/>
        </p:nvSpPr>
        <p:spPr>
          <a:xfrm>
            <a:off x="31191753" y="25923703"/>
            <a:ext cx="9700464" cy="615490"/>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02539B"/>
                </a:solidFill>
                <a:latin typeface="+mj-lt"/>
              </a:rPr>
              <a:t>References</a:t>
            </a:r>
            <a:endParaRPr lang="en-US" sz="2400" b="1" dirty="0">
              <a:solidFill>
                <a:srgbClr val="02539B"/>
              </a:solidFill>
              <a:latin typeface="Arial" charset="0"/>
              <a:ea typeface="Arial" charset="0"/>
              <a:cs typeface="Arial" charset="0"/>
            </a:endParaRPr>
          </a:p>
        </p:txBody>
      </p:sp>
      <p:cxnSp>
        <p:nvCxnSpPr>
          <p:cNvPr id="24" name="Straight Connector 23">
            <a:extLst>
              <a:ext uri="{FF2B5EF4-FFF2-40B4-BE49-F238E27FC236}">
                <a16:creationId xmlns:a16="http://schemas.microsoft.com/office/drawing/2014/main" id="{FD2205BD-4260-B74D-BD89-B9D4A0F4095E}"/>
              </a:ext>
            </a:extLst>
          </p:cNvPr>
          <p:cNvCxnSpPr>
            <a:cxnSpLocks/>
          </p:cNvCxnSpPr>
          <p:nvPr/>
        </p:nvCxnSpPr>
        <p:spPr bwMode="auto">
          <a:xfrm>
            <a:off x="946150" y="14145854"/>
            <a:ext cx="10168725" cy="0"/>
          </a:xfrm>
          <a:prstGeom prst="line">
            <a:avLst/>
          </a:prstGeom>
          <a:noFill/>
          <a:ln w="25400" cap="flat" cmpd="sng" algn="ctr">
            <a:solidFill>
              <a:schemeClr val="tx1"/>
            </a:solidFill>
            <a:prstDash val="dash"/>
            <a:round/>
            <a:headEnd type="none" w="med" len="med"/>
            <a:tailEnd type="none" w="med" len="med"/>
          </a:ln>
          <a:effectLst/>
        </p:spPr>
      </p:cxnSp>
      <p:cxnSp>
        <p:nvCxnSpPr>
          <p:cNvPr id="26" name="Straight Connector 25">
            <a:extLst>
              <a:ext uri="{FF2B5EF4-FFF2-40B4-BE49-F238E27FC236}">
                <a16:creationId xmlns:a16="http://schemas.microsoft.com/office/drawing/2014/main" id="{D624E4A4-71BB-6946-8524-EDD62366E554}"/>
              </a:ext>
            </a:extLst>
          </p:cNvPr>
          <p:cNvCxnSpPr>
            <a:cxnSpLocks/>
          </p:cNvCxnSpPr>
          <p:nvPr/>
        </p:nvCxnSpPr>
        <p:spPr bwMode="auto">
          <a:xfrm>
            <a:off x="11967926" y="24119085"/>
            <a:ext cx="18288968" cy="28647"/>
          </a:xfrm>
          <a:prstGeom prst="line">
            <a:avLst/>
          </a:prstGeom>
          <a:noFill/>
          <a:ln w="25400" cap="flat" cmpd="sng" algn="ctr">
            <a:solidFill>
              <a:schemeClr val="tx1"/>
            </a:solidFill>
            <a:prstDash val="dash"/>
            <a:round/>
            <a:headEnd type="none" w="med" len="med"/>
            <a:tailEnd type="none" w="med" len="med"/>
          </a:ln>
          <a:effectLst/>
        </p:spPr>
      </p:cxnSp>
      <p:sp>
        <p:nvSpPr>
          <p:cNvPr id="30" name="TextBox 29">
            <a:extLst>
              <a:ext uri="{FF2B5EF4-FFF2-40B4-BE49-F238E27FC236}">
                <a16:creationId xmlns:a16="http://schemas.microsoft.com/office/drawing/2014/main" id="{5F970EE7-9899-2743-B485-36EC87135B90}"/>
              </a:ext>
            </a:extLst>
          </p:cNvPr>
          <p:cNvSpPr txBox="1"/>
          <p:nvPr/>
        </p:nvSpPr>
        <p:spPr>
          <a:xfrm>
            <a:off x="31149945" y="7097042"/>
            <a:ext cx="9784080" cy="69724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2539B"/>
                </a:solidFill>
                <a:latin typeface="+mj-lt"/>
              </a:rPr>
              <a:t>Results</a:t>
            </a:r>
          </a:p>
        </p:txBody>
      </p:sp>
      <p:cxnSp>
        <p:nvCxnSpPr>
          <p:cNvPr id="31" name="Straight Connector 30">
            <a:extLst>
              <a:ext uri="{FF2B5EF4-FFF2-40B4-BE49-F238E27FC236}">
                <a16:creationId xmlns:a16="http://schemas.microsoft.com/office/drawing/2014/main" id="{7169D8FD-2225-3E49-A88B-4135ED631C6F}"/>
              </a:ext>
            </a:extLst>
          </p:cNvPr>
          <p:cNvCxnSpPr>
            <a:cxnSpLocks/>
          </p:cNvCxnSpPr>
          <p:nvPr/>
        </p:nvCxnSpPr>
        <p:spPr bwMode="auto">
          <a:xfrm>
            <a:off x="31079677" y="25626283"/>
            <a:ext cx="11668523" cy="0"/>
          </a:xfrm>
          <a:prstGeom prst="line">
            <a:avLst/>
          </a:prstGeom>
          <a:noFill/>
          <a:ln w="25400" cap="flat" cmpd="sng" algn="ctr">
            <a:solidFill>
              <a:schemeClr val="tx1"/>
            </a:solidFill>
            <a:prstDash val="dash"/>
            <a:round/>
            <a:headEnd type="none" w="med" len="med"/>
            <a:tailEnd type="none" w="med" len="med"/>
          </a:ln>
          <a:effectLst/>
        </p:spPr>
      </p:cxnSp>
      <p:sp>
        <p:nvSpPr>
          <p:cNvPr id="32" name="TextBox 31">
            <a:extLst>
              <a:ext uri="{FF2B5EF4-FFF2-40B4-BE49-F238E27FC236}">
                <a16:creationId xmlns:a16="http://schemas.microsoft.com/office/drawing/2014/main" id="{5AB7DEC1-39F3-A345-A529-8E72CC771CF4}"/>
              </a:ext>
            </a:extLst>
          </p:cNvPr>
          <p:cNvSpPr txBox="1"/>
          <p:nvPr/>
        </p:nvSpPr>
        <p:spPr>
          <a:xfrm>
            <a:off x="31248500" y="14958965"/>
            <a:ext cx="9829800" cy="69724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2539B"/>
                </a:solidFill>
                <a:latin typeface="+mj-lt"/>
              </a:rPr>
              <a:t>Conclusions</a:t>
            </a:r>
          </a:p>
        </p:txBody>
      </p:sp>
      <p:cxnSp>
        <p:nvCxnSpPr>
          <p:cNvPr id="33" name="Straight Connector 32">
            <a:extLst>
              <a:ext uri="{FF2B5EF4-FFF2-40B4-BE49-F238E27FC236}">
                <a16:creationId xmlns:a16="http://schemas.microsoft.com/office/drawing/2014/main" id="{F6F7C577-AE40-644D-9C31-CA0B4BED4A34}"/>
              </a:ext>
            </a:extLst>
          </p:cNvPr>
          <p:cNvCxnSpPr>
            <a:cxnSpLocks/>
          </p:cNvCxnSpPr>
          <p:nvPr/>
        </p:nvCxnSpPr>
        <p:spPr bwMode="auto">
          <a:xfrm>
            <a:off x="31149945" y="14685165"/>
            <a:ext cx="11336944" cy="0"/>
          </a:xfrm>
          <a:prstGeom prst="line">
            <a:avLst/>
          </a:prstGeom>
          <a:noFill/>
          <a:ln w="25400" cap="flat" cmpd="sng" algn="ctr">
            <a:solidFill>
              <a:schemeClr val="tx1"/>
            </a:solidFill>
            <a:prstDash val="dash"/>
            <a:round/>
            <a:headEnd type="none" w="med" len="med"/>
            <a:tailEnd type="none" w="med" len="med"/>
          </a:ln>
          <a:effectLst/>
        </p:spPr>
      </p:cxnSp>
      <p:cxnSp>
        <p:nvCxnSpPr>
          <p:cNvPr id="77" name="Straight Connector 76">
            <a:extLst>
              <a:ext uri="{FF2B5EF4-FFF2-40B4-BE49-F238E27FC236}">
                <a16:creationId xmlns:a16="http://schemas.microsoft.com/office/drawing/2014/main" id="{AA8043DE-3344-5A4D-9ACF-03D4330CB66D}"/>
              </a:ext>
            </a:extLst>
          </p:cNvPr>
          <p:cNvCxnSpPr>
            <a:cxnSpLocks/>
          </p:cNvCxnSpPr>
          <p:nvPr/>
        </p:nvCxnSpPr>
        <p:spPr bwMode="auto">
          <a:xfrm>
            <a:off x="30215330" y="24147732"/>
            <a:ext cx="0" cy="8197783"/>
          </a:xfrm>
          <a:prstGeom prst="line">
            <a:avLst/>
          </a:prstGeom>
          <a:noFill/>
          <a:ln w="25400" cap="flat" cmpd="sng" algn="ctr">
            <a:solidFill>
              <a:schemeClr val="tx1"/>
            </a:solidFill>
            <a:prstDash val="dash"/>
            <a:round/>
            <a:headEnd type="none" w="med" len="med"/>
            <a:tailEnd type="none" w="med" len="med"/>
          </a:ln>
          <a:effectLst/>
        </p:spPr>
      </p:cxnSp>
      <p:sp>
        <p:nvSpPr>
          <p:cNvPr id="79" name="Rectangle 5">
            <a:extLst>
              <a:ext uri="{FF2B5EF4-FFF2-40B4-BE49-F238E27FC236}">
                <a16:creationId xmlns:a16="http://schemas.microsoft.com/office/drawing/2014/main" id="{3F66BEF7-85D8-3D49-BA9B-280860874D02}"/>
              </a:ext>
            </a:extLst>
          </p:cNvPr>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ADEMIC RESEARCH POSTER TEMPLATE</a:t>
            </a:r>
          </a:p>
          <a:p>
            <a:pPr>
              <a:spcBef>
                <a:spcPts val="600"/>
              </a:spcBef>
              <a:spcAft>
                <a:spcPts val="1800"/>
              </a:spcAft>
              <a:defRPr/>
            </a:pPr>
            <a:r>
              <a:rPr lang="en-US" altLang="en-US" sz="4400" dirty="0">
                <a:solidFill>
                  <a:srgbClr val="FFFFFF"/>
                </a:solidFill>
                <a:latin typeface="+mn-lt"/>
                <a:ea typeface="Arial" charset="0"/>
              </a:rPr>
              <a:t>Subtitle for Academic Research Poster (48x36 inches)</a:t>
            </a:r>
          </a:p>
          <a:p>
            <a:pPr>
              <a:spcBef>
                <a:spcPts val="1800"/>
              </a:spcBef>
              <a:defRPr/>
            </a:pPr>
            <a:r>
              <a:rPr lang="en-US" altLang="en-US" sz="3200" dirty="0">
                <a:solidFill>
                  <a:srgbClr val="FFFFFF"/>
                </a:solidFill>
                <a:latin typeface="+mn-lt"/>
                <a:ea typeface="Arial" charset="0"/>
              </a:rPr>
              <a:t>Your names and the names of the people who contributed to this presentation</a:t>
            </a:r>
          </a:p>
        </p:txBody>
      </p:sp>
      <p:sp>
        <p:nvSpPr>
          <p:cNvPr id="80" name="Rectangle 79">
            <a:extLst>
              <a:ext uri="{FF2B5EF4-FFF2-40B4-BE49-F238E27FC236}">
                <a16:creationId xmlns:a16="http://schemas.microsoft.com/office/drawing/2014/main" id="{3B752E7F-F26A-524D-86FF-2C7543BAB300}"/>
              </a:ext>
            </a:extLst>
          </p:cNvPr>
          <p:cNvSpPr/>
          <p:nvPr/>
        </p:nvSpPr>
        <p:spPr>
          <a:xfrm>
            <a:off x="0" y="-64048"/>
            <a:ext cx="43891200" cy="5694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600" dirty="0"/>
              <a:t> </a:t>
            </a:r>
            <a:r>
              <a:rPr lang="en-US" sz="9600" dirty="0">
                <a:solidFill>
                  <a:srgbClr val="C00000"/>
                </a:solidFill>
              </a:rPr>
              <a:t> </a:t>
            </a:r>
            <a:r>
              <a:rPr lang="en-US" sz="13800" b="1" dirty="0">
                <a:solidFill>
                  <a:srgbClr val="02539B"/>
                </a:solidFill>
              </a:rPr>
              <a:t>Repackaging in Third-Party Android Marketplaces</a:t>
            </a:r>
          </a:p>
          <a:p>
            <a:r>
              <a:rPr lang="en-US" sz="9600" b="1" dirty="0">
                <a:solidFill>
                  <a:srgbClr val="C00000"/>
                </a:solidFill>
              </a:rPr>
              <a:t> </a:t>
            </a:r>
            <a:r>
              <a:rPr lang="en-US" sz="6600" dirty="0">
                <a:solidFill>
                  <a:schemeClr val="tx1"/>
                </a:solidFill>
              </a:rPr>
              <a:t>Anol Kurian Vadakkeparampil, Rohan Paranjpe, Neha Komuravelly</a:t>
            </a:r>
            <a:endParaRPr lang="en-US" sz="6600" baseline="30000" dirty="0">
              <a:solidFill>
                <a:schemeClr val="tx1"/>
              </a:solidFill>
            </a:endParaRPr>
          </a:p>
          <a:p>
            <a:r>
              <a:rPr lang="en-US" sz="4800" baseline="30000" dirty="0">
                <a:solidFill>
                  <a:schemeClr val="tx1"/>
                </a:solidFill>
              </a:rPr>
              <a:t>   </a:t>
            </a:r>
            <a:r>
              <a:rPr lang="en-US" sz="4800" dirty="0">
                <a:solidFill>
                  <a:schemeClr val="tx1"/>
                </a:solidFill>
              </a:rPr>
              <a:t>Dept of CISE, Project Mentor: Dr. Patrick Traynor</a:t>
            </a:r>
            <a:endParaRPr lang="en-US" sz="9600" dirty="0"/>
          </a:p>
        </p:txBody>
      </p:sp>
      <p:sp>
        <p:nvSpPr>
          <p:cNvPr id="81" name="Rectangle 80">
            <a:extLst>
              <a:ext uri="{FF2B5EF4-FFF2-40B4-BE49-F238E27FC236}">
                <a16:creationId xmlns:a16="http://schemas.microsoft.com/office/drawing/2014/main" id="{7B18E63E-E43D-8A46-905F-1FB45072A033}"/>
              </a:ext>
            </a:extLst>
          </p:cNvPr>
          <p:cNvSpPr/>
          <p:nvPr/>
        </p:nvSpPr>
        <p:spPr>
          <a:xfrm>
            <a:off x="0" y="5596128"/>
            <a:ext cx="43891200" cy="372732"/>
          </a:xfrm>
          <a:prstGeom prst="rect">
            <a:avLst/>
          </a:prstGeom>
          <a:solidFill>
            <a:srgbClr val="01539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43EF4CA-B5FB-D847-8039-7FB497B37B39}"/>
              </a:ext>
            </a:extLst>
          </p:cNvPr>
          <p:cNvSpPr txBox="1"/>
          <p:nvPr/>
        </p:nvSpPr>
        <p:spPr>
          <a:xfrm>
            <a:off x="1026496" y="14609938"/>
            <a:ext cx="9829800" cy="69724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2539B"/>
                </a:solidFill>
                <a:latin typeface="+mj-lt"/>
              </a:rPr>
              <a:t>Key findings</a:t>
            </a:r>
          </a:p>
        </p:txBody>
      </p:sp>
      <p:cxnSp>
        <p:nvCxnSpPr>
          <p:cNvPr id="87" name="Straight Connector 86">
            <a:extLst>
              <a:ext uri="{FF2B5EF4-FFF2-40B4-BE49-F238E27FC236}">
                <a16:creationId xmlns:a16="http://schemas.microsoft.com/office/drawing/2014/main" id="{A94DCF22-9FDD-874B-B394-62D8062BE808}"/>
              </a:ext>
            </a:extLst>
          </p:cNvPr>
          <p:cNvCxnSpPr>
            <a:cxnSpLocks/>
          </p:cNvCxnSpPr>
          <p:nvPr/>
        </p:nvCxnSpPr>
        <p:spPr bwMode="auto">
          <a:xfrm>
            <a:off x="955295" y="23410385"/>
            <a:ext cx="10048491" cy="0"/>
          </a:xfrm>
          <a:prstGeom prst="line">
            <a:avLst/>
          </a:prstGeom>
          <a:noFill/>
          <a:ln w="25400" cap="flat" cmpd="sng" algn="ctr">
            <a:solidFill>
              <a:schemeClr val="tx1"/>
            </a:solidFill>
            <a:prstDash val="dash"/>
            <a:round/>
            <a:headEnd type="none" w="med" len="med"/>
            <a:tailEnd type="none" w="med" len="med"/>
          </a:ln>
          <a:effectLst/>
        </p:spPr>
      </p:cxnSp>
      <p:pic>
        <p:nvPicPr>
          <p:cNvPr id="3" name="Picture 2" descr="Logo, company name&#10;&#10;Description automatically generated">
            <a:extLst>
              <a:ext uri="{FF2B5EF4-FFF2-40B4-BE49-F238E27FC236}">
                <a16:creationId xmlns:a16="http://schemas.microsoft.com/office/drawing/2014/main" id="{84049B58-AD14-1F3B-AFA4-643E64578B7C}"/>
              </a:ext>
            </a:extLst>
          </p:cNvPr>
          <p:cNvPicPr>
            <a:picLocks noChangeAspect="1"/>
          </p:cNvPicPr>
          <p:nvPr/>
        </p:nvPicPr>
        <p:blipFill>
          <a:blip r:embed="rId2"/>
          <a:stretch>
            <a:fillRect/>
          </a:stretch>
        </p:blipFill>
        <p:spPr>
          <a:xfrm>
            <a:off x="38259328" y="-1"/>
            <a:ext cx="5616477" cy="5616477"/>
          </a:xfrm>
          <a:prstGeom prst="rect">
            <a:avLst/>
          </a:prstGeom>
        </p:spPr>
      </p:pic>
      <p:sp>
        <p:nvSpPr>
          <p:cNvPr id="8" name="TextBox 7">
            <a:extLst>
              <a:ext uri="{FF2B5EF4-FFF2-40B4-BE49-F238E27FC236}">
                <a16:creationId xmlns:a16="http://schemas.microsoft.com/office/drawing/2014/main" id="{32514062-26C7-8657-01D6-C6199606758C}"/>
              </a:ext>
            </a:extLst>
          </p:cNvPr>
          <p:cNvSpPr txBox="1"/>
          <p:nvPr/>
        </p:nvSpPr>
        <p:spPr>
          <a:xfrm>
            <a:off x="1081541" y="7630217"/>
            <a:ext cx="10044440" cy="6186309"/>
          </a:xfrm>
          <a:prstGeom prst="rect">
            <a:avLst/>
          </a:prstGeom>
          <a:noFill/>
        </p:spPr>
        <p:txBody>
          <a:bodyPr wrap="square" rtlCol="0">
            <a:spAutoFit/>
          </a:bodyPr>
          <a:lstStyle/>
          <a:p>
            <a:pPr algn="just"/>
            <a:r>
              <a:rPr lang="en-US" sz="4400" dirty="0"/>
              <a:t>There are a plethora of sources that android users can install applications from. It is crucial that the validity of these applications is put under constant examination since around 80.6% of malware tends to be repackaged applications. In this presentation we dig into the issue of app repackaging in various popular app store alternatives.</a:t>
            </a:r>
          </a:p>
        </p:txBody>
      </p:sp>
      <p:sp>
        <p:nvSpPr>
          <p:cNvPr id="9" name="TextBox 8">
            <a:extLst>
              <a:ext uri="{FF2B5EF4-FFF2-40B4-BE49-F238E27FC236}">
                <a16:creationId xmlns:a16="http://schemas.microsoft.com/office/drawing/2014/main" id="{6669705E-F0B5-564C-5B27-8F31A962D088}"/>
              </a:ext>
            </a:extLst>
          </p:cNvPr>
          <p:cNvSpPr txBox="1"/>
          <p:nvPr/>
        </p:nvSpPr>
        <p:spPr>
          <a:xfrm>
            <a:off x="999938" y="24455572"/>
            <a:ext cx="10075193" cy="7540526"/>
          </a:xfrm>
          <a:prstGeom prst="rect">
            <a:avLst/>
          </a:prstGeom>
          <a:noFill/>
        </p:spPr>
        <p:txBody>
          <a:bodyPr wrap="square" rtlCol="0">
            <a:spAutoFit/>
          </a:bodyPr>
          <a:lstStyle/>
          <a:p>
            <a:pPr algn="just"/>
            <a:r>
              <a:rPr lang="en-US" sz="4400" dirty="0"/>
              <a:t>We start by selecting our target alternative app-stores, using the most popular ones that the society uses. We use google </a:t>
            </a:r>
            <a:r>
              <a:rPr lang="en-US" sz="4400" dirty="0" err="1"/>
              <a:t>playstore</a:t>
            </a:r>
            <a:r>
              <a:rPr lang="en-US" sz="4400" dirty="0"/>
              <a:t> as our base and acquire </a:t>
            </a:r>
            <a:r>
              <a:rPr lang="en-US" sz="4400" dirty="0" err="1"/>
              <a:t>apks</a:t>
            </a:r>
            <a:r>
              <a:rPr lang="en-US" sz="4400" dirty="0"/>
              <a:t> from different marketplaces for apps of varied categories. We generate their </a:t>
            </a:r>
            <a:r>
              <a:rPr lang="en-US" sz="4400" dirty="0" err="1"/>
              <a:t>dex</a:t>
            </a:r>
            <a:r>
              <a:rPr lang="en-US" sz="4400" dirty="0"/>
              <a:t> codes and hash the </a:t>
            </a:r>
            <a:r>
              <a:rPr lang="en-US" sz="4400" dirty="0" err="1"/>
              <a:t>dex</a:t>
            </a:r>
            <a:r>
              <a:rPr lang="en-US" sz="4400" dirty="0"/>
              <a:t> using a method called T-CTPH to generate fingerprints for the </a:t>
            </a:r>
            <a:r>
              <a:rPr lang="en-US" sz="4400" dirty="0" err="1"/>
              <a:t>apks</a:t>
            </a:r>
            <a:r>
              <a:rPr lang="en-US" sz="4400" dirty="0"/>
              <a:t>. We then compare these fingerprints and generate a similarity score for the respective </a:t>
            </a:r>
            <a:r>
              <a:rPr lang="en-US" sz="4400" dirty="0" err="1"/>
              <a:t>apks</a:t>
            </a:r>
            <a:r>
              <a:rPr lang="en-US" sz="4400" dirty="0"/>
              <a:t>.</a:t>
            </a:r>
            <a:endParaRPr lang="en-US" sz="7200" dirty="0"/>
          </a:p>
        </p:txBody>
      </p:sp>
      <p:pic>
        <p:nvPicPr>
          <p:cNvPr id="4" name="Picture 3" descr="Diagram&#10;&#10;Description automatically generated">
            <a:extLst>
              <a:ext uri="{FF2B5EF4-FFF2-40B4-BE49-F238E27FC236}">
                <a16:creationId xmlns:a16="http://schemas.microsoft.com/office/drawing/2014/main" id="{70CB18FE-ACCA-D057-95D0-3EE75BD76500}"/>
              </a:ext>
            </a:extLst>
          </p:cNvPr>
          <p:cNvPicPr>
            <a:picLocks noChangeAspect="1"/>
          </p:cNvPicPr>
          <p:nvPr/>
        </p:nvPicPr>
        <p:blipFill>
          <a:blip r:embed="rId3"/>
          <a:stretch>
            <a:fillRect/>
          </a:stretch>
        </p:blipFill>
        <p:spPr>
          <a:xfrm>
            <a:off x="11825584" y="24444011"/>
            <a:ext cx="18245608" cy="7522084"/>
          </a:xfrm>
          <a:prstGeom prst="rect">
            <a:avLst/>
          </a:prstGeom>
        </p:spPr>
      </p:pic>
      <p:sp>
        <p:nvSpPr>
          <p:cNvPr id="10" name="TextBox 9">
            <a:extLst>
              <a:ext uri="{FF2B5EF4-FFF2-40B4-BE49-F238E27FC236}">
                <a16:creationId xmlns:a16="http://schemas.microsoft.com/office/drawing/2014/main" id="{F62DECCB-5D18-973A-61E9-082988AF8E56}"/>
              </a:ext>
            </a:extLst>
          </p:cNvPr>
          <p:cNvSpPr txBox="1"/>
          <p:nvPr/>
        </p:nvSpPr>
        <p:spPr>
          <a:xfrm>
            <a:off x="17782708" y="31514518"/>
            <a:ext cx="6317179" cy="707886"/>
          </a:xfrm>
          <a:prstGeom prst="rect">
            <a:avLst/>
          </a:prstGeom>
          <a:noFill/>
        </p:spPr>
        <p:txBody>
          <a:bodyPr wrap="none" rtlCol="0">
            <a:spAutoFit/>
          </a:bodyPr>
          <a:lstStyle/>
          <a:p>
            <a:r>
              <a:rPr lang="en-US" sz="4000" i="1" dirty="0"/>
              <a:t>Fig : Overview of Architecture</a:t>
            </a:r>
            <a:endParaRPr lang="en-US" sz="6600" i="1" dirty="0"/>
          </a:p>
        </p:txBody>
      </p:sp>
      <p:cxnSp>
        <p:nvCxnSpPr>
          <p:cNvPr id="15" name="Straight Connector 14">
            <a:extLst>
              <a:ext uri="{FF2B5EF4-FFF2-40B4-BE49-F238E27FC236}">
                <a16:creationId xmlns:a16="http://schemas.microsoft.com/office/drawing/2014/main" id="{2D9456D5-85B7-5BA7-C01A-7C78A949C6E0}"/>
              </a:ext>
            </a:extLst>
          </p:cNvPr>
          <p:cNvCxnSpPr>
            <a:cxnSpLocks/>
          </p:cNvCxnSpPr>
          <p:nvPr/>
        </p:nvCxnSpPr>
        <p:spPr bwMode="auto">
          <a:xfrm>
            <a:off x="11825584" y="32345515"/>
            <a:ext cx="18370300" cy="0"/>
          </a:xfrm>
          <a:prstGeom prst="line">
            <a:avLst/>
          </a:prstGeom>
          <a:noFill/>
          <a:ln w="25400" cap="flat" cmpd="sng" algn="ctr">
            <a:solidFill>
              <a:schemeClr val="tx1"/>
            </a:solidFill>
            <a:prstDash val="dash"/>
            <a:round/>
            <a:headEnd type="none" w="med" len="med"/>
            <a:tailEnd type="none" w="med" len="med"/>
          </a:ln>
          <a:effectLst/>
        </p:spPr>
      </p:cxnSp>
      <p:cxnSp>
        <p:nvCxnSpPr>
          <p:cNvPr id="20" name="Straight Connector 19">
            <a:extLst>
              <a:ext uri="{FF2B5EF4-FFF2-40B4-BE49-F238E27FC236}">
                <a16:creationId xmlns:a16="http://schemas.microsoft.com/office/drawing/2014/main" id="{5984DD2F-5E5B-A683-227B-982CE2C174D5}"/>
              </a:ext>
            </a:extLst>
          </p:cNvPr>
          <p:cNvCxnSpPr>
            <a:cxnSpLocks/>
          </p:cNvCxnSpPr>
          <p:nvPr/>
        </p:nvCxnSpPr>
        <p:spPr bwMode="auto">
          <a:xfrm flipH="1">
            <a:off x="11825584" y="24147732"/>
            <a:ext cx="90298" cy="8230043"/>
          </a:xfrm>
          <a:prstGeom prst="line">
            <a:avLst/>
          </a:prstGeom>
          <a:noFill/>
          <a:ln w="25400" cap="flat" cmpd="sng" algn="ctr">
            <a:solidFill>
              <a:schemeClr val="tx1"/>
            </a:solidFill>
            <a:prstDash val="dash"/>
            <a:round/>
            <a:headEnd type="none" w="med" len="med"/>
            <a:tailEnd type="none" w="med" len="med"/>
          </a:ln>
          <a:effectLst/>
        </p:spPr>
      </p:cxnSp>
      <p:sp>
        <p:nvSpPr>
          <p:cNvPr id="37" name="TextBox 36">
            <a:extLst>
              <a:ext uri="{FF2B5EF4-FFF2-40B4-BE49-F238E27FC236}">
                <a16:creationId xmlns:a16="http://schemas.microsoft.com/office/drawing/2014/main" id="{2BA40E3D-E029-DE1F-3E2C-D6BC7663F002}"/>
              </a:ext>
            </a:extLst>
          </p:cNvPr>
          <p:cNvSpPr txBox="1"/>
          <p:nvPr/>
        </p:nvSpPr>
        <p:spPr>
          <a:xfrm>
            <a:off x="31102701" y="26516865"/>
            <a:ext cx="11645500" cy="6247864"/>
          </a:xfrm>
          <a:prstGeom prst="rect">
            <a:avLst/>
          </a:prstGeom>
          <a:noFill/>
        </p:spPr>
        <p:txBody>
          <a:bodyPr wrap="square" rtlCol="0">
            <a:spAutoFit/>
          </a:bodyPr>
          <a:lstStyle/>
          <a:p>
            <a:pPr algn="just"/>
            <a:r>
              <a:rPr lang="en-US" sz="4400" b="0" i="0" dirty="0">
                <a:solidFill>
                  <a:srgbClr val="2E414F"/>
                </a:solidFill>
                <a:effectLst/>
              </a:rPr>
              <a:t>[1]. </a:t>
            </a:r>
            <a:r>
              <a:rPr lang="en-US" sz="4400" b="0" i="0" dirty="0" err="1">
                <a:solidFill>
                  <a:srgbClr val="2E414F"/>
                </a:solidFill>
                <a:effectLst/>
              </a:rPr>
              <a:t>Zhongyuan</a:t>
            </a:r>
            <a:r>
              <a:rPr lang="en-US" sz="4400" b="0" i="0" dirty="0">
                <a:solidFill>
                  <a:srgbClr val="2E414F"/>
                </a:solidFill>
                <a:effectLst/>
              </a:rPr>
              <a:t>, Qin, Pan Wan-</a:t>
            </a:r>
            <a:r>
              <a:rPr lang="en-US" sz="4400" b="0" i="0" dirty="0" err="1">
                <a:solidFill>
                  <a:srgbClr val="2E414F"/>
                </a:solidFill>
                <a:effectLst/>
              </a:rPr>
              <a:t>peng</a:t>
            </a:r>
            <a:r>
              <a:rPr lang="en-US" sz="4400" b="0" i="0" dirty="0">
                <a:solidFill>
                  <a:srgbClr val="2E414F"/>
                </a:solidFill>
                <a:effectLst/>
              </a:rPr>
              <a:t>, XU Ying, Feng </a:t>
            </a:r>
            <a:br>
              <a:rPr lang="en-US" sz="4400" b="0" i="0" dirty="0">
                <a:solidFill>
                  <a:srgbClr val="2E414F"/>
                </a:solidFill>
                <a:effectLst/>
              </a:rPr>
            </a:br>
            <a:r>
              <a:rPr lang="en-US" sz="4400" b="0" i="0" dirty="0" err="1">
                <a:solidFill>
                  <a:srgbClr val="2E414F"/>
                </a:solidFill>
                <a:effectLst/>
              </a:rPr>
              <a:t>Kerong</a:t>
            </a:r>
            <a:r>
              <a:rPr lang="en-US" sz="4400" b="0" i="0" dirty="0">
                <a:solidFill>
                  <a:srgbClr val="2E414F"/>
                </a:solidFill>
                <a:effectLst/>
              </a:rPr>
              <a:t> and Yang </a:t>
            </a:r>
            <a:r>
              <a:rPr lang="en-US" sz="4400" b="0" i="0" dirty="0" err="1">
                <a:solidFill>
                  <a:srgbClr val="2E414F"/>
                </a:solidFill>
                <a:effectLst/>
              </a:rPr>
              <a:t>Zhongyun</a:t>
            </a:r>
            <a:r>
              <a:rPr lang="en-US" sz="4400" b="0" i="0" dirty="0">
                <a:solidFill>
                  <a:srgbClr val="2E414F"/>
                </a:solidFill>
                <a:effectLst/>
              </a:rPr>
              <a:t>. “An Efficient Scheme of Detecting Repackaged Android Applications.” (2016).</a:t>
            </a:r>
          </a:p>
          <a:p>
            <a:pPr algn="just"/>
            <a:r>
              <a:rPr lang="en-US" sz="4400" dirty="0">
                <a:solidFill>
                  <a:srgbClr val="2E414F"/>
                </a:solidFill>
              </a:rPr>
              <a:t>[2]. Wu Zhou et al, Detecting repackaged smartphone applications in third-party android marketplaces. (CODASPY '12). Association for Computing Machinery, New York, NY, USA, 317–326. https://doi.org/</a:t>
            </a:r>
            <a:r>
              <a:rPr lang="en-US" sz="4800" dirty="0"/>
              <a:t>10.1145/2133601.2133640</a:t>
            </a:r>
          </a:p>
        </p:txBody>
      </p:sp>
      <p:sp>
        <p:nvSpPr>
          <p:cNvPr id="50" name="TextBox 49">
            <a:extLst>
              <a:ext uri="{FF2B5EF4-FFF2-40B4-BE49-F238E27FC236}">
                <a16:creationId xmlns:a16="http://schemas.microsoft.com/office/drawing/2014/main" id="{FC806167-8EA6-1A22-6BCF-9AE4E82AC965}"/>
              </a:ext>
            </a:extLst>
          </p:cNvPr>
          <p:cNvSpPr txBox="1"/>
          <p:nvPr/>
        </p:nvSpPr>
        <p:spPr>
          <a:xfrm>
            <a:off x="1039955" y="15471445"/>
            <a:ext cx="10131987" cy="7540526"/>
          </a:xfrm>
          <a:prstGeom prst="rect">
            <a:avLst/>
          </a:prstGeom>
          <a:noFill/>
        </p:spPr>
        <p:txBody>
          <a:bodyPr wrap="square" rtlCol="0">
            <a:spAutoFit/>
          </a:bodyPr>
          <a:lstStyle/>
          <a:p>
            <a:pPr algn="just"/>
            <a:r>
              <a:rPr lang="en-US" sz="4400" dirty="0"/>
              <a:t>Multiple repackaged apps were detected in prominent marketplaces that are suggested as alternatives for primary </a:t>
            </a:r>
            <a:r>
              <a:rPr lang="en-US" sz="4400" dirty="0" err="1"/>
              <a:t>playstore</a:t>
            </a:r>
            <a:r>
              <a:rPr lang="en-US" sz="4400" dirty="0"/>
              <a:t> on online resources.</a:t>
            </a:r>
          </a:p>
          <a:p>
            <a:pPr algn="just"/>
            <a:r>
              <a:rPr lang="en-US" sz="4400" dirty="0"/>
              <a:t>Around 3% of apps were found to have significant variances in their signature generated as compared to reference.</a:t>
            </a:r>
          </a:p>
          <a:p>
            <a:pPr algn="just"/>
            <a:r>
              <a:rPr lang="en-US" sz="4400" dirty="0"/>
              <a:t>Around 7% were found to have minor discrepancies in signature matching.</a:t>
            </a:r>
          </a:p>
          <a:p>
            <a:pPr algn="just"/>
            <a:r>
              <a:rPr lang="en-US" sz="4400" dirty="0"/>
              <a:t>Certain marketplaces have a higher contribution to this issue. (E.g. </a:t>
            </a:r>
            <a:r>
              <a:rPr lang="en-US" sz="4400" dirty="0" err="1"/>
              <a:t>Apkmirror</a:t>
            </a:r>
            <a:r>
              <a:rPr lang="en-US" sz="4400" dirty="0"/>
              <a:t>)</a:t>
            </a:r>
          </a:p>
        </p:txBody>
      </p:sp>
      <p:pic>
        <p:nvPicPr>
          <p:cNvPr id="73" name="Picture 72">
            <a:extLst>
              <a:ext uri="{FF2B5EF4-FFF2-40B4-BE49-F238E27FC236}">
                <a16:creationId xmlns:a16="http://schemas.microsoft.com/office/drawing/2014/main" id="{E26E0D6E-87A4-FB21-DC1E-5D8D27C5E271}"/>
              </a:ext>
            </a:extLst>
          </p:cNvPr>
          <p:cNvPicPr>
            <a:picLocks noChangeAspect="1"/>
          </p:cNvPicPr>
          <p:nvPr/>
        </p:nvPicPr>
        <p:blipFill>
          <a:blip r:embed="rId4"/>
          <a:stretch>
            <a:fillRect/>
          </a:stretch>
        </p:blipFill>
        <p:spPr>
          <a:xfrm>
            <a:off x="22131241" y="8789331"/>
            <a:ext cx="8223979" cy="7529749"/>
          </a:xfrm>
          <a:prstGeom prst="rect">
            <a:avLst/>
          </a:prstGeom>
        </p:spPr>
      </p:pic>
      <p:pic>
        <p:nvPicPr>
          <p:cNvPr id="75" name="Picture 74">
            <a:extLst>
              <a:ext uri="{FF2B5EF4-FFF2-40B4-BE49-F238E27FC236}">
                <a16:creationId xmlns:a16="http://schemas.microsoft.com/office/drawing/2014/main" id="{B496008F-F9DD-A149-6469-F52664FE15C1}"/>
              </a:ext>
            </a:extLst>
          </p:cNvPr>
          <p:cNvPicPr>
            <a:picLocks noChangeAspect="1"/>
          </p:cNvPicPr>
          <p:nvPr/>
        </p:nvPicPr>
        <p:blipFill>
          <a:blip r:embed="rId5"/>
          <a:stretch>
            <a:fillRect/>
          </a:stretch>
        </p:blipFill>
        <p:spPr>
          <a:xfrm>
            <a:off x="11898509" y="8164077"/>
            <a:ext cx="10116989" cy="8852365"/>
          </a:xfrm>
          <a:prstGeom prst="rect">
            <a:avLst/>
          </a:prstGeom>
        </p:spPr>
      </p:pic>
      <p:cxnSp>
        <p:nvCxnSpPr>
          <p:cNvPr id="21" name="Straight Connector 20">
            <a:extLst>
              <a:ext uri="{FF2B5EF4-FFF2-40B4-BE49-F238E27FC236}">
                <a16:creationId xmlns:a16="http://schemas.microsoft.com/office/drawing/2014/main" id="{F9170ED9-244E-5C7E-6488-05094D2D6F3F}"/>
              </a:ext>
            </a:extLst>
          </p:cNvPr>
          <p:cNvCxnSpPr>
            <a:cxnSpLocks/>
          </p:cNvCxnSpPr>
          <p:nvPr/>
        </p:nvCxnSpPr>
        <p:spPr bwMode="auto">
          <a:xfrm>
            <a:off x="22118869" y="8134679"/>
            <a:ext cx="0" cy="9031103"/>
          </a:xfrm>
          <a:prstGeom prst="line">
            <a:avLst/>
          </a:prstGeom>
          <a:noFill/>
          <a:ln w="25400" cap="flat" cmpd="sng" algn="ctr">
            <a:solidFill>
              <a:schemeClr val="tx1"/>
            </a:solidFill>
            <a:prstDash val="dash"/>
            <a:round/>
            <a:headEnd type="none" w="med" len="med"/>
            <a:tailEnd type="none" w="med" len="med"/>
          </a:ln>
          <a:effectLst/>
        </p:spPr>
      </p:cxnSp>
      <p:cxnSp>
        <p:nvCxnSpPr>
          <p:cNvPr id="82" name="Straight Connector 81">
            <a:extLst>
              <a:ext uri="{FF2B5EF4-FFF2-40B4-BE49-F238E27FC236}">
                <a16:creationId xmlns:a16="http://schemas.microsoft.com/office/drawing/2014/main" id="{C7E6C45F-DC12-6B92-1757-6A6DBE770695}"/>
              </a:ext>
            </a:extLst>
          </p:cNvPr>
          <p:cNvCxnSpPr>
            <a:cxnSpLocks/>
          </p:cNvCxnSpPr>
          <p:nvPr/>
        </p:nvCxnSpPr>
        <p:spPr bwMode="auto">
          <a:xfrm flipH="1">
            <a:off x="11887199" y="8020561"/>
            <a:ext cx="34724" cy="8927114"/>
          </a:xfrm>
          <a:prstGeom prst="line">
            <a:avLst/>
          </a:prstGeom>
          <a:noFill/>
          <a:ln w="25400" cap="flat" cmpd="sng" algn="ctr">
            <a:solidFill>
              <a:schemeClr val="tx1"/>
            </a:solidFill>
            <a:prstDash val="dash"/>
            <a:round/>
            <a:headEnd type="none" w="med" len="med"/>
            <a:tailEnd type="none" w="med" len="med"/>
          </a:ln>
          <a:effectLst/>
        </p:spPr>
      </p:cxnSp>
      <p:cxnSp>
        <p:nvCxnSpPr>
          <p:cNvPr id="83" name="Straight Connector 82">
            <a:extLst>
              <a:ext uri="{FF2B5EF4-FFF2-40B4-BE49-F238E27FC236}">
                <a16:creationId xmlns:a16="http://schemas.microsoft.com/office/drawing/2014/main" id="{647A675D-960C-5216-C948-CE4909384D38}"/>
              </a:ext>
            </a:extLst>
          </p:cNvPr>
          <p:cNvCxnSpPr>
            <a:cxnSpLocks/>
          </p:cNvCxnSpPr>
          <p:nvPr/>
        </p:nvCxnSpPr>
        <p:spPr bwMode="auto">
          <a:xfrm>
            <a:off x="30256894" y="8056342"/>
            <a:ext cx="0" cy="9000386"/>
          </a:xfrm>
          <a:prstGeom prst="line">
            <a:avLst/>
          </a:prstGeom>
          <a:noFill/>
          <a:ln w="25400" cap="flat" cmpd="sng" algn="ctr">
            <a:solidFill>
              <a:schemeClr val="tx1"/>
            </a:solidFill>
            <a:prstDash val="dash"/>
            <a:round/>
            <a:headEnd type="none" w="med" len="med"/>
            <a:tailEnd type="none" w="med" len="med"/>
          </a:ln>
          <a:effectLst/>
        </p:spPr>
      </p:cxnSp>
      <p:cxnSp>
        <p:nvCxnSpPr>
          <p:cNvPr id="18" name="Straight Connector 17">
            <a:extLst>
              <a:ext uri="{FF2B5EF4-FFF2-40B4-BE49-F238E27FC236}">
                <a16:creationId xmlns:a16="http://schemas.microsoft.com/office/drawing/2014/main" id="{612BAD67-C04D-861A-A8E2-7333C6B90940}"/>
              </a:ext>
            </a:extLst>
          </p:cNvPr>
          <p:cNvCxnSpPr>
            <a:cxnSpLocks/>
          </p:cNvCxnSpPr>
          <p:nvPr/>
        </p:nvCxnSpPr>
        <p:spPr bwMode="auto">
          <a:xfrm>
            <a:off x="11992142" y="8051278"/>
            <a:ext cx="18264752" cy="5064"/>
          </a:xfrm>
          <a:prstGeom prst="line">
            <a:avLst/>
          </a:prstGeom>
          <a:noFill/>
          <a:ln w="25400" cap="flat" cmpd="sng" algn="ctr">
            <a:solidFill>
              <a:schemeClr val="tx1"/>
            </a:solidFill>
            <a:prstDash val="dash"/>
            <a:round/>
            <a:headEnd type="none" w="med" len="med"/>
            <a:tailEnd type="none" w="med" len="med"/>
          </a:ln>
          <a:effectLst/>
        </p:spPr>
      </p:cxnSp>
      <p:cxnSp>
        <p:nvCxnSpPr>
          <p:cNvPr id="89" name="Straight Connector 88">
            <a:extLst>
              <a:ext uri="{FF2B5EF4-FFF2-40B4-BE49-F238E27FC236}">
                <a16:creationId xmlns:a16="http://schemas.microsoft.com/office/drawing/2014/main" id="{0D6B7733-B506-6812-6D62-D805B415B3D8}"/>
              </a:ext>
            </a:extLst>
          </p:cNvPr>
          <p:cNvCxnSpPr>
            <a:cxnSpLocks/>
          </p:cNvCxnSpPr>
          <p:nvPr/>
        </p:nvCxnSpPr>
        <p:spPr bwMode="auto">
          <a:xfrm>
            <a:off x="11895158" y="17056728"/>
            <a:ext cx="18327012" cy="5064"/>
          </a:xfrm>
          <a:prstGeom prst="line">
            <a:avLst/>
          </a:prstGeom>
          <a:noFill/>
          <a:ln w="25400" cap="flat" cmpd="sng" algn="ctr">
            <a:solidFill>
              <a:schemeClr val="tx1"/>
            </a:solidFill>
            <a:prstDash val="dash"/>
            <a:round/>
            <a:headEnd type="none" w="med" len="med"/>
            <a:tailEnd type="none" w="med" len="med"/>
          </a:ln>
          <a:effectLst/>
        </p:spPr>
      </p:cxnSp>
      <p:sp>
        <p:nvSpPr>
          <p:cNvPr id="97" name="TextBox 96">
            <a:extLst>
              <a:ext uri="{FF2B5EF4-FFF2-40B4-BE49-F238E27FC236}">
                <a16:creationId xmlns:a16="http://schemas.microsoft.com/office/drawing/2014/main" id="{0589B4E5-D9DD-6CFE-4AEB-BFE465A14366}"/>
              </a:ext>
            </a:extLst>
          </p:cNvPr>
          <p:cNvSpPr txBox="1"/>
          <p:nvPr/>
        </p:nvSpPr>
        <p:spPr>
          <a:xfrm>
            <a:off x="11868872" y="17192976"/>
            <a:ext cx="18327012" cy="6863417"/>
          </a:xfrm>
          <a:prstGeom prst="rect">
            <a:avLst/>
          </a:prstGeom>
          <a:noFill/>
        </p:spPr>
        <p:txBody>
          <a:bodyPr wrap="square" rtlCol="0">
            <a:spAutoFit/>
          </a:bodyPr>
          <a:lstStyle/>
          <a:p>
            <a:pPr algn="just"/>
            <a:r>
              <a:rPr lang="en-US" sz="4400" dirty="0"/>
              <a:t>We </a:t>
            </a:r>
            <a:r>
              <a:rPr lang="en-US" sz="4400" dirty="0" err="1"/>
              <a:t>analysed</a:t>
            </a:r>
            <a:r>
              <a:rPr lang="en-US" sz="4400" dirty="0"/>
              <a:t> a total of 1041 </a:t>
            </a:r>
            <a:r>
              <a:rPr lang="en-US" sz="4400" dirty="0" err="1"/>
              <a:t>apks</a:t>
            </a:r>
            <a:r>
              <a:rPr lang="en-US" sz="4400" dirty="0"/>
              <a:t> (including base-</a:t>
            </a:r>
            <a:r>
              <a:rPr lang="en-US" sz="4400" dirty="0" err="1"/>
              <a:t>playstore</a:t>
            </a:r>
            <a:r>
              <a:rPr lang="en-US" sz="4400" dirty="0"/>
              <a:t>) in 12 different categories from a total of four primary marketplaces, and a few random sources to balance out unavailability of certain apps on some marketplaces. We chose top 25 apps on the google-</a:t>
            </a:r>
            <a:r>
              <a:rPr lang="en-US" sz="4400" dirty="0" err="1"/>
              <a:t>playstore</a:t>
            </a:r>
            <a:r>
              <a:rPr lang="en-US" sz="4400" dirty="0"/>
              <a:t> for each category and their respective counterparts on other marketplaces. </a:t>
            </a:r>
          </a:p>
          <a:p>
            <a:pPr algn="just"/>
            <a:r>
              <a:rPr lang="en-US" sz="4400" dirty="0"/>
              <a:t>Our choice of third-party marketplaces mimics the choice of the general populace as they were the ones most recommended on blogs and websites (assumption : people follow instructions on blogs and websites). Random </a:t>
            </a:r>
            <a:r>
              <a:rPr lang="en-US" sz="4400" dirty="0" err="1"/>
              <a:t>apks</a:t>
            </a:r>
            <a:r>
              <a:rPr lang="en-US" sz="4400" dirty="0"/>
              <a:t> were downloaded based off a google search (assumption : people download </a:t>
            </a:r>
            <a:r>
              <a:rPr lang="en-US" sz="4400" dirty="0" err="1"/>
              <a:t>apks</a:t>
            </a:r>
            <a:r>
              <a:rPr lang="en-US" sz="4400" dirty="0"/>
              <a:t> that pop up on the first page of a  google search)</a:t>
            </a:r>
          </a:p>
        </p:txBody>
      </p:sp>
      <p:sp>
        <p:nvSpPr>
          <p:cNvPr id="101" name="TextBox 100">
            <a:extLst>
              <a:ext uri="{FF2B5EF4-FFF2-40B4-BE49-F238E27FC236}">
                <a16:creationId xmlns:a16="http://schemas.microsoft.com/office/drawing/2014/main" id="{2390713D-2DC0-E611-664E-FEF2AAEC2861}"/>
              </a:ext>
            </a:extLst>
          </p:cNvPr>
          <p:cNvSpPr txBox="1"/>
          <p:nvPr/>
        </p:nvSpPr>
        <p:spPr>
          <a:xfrm>
            <a:off x="31104225" y="7720992"/>
            <a:ext cx="11382664" cy="6863417"/>
          </a:xfrm>
          <a:prstGeom prst="rect">
            <a:avLst/>
          </a:prstGeom>
          <a:noFill/>
        </p:spPr>
        <p:txBody>
          <a:bodyPr wrap="square" rtlCol="0">
            <a:spAutoFit/>
          </a:bodyPr>
          <a:lstStyle/>
          <a:p>
            <a:pPr algn="just"/>
            <a:r>
              <a:rPr lang="en-US" sz="4400" dirty="0"/>
              <a:t>Of the 741 </a:t>
            </a:r>
            <a:r>
              <a:rPr lang="en-US" sz="4400" dirty="0" err="1"/>
              <a:t>apks</a:t>
            </a:r>
            <a:r>
              <a:rPr lang="en-US" sz="4400" dirty="0"/>
              <a:t> </a:t>
            </a:r>
            <a:r>
              <a:rPr lang="en-US" sz="4400" dirty="0" err="1"/>
              <a:t>analysed</a:t>
            </a:r>
            <a:r>
              <a:rPr lang="en-US" sz="4400" dirty="0"/>
              <a:t> with respect to their corresponding base, around 74 </a:t>
            </a:r>
            <a:r>
              <a:rPr lang="en-US" sz="4400" dirty="0" err="1"/>
              <a:t>apks</a:t>
            </a:r>
            <a:r>
              <a:rPr lang="en-US" sz="4400" dirty="0"/>
              <a:t> were found to be repackaged. 22 apps were found to be significantly varying  and 52 had minor differences in their signature as compared to our base signature. A total of 10% repackaging has been detected from our dataset. Certain stores tend to be more susceptible to repackaged </a:t>
            </a:r>
            <a:r>
              <a:rPr lang="en-US" sz="4400" dirty="0" err="1"/>
              <a:t>apks</a:t>
            </a:r>
            <a:r>
              <a:rPr lang="en-US" sz="4400" dirty="0"/>
              <a:t> but still tends to be one of the most recommended sources.</a:t>
            </a:r>
          </a:p>
        </p:txBody>
      </p:sp>
      <p:cxnSp>
        <p:nvCxnSpPr>
          <p:cNvPr id="102" name="Straight Connector 101">
            <a:extLst>
              <a:ext uri="{FF2B5EF4-FFF2-40B4-BE49-F238E27FC236}">
                <a16:creationId xmlns:a16="http://schemas.microsoft.com/office/drawing/2014/main" id="{4613D730-386B-7681-0C96-5956543527E5}"/>
              </a:ext>
            </a:extLst>
          </p:cNvPr>
          <p:cNvCxnSpPr>
            <a:cxnSpLocks/>
          </p:cNvCxnSpPr>
          <p:nvPr/>
        </p:nvCxnSpPr>
        <p:spPr bwMode="auto">
          <a:xfrm>
            <a:off x="38085608" y="-160473"/>
            <a:ext cx="0" cy="5672838"/>
          </a:xfrm>
          <a:prstGeom prst="line">
            <a:avLst/>
          </a:prstGeom>
          <a:noFill/>
          <a:ln w="25400" cap="flat" cmpd="sng" algn="ctr">
            <a:solidFill>
              <a:schemeClr val="tx1"/>
            </a:solidFill>
            <a:prstDash val="dash"/>
            <a:round/>
            <a:headEnd type="none" w="med" len="med"/>
            <a:tailEnd type="none" w="med" len="med"/>
          </a:ln>
          <a:effectLst/>
        </p:spPr>
      </p:cxnSp>
      <p:sp>
        <p:nvSpPr>
          <p:cNvPr id="106" name="TextBox 105">
            <a:extLst>
              <a:ext uri="{FF2B5EF4-FFF2-40B4-BE49-F238E27FC236}">
                <a16:creationId xmlns:a16="http://schemas.microsoft.com/office/drawing/2014/main" id="{6A1C7C75-BB8D-A68F-0B29-7A9AE7BAD9B4}"/>
              </a:ext>
            </a:extLst>
          </p:cNvPr>
          <p:cNvSpPr txBox="1"/>
          <p:nvPr/>
        </p:nvSpPr>
        <p:spPr>
          <a:xfrm>
            <a:off x="31226787" y="15565901"/>
            <a:ext cx="11260102" cy="5509200"/>
          </a:xfrm>
          <a:prstGeom prst="rect">
            <a:avLst/>
          </a:prstGeom>
          <a:noFill/>
        </p:spPr>
        <p:txBody>
          <a:bodyPr wrap="square" rtlCol="0">
            <a:spAutoFit/>
          </a:bodyPr>
          <a:lstStyle/>
          <a:p>
            <a:pPr algn="just"/>
            <a:r>
              <a:rPr lang="en-US" sz="4400" dirty="0"/>
              <a:t>We </a:t>
            </a:r>
            <a:r>
              <a:rPr lang="en-US" sz="4400" dirty="0" err="1"/>
              <a:t>analysed</a:t>
            </a:r>
            <a:r>
              <a:rPr lang="en-US" sz="4400" dirty="0"/>
              <a:t> repackaging in third-party </a:t>
            </a:r>
            <a:br>
              <a:rPr lang="en-US" sz="4400" dirty="0"/>
            </a:br>
            <a:r>
              <a:rPr lang="en-US" sz="4400" dirty="0"/>
              <a:t>marketplaces with a dataset of 1041 </a:t>
            </a:r>
            <a:r>
              <a:rPr lang="en-US" sz="4400" dirty="0" err="1"/>
              <a:t>apks</a:t>
            </a:r>
            <a:r>
              <a:rPr lang="en-US" sz="4400" dirty="0"/>
              <a:t> and were able to detect considerable repackaging in them. Based on our insights onto the distribution of these apps it is recommended to use official sources for downloading applications or introduce stricter policies on third party marketplaces.</a:t>
            </a:r>
          </a:p>
        </p:txBody>
      </p:sp>
      <p:cxnSp>
        <p:nvCxnSpPr>
          <p:cNvPr id="107" name="Straight Connector 106">
            <a:extLst>
              <a:ext uri="{FF2B5EF4-FFF2-40B4-BE49-F238E27FC236}">
                <a16:creationId xmlns:a16="http://schemas.microsoft.com/office/drawing/2014/main" id="{5D119BCC-DD03-20A5-0D06-E71A6F79DE18}"/>
              </a:ext>
            </a:extLst>
          </p:cNvPr>
          <p:cNvCxnSpPr>
            <a:cxnSpLocks/>
          </p:cNvCxnSpPr>
          <p:nvPr/>
        </p:nvCxnSpPr>
        <p:spPr bwMode="auto">
          <a:xfrm>
            <a:off x="31239999" y="21279923"/>
            <a:ext cx="11336944" cy="0"/>
          </a:xfrm>
          <a:prstGeom prst="line">
            <a:avLst/>
          </a:prstGeom>
          <a:noFill/>
          <a:ln w="25400" cap="flat" cmpd="sng" algn="ctr">
            <a:solidFill>
              <a:schemeClr val="tx1"/>
            </a:solidFill>
            <a:prstDash val="dash"/>
            <a:round/>
            <a:headEnd type="none" w="med" len="med"/>
            <a:tailEnd type="none" w="med" len="med"/>
          </a:ln>
          <a:effectLst/>
        </p:spPr>
      </p:cxnSp>
      <p:sp>
        <p:nvSpPr>
          <p:cNvPr id="108" name="TextBox 107">
            <a:extLst>
              <a:ext uri="{FF2B5EF4-FFF2-40B4-BE49-F238E27FC236}">
                <a16:creationId xmlns:a16="http://schemas.microsoft.com/office/drawing/2014/main" id="{C46563A1-2DEA-F7A3-9528-DAE017FE568C}"/>
              </a:ext>
            </a:extLst>
          </p:cNvPr>
          <p:cNvSpPr txBox="1"/>
          <p:nvPr/>
        </p:nvSpPr>
        <p:spPr>
          <a:xfrm>
            <a:off x="31127085" y="21428549"/>
            <a:ext cx="9829800" cy="69724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2539B"/>
                </a:solidFill>
                <a:latin typeface="+mj-lt"/>
              </a:rPr>
              <a:t>Future Scope</a:t>
            </a:r>
          </a:p>
        </p:txBody>
      </p:sp>
      <p:sp>
        <p:nvSpPr>
          <p:cNvPr id="109" name="TextBox 108">
            <a:extLst>
              <a:ext uri="{FF2B5EF4-FFF2-40B4-BE49-F238E27FC236}">
                <a16:creationId xmlns:a16="http://schemas.microsoft.com/office/drawing/2014/main" id="{DFC42BEA-547C-DABC-E3D9-27A8D7F43944}"/>
              </a:ext>
            </a:extLst>
          </p:cNvPr>
          <p:cNvSpPr txBox="1"/>
          <p:nvPr/>
        </p:nvSpPr>
        <p:spPr>
          <a:xfrm>
            <a:off x="31129803" y="22098322"/>
            <a:ext cx="11336944" cy="3477875"/>
          </a:xfrm>
          <a:prstGeom prst="rect">
            <a:avLst/>
          </a:prstGeom>
          <a:noFill/>
        </p:spPr>
        <p:txBody>
          <a:bodyPr wrap="square" rtlCol="0">
            <a:spAutoFit/>
          </a:bodyPr>
          <a:lstStyle/>
          <a:p>
            <a:pPr algn="just"/>
            <a:r>
              <a:rPr lang="en-US" sz="4400" dirty="0"/>
              <a:t>The future scope for this includes extending the dataset to cover more applications and marketplaces. We would also be looking into the source code to </a:t>
            </a:r>
            <a:r>
              <a:rPr lang="en-US" sz="4400" dirty="0" err="1"/>
              <a:t>analyse</a:t>
            </a:r>
            <a:r>
              <a:rPr lang="en-US" sz="4400" dirty="0"/>
              <a:t> the maliciousness of these repackaged applications.</a:t>
            </a:r>
          </a:p>
        </p:txBody>
      </p:sp>
    </p:spTree>
    <p:extLst>
      <p:ext uri="{BB962C8B-B14F-4D97-AF65-F5344CB8AC3E}">
        <p14:creationId xmlns:p14="http://schemas.microsoft.com/office/powerpoint/2010/main" val="23933465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563</TotalTime>
  <Words>643</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Davis</dc:creator>
  <cp:lastModifiedBy>Anol Kurian</cp:lastModifiedBy>
  <cp:revision>18</cp:revision>
  <dcterms:created xsi:type="dcterms:W3CDTF">2019-03-25T17:38:57Z</dcterms:created>
  <dcterms:modified xsi:type="dcterms:W3CDTF">2022-12-07T16:14:10Z</dcterms:modified>
</cp:coreProperties>
</file>