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167" y="212725"/>
            <a:ext cx="11231033" cy="1470025"/>
          </a:xfrm>
        </p:spPr>
        <p:txBody>
          <a:bodyPr/>
          <a:lstStyle/>
          <a:p>
            <a:r>
              <a:rPr lang="en-US" altLang="en-US" b="1" dirty="0"/>
              <a:t>Predictive Modeling for Sports Analytics: Shot Outcome Prediction</a:t>
            </a:r>
            <a:endParaRPr lang="en-US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0" y="4557395"/>
            <a:ext cx="12132310" cy="1974850"/>
          </a:xfrm>
        </p:spPr>
        <p:txBody>
          <a:bodyPr/>
          <a:lstStyle/>
          <a:p>
            <a:r>
              <a:rPr lang="en-US" altLang="en-US" sz="2500"/>
              <a:t>Project Goal:</a:t>
            </a:r>
            <a:endParaRPr lang="en-US" altLang="en-US" sz="2500"/>
          </a:p>
          <a:p>
            <a:r>
              <a:rPr lang="en-US" altLang="en-US" sz="2500"/>
              <a:t>Our objective in AI Lab Test 2 was to move beyond basic machine learning by enhancing our model's performance, ensuring its predictions are explainable, and effectively visualizing our key findings.</a:t>
            </a:r>
            <a:endParaRPr lang="en-US" altLang="en-US" sz="2500"/>
          </a:p>
        </p:txBody>
      </p:sp>
      <p:sp>
        <p:nvSpPr>
          <p:cNvPr id="4" name="Text Box 3"/>
          <p:cNvSpPr txBox="1"/>
          <p:nvPr/>
        </p:nvSpPr>
        <p:spPr>
          <a:xfrm>
            <a:off x="396875" y="1682750"/>
            <a:ext cx="11580495" cy="27863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/>
            <a:r>
              <a:rPr lang="en-US" altLang="en-US" sz="1600"/>
              <a:t>GROUP MEMBERS:</a:t>
            </a:r>
            <a:endParaRPr lang="en-US" altLang="en-US" sz="1600"/>
          </a:p>
          <a:p>
            <a:pPr algn="l"/>
            <a:r>
              <a:rPr lang="en-US" altLang="en-US" sz="1600"/>
              <a:t>NWACHUKWU KAMSI EMMANUEL (VUG/CSC/23/10153), SHOFOLABO OLUWASEYI MICHAEL (VUG/CSC/23/9246),</a:t>
            </a:r>
            <a:endParaRPr lang="en-US" altLang="en-US" sz="1600"/>
          </a:p>
          <a:p>
            <a:pPr algn="l"/>
            <a:r>
              <a:rPr lang="en-US" altLang="en-US" sz="1600"/>
              <a:t>KWAPYONG MATTHEW MANTOE (VUG/CSC/23/8829), OKAFOR JOHN ONYINYECHUKWU (VUG/CSC/23/8892), ANONO DEBORAH (VUG/CSC/23/9870), EMMANUEL OBIGHO OSEMUDIAME (VUG/CSC/23/10153), OKAFOR GERALD CHIDIEBERE (VUG/CSC/23/9189),  AMUNE SIREYAMI PRAISE (VUG/CSC/23/8894), MSHELIA NINA SIKARI (VUG/CSC/23/11157), AGORSON GRACE ONYINYECHI (VUG/CSC/23/9529), OKWOR SYLVIA (VUG/CSC/23/10799), ASAOLU EXCELLENT (VUG/CSC/23/9910), OSHIBOTE ADEBUSAYO ESTHER (VUG/CSC/23/10043), OLU-JACOBS ISABEL (VUG/CSC/23/9034), ANEKE CHISOM (VUG/CSC/23/8855), OKECHUKWU-PRINCE JOSEPH C (VUG/CSC/23/9339), SOMGOLIE ITANYI (VUG/CSC/23/9898), PHILIP ISAAC (VUG/CSC/23/10709), AJIBEWA ERI AYOMIDE (VUG/CSC/23/8885), ONU VICTORIA IJEOMA (VUG/CSC/23/10424), YILKUDI JOSEPH GYEMRIT (VUG/CSC/23/9557).</a:t>
            </a:r>
            <a:endParaRPr lang="en-US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4455"/>
            <a:ext cx="10972800" cy="724535"/>
          </a:xfrm>
        </p:spPr>
        <p:txBody>
          <a:bodyPr/>
          <a:p>
            <a:r>
              <a:rPr lang="en-US" altLang="en-US"/>
              <a:t>Dataset and Feature Engineering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39800"/>
            <a:ext cx="10972800" cy="5186680"/>
          </a:xfrm>
        </p:spPr>
        <p:txBody>
          <a:bodyPr/>
          <a:p>
            <a:r>
              <a:rPr lang="en-US" altLang="en-US" sz="2800"/>
              <a:t>Dataset: Sports performance dataset containing player stats (e.g., passes, shots, goals, distances).</a:t>
            </a:r>
            <a:endParaRPr lang="en-US" altLang="en-US" sz="2800"/>
          </a:p>
          <a:p>
            <a:r>
              <a:rPr lang="en-US" altLang="en-US" sz="2800"/>
              <a:t>Preprocessing: Handled missing values and normalized num</a:t>
            </a:r>
            <a:endParaRPr lang="en-US" altLang="en-US" sz="2800"/>
          </a:p>
          <a:p>
            <a:r>
              <a:rPr lang="en-US" altLang="en-US" sz="2800"/>
              <a:t>Added new features such as shot angle, pass type, and player distance to improve prediction accuracy.</a:t>
            </a:r>
            <a:endParaRPr lang="en-US" altLang="en-US" sz="2800"/>
          </a:p>
          <a:p>
            <a:r>
              <a:rPr lang="en-US" altLang="en-US" sz="2800"/>
              <a:t>Performed feature selection using correlation and model-based importance.</a:t>
            </a:r>
            <a:endParaRPr lang="en-US" altLang="en-US" sz="2800"/>
          </a:p>
          <a:p>
            <a:r>
              <a:rPr lang="en-US" altLang="en-US" sz="2800"/>
              <a:t>Visual/Chart: Small table or bar chart showing accuracy before vs after feature engineering.eric features.</a:t>
            </a:r>
            <a:endParaRPr lang="en-US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4455"/>
            <a:ext cx="10972800" cy="864235"/>
          </a:xfrm>
        </p:spPr>
        <p:txBody>
          <a:bodyPr/>
          <a:p>
            <a:r>
              <a:rPr lang="en-US" altLang="en-US"/>
              <a:t>Model Comparison and Tuning 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800"/>
              <a:t>Trained multiple algorithms: Logistic Regression, Random Forest, and Decision Tree.</a:t>
            </a:r>
            <a:endParaRPr lang="en-US" altLang="en-US" sz="2800"/>
          </a:p>
          <a:p>
            <a:r>
              <a:rPr lang="en-US" altLang="en-US" sz="2800"/>
              <a:t>Used cross-validation and hyperparameter tuning to optimize performance.</a:t>
            </a:r>
            <a:endParaRPr lang="en-US" altLang="en-US" sz="2800"/>
          </a:p>
          <a:p>
            <a:r>
              <a:rPr lang="en-US" altLang="en-US" sz="2800"/>
              <a:t>Evaluated models using Accuracy, F1-Score, and ROC-AUC metrics.</a:t>
            </a:r>
            <a:endParaRPr lang="en-US" altLang="en-US" sz="2800"/>
          </a:p>
          <a:p>
            <a:r>
              <a:rPr lang="en-US" altLang="en-US" sz="2800"/>
              <a:t>Random Forest achieved the highest accuracy (~90%), showing strong generalization.</a:t>
            </a:r>
            <a:endParaRPr lang="en-US" altLang="en-US" sz="2800"/>
          </a:p>
          <a:p>
            <a:r>
              <a:rPr lang="en-US" altLang="en-US" sz="2800"/>
              <a:t>Visual/Chart: Bar chart comparing model accuracies.</a:t>
            </a:r>
            <a:endParaRPr lang="en-US" altLang="en-US" sz="2800"/>
          </a:p>
          <a:p>
            <a:endParaRPr lang="en-US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7155"/>
            <a:ext cx="10972800" cy="851535"/>
          </a:xfrm>
        </p:spPr>
        <p:txBody>
          <a:bodyPr/>
          <a:p>
            <a:r>
              <a:rPr lang="en-US" altLang="en-US"/>
              <a:t> Model Explainability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800"/>
              <a:t>Used Feature Importance and SHAP values to interpret model predictions.</a:t>
            </a:r>
            <a:endParaRPr lang="en-US" altLang="en-US" sz="2800"/>
          </a:p>
          <a:p>
            <a:r>
              <a:rPr lang="en-US" altLang="en-US" sz="2800"/>
              <a:t>Identified top 3 influential features:</a:t>
            </a:r>
            <a:endParaRPr lang="en-US" altLang="en-US" sz="2800"/>
          </a:p>
          <a:p>
            <a:pPr marL="514350" indent="-514350" algn="l">
              <a:buAutoNum type="arabicPeriod"/>
            </a:pPr>
            <a:r>
              <a:rPr lang="en-US" altLang="en-US" sz="2800"/>
              <a:t>Player Distance</a:t>
            </a:r>
            <a:endParaRPr lang="en-US" altLang="en-US" sz="2800"/>
          </a:p>
          <a:p>
            <a:pPr marL="514350" indent="-514350" algn="l">
              <a:buAutoNum type="arabicPeriod"/>
            </a:pPr>
            <a:r>
              <a:rPr lang="en-US" altLang="en-US" sz="2800"/>
              <a:t>Shot Angle</a:t>
            </a:r>
            <a:endParaRPr lang="en-US" altLang="en-US" sz="2800"/>
          </a:p>
          <a:p>
            <a:pPr marL="514350" indent="-514350" algn="l">
              <a:buAutoNum type="arabicPeriod"/>
            </a:pPr>
            <a:r>
              <a:rPr lang="en-US" altLang="en-US" sz="2800"/>
              <a:t>Pass Type</a:t>
            </a:r>
            <a:endParaRPr lang="en-US" altLang="en-US" sz="2800"/>
          </a:p>
          <a:p>
            <a:r>
              <a:rPr lang="en-US" altLang="en-US" sz="2800"/>
              <a:t>These features had the highest impact on prediction outcomes.</a:t>
            </a:r>
            <a:endParaRPr lang="en-US" altLang="en-US" sz="2800"/>
          </a:p>
          <a:p>
            <a:r>
              <a:rPr lang="en-US" altLang="en-US" sz="2800"/>
              <a:t>Visual/Chart:</a:t>
            </a:r>
            <a:endParaRPr lang="en-US" altLang="en-US" sz="2800"/>
          </a:p>
          <a:p>
            <a:r>
              <a:rPr lang="en-US" altLang="en-US" sz="2800"/>
              <a:t>Bar chart of feature importance or SHAP summary plot.</a:t>
            </a:r>
            <a:endParaRPr lang="en-US" altLang="en-US" sz="2800"/>
          </a:p>
          <a:p>
            <a:endParaRPr lang="en-US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0810"/>
            <a:ext cx="10972800" cy="826135"/>
          </a:xfrm>
        </p:spPr>
        <p:txBody>
          <a:bodyPr/>
          <a:p>
            <a:r>
              <a:rPr lang="en-US" altLang="en-US"/>
              <a:t>Results Visualization &amp; Insights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4125"/>
            <a:ext cx="10972800" cy="4872355"/>
          </a:xfrm>
        </p:spPr>
        <p:txBody>
          <a:bodyPr/>
          <a:p>
            <a:r>
              <a:rPr lang="en-US" altLang="en-US" sz="2400"/>
              <a:t>Visualized model performance using:</a:t>
            </a:r>
            <a:endParaRPr lang="en-US" altLang="en-US" sz="2400"/>
          </a:p>
          <a:p>
            <a:pPr>
              <a:buAutoNum type="arabicPeriod"/>
            </a:pPr>
            <a:r>
              <a:rPr lang="en-US" altLang="en-US" sz="2400"/>
              <a:t>Confusion Matrix (showed strong classification accuracy).</a:t>
            </a:r>
            <a:endParaRPr lang="en-US" altLang="en-US" sz="2400"/>
          </a:p>
          <a:p>
            <a:pPr>
              <a:buAutoNum type="arabicPeriod"/>
            </a:pPr>
            <a:r>
              <a:rPr lang="en-US" altLang="en-US" sz="2400"/>
              <a:t>Model Accuracy Comparison Chart</a:t>
            </a:r>
            <a:endParaRPr lang="en-US" altLang="en-US" sz="2400"/>
          </a:p>
          <a:p>
            <a:pPr>
              <a:buAutoNum type="arabicPeriod"/>
            </a:pPr>
            <a:r>
              <a:rPr lang="en-US" altLang="en-US" sz="2400"/>
              <a:t>Feature Importance Plot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Insights:</a:t>
            </a:r>
            <a:endParaRPr lang="en-US" altLang="en-US" sz="2400"/>
          </a:p>
          <a:p>
            <a:pPr>
              <a:buAutoNum type="arabicPeriod"/>
            </a:pPr>
            <a:r>
              <a:rPr lang="en-US" altLang="en-US" sz="2400"/>
              <a:t>The model predicts outcomes accurately.</a:t>
            </a:r>
            <a:endParaRPr lang="en-US" altLang="en-US" sz="2400"/>
          </a:p>
          <a:p>
            <a:pPr>
              <a:buAutoNum type="arabicPeriod"/>
            </a:pPr>
            <a:r>
              <a:rPr lang="en-US" altLang="en-US" sz="2400"/>
              <a:t>Random Forest provided consistent results across all classes.</a:t>
            </a:r>
            <a:endParaRPr lang="en-US" altLang="en-US" sz="2400"/>
          </a:p>
          <a:p>
            <a:pPr>
              <a:buAutoNum type="arabicPeriod"/>
            </a:pPr>
            <a:r>
              <a:rPr lang="en-US" altLang="en-US" sz="2400"/>
              <a:t>Feature engineering improved prediction reliability.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Visual/Chart: Confusion matrix and bar chart (side by side if possible).</a:t>
            </a:r>
            <a:endParaRPr lang="en-US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0655"/>
            <a:ext cx="10972800" cy="914400"/>
          </a:xfrm>
        </p:spPr>
        <p:txBody>
          <a:bodyPr/>
          <a:p>
            <a:r>
              <a:rPr lang="en-US" altLang="en-US"/>
              <a:t> Conclusion &amp; GitHub Summary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800"/>
              <a:t>Successfully enhanced dataset and improved model accuracy.</a:t>
            </a:r>
            <a:endParaRPr lang="en-US" altLang="en-US" sz="2800"/>
          </a:p>
          <a:p>
            <a:r>
              <a:rPr lang="en-US" altLang="en-US" sz="2800"/>
              <a:t>Random Forest selected as the best model due to balanced accuracy and interpretability.</a:t>
            </a:r>
            <a:endParaRPr lang="en-US" altLang="en-US" sz="2800"/>
          </a:p>
          <a:p>
            <a:r>
              <a:rPr lang="en-US" altLang="en-US" sz="2800"/>
              <a:t>Model explainability helped understand key drivers behind predictions.</a:t>
            </a:r>
            <a:endParaRPr lang="en-US" altLang="en-US" sz="2800"/>
          </a:p>
          <a:p>
            <a:r>
              <a:rPr lang="en-US" altLang="en-US" sz="2800"/>
              <a:t>All codes and visuals are available in our GitHub repository.</a:t>
            </a:r>
            <a:endParaRPr lang="en-US" altLang="en-US" sz="2800"/>
          </a:p>
          <a:p>
            <a:r>
              <a:rPr lang="en-US" altLang="en-US" sz="2800"/>
              <a:t>Future work: test with more data and explore deep learning approaches.</a:t>
            </a:r>
            <a:endParaRPr lang="en-US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3058</Words>
  <Application>WPS Presentation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SimSun</vt:lpstr>
      <vt:lpstr>Wingdings</vt:lpstr>
      <vt:lpstr>Microsoft YaHei</vt:lpstr>
      <vt:lpstr>Arial Unicode MS</vt:lpstr>
      <vt:lpstr>Calibri</vt:lpstr>
      <vt:lpstr>Art_mountaineering</vt:lpstr>
      <vt:lpstr>Predictive Modeling for Sports Analytics: Shot Outcome Prediction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Joseph Yilkudi</cp:lastModifiedBy>
  <cp:revision>4</cp:revision>
  <dcterms:created xsi:type="dcterms:W3CDTF">2025-07-23T00:59:00Z</dcterms:created>
  <dcterms:modified xsi:type="dcterms:W3CDTF">2025-10-27T22:44:00Z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E65B2B230E47493F969FA5008C746AC8_11</vt:lpwstr>
  </property>
  <property fmtid="{D5CDD505-2E9C-101B-9397-08002B2CF9AE}" pid="3" name="KSOProductBuildVer">
    <vt:lpwstr>1033-12.2.0.23131</vt:lpwstr>
  </property>
</Properties>
</file>