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62" d="100"/>
          <a:sy n="62" d="100"/>
        </p:scale>
        <p:origin x="-1104" y="-384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660900" y="0"/>
            <a:ext cx="3567113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C412C6-A7C4-4292-9DAF-65DED20106EE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762000" y="1096963"/>
            <a:ext cx="9753600" cy="5486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22325" y="6950075"/>
            <a:ext cx="6584950" cy="65833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3896975"/>
            <a:ext cx="3565525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660900" y="13896975"/>
            <a:ext cx="3567113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910039-E604-41CA-8B38-58A6D1B918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15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348389" y="2465308"/>
            <a:ext cx="6665952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kern="0" spc="-105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Introduction: </a:t>
            </a:r>
            <a:endParaRPr lang="en-US" sz="5249" dirty="0"/>
          </a:p>
        </p:txBody>
      </p:sp>
      <p:sp>
        <p:nvSpPr>
          <p:cNvPr id="5" name="Text 2"/>
          <p:cNvSpPr/>
          <p:nvPr/>
        </p:nvSpPr>
        <p:spPr>
          <a:xfrm>
            <a:off x="2348389" y="3631763"/>
            <a:ext cx="9933503" cy="288779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rise of technology has </a:t>
            </a:r>
            <a:r>
              <a:rPr lang="en-US" sz="1750" kern="0" spc="-35" dirty="0" smtClean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ushered </a:t>
            </a: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 the era of "smart homes," offering homeowners enhanced convenience, efficiency, and security. </a:t>
            </a:r>
            <a:endParaRPr lang="en-US" sz="1750" kern="0" spc="-35" dirty="0" smtClean="0">
              <a:solidFill>
                <a:srgbClr val="272525"/>
              </a:solidFill>
              <a:latin typeface="Source Sans Pro" pitchFamily="34" charset="0"/>
              <a:ea typeface="Source Sans Pro" pitchFamily="34" charset="-122"/>
              <a:cs typeface="Source Sans Pro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endParaRPr lang="en-US" sz="1750" kern="0" spc="-35" dirty="0" smtClean="0">
              <a:solidFill>
                <a:srgbClr val="272525"/>
              </a:solidFill>
              <a:latin typeface="Source Sans Pro" pitchFamily="34" charset="0"/>
              <a:ea typeface="Source Sans Pro" pitchFamily="34" charset="-122"/>
              <a:cs typeface="Source Sans Pro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 smtClean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Traditional </a:t>
            </a: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manual operations for tasks like lighting and security are replaced by automated systems utilizing microcontrollers, sensors, and communication protocols. </a:t>
            </a:r>
            <a:endParaRPr lang="en-US" sz="1750" kern="0" spc="-35" dirty="0" smtClean="0">
              <a:solidFill>
                <a:srgbClr val="272525"/>
              </a:solidFill>
              <a:latin typeface="Source Sans Pro" pitchFamily="34" charset="0"/>
              <a:ea typeface="Source Sans Pro" pitchFamily="34" charset="-122"/>
              <a:cs typeface="Source Sans Pro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endParaRPr lang="en-US" sz="1750" kern="0" spc="-35" dirty="0">
              <a:solidFill>
                <a:srgbClr val="272525"/>
              </a:solidFill>
              <a:latin typeface="Source Sans Pro" pitchFamily="34" charset="0"/>
              <a:ea typeface="Source Sans Pro" pitchFamily="34" charset="-122"/>
              <a:cs typeface="Source Sans Pro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 err="1" smtClean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Arduino</a:t>
            </a: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, with its versatility and affordability, is an ideal platform for developing these systems. Smart home projects have gained traction, allowing customization and innovation</a:t>
            </a:r>
            <a:r>
              <a:rPr lang="en-US" sz="1750" kern="0" spc="-35" dirty="0" smtClean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</a:t>
            </a:r>
          </a:p>
          <a:p>
            <a:pPr marL="0" indent="0">
              <a:lnSpc>
                <a:spcPts val="2799"/>
              </a:lnSpc>
              <a:buNone/>
            </a:pPr>
            <a:endParaRPr lang="en-US" sz="1750" kern="0" spc="-35" dirty="0">
              <a:solidFill>
                <a:srgbClr val="272525"/>
              </a:solidFill>
              <a:latin typeface="Source Sans Pro" pitchFamily="34" charset="0"/>
              <a:ea typeface="Source Sans Pro" pitchFamily="34" charset="-122"/>
              <a:cs typeface="Source Sans Pro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 smtClean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Our project aims to leverage Arduino-based smart home automation to enhance comfort, convenience, and security while promoting energy efficiency and sustainability.</a:t>
            </a:r>
            <a:endParaRPr lang="en-US" sz="1750" dirty="0"/>
          </a:p>
        </p:txBody>
      </p:sp>
      <p:sp>
        <p:nvSpPr>
          <p:cNvPr id="7" name="Oval 6"/>
          <p:cNvSpPr/>
          <p:nvPr/>
        </p:nvSpPr>
        <p:spPr>
          <a:xfrm>
            <a:off x="13288488" y="7600208"/>
            <a:ext cx="1104406" cy="475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" name="Text 1"/>
          <p:cNvSpPr/>
          <p:nvPr/>
        </p:nvSpPr>
        <p:spPr>
          <a:xfrm>
            <a:off x="2348388" y="343376"/>
            <a:ext cx="10940099" cy="8331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kern="0" spc="-105" dirty="0" smtClean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Project Title: Smart Home</a:t>
            </a:r>
            <a:endParaRPr lang="en-US" sz="5249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-33704"/>
            <a:ext cx="14630400" cy="8231505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1196973" y="229458"/>
            <a:ext cx="9647634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19"/>
              </a:lnSpc>
              <a:buNone/>
            </a:pPr>
            <a:r>
              <a:rPr lang="en-US" sz="1699" b="1" kern="0" spc="-34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Circuit View</a:t>
            </a:r>
            <a:endParaRPr lang="en-US" sz="1699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9438" y="574740"/>
            <a:ext cx="10248405" cy="7393604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3288488" y="7600208"/>
            <a:ext cx="1104406" cy="475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685844" y="194502"/>
            <a:ext cx="993350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b="1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System Use Case</a:t>
            </a:r>
            <a:endParaRPr lang="en-US" sz="175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036" y="845232"/>
            <a:ext cx="13740153" cy="653913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3288488" y="7600208"/>
            <a:ext cx="1104406" cy="475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1291485" y="331651"/>
            <a:ext cx="993350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b="1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Activity diagram</a:t>
            </a:r>
            <a:endParaRPr lang="en-US" sz="175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2703" y="687053"/>
            <a:ext cx="10049450" cy="7134604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3288488" y="7600208"/>
            <a:ext cx="1104406" cy="475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348389" y="1872496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87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Deployment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437328" y="2900124"/>
            <a:ext cx="44410" cy="3456861"/>
          </a:xfrm>
          <a:prstGeom prst="roundRect">
            <a:avLst>
              <a:gd name="adj" fmla="val 225151"/>
            </a:avLst>
          </a:prstGeom>
          <a:solidFill>
            <a:srgbClr val="D6BADD"/>
          </a:solidFill>
          <a:ln/>
        </p:spPr>
      </p:sp>
      <p:sp>
        <p:nvSpPr>
          <p:cNvPr id="6" name="Shape 3"/>
          <p:cNvSpPr/>
          <p:nvPr/>
        </p:nvSpPr>
        <p:spPr>
          <a:xfrm>
            <a:off x="2653844" y="3301425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D6BADD"/>
          </a:solidFill>
          <a:ln/>
        </p:spPr>
      </p:sp>
      <p:sp>
        <p:nvSpPr>
          <p:cNvPr id="7" name="Shape 4"/>
          <p:cNvSpPr/>
          <p:nvPr/>
        </p:nvSpPr>
        <p:spPr>
          <a:xfrm>
            <a:off x="2265105" y="3129320"/>
            <a:ext cx="388739" cy="388739"/>
          </a:xfrm>
          <a:prstGeom prst="roundRect">
            <a:avLst>
              <a:gd name="adj" fmla="val 25722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3681532" y="312229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Deployment Steps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3681532" y="3602712"/>
            <a:ext cx="860036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Assembly: Step-by-step hardware assembly instructions with visuals if available. 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3681532" y="4091345"/>
            <a:ext cx="860036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Installation: Detailed process for uploading software to the Arduino board, including library installation. 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3681532" y="4935379"/>
            <a:ext cx="860036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Power Up: Instructions for connecting power sources safely. 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3681532" y="5424011"/>
            <a:ext cx="860036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Verification: Guidance on checking indicators, sensor readings, or accessing the system post-deployment.</a:t>
            </a:r>
            <a:endParaRPr lang="en-US" sz="1750" dirty="0"/>
          </a:p>
        </p:txBody>
      </p:sp>
      <p:sp>
        <p:nvSpPr>
          <p:cNvPr id="14" name="Oval 13"/>
          <p:cNvSpPr/>
          <p:nvPr/>
        </p:nvSpPr>
        <p:spPr>
          <a:xfrm>
            <a:off x="13288488" y="7600208"/>
            <a:ext cx="1104406" cy="475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13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106878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1315236" y="911291"/>
            <a:ext cx="993350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b="1" kern="0" spc="-35" dirty="0" smtClean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      </a:t>
            </a:r>
            <a:r>
              <a:rPr lang="en-US" sz="1750" b="1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H</a:t>
            </a:r>
            <a:r>
              <a:rPr lang="en-US" sz="1750" b="1" kern="0" spc="-35" dirty="0" smtClean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ardware </a:t>
            </a:r>
            <a:r>
              <a:rPr lang="en-US" sz="1750" b="1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components</a:t>
            </a:r>
            <a:endParaRPr lang="en-US" sz="175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3379" y="1778687"/>
            <a:ext cx="11082605" cy="5819633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3288488" y="7600208"/>
            <a:ext cx="1104406" cy="475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14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348389" y="1076920"/>
            <a:ext cx="575310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87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Testing and Maintenance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659499" y="2104549"/>
            <a:ext cx="44410" cy="5048131"/>
          </a:xfrm>
          <a:prstGeom prst="roundRect">
            <a:avLst>
              <a:gd name="adj" fmla="val 225151"/>
            </a:avLst>
          </a:prstGeom>
          <a:solidFill>
            <a:srgbClr val="D6BADD"/>
          </a:solidFill>
          <a:ln/>
        </p:spPr>
      </p:sp>
      <p:sp>
        <p:nvSpPr>
          <p:cNvPr id="6" name="Shape 3"/>
          <p:cNvSpPr/>
          <p:nvPr/>
        </p:nvSpPr>
        <p:spPr>
          <a:xfrm>
            <a:off x="2931616" y="2505849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D6BADD"/>
          </a:solidFill>
          <a:ln/>
        </p:spPr>
      </p:sp>
      <p:sp>
        <p:nvSpPr>
          <p:cNvPr id="7" name="Shape 4"/>
          <p:cNvSpPr/>
          <p:nvPr/>
        </p:nvSpPr>
        <p:spPr>
          <a:xfrm>
            <a:off x="2431673" y="2278142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2590145" y="2319814"/>
            <a:ext cx="18299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52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3903702" y="232671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Testing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3903702" y="2807137"/>
            <a:ext cx="837819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Functional Testing: Ensure the temperature sensor accurately measures ambient temperature. Sound Detection: Confirm sound sensor detects sound within its range. Unauthorized Access: The system effectively prevented unauthorized access attempts and responded appropriately to security threats.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2931616" y="5074384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D6BADD"/>
          </a:solidFill>
          <a:ln/>
        </p:spPr>
      </p:sp>
      <p:sp>
        <p:nvSpPr>
          <p:cNvPr id="12" name="Shape 9"/>
          <p:cNvSpPr/>
          <p:nvPr/>
        </p:nvSpPr>
        <p:spPr>
          <a:xfrm>
            <a:off x="2431673" y="4846677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590145" y="4888349"/>
            <a:ext cx="18299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r>
              <a:rPr lang="en-US" sz="2624" b="1" kern="0" spc="-52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2</a:t>
            </a:r>
            <a:endParaRPr lang="en-US" sz="2624" dirty="0"/>
          </a:p>
        </p:txBody>
      </p:sp>
      <p:sp>
        <p:nvSpPr>
          <p:cNvPr id="14" name="Text 11"/>
          <p:cNvSpPr/>
          <p:nvPr/>
        </p:nvSpPr>
        <p:spPr>
          <a:xfrm>
            <a:off x="3903702" y="489525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Maintenance</a:t>
            </a:r>
            <a:endParaRPr lang="en-US" sz="2187" dirty="0"/>
          </a:p>
        </p:txBody>
      </p:sp>
      <p:sp>
        <p:nvSpPr>
          <p:cNvPr id="15" name="Text 12"/>
          <p:cNvSpPr/>
          <p:nvPr/>
        </p:nvSpPr>
        <p:spPr>
          <a:xfrm>
            <a:off x="3903702" y="5375672"/>
            <a:ext cx="837819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Routine Maintenance Tasks: Outline routine tasks such as checking hardware connections, cleaning sensors, verifying power sources, and updating </a:t>
            </a:r>
            <a:r>
              <a:rPr lang="en-US" sz="1750" kern="0" spc="-35" dirty="0" smtClean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software/firmware</a:t>
            </a: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 </a:t>
            </a:r>
            <a:endParaRPr lang="en-US" sz="1750" kern="0" spc="-35" dirty="0" smtClean="0">
              <a:solidFill>
                <a:srgbClr val="272525"/>
              </a:solidFill>
              <a:latin typeface="Source Sans Pro" pitchFamily="34" charset="0"/>
              <a:ea typeface="Source Sans Pro" pitchFamily="34" charset="-122"/>
              <a:cs typeface="Source Sans Pro" pitchFamily="34" charset="-120"/>
            </a:endParaRPr>
          </a:p>
          <a:p>
            <a:pPr marL="0" indent="0" algn="l">
              <a:lnSpc>
                <a:spcPts val="2799"/>
              </a:lnSpc>
              <a:buNone/>
            </a:pPr>
            <a:endParaRPr lang="en-US" sz="1750" kern="0" spc="-35" dirty="0" smtClean="0">
              <a:solidFill>
                <a:srgbClr val="272525"/>
              </a:solidFill>
              <a:latin typeface="Source Sans Pro" pitchFamily="34" charset="0"/>
              <a:ea typeface="Source Sans Pro" pitchFamily="34" charset="-122"/>
              <a:cs typeface="Source Sans Pro" pitchFamily="34" charset="-120"/>
            </a:endParaRPr>
          </a:p>
          <a:p>
            <a:pPr marL="0" indent="0" algn="l">
              <a:lnSpc>
                <a:spcPts val="2799"/>
              </a:lnSpc>
              <a:buNone/>
            </a:pPr>
            <a:endParaRPr lang="en-US" sz="1750" kern="0" spc="-35" dirty="0">
              <a:solidFill>
                <a:srgbClr val="272525"/>
              </a:solidFill>
              <a:latin typeface="Source Sans Pro" pitchFamily="34" charset="0"/>
              <a:ea typeface="Source Sans Pro" pitchFamily="34" charset="-122"/>
            </a:endParaRPr>
          </a:p>
          <a:p>
            <a:pPr marL="0" indent="0" algn="l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6" name="Text 13"/>
          <p:cNvSpPr/>
          <p:nvPr/>
        </p:nvSpPr>
        <p:spPr>
          <a:xfrm>
            <a:off x="3903702" y="6427038"/>
            <a:ext cx="8378190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Maintenance Schedule: Recommend a schedule for users to stay proactive, including weekly, monthly, and yearly tasks, reminders for updates, and preventative measures.</a:t>
            </a:r>
            <a:endParaRPr lang="en-US" sz="1750" dirty="0"/>
          </a:p>
        </p:txBody>
      </p:sp>
      <p:sp>
        <p:nvSpPr>
          <p:cNvPr id="18" name="Oval 17"/>
          <p:cNvSpPr/>
          <p:nvPr/>
        </p:nvSpPr>
        <p:spPr>
          <a:xfrm>
            <a:off x="13288488" y="7600208"/>
            <a:ext cx="1104406" cy="475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348389" y="1321237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87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Project Statement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659499" y="2348865"/>
            <a:ext cx="44410" cy="4559498"/>
          </a:xfrm>
          <a:prstGeom prst="roundRect">
            <a:avLst>
              <a:gd name="adj" fmla="val 225151"/>
            </a:avLst>
          </a:prstGeom>
          <a:solidFill>
            <a:srgbClr val="D6BADD"/>
          </a:solidFill>
          <a:ln/>
        </p:spPr>
      </p:sp>
      <p:sp>
        <p:nvSpPr>
          <p:cNvPr id="6" name="Shape 3"/>
          <p:cNvSpPr/>
          <p:nvPr/>
        </p:nvSpPr>
        <p:spPr>
          <a:xfrm>
            <a:off x="2931616" y="2750165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D6BADD"/>
          </a:solidFill>
          <a:ln/>
        </p:spPr>
      </p:sp>
      <p:sp>
        <p:nvSpPr>
          <p:cNvPr id="7" name="Shape 4"/>
          <p:cNvSpPr/>
          <p:nvPr/>
        </p:nvSpPr>
        <p:spPr>
          <a:xfrm>
            <a:off x="2431673" y="2522458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2590145" y="2564130"/>
            <a:ext cx="18299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9" name="Text 6"/>
          <p:cNvSpPr/>
          <p:nvPr/>
        </p:nvSpPr>
        <p:spPr>
          <a:xfrm>
            <a:off x="3903702" y="2571036"/>
            <a:ext cx="397133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Utilizing Arduino Microcontrollers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3903702" y="3051453"/>
            <a:ext cx="837819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Our smart home automation project utilizes Arduino microcontrollers to develop an innovative solution for enhancing homeowners' quality of life</a:t>
            </a:r>
            <a:r>
              <a:rPr lang="en-US" sz="1750" kern="0" spc="-35" dirty="0" smtClean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</a:t>
            </a:r>
          </a:p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 smtClean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By integrating sensors for environmental monitoring and user activity detection, along with actuators for controlling household systems, the project aims to offer convenience, efficiency, and security through automated control.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2931616" y="5318700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D6BADD"/>
          </a:solidFill>
          <a:ln/>
        </p:spPr>
      </p:sp>
      <p:sp>
        <p:nvSpPr>
          <p:cNvPr id="12" name="Shape 9"/>
          <p:cNvSpPr/>
          <p:nvPr/>
        </p:nvSpPr>
        <p:spPr>
          <a:xfrm>
            <a:off x="2431673" y="5090993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590145" y="5132665"/>
            <a:ext cx="18299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4" name="Text 11"/>
          <p:cNvSpPr/>
          <p:nvPr/>
        </p:nvSpPr>
        <p:spPr>
          <a:xfrm>
            <a:off x="3903702" y="5139571"/>
            <a:ext cx="468094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Energy Efficiency and Sustainable Living</a:t>
            </a:r>
            <a:endParaRPr lang="en-US" sz="2187" dirty="0"/>
          </a:p>
        </p:txBody>
      </p:sp>
      <p:sp>
        <p:nvSpPr>
          <p:cNvPr id="15" name="Text 12"/>
          <p:cNvSpPr/>
          <p:nvPr/>
        </p:nvSpPr>
        <p:spPr>
          <a:xfrm>
            <a:off x="3903702" y="5619988"/>
            <a:ext cx="8378190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Additionally, it explores Arduino's potential in promoting energy efficiency and sustainable living practices</a:t>
            </a:r>
            <a:r>
              <a:rPr lang="en-US" sz="1750" kern="0" spc="-35" dirty="0" smtClean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</a:t>
            </a:r>
          </a:p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 smtClean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project provides an affordable and customizable platform, empowering homeowners to transform their houses into intelligent living spaces tailored to their needs.</a:t>
            </a:r>
            <a:endParaRPr lang="en-US" sz="1750" dirty="0"/>
          </a:p>
        </p:txBody>
      </p:sp>
      <p:sp>
        <p:nvSpPr>
          <p:cNvPr id="17" name="Oval 16"/>
          <p:cNvSpPr/>
          <p:nvPr/>
        </p:nvSpPr>
        <p:spPr>
          <a:xfrm>
            <a:off x="13288488" y="7600208"/>
            <a:ext cx="1104406" cy="475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348389" y="936546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87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Project Objectives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437328" y="2075259"/>
            <a:ext cx="44410" cy="5217795"/>
          </a:xfrm>
          <a:prstGeom prst="roundRect">
            <a:avLst>
              <a:gd name="adj" fmla="val 225151"/>
            </a:avLst>
          </a:prstGeom>
          <a:solidFill>
            <a:srgbClr val="D6BADD"/>
          </a:solidFill>
          <a:ln/>
        </p:spPr>
      </p:sp>
      <p:sp>
        <p:nvSpPr>
          <p:cNvPr id="6" name="Shape 3"/>
          <p:cNvSpPr/>
          <p:nvPr/>
        </p:nvSpPr>
        <p:spPr>
          <a:xfrm>
            <a:off x="2653844" y="2476560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D6BADD"/>
          </a:solidFill>
          <a:ln/>
        </p:spPr>
      </p:sp>
      <p:sp>
        <p:nvSpPr>
          <p:cNvPr id="7" name="Shape 4"/>
          <p:cNvSpPr/>
          <p:nvPr/>
        </p:nvSpPr>
        <p:spPr>
          <a:xfrm>
            <a:off x="2265105" y="2304455"/>
            <a:ext cx="388739" cy="388739"/>
          </a:xfrm>
          <a:prstGeom prst="roundRect">
            <a:avLst>
              <a:gd name="adj" fmla="val 25722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3681532" y="229743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Automation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3681532" y="2777847"/>
            <a:ext cx="860036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To automate various aspects of home management including lighting control, temperature regulation, security monitoring, and energy management. </a:t>
            </a:r>
            <a:endParaRPr lang="en-US" sz="1750" kern="0" spc="-35" dirty="0" smtClean="0">
              <a:solidFill>
                <a:srgbClr val="272525"/>
              </a:solidFill>
              <a:latin typeface="Source Sans Pro" pitchFamily="34" charset="0"/>
              <a:ea typeface="Source Sans Pro" pitchFamily="34" charset="-122"/>
              <a:cs typeface="Source Sans Pro" pitchFamily="34" charset="-120"/>
            </a:endParaRPr>
          </a:p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 smtClean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This </a:t>
            </a: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will reduce the reliance on manual intervention and enhance the efficiency of household tasks.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2653844" y="4689693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D6BADD"/>
          </a:solidFill>
          <a:ln/>
        </p:spPr>
      </p:sp>
      <p:sp>
        <p:nvSpPr>
          <p:cNvPr id="11" name="Shape 8"/>
          <p:cNvSpPr/>
          <p:nvPr/>
        </p:nvSpPr>
        <p:spPr>
          <a:xfrm>
            <a:off x="2265105" y="4517588"/>
            <a:ext cx="388739" cy="388739"/>
          </a:xfrm>
          <a:prstGeom prst="roundRect">
            <a:avLst>
              <a:gd name="adj" fmla="val 25722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3681532" y="451056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User-Friendly Interface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3681532" y="4990981"/>
            <a:ext cx="860036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To create a user-friendly interface that allows for intuitive control and monitoring of the smart home automation system. </a:t>
            </a:r>
            <a:endParaRPr lang="en-US" sz="1750" kern="0" spc="-35" dirty="0" smtClean="0">
              <a:solidFill>
                <a:srgbClr val="272525"/>
              </a:solidFill>
              <a:latin typeface="Source Sans Pro" pitchFamily="34" charset="0"/>
              <a:ea typeface="Source Sans Pro" pitchFamily="34" charset="-122"/>
              <a:cs typeface="Source Sans Pro" pitchFamily="34" charset="-120"/>
            </a:endParaRPr>
          </a:p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 smtClean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</a:t>
            </a: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interface will provide real-time feedback on device status and enable users to easily manage.</a:t>
            </a:r>
            <a:endParaRPr lang="en-US" sz="1750" dirty="0"/>
          </a:p>
        </p:txBody>
      </p:sp>
      <p:sp>
        <p:nvSpPr>
          <p:cNvPr id="16" name="Text 13"/>
          <p:cNvSpPr/>
          <p:nvPr/>
        </p:nvSpPr>
        <p:spPr>
          <a:xfrm>
            <a:off x="3681532" y="672369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18" name="Oval 17"/>
          <p:cNvSpPr/>
          <p:nvPr/>
        </p:nvSpPr>
        <p:spPr>
          <a:xfrm>
            <a:off x="13288488" y="7600208"/>
            <a:ext cx="1104406" cy="475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Shape 1"/>
          <p:cNvSpPr/>
          <p:nvPr/>
        </p:nvSpPr>
        <p:spPr>
          <a:xfrm>
            <a:off x="7292935" y="1035368"/>
            <a:ext cx="44410" cy="6158865"/>
          </a:xfrm>
          <a:prstGeom prst="roundRect">
            <a:avLst>
              <a:gd name="adj" fmla="val 225151"/>
            </a:avLst>
          </a:prstGeom>
          <a:solidFill>
            <a:srgbClr val="D6BADD"/>
          </a:solidFill>
          <a:ln/>
        </p:spPr>
      </p:sp>
      <p:sp>
        <p:nvSpPr>
          <p:cNvPr id="5" name="Shape 2"/>
          <p:cNvSpPr/>
          <p:nvPr/>
        </p:nvSpPr>
        <p:spPr>
          <a:xfrm>
            <a:off x="6343114" y="1436668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D6BADD"/>
          </a:solidFill>
          <a:ln/>
        </p:spPr>
      </p:sp>
      <p:sp>
        <p:nvSpPr>
          <p:cNvPr id="6" name="Shape 3"/>
          <p:cNvSpPr/>
          <p:nvPr/>
        </p:nvSpPr>
        <p:spPr>
          <a:xfrm>
            <a:off x="7120711" y="1264563"/>
            <a:ext cx="388739" cy="388739"/>
          </a:xfrm>
          <a:prstGeom prst="roundRect">
            <a:avLst>
              <a:gd name="adj" fmla="val 25722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315533" y="125753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Integration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2348389" y="1737955"/>
            <a:ext cx="3744635" cy="248781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To integrate sensors for environmental monitoring and user activity detection, as well as actuators for controlling </a:t>
            </a:r>
            <a:r>
              <a:rPr lang="en-US" sz="1750" kern="0" spc="-35" dirty="0" smtClean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light.</a:t>
            </a:r>
          </a:p>
          <a:p>
            <a:pPr marL="0" indent="0" algn="r">
              <a:lnSpc>
                <a:spcPts val="2799"/>
              </a:lnSpc>
              <a:buNone/>
            </a:pPr>
            <a:r>
              <a:rPr lang="en-US" sz="1750" kern="0" spc="-35" dirty="0" smtClean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This will create a comprehensive system that responds intelligently to changes in the home environment and user preferences.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7509450" y="2547521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D6BADD"/>
          </a:solidFill>
          <a:ln/>
        </p:spPr>
      </p:sp>
      <p:sp>
        <p:nvSpPr>
          <p:cNvPr id="10" name="Shape 7"/>
          <p:cNvSpPr/>
          <p:nvPr/>
        </p:nvSpPr>
        <p:spPr>
          <a:xfrm>
            <a:off x="7120711" y="2375416"/>
            <a:ext cx="388739" cy="388739"/>
          </a:xfrm>
          <a:prstGeom prst="roundRect">
            <a:avLst>
              <a:gd name="adj" fmla="val 25722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8537138" y="236839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Energy Efficiency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8537138" y="2848808"/>
            <a:ext cx="3744754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To optimize energy consumption by implementing smart energy management strategies adaptive control. This will reduce energy waste and contribute to environmental sustainability.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6343114" y="5071408"/>
            <a:ext cx="777597" cy="44410"/>
          </a:xfrm>
          <a:prstGeom prst="roundRect">
            <a:avLst>
              <a:gd name="adj" fmla="val 225151"/>
            </a:avLst>
          </a:prstGeom>
          <a:solidFill>
            <a:srgbClr val="D6BADD"/>
          </a:solidFill>
          <a:ln/>
        </p:spPr>
      </p:sp>
      <p:sp>
        <p:nvSpPr>
          <p:cNvPr id="14" name="Shape 11"/>
          <p:cNvSpPr/>
          <p:nvPr/>
        </p:nvSpPr>
        <p:spPr>
          <a:xfrm>
            <a:off x="7120711" y="4899303"/>
            <a:ext cx="388739" cy="388739"/>
          </a:xfrm>
          <a:prstGeom prst="roundRect">
            <a:avLst>
              <a:gd name="adj" fmla="val 25722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3315533" y="4892278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Security Enhancement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2348389" y="5372695"/>
            <a:ext cx="3744635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To enhance home security through automated monitoring. This will improve the safety and protection of the home and its occupants.</a:t>
            </a:r>
            <a:endParaRPr lang="en-US" sz="1750" dirty="0"/>
          </a:p>
        </p:txBody>
      </p:sp>
      <p:sp>
        <p:nvSpPr>
          <p:cNvPr id="18" name="Oval 17"/>
          <p:cNvSpPr/>
          <p:nvPr/>
        </p:nvSpPr>
        <p:spPr>
          <a:xfrm>
            <a:off x="13288488" y="7600208"/>
            <a:ext cx="1104406" cy="475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348389" y="2347317"/>
            <a:ext cx="6065877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87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Significance of the Project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348389" y="354853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2506861" y="3590211"/>
            <a:ext cx="18299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3070503" y="3624858"/>
            <a:ext cx="2440900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Convenience and Comfort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3070503" y="4452461"/>
            <a:ext cx="2440900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Automating routine tasks enhances convenience and creates a more relaxed living environment.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5733574" y="354853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5892046" y="3590211"/>
            <a:ext cx="18299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1" name="Text 8"/>
          <p:cNvSpPr/>
          <p:nvPr/>
        </p:nvSpPr>
        <p:spPr>
          <a:xfrm>
            <a:off x="6455688" y="3624858"/>
            <a:ext cx="24409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Energy Efficiency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6455688" y="4105275"/>
            <a:ext cx="24409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Optimizing energy consumption reduces utility costs and contributes to environmental sustainability.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9118759" y="3548539"/>
            <a:ext cx="499943" cy="499943"/>
          </a:xfrm>
          <a:prstGeom prst="roundRect">
            <a:avLst>
              <a:gd name="adj" fmla="val 20000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9277231" y="3590211"/>
            <a:ext cx="182999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15" name="Text 12"/>
          <p:cNvSpPr/>
          <p:nvPr/>
        </p:nvSpPr>
        <p:spPr>
          <a:xfrm>
            <a:off x="9840873" y="3624858"/>
            <a:ext cx="244090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Enhanced Security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9840873" y="4105275"/>
            <a:ext cx="2440900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Automated security systems improve home safety by detecting and responding to threats in real-time.</a:t>
            </a:r>
            <a:endParaRPr lang="en-US" sz="1750" dirty="0"/>
          </a:p>
        </p:txBody>
      </p:sp>
      <p:sp>
        <p:nvSpPr>
          <p:cNvPr id="18" name="Oval 17"/>
          <p:cNvSpPr/>
          <p:nvPr/>
        </p:nvSpPr>
        <p:spPr>
          <a:xfrm>
            <a:off x="13288488" y="7600208"/>
            <a:ext cx="1104406" cy="475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348389" y="2216706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87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Scope of the Project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348389" y="3466505"/>
            <a:ext cx="207680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Lighting Control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348389" y="4035862"/>
            <a:ext cx="2076807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Automate lights to turn on/off based on time of day and presence detection.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4974788" y="3466505"/>
            <a:ext cx="2076807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Temperature Regulation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4974788" y="4383048"/>
            <a:ext cx="20768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Maintain a comfortable environment based on temperature readings.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7601188" y="3466505"/>
            <a:ext cx="207680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Security Systems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7601188" y="4035862"/>
            <a:ext cx="207680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Implement basic security measures using sensors.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10227588" y="3466505"/>
            <a:ext cx="207680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Data Monitoring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10227588" y="4035862"/>
            <a:ext cx="2076807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Collect and monitor sensor data (temperature, sound, light) for analysis and potential actions.</a:t>
            </a:r>
            <a:endParaRPr lang="en-US" sz="1750" dirty="0"/>
          </a:p>
        </p:txBody>
      </p:sp>
      <p:sp>
        <p:nvSpPr>
          <p:cNvPr id="14" name="Oval 13"/>
          <p:cNvSpPr/>
          <p:nvPr/>
        </p:nvSpPr>
        <p:spPr>
          <a:xfrm>
            <a:off x="13288488" y="7600208"/>
            <a:ext cx="1104406" cy="475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348389" y="612934"/>
            <a:ext cx="611243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87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Requirement Specification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348389" y="1751648"/>
            <a:ext cx="9933503" cy="5865019"/>
          </a:xfrm>
          <a:prstGeom prst="roundRect">
            <a:avLst>
              <a:gd name="adj" fmla="val 1705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3"/>
          <p:cNvSpPr/>
          <p:nvPr/>
        </p:nvSpPr>
        <p:spPr>
          <a:xfrm>
            <a:off x="2356009" y="1759267"/>
            <a:ext cx="9918263" cy="63710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4"/>
          <p:cNvSpPr/>
          <p:nvPr/>
        </p:nvSpPr>
        <p:spPr>
          <a:xfrm>
            <a:off x="2578298" y="1900118"/>
            <a:ext cx="451092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Functional Requirements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541181" y="1900118"/>
            <a:ext cx="451092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Non-Functional Requirements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2356009" y="2396371"/>
            <a:ext cx="9918263" cy="521267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7"/>
          <p:cNvSpPr/>
          <p:nvPr/>
        </p:nvSpPr>
        <p:spPr>
          <a:xfrm>
            <a:off x="2578298" y="2537222"/>
            <a:ext cx="451092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Temperature Monitoring: Measure and display temperature.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2578298" y="3381256"/>
            <a:ext cx="4510921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Provide real-time readings via a user interface. Lighting Control: Automate based on time or sensors. 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2578298" y="4580692"/>
            <a:ext cx="451092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Security System: Implement door sensors using keypad password and card scanner (RFID).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2578298" y="5557956"/>
            <a:ext cx="451092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Door control.</a:t>
            </a: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7541181" y="2537222"/>
            <a:ext cx="451092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Reliability: Operate reliably under various conditions. </a:t>
            </a:r>
            <a:endParaRPr lang="en-US" sz="1750" dirty="0"/>
          </a:p>
        </p:txBody>
      </p:sp>
      <p:sp>
        <p:nvSpPr>
          <p:cNvPr id="15" name="Text 12"/>
          <p:cNvSpPr/>
          <p:nvPr/>
        </p:nvSpPr>
        <p:spPr>
          <a:xfrm>
            <a:off x="7541181" y="3381256"/>
            <a:ext cx="451092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User Interface: Intuitive interface for easy interaction. Informative feedback.</a:t>
            </a:r>
            <a:endParaRPr lang="en-US" sz="1750" dirty="0"/>
          </a:p>
        </p:txBody>
      </p:sp>
      <p:sp>
        <p:nvSpPr>
          <p:cNvPr id="16" name="Text 13"/>
          <p:cNvSpPr/>
          <p:nvPr/>
        </p:nvSpPr>
        <p:spPr>
          <a:xfrm>
            <a:off x="7541181" y="4225290"/>
            <a:ext cx="451092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Security: Strong measures to protect data. Authentication. </a:t>
            </a:r>
            <a:endParaRPr lang="en-US" sz="1750" dirty="0"/>
          </a:p>
        </p:txBody>
      </p:sp>
      <p:sp>
        <p:nvSpPr>
          <p:cNvPr id="17" name="Text 14"/>
          <p:cNvSpPr/>
          <p:nvPr/>
        </p:nvSpPr>
        <p:spPr>
          <a:xfrm>
            <a:off x="7541181" y="5069324"/>
            <a:ext cx="451092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Performance: Optimize response times and resource usage. </a:t>
            </a:r>
            <a:endParaRPr lang="en-US" sz="1750" dirty="0"/>
          </a:p>
        </p:txBody>
      </p:sp>
      <p:sp>
        <p:nvSpPr>
          <p:cNvPr id="18" name="Text 15"/>
          <p:cNvSpPr/>
          <p:nvPr/>
        </p:nvSpPr>
        <p:spPr>
          <a:xfrm>
            <a:off x="7541181" y="5913358"/>
            <a:ext cx="451092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Constraints: Hardware Limitations: Work within Arduino's capabilities.</a:t>
            </a:r>
            <a:endParaRPr lang="en-US" sz="1750" dirty="0"/>
          </a:p>
        </p:txBody>
      </p:sp>
      <p:sp>
        <p:nvSpPr>
          <p:cNvPr id="19" name="Text 16"/>
          <p:cNvSpPr/>
          <p:nvPr/>
        </p:nvSpPr>
        <p:spPr>
          <a:xfrm>
            <a:off x="7541181" y="6757392"/>
            <a:ext cx="451092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Power Supply: Ensure stable power. Budget: 1110 birr.</a:t>
            </a:r>
            <a:endParaRPr lang="en-US" sz="1750" dirty="0"/>
          </a:p>
        </p:txBody>
      </p:sp>
      <p:sp>
        <p:nvSpPr>
          <p:cNvPr id="21" name="Oval 20"/>
          <p:cNvSpPr/>
          <p:nvPr/>
        </p:nvSpPr>
        <p:spPr>
          <a:xfrm>
            <a:off x="13288488" y="7600208"/>
            <a:ext cx="1104406" cy="475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-119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348389" y="1772483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kern="0" spc="-87" dirty="0">
                <a:solidFill>
                  <a:srgbClr val="000000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Design of the Project</a:t>
            </a:r>
            <a:endParaRPr lang="en-US" sz="4374" dirty="0"/>
          </a:p>
        </p:txBody>
      </p:sp>
      <p:sp>
        <p:nvSpPr>
          <p:cNvPr id="6" name="Text 2"/>
          <p:cNvSpPr/>
          <p:nvPr/>
        </p:nvSpPr>
        <p:spPr>
          <a:xfrm>
            <a:off x="2348389" y="357770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Arduino Board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348389" y="4058126"/>
            <a:ext cx="308895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Arduino microcontroller board as the brain of your smart home system. Popular options include Arduino Uno, Arduino Nano, or Arduino Mega.</a:t>
            </a:r>
            <a:endParaRPr lang="en-US" sz="1750" dirty="0"/>
          </a:p>
        </p:txBody>
      </p:sp>
      <p:sp>
        <p:nvSpPr>
          <p:cNvPr id="9" name="Text 4"/>
          <p:cNvSpPr/>
          <p:nvPr/>
        </p:nvSpPr>
        <p:spPr>
          <a:xfrm>
            <a:off x="5770602" y="357770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Sensors and Modules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770602" y="4058126"/>
            <a:ext cx="308895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Temperature Sensor: To monitor environmental conditions. </a:t>
            </a:r>
            <a:endParaRPr lang="en-US" sz="1750" dirty="0"/>
          </a:p>
        </p:txBody>
      </p:sp>
      <p:sp>
        <p:nvSpPr>
          <p:cNvPr id="11" name="Text 6"/>
          <p:cNvSpPr/>
          <p:nvPr/>
        </p:nvSpPr>
        <p:spPr>
          <a:xfrm>
            <a:off x="5770602" y="5035391"/>
            <a:ext cx="308895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Sound Sensor: To measure sound levels for automation purposes.</a:t>
            </a:r>
            <a:endParaRPr lang="en-US" sz="1750" dirty="0"/>
          </a:p>
        </p:txBody>
      </p:sp>
      <p:sp>
        <p:nvSpPr>
          <p:cNvPr id="12" name="Text 7"/>
          <p:cNvSpPr/>
          <p:nvPr/>
        </p:nvSpPr>
        <p:spPr>
          <a:xfrm>
            <a:off x="5770602" y="6059303"/>
            <a:ext cx="3088958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Relay Module: For controlling appliances or devices </a:t>
            </a: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.</a:t>
            </a:r>
            <a:endParaRPr lang="en-US" sz="1750" dirty="0"/>
          </a:p>
        </p:txBody>
      </p:sp>
      <p:sp>
        <p:nvSpPr>
          <p:cNvPr id="14" name="Text 8"/>
          <p:cNvSpPr/>
          <p:nvPr/>
        </p:nvSpPr>
        <p:spPr>
          <a:xfrm>
            <a:off x="9192816" y="357770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kern="0" spc="-44" dirty="0">
                <a:solidFill>
                  <a:srgbClr val="272525"/>
                </a:solidFill>
                <a:latin typeface="adonis-web" pitchFamily="34" charset="0"/>
                <a:ea typeface="adonis-web" pitchFamily="34" charset="-122"/>
                <a:cs typeface="adonis-web" pitchFamily="34" charset="-120"/>
              </a:rPr>
              <a:t>Arduino IDE</a:t>
            </a:r>
            <a:endParaRPr lang="en-US" sz="2187" dirty="0"/>
          </a:p>
        </p:txBody>
      </p:sp>
      <p:sp>
        <p:nvSpPr>
          <p:cNvPr id="15" name="Text 9"/>
          <p:cNvSpPr/>
          <p:nvPr/>
        </p:nvSpPr>
        <p:spPr>
          <a:xfrm>
            <a:off x="9192816" y="4058126"/>
            <a:ext cx="3089077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kern="0" spc="-35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Essential for coding and uploading to Arduino boards. Downloaded from Arduino's official website.</a:t>
            </a:r>
            <a:endParaRPr lang="en-US" sz="1750" dirty="0"/>
          </a:p>
        </p:txBody>
      </p:sp>
      <p:sp>
        <p:nvSpPr>
          <p:cNvPr id="17" name="Oval 16"/>
          <p:cNvSpPr/>
          <p:nvPr/>
        </p:nvSpPr>
        <p:spPr>
          <a:xfrm>
            <a:off x="13288488" y="7600208"/>
            <a:ext cx="1104406" cy="475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1048093" y="190763"/>
            <a:ext cx="9161621" cy="32777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582"/>
              </a:lnSpc>
              <a:buNone/>
            </a:pPr>
            <a:r>
              <a:rPr lang="en-US" sz="1614" b="1" kern="0" spc="-32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Semantic View (PCB)</a:t>
            </a:r>
            <a:endParaRPr lang="en-US" sz="161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4358" y="772797"/>
            <a:ext cx="11884135" cy="7220203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13288488" y="7600208"/>
            <a:ext cx="1104406" cy="475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9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887</Words>
  <Application>Microsoft Office PowerPoint</Application>
  <PresentationFormat>Custom</PresentationFormat>
  <Paragraphs>118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ERMU</cp:lastModifiedBy>
  <cp:revision>4</cp:revision>
  <dcterms:created xsi:type="dcterms:W3CDTF">2024-03-19T21:32:05Z</dcterms:created>
  <dcterms:modified xsi:type="dcterms:W3CDTF">2024-03-19T21:55:02Z</dcterms:modified>
</cp:coreProperties>
</file>