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jdPul4+AYp6V4qyoUp0CLDtMq9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showMasterSp="0" type="title">
  <p:cSld name="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9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19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1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19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1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9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4" name="Google Shape;34;p19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29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29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2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21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21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21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21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9" name="Google Shape;49;p21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21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21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21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1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7" name="Google Shape;57;p21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63" name="Google Shape;63;p22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showMasterSp="0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23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2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23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23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23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23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23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2" name="Google Shape;82;p23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5" name="Google Shape;85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5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2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6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0" name="Google Shape;110;p26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3" name="Google Shape;113;p26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2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7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2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4" name="Google Shape;134;p27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8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8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8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8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" name="Google Shape;18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pl-PL"/>
              <a:t>JAK SZYBKO I SKUTECZNIE KONSOLIDOWAĆ DANE W EXCELU?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163" name="Google Shape;163;p1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pl-PL"/>
              <a:t>Konsolidacja danych -Excel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b="1" lang="pl-PL" sz="2970"/>
              <a:t>Konsolidacja według pozycji</a:t>
            </a:r>
            <a:br>
              <a:rPr b="1" lang="pl-PL" sz="2970"/>
            </a:br>
            <a:endParaRPr sz="2970"/>
          </a:p>
        </p:txBody>
      </p:sp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1"/>
              <a:buChar char="⚫"/>
            </a:pPr>
            <a:r>
              <a:rPr lang="pl-PL" sz="2295"/>
              <a:t>Załóżmy, że dane dotyczące miesięcznej sprzedaży wygenerowanej przez przedstawicieli handlowych zatrudnionych w naszej firmie gromadzimy w następujących arkuszach – Q4-Październik, Q4-Listopad oraz Q4-Grudzień.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1951"/>
              <a:buChar char="⚫"/>
            </a:pPr>
            <a:r>
              <a:rPr lang="pl-PL" sz="2295"/>
              <a:t>W celu porównania wyników za poszczególne kwartały roku musimy skonsolidować sprzedaż za IV kwartał. Wszystkie trzy arkusze posiadają identyczny układ oraz etykiety wierszy i kolumn.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1951"/>
              <a:buChar char="⚫"/>
            </a:pPr>
            <a:r>
              <a:rPr lang="pl-PL" sz="2295"/>
              <a:t>Mając do dyspozycji otwarte wszystkie skoroszyty lub arkusze z danymi źródłowymi możemy przystąpić do konsolidacji zaczynając od zaznaczenia pustego zakresu komórek (bez etykiet wierszy i kolumn) w arkuszu podsumowującym, gdzie skonsolidowane dane zostaną umieszczone.</a:t>
            </a:r>
            <a:endParaRPr/>
          </a:p>
          <a:p>
            <a:pPr indent="-150447" lvl="0" marL="27432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t/>
            </a:r>
            <a:endParaRPr sz="229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23" name="Google Shape;223;p1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descr="Konsolidacja arkuszy - Excel Po Godzinach"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00" y="1834300"/>
            <a:ext cx="7719000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15"/>
              <a:buChar char="⚫"/>
            </a:pPr>
            <a:r>
              <a:rPr lang="pl-PL" sz="1900"/>
              <a:t>Korzystając z konsolidacji według pozycji nie musisz wskazywać komórek za każdym razem. Wystarczy tylko kliknąć na kartę z nazwą arkusza, ponieważ Excel zaznaczy ten sam zakres komórek określony w pierwszym odwołaniu.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1615"/>
              <a:buChar char="⚫"/>
            </a:pPr>
            <a:r>
              <a:rPr lang="pl-PL" sz="1900"/>
              <a:t>Możesz dodawać arkusze do konsolidacji z innych skoroszytów, lecz jeśli te nie są otwarte to będziesz musiał ręcznie dopisać nazwę właściwego arkusza oraz podać zakres komórek.</a:t>
            </a:r>
            <a:br>
              <a:rPr lang="pl-PL"/>
            </a:br>
            <a:r>
              <a:rPr lang="pl-PL"/>
              <a:t> 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descr="Konsolidacja arkuszy - Excel Po Godzinach" id="231" name="Google Shape;2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848" y="3356992"/>
            <a:ext cx="5524500" cy="319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l-PL"/>
              <a:t>Konsolidując według pozycji należy:</a:t>
            </a:r>
            <a:endParaRPr/>
          </a:p>
        </p:txBody>
      </p:sp>
      <p:sp>
        <p:nvSpPr>
          <p:cNvPr id="237" name="Google Shape;237;p1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34"/>
              <a:buChar char="⚫"/>
            </a:pPr>
            <a:r>
              <a:rPr lang="pl-PL" sz="1687"/>
              <a:t>Otworzyć skoroszyt lub skoroszyty do skonsolidowania.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Char char="⚫"/>
            </a:pPr>
            <a:r>
              <a:rPr lang="pl-PL" sz="1687"/>
              <a:t>W arkuszu podsumowującym, zaznaczyć zakres, który będzie zawierał podsumowane dane. Pamiętaj, że ten obszar oraz wszystkie zakresy źródłowe muszą mieć ten sam rozmiar oraz identyczne etykiety wierszy i kolumn.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Char char="⚫"/>
            </a:pPr>
            <a:r>
              <a:rPr lang="pl-PL" sz="1687"/>
              <a:t>Na karcie </a:t>
            </a:r>
            <a:r>
              <a:rPr b="1" lang="pl-PL" sz="1687"/>
              <a:t>Dane</a:t>
            </a:r>
            <a:r>
              <a:rPr lang="pl-PL" sz="1687"/>
              <a:t>, w grupie </a:t>
            </a:r>
            <a:r>
              <a:rPr b="1" lang="pl-PL" sz="1687"/>
              <a:t>Narzędzia danych</a:t>
            </a:r>
            <a:r>
              <a:rPr lang="pl-PL" sz="1687"/>
              <a:t>, kliknij polecenie </a:t>
            </a:r>
            <a:r>
              <a:rPr b="1" lang="pl-PL" sz="1687"/>
              <a:t>Konsoliduj</a:t>
            </a:r>
            <a:r>
              <a:rPr lang="pl-PL" sz="1687"/>
              <a:t>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Char char="⚫"/>
            </a:pPr>
            <a:r>
              <a:rPr lang="pl-PL" sz="1687"/>
              <a:t>Wybierz funkcję, której chcesz użyć a następnie kliknij pole </a:t>
            </a:r>
            <a:r>
              <a:rPr b="1" lang="pl-PL" sz="1687"/>
              <a:t>Odwołanie</a:t>
            </a:r>
            <a:r>
              <a:rPr lang="pl-PL" sz="1687"/>
              <a:t>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Char char="⚫"/>
            </a:pPr>
            <a:r>
              <a:rPr lang="pl-PL" sz="1687"/>
              <a:t>Teraz aktywuj pierwszy arkusz, który chcesz dodać i zaznacz dane do skonsolidowania a następnie kliknij przycisk </a:t>
            </a:r>
            <a:r>
              <a:rPr b="1" lang="pl-PL" sz="1687"/>
              <a:t>Dodaj</a:t>
            </a:r>
            <a:r>
              <a:rPr lang="pl-PL" sz="1687"/>
              <a:t>. Powtórz tę czynność dla każdego arkusza, który ma być brany pod uwagę przy konsolidacji.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Char char="⚫"/>
            </a:pPr>
            <a:r>
              <a:rPr lang="pl-PL" sz="1687"/>
              <a:t>Zaznacz opcje dla etykiet jeśli wymaga tego sytuacja.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Char char="⚫"/>
            </a:pPr>
            <a:r>
              <a:rPr lang="pl-PL" sz="1687"/>
              <a:t>Zaznacz opcję </a:t>
            </a:r>
            <a:r>
              <a:rPr b="1" lang="pl-PL" sz="1687"/>
              <a:t>Utwórz łącze z danymi źródłowymi</a:t>
            </a:r>
            <a:r>
              <a:rPr lang="pl-PL" sz="1687"/>
              <a:t> jeśli chcesz utworzyć raport dynamiczny, który samoczynnie zaktualizuje się w przypadku zmiany danych źródłowych. Kliknięcie tej opcji spowoduje wstawienie do arkusza głównego formuł odwołujących się do arkuszy źródłowych.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Char char="⚫"/>
            </a:pPr>
            <a:r>
              <a:rPr lang="pl-PL" sz="1687"/>
              <a:t>Kliknij przycisk </a:t>
            </a:r>
            <a:r>
              <a:rPr b="1" lang="pl-PL" sz="1687"/>
              <a:t>OK</a:t>
            </a:r>
            <a:r>
              <a:rPr lang="pl-PL" sz="1687"/>
              <a:t> i gotowe</a:t>
            </a:r>
            <a:endParaRPr/>
          </a:p>
          <a:p>
            <a:pPr indent="-183264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None/>
            </a:pPr>
            <a:r>
              <a:t/>
            </a:r>
            <a:endParaRPr sz="168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b="1" lang="pl-PL" sz="2970"/>
              <a:t>Konsolidacja według kategorii</a:t>
            </a:r>
            <a:br>
              <a:rPr b="1" lang="pl-PL" sz="2970"/>
            </a:br>
            <a:endParaRPr sz="2970"/>
          </a:p>
        </p:txBody>
      </p:sp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467544" y="11247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pl-PL" sz="2400"/>
              <a:t>Załóżmy teraz, że dane dotyczące miesięcznej sprzedaży wygenerowanej przez przedstawicieli handlowych zatrudnionych w naszej firmie gromadzimy w następujących arkuszach – Q4-Październik, Q4-Listopad oraz Q4-Grudzień, przy czym każdy z nich zawiera inną ilość wierszy i/lub kolumn.</a:t>
            </a:r>
            <a:endParaRPr sz="2400"/>
          </a:p>
        </p:txBody>
      </p:sp>
      <p:pic>
        <p:nvPicPr>
          <p:cNvPr descr="Konsolidacja arkuszy - Excel Po Godzinach"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3068960"/>
            <a:ext cx="5524500" cy="319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51"/>
              <a:buChar char="⚫"/>
            </a:pPr>
            <a:r>
              <a:rPr lang="pl-PL" sz="2295"/>
              <a:t>Tym razem w arkuszu podsumowującym zaznacz komórkę w lewym górnym rogu zakresu wyniku. Konsolidacja wykorzysta etykiety z każdego arkusza źródłowego by właściwie zorganizować dane wynikowe. Jeśli wiersz lub kolumna zgadzają się, to Excel dodaje wartości do siebie, jeśli nie, Excel dodaje kolejny wiersz lub kolumnę w skonsolidowanym raporcie.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Char char="⚫"/>
            </a:pPr>
            <a:r>
              <a:rPr lang="pl-PL" sz="2295"/>
              <a:t>Konsolidacja według kategorii umożliwia podsumowywanie zakresów danych o różnych rozmiarach. Stąd rzeczą niezmiernie istotną jest ręczne zaznaczenie każdego z nich, aby nie pominąć żadnej istotnej informacji umieszczonej w arkuszach. Pamiętaj również o zaznaczeniu opcji dla etykiet – dzięki temu Excel poprawnie przyporządkuje dane do właściwych etykiet wierszy i kolumn.</a:t>
            </a:r>
            <a:endParaRPr/>
          </a:p>
          <a:p>
            <a:pPr indent="-150447" lvl="0" marL="27432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t/>
            </a:r>
            <a:endParaRPr sz="229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descr="Konsolidacja arkuszy - Excel Po Godzinach" id="257" name="Google Shape;2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204864"/>
            <a:ext cx="5524500" cy="319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l-PL"/>
              <a:t>Konsolidując według kategorii należy:</a:t>
            </a:r>
            <a:endParaRPr/>
          </a:p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7"/>
              <a:buChar char="⚫"/>
            </a:pPr>
            <a:r>
              <a:rPr lang="pl-PL" sz="1890"/>
              <a:t>Otworzyć skoroszyt lub skoroszyty do skonsolidowania.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SzPts val="1607"/>
              <a:buChar char="⚫"/>
            </a:pPr>
            <a:r>
              <a:rPr lang="pl-PL" sz="1890"/>
              <a:t>W arkuszu podsumowującym, zaznaczyć komórkę w lewym górnym rogu zakresu, który będzie zawierał podsumowane dane.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SzPts val="1607"/>
              <a:buChar char="⚫"/>
            </a:pPr>
            <a:r>
              <a:rPr lang="pl-PL" sz="1890"/>
              <a:t>Na karcie </a:t>
            </a:r>
            <a:r>
              <a:rPr b="1" lang="pl-PL" sz="1890"/>
              <a:t>Dane</a:t>
            </a:r>
            <a:r>
              <a:rPr lang="pl-PL" sz="1890"/>
              <a:t>, w grupie </a:t>
            </a:r>
            <a:r>
              <a:rPr b="1" lang="pl-PL" sz="1890"/>
              <a:t>Narzędzia danych</a:t>
            </a:r>
            <a:r>
              <a:rPr lang="pl-PL" sz="1890"/>
              <a:t>, kliknij polecenie </a:t>
            </a:r>
            <a:r>
              <a:rPr b="1" lang="pl-PL" sz="1890"/>
              <a:t>Konsoliduj</a:t>
            </a:r>
            <a:r>
              <a:rPr lang="pl-PL" sz="1890"/>
              <a:t>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SzPts val="1607"/>
              <a:buChar char="⚫"/>
            </a:pPr>
            <a:r>
              <a:rPr lang="pl-PL" sz="1890"/>
              <a:t>Wybierz funkcję, której chcesz użyć a następnie kliknij pole </a:t>
            </a:r>
            <a:r>
              <a:rPr b="1" lang="pl-PL" sz="1890"/>
              <a:t>Odwołanie</a:t>
            </a:r>
            <a:r>
              <a:rPr lang="pl-PL" sz="1890"/>
              <a:t>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SzPts val="1607"/>
              <a:buChar char="⚫"/>
            </a:pPr>
            <a:r>
              <a:rPr lang="pl-PL" sz="1890"/>
              <a:t>Aktywuj pierwszy arkusz, który chcesz dodać i zaznacz dane do skonsolidowania a następnie kliknij przycisk </a:t>
            </a:r>
            <a:r>
              <a:rPr b="1" lang="pl-PL" sz="1890"/>
              <a:t>Dodaj</a:t>
            </a:r>
            <a:r>
              <a:rPr lang="pl-PL" sz="1890"/>
              <a:t>. Powtórz tę czynność dla każdego arkusza, który ma być brany pod uwagę przy konsolidacji. Pamiętaj o każdorazowym zaznaczeniu pełnego zakresu danych.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SzPts val="1607"/>
              <a:buChar char="⚫"/>
            </a:pPr>
            <a:r>
              <a:rPr lang="pl-PL" sz="1890"/>
              <a:t>Zaznacz opcje dla etykiet jeśli wymaga tego sytuacja.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SzPts val="1607"/>
              <a:buChar char="⚫"/>
            </a:pPr>
            <a:r>
              <a:rPr lang="pl-PL" sz="1890"/>
              <a:t>Zaznacz opcję </a:t>
            </a:r>
            <a:r>
              <a:rPr b="1" lang="pl-PL" sz="1890"/>
              <a:t>Utwórz łącze z danymi źródłowymi</a:t>
            </a:r>
            <a:r>
              <a:rPr lang="pl-PL" sz="1890"/>
              <a:t> jeśli chcesz utworzyć raport dynamiczny, który samoczynnie zaktualizuje się w przypadku zmiany danych źródłowych. Kliknięcie tej opcji spowoduje wstawienie do arkusza głównego formuł odwołujących się do arkuszy źródłowych.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SzPts val="1607"/>
              <a:buChar char="⚫"/>
            </a:pPr>
            <a:r>
              <a:rPr lang="pl-PL" sz="1890"/>
              <a:t>Kliknij przycisk </a:t>
            </a:r>
            <a:r>
              <a:rPr b="1" lang="pl-PL" sz="1890"/>
              <a:t>OK</a:t>
            </a:r>
            <a:r>
              <a:rPr lang="pl-PL" sz="1890"/>
              <a:t> i gotowe!</a:t>
            </a:r>
            <a:endParaRPr/>
          </a:p>
          <a:p>
            <a:pPr indent="-172307" lvl="0" marL="274320" rtl="0" algn="l">
              <a:lnSpc>
                <a:spcPct val="80000"/>
              </a:lnSpc>
              <a:spcBef>
                <a:spcPts val="378"/>
              </a:spcBef>
              <a:spcAft>
                <a:spcPts val="0"/>
              </a:spcAft>
              <a:buSzPts val="1607"/>
              <a:buNone/>
            </a:pPr>
            <a:r>
              <a:t/>
            </a:r>
            <a:endParaRPr sz="18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l-PL"/>
              <a:t>Konsolidacja danych</a:t>
            </a:r>
            <a:endParaRPr/>
          </a:p>
        </p:txBody>
      </p:sp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l-PL"/>
              <a:t>Zsumowanie wszystkich dostępnych informacji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pl-PL"/>
              <a:t>   w Excelu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b="1" lang="pl-PL" sz="2970"/>
              <a:t>Czym jest konsolidacja?</a:t>
            </a:r>
            <a:br>
              <a:rPr b="1" lang="pl-PL" sz="2970"/>
            </a:br>
            <a:endParaRPr sz="2970"/>
          </a:p>
        </p:txBody>
      </p:sp>
      <p:sp>
        <p:nvSpPr>
          <p:cNvPr id="175" name="Google Shape;175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2"/>
              <a:buChar char="⚫"/>
            </a:pPr>
            <a:r>
              <a:rPr lang="pl-PL" sz="2497"/>
              <a:t>Konsolidacja to nic innego jak podsumowanie danych zawartych w oddzielnych arkuszach i przedstawienie ich w postaci raportu umieszczonego w głównym arkuszu. Dane podlegające konsolidacji mogą znajdować się zarówno w skoroszycie zawierającym arkusz główny jak również w innych skoroszytach.</a:t>
            </a:r>
            <a:endParaRPr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pl-PL" sz="2497"/>
              <a:t>Korzystając z Excela dysponujemy trzema sposobami sumowania danych z arkuszy, którymi są:</a:t>
            </a:r>
            <a:br>
              <a:rPr lang="pl-PL" sz="2497"/>
            </a:br>
            <a:r>
              <a:rPr lang="pl-PL" sz="2497"/>
              <a:t>   1) konsolidacja za pośrednictwem polecenia    	Wklejanie 	specjalne,</a:t>
            </a:r>
            <a:br>
              <a:rPr lang="pl-PL" sz="2497"/>
            </a:br>
            <a:r>
              <a:rPr lang="pl-PL" sz="2497"/>
              <a:t>   2)konsolidacja wymagająca zastosowania formuł oraz</a:t>
            </a:r>
            <a:br>
              <a:rPr lang="pl-PL" sz="2497"/>
            </a:br>
            <a:r>
              <a:rPr lang="pl-PL" sz="2497"/>
              <a:t>   3) konsolidacja z użyciem polecenia Konsoliduj.</a:t>
            </a:r>
            <a:endParaRPr/>
          </a:p>
          <a:p>
            <a:pPr indent="-139544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t/>
            </a:r>
            <a:endParaRPr sz="249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pl-PL" sz="2970"/>
              <a:t>1)Konsolidacja za pośrednictwem polecenia Wklejanie specjalne</a:t>
            </a:r>
            <a:endParaRPr sz="2970"/>
          </a:p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l-PL"/>
              <a:t>Pierwszy z nich możliwy jest do zastosowania tylko i wyłącznie, kiedy wszystkie konsolidowane arkusze są otwarte. </a:t>
            </a:r>
            <a:br>
              <a:rPr lang="pl-PL"/>
            </a:br>
            <a:r>
              <a:rPr b="1" lang="pl-PL">
                <a:solidFill>
                  <a:srgbClr val="FF0000"/>
                </a:solidFill>
              </a:rPr>
              <a:t>Wada</a:t>
            </a:r>
            <a:r>
              <a:rPr lang="pl-PL"/>
              <a:t>: wynik podsumowania nie podlega aktualizacji co oznacza, że w przypadku zmiany danych źródłowych raport końcowy nie pokaże nowych rezultatów.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pl-PL" sz="2970"/>
              <a:t>Konsolidacja za pośrednictwem polecenia:    	Wklejanie specjalne</a:t>
            </a:r>
            <a:endParaRPr sz="2970"/>
          </a:p>
        </p:txBody>
      </p:sp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l-PL"/>
              <a:t>Pierwszy z nich możliwy jest do zastosowania tylko i wyłącznie, kiedy wszystkie konsolidowane arkusze są otwarte. Niestety jego główną wadą jest fakt, iż wynik podsumowania nie podlega aktualizacji co oznacza, że w przypadku zmiany danych źródłowych raport końcowy nie pokaże nowych rezultatów.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pl-PL" sz="2970"/>
              <a:t>2) Konsolidacja wymagająca zastosowania formuł</a:t>
            </a:r>
            <a:endParaRPr sz="2970"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l-PL"/>
              <a:t>Drugi sposób wymaga użycia formuł odwołujących się do innych arkuszy lub skoroszytów. Jeśli dane w nich zawarte ulegną zmianie to formuły zaktualizują się automatycznie. Ponadto nie ma potrzeby otwierania wszystkich skoroszytów w trakcie tworzenia formuł konsolidacyjnych, przy czym należy zwrócić szczególną uwagę, aby wszystkie sumowane arkusze źródłowe miały ten sam układ danych. W przeciwnym razie musimy wykonać dodatkową pracę, aby upewnić się, że formuły odwołują się do właściwej komórki w każdym arkuszu danych.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pl-PL" sz="2970"/>
              <a:t>3)Konsolidacja z użyciem polecenia Konsoliduj.</a:t>
            </a:r>
            <a:endParaRPr sz="2970"/>
          </a:p>
        </p:txBody>
      </p:sp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l-PL"/>
              <a:t>Trzeci sposób jest najbardziej elastyczny i pozwala pracować na arkuszach, które w pewnym stopniu mogą różnić się od siebie. Co ważne stosując polecenie Konsoliduj możesz tworzyć raporty statyczne (bez formuł) oraz dynamiczne (z formułami).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b="1" lang="pl-PL" sz="2970"/>
              <a:t>Konsolidacja krok po kroku</a:t>
            </a:r>
            <a:br>
              <a:rPr b="1" lang="pl-PL" sz="2970"/>
            </a:br>
            <a:endParaRPr sz="2970"/>
          </a:p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l-PL"/>
              <a:t>W celu podsumowania danych z osobnych zakresów i zebrania wyników w jednym zakresie wyjściowym wykorzystaj polecenie </a:t>
            </a:r>
            <a:r>
              <a:rPr b="1" lang="pl-PL"/>
              <a:t>Konsoliduj</a:t>
            </a:r>
            <a:r>
              <a:rPr lang="pl-PL"/>
              <a:t> w grupie </a:t>
            </a:r>
            <a:r>
              <a:rPr b="1" lang="pl-PL"/>
              <a:t>Narzędzia danych</a:t>
            </a:r>
            <a:r>
              <a:rPr lang="pl-PL"/>
              <a:t> na karcie </a:t>
            </a:r>
            <a:r>
              <a:rPr b="1" lang="pl-PL"/>
              <a:t>Dane</a:t>
            </a:r>
            <a:r>
              <a:rPr lang="pl-PL"/>
              <a:t>, które pozwala skonsolidować maksymalnie 255 arkuszy w jednym głównym arkuszu.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l-PL"/>
              <a:t>Informacje źródłowe mogą znajdować się w tym samym skoroszycie co arkusz główny lub w innych skoroszytach. Ponadto wszystkie ustawienia konsolidacji są zarejestrowane i możesz do nich wrócić w każdym momencie.</a:t>
            </a:r>
            <a:endParaRPr/>
          </a:p>
          <a:p>
            <a:pPr indent="-128587" lvl="0" marL="2743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l-PL"/>
              <a:t>Konsolidując dane możesz wykorzystać jedną z dwóch metod, a mianowicie:</a:t>
            </a:r>
            <a:br>
              <a:rPr lang="pl-PL"/>
            </a:br>
            <a:r>
              <a:rPr lang="pl-PL"/>
              <a:t>   </a:t>
            </a:r>
            <a:r>
              <a:rPr b="1" lang="pl-PL"/>
              <a:t>konsolidację według pozycji</a:t>
            </a:r>
            <a:r>
              <a:rPr lang="pl-PL"/>
              <a:t> – wybierz tę metodę tylko w przypadku, kiedy zakresy komórek w arkuszach mają taki sam rozmiar, a etykiety wierszy i kolumn są identycznie rozmieszczone;</a:t>
            </a:r>
            <a:br>
              <a:rPr lang="pl-PL"/>
            </a:br>
            <a:r>
              <a:rPr lang="pl-PL"/>
              <a:t>   </a:t>
            </a:r>
            <a:r>
              <a:rPr b="1" lang="pl-PL"/>
              <a:t>konsolidację według kategorii</a:t>
            </a:r>
            <a:r>
              <a:rPr lang="pl-PL"/>
              <a:t> – wybierz tę metodę jeśli zakresy komórek w arkuszach różnią się rozmiarem, a występujące etykiety wierszy i kolumn są identyczne bez względu na ich położenie w zakresie.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ejski">
  <a:themeElements>
    <a:clrScheme name="Miejski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2018-04-10T11:50:38Z</dcterms:created>
  <dc:creator>op</dc:creator>
</cp:coreProperties>
</file>