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84" r:id="rId13"/>
    <p:sldId id="266" r:id="rId14"/>
    <p:sldId id="268" r:id="rId15"/>
    <p:sldId id="267" r:id="rId16"/>
    <p:sldId id="269" r:id="rId17"/>
    <p:sldId id="270" r:id="rId18"/>
    <p:sldId id="280" r:id="rId19"/>
    <p:sldId id="279" r:id="rId20"/>
    <p:sldId id="281" r:id="rId21"/>
    <p:sldId id="271" r:id="rId22"/>
    <p:sldId id="285" r:id="rId23"/>
    <p:sldId id="274" r:id="rId24"/>
    <p:sldId id="282" r:id="rId25"/>
    <p:sldId id="273" r:id="rId26"/>
    <p:sldId id="283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5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1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0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12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1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6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5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5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6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3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3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E9A254-FB29-4D7D-9FBF-DEB7931FC75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5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ghHw_BZp_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Ph-0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4953" y="4040155"/>
            <a:ext cx="681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블루투스 </a:t>
            </a:r>
            <a:r>
              <a:rPr lang="ko-KR" altLang="en-US" sz="2400" dirty="0" err="1" smtClean="0"/>
              <a:t>아두이노를</a:t>
            </a:r>
            <a:r>
              <a:rPr lang="ko-KR" altLang="en-US" sz="2400" dirty="0" smtClean="0"/>
              <a:t> 이용한 공공 헬멧 지킴이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31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3576" y="1043967"/>
            <a:ext cx="11409485" cy="4503980"/>
          </a:xfrm>
        </p:spPr>
        <p:txBody>
          <a:bodyPr>
            <a:noAutofit/>
          </a:bodyPr>
          <a:lstStyle/>
          <a:p>
            <a:r>
              <a:rPr lang="en-US" altLang="ko-KR" sz="11500" dirty="0" smtClean="0">
                <a:solidFill>
                  <a:srgbClr val="7030A0"/>
                </a:solidFill>
                <a:ea typeface="HY견명조" panose="02030600000101010101" pitchFamily="18" charset="-127"/>
              </a:rPr>
              <a:t>2 .</a:t>
            </a:r>
            <a:r>
              <a:rPr lang="ko-KR" altLang="en-US" sz="11500" dirty="0" smtClean="0">
                <a:solidFill>
                  <a:srgbClr val="7030A0"/>
                </a:solidFill>
                <a:ea typeface="HY견명조" panose="02030600000101010101" pitchFamily="18" charset="-127"/>
              </a:rPr>
              <a:t>주제 선정과정</a:t>
            </a:r>
            <a:endParaRPr lang="ko-KR" altLang="en-US" sz="11500" dirty="0">
              <a:solidFill>
                <a:srgbClr val="7030A0"/>
              </a:solidFill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3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56736" y="323636"/>
            <a:ext cx="9601200" cy="1303337"/>
          </a:xfrm>
        </p:spPr>
        <p:txBody>
          <a:bodyPr/>
          <a:lstStyle/>
          <a:p>
            <a:r>
              <a:rPr lang="en-US" altLang="ko-KR" dirty="0" smtClean="0"/>
              <a:t>2-1-(1) </a:t>
            </a:r>
            <a:r>
              <a:rPr lang="ko-KR" altLang="en-US" dirty="0" smtClean="0"/>
              <a:t>브레인 </a:t>
            </a:r>
            <a:r>
              <a:rPr lang="ko-KR" altLang="en-US" dirty="0" err="1" smtClean="0"/>
              <a:t>스토밍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44" y="1326291"/>
            <a:ext cx="4070522" cy="48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9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45059" y="422661"/>
            <a:ext cx="9601200" cy="1303337"/>
          </a:xfrm>
        </p:spPr>
        <p:txBody>
          <a:bodyPr/>
          <a:lstStyle/>
          <a:p>
            <a:r>
              <a:rPr lang="en-US" altLang="ko-KR" dirty="0" smtClean="0"/>
              <a:t>2-1-(2) 2</a:t>
            </a:r>
            <a:r>
              <a:rPr lang="ko-KR" altLang="en-US" dirty="0" smtClean="0"/>
              <a:t>안 비교법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53" y="1451918"/>
            <a:ext cx="4011312" cy="474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5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ko-KR" altLang="en-US" dirty="0" smtClean="0"/>
              <a:t>마인드 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416629"/>
            <a:ext cx="9601196" cy="38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3576" y="1043967"/>
            <a:ext cx="11409485" cy="4503980"/>
          </a:xfrm>
        </p:spPr>
        <p:txBody>
          <a:bodyPr>
            <a:noAutofit/>
          </a:bodyPr>
          <a:lstStyle/>
          <a:p>
            <a:r>
              <a:rPr lang="en-US" altLang="ko-KR" sz="11500" dirty="0" smtClean="0">
                <a:solidFill>
                  <a:srgbClr val="7030A0"/>
                </a:solidFill>
                <a:ea typeface="HY견명조" panose="02030600000101010101" pitchFamily="18" charset="-127"/>
              </a:rPr>
              <a:t>3 . </a:t>
            </a:r>
            <a:r>
              <a:rPr lang="ko-KR" altLang="en-US" sz="11500" dirty="0" smtClean="0">
                <a:solidFill>
                  <a:srgbClr val="7030A0"/>
                </a:solidFill>
                <a:ea typeface="HY견명조" panose="02030600000101010101" pitchFamily="18" charset="-127"/>
              </a:rPr>
              <a:t>문제 정의</a:t>
            </a:r>
            <a:endParaRPr lang="ko-KR" altLang="en-US" sz="11500" dirty="0">
              <a:solidFill>
                <a:srgbClr val="7030A0"/>
              </a:solidFill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8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err="1"/>
              <a:t>파</a:t>
            </a:r>
            <a:r>
              <a:rPr lang="ko-KR" altLang="en-US" dirty="0" err="1" smtClean="0"/>
              <a:t>레트</a:t>
            </a:r>
            <a:r>
              <a:rPr lang="ko-KR" altLang="en-US" dirty="0" smtClean="0"/>
              <a:t> 도표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68" y="2465043"/>
            <a:ext cx="4954997" cy="369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0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기능 분석도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6" y="2542585"/>
            <a:ext cx="3636876" cy="314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80" y="2867775"/>
            <a:ext cx="41338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8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관련 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3200" dirty="0" smtClean="0">
                <a:hlinkClick r:id="rId2"/>
              </a:rPr>
              <a:t>https</a:t>
            </a:r>
            <a:r>
              <a:rPr lang="en-US" altLang="ko-KR" sz="3200" dirty="0">
                <a:hlinkClick r:id="rId2"/>
              </a:rPr>
              <a:t>://</a:t>
            </a:r>
            <a:r>
              <a:rPr lang="en-US" altLang="ko-KR" sz="3200" dirty="0" smtClean="0">
                <a:hlinkClick r:id="rId2"/>
              </a:rPr>
              <a:t>youtu.be/UghHw_BZp_4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3576" y="1043967"/>
            <a:ext cx="11409485" cy="4503980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rgbClr val="7030A0"/>
                </a:solidFill>
                <a:ea typeface="HY견명조" panose="02030600000101010101" pitchFamily="18" charset="-127"/>
              </a:rPr>
              <a:t>4 . </a:t>
            </a:r>
            <a:r>
              <a:rPr lang="ko-KR" altLang="en-US" sz="7200" dirty="0" smtClean="0">
                <a:solidFill>
                  <a:srgbClr val="7030A0"/>
                </a:solidFill>
                <a:ea typeface="HY견명조" panose="02030600000101010101" pitchFamily="18" charset="-127"/>
              </a:rPr>
              <a:t>아이디어 도출 및 과정</a:t>
            </a:r>
            <a:endParaRPr lang="ko-KR" altLang="en-US" sz="7200" dirty="0">
              <a:solidFill>
                <a:srgbClr val="7030A0"/>
              </a:solidFill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4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95632" y="224396"/>
            <a:ext cx="9601200" cy="1303338"/>
          </a:xfrm>
        </p:spPr>
        <p:txBody>
          <a:bodyPr/>
          <a:lstStyle/>
          <a:p>
            <a:r>
              <a:rPr lang="en-US" altLang="ko-KR" dirty="0" smtClean="0"/>
              <a:t>4-1. TRIZ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57" y="1153296"/>
            <a:ext cx="5438262" cy="506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55024" y="339847"/>
            <a:ext cx="4613031" cy="92624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목차</a:t>
            </a:r>
            <a:endParaRPr lang="ko-KR" altLang="en-US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4493" y="2160099"/>
            <a:ext cx="4463562" cy="267567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주제 선정 과정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아이디어 도출 및 구체화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아이디어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9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</a:t>
            </a:r>
            <a:r>
              <a:rPr lang="ko-KR" altLang="en-US" dirty="0" smtClean="0"/>
              <a:t>분리원리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시간에 의한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공간에 의한 분리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조건에 의한 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4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아이디어 설명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핵심부</a:t>
            </a:r>
            <a:r>
              <a:rPr lang="ko-KR" altLang="en-US" dirty="0"/>
              <a:t>품</a:t>
            </a:r>
            <a:r>
              <a:rPr lang="en-US" altLang="ko-KR" dirty="0" smtClean="0"/>
              <a:t>:</a:t>
            </a:r>
            <a:r>
              <a:rPr lang="ko-KR" altLang="en-US" dirty="0" err="1" smtClean="0">
                <a:solidFill>
                  <a:srgbClr val="FF0000"/>
                </a:solidFill>
              </a:rPr>
              <a:t>마그네틱</a:t>
            </a:r>
            <a:r>
              <a:rPr lang="ko-KR" altLang="en-US" dirty="0" smtClean="0">
                <a:solidFill>
                  <a:srgbClr val="FF0000"/>
                </a:solidFill>
              </a:rPr>
              <a:t> 도어센서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00B0F0"/>
                </a:solidFill>
              </a:rPr>
              <a:t>블루투스</a:t>
            </a:r>
            <a:r>
              <a:rPr lang="en-US" altLang="ko-KR" dirty="0" smtClean="0">
                <a:solidFill>
                  <a:srgbClr val="00B0F0"/>
                </a:solidFill>
              </a:rPr>
              <a:t>(hc-05), </a:t>
            </a:r>
            <a:r>
              <a:rPr lang="ko-KR" altLang="en-US" dirty="0" err="1" smtClean="0">
                <a:solidFill>
                  <a:srgbClr val="00B050"/>
                </a:solidFill>
              </a:rPr>
              <a:t>우노보드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R3 </a:t>
            </a:r>
            <a:r>
              <a:rPr lang="ko-KR" altLang="en-US" dirty="0" smtClean="0">
                <a:solidFill>
                  <a:srgbClr val="00B050"/>
                </a:solidFill>
              </a:rPr>
              <a:t>호환보드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  </a:t>
            </a:r>
            <a:r>
              <a:rPr lang="en-US" altLang="ko-KR" dirty="0" smtClean="0">
                <a:solidFill>
                  <a:srgbClr val="FFC000"/>
                </a:solidFill>
              </a:rPr>
              <a:t>8mm LED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보조배터리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점퍼 케이블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r>
              <a:rPr lang="ko-KR" altLang="en-US" dirty="0" err="1" smtClean="0"/>
              <a:t>브레드</a:t>
            </a:r>
            <a:r>
              <a:rPr lang="ko-KR" altLang="en-US" dirty="0" smtClean="0"/>
              <a:t> 보드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우드락</a:t>
            </a:r>
            <a:r>
              <a:rPr lang="en-US" altLang="ko-KR" dirty="0" smtClean="0"/>
              <a:t>/</a:t>
            </a:r>
            <a:r>
              <a:rPr lang="ko-KR" altLang="en-US" dirty="0" smtClean="0"/>
              <a:t>본드</a:t>
            </a:r>
            <a:endParaRPr lang="en-US" altLang="ko-K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63" y="4134885"/>
            <a:ext cx="2464953" cy="189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87" y="4050296"/>
            <a:ext cx="2610911" cy="206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/>
          <a:stretch/>
        </p:blipFill>
        <p:spPr bwMode="auto">
          <a:xfrm>
            <a:off x="6473944" y="4213077"/>
            <a:ext cx="2307591" cy="169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69" y="4050296"/>
            <a:ext cx="2341030" cy="197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4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3788" y="660857"/>
            <a:ext cx="9601196" cy="1303867"/>
          </a:xfrm>
        </p:spPr>
        <p:txBody>
          <a:bodyPr/>
          <a:lstStyle/>
          <a:p>
            <a:r>
              <a:rPr lang="en-US" altLang="ko-KR" dirty="0" smtClean="0"/>
              <a:t>5-1.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 Circuit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10" y="1886035"/>
            <a:ext cx="9243151" cy="419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26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28584" y="389539"/>
            <a:ext cx="9601200" cy="1303337"/>
          </a:xfrm>
        </p:spPr>
        <p:txBody>
          <a:bodyPr/>
          <a:lstStyle/>
          <a:p>
            <a:r>
              <a:rPr lang="en-US" altLang="ko-KR" dirty="0" smtClean="0"/>
              <a:t>5-2. </a:t>
            </a:r>
            <a:r>
              <a:rPr lang="ko-KR" altLang="en-US" dirty="0" err="1"/>
              <a:t>아두이노</a:t>
            </a:r>
            <a:r>
              <a:rPr lang="ko-KR" altLang="en-US" dirty="0"/>
              <a:t> 코드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92" y="1342124"/>
            <a:ext cx="104870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2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28584" y="389539"/>
            <a:ext cx="9601200" cy="1303337"/>
          </a:xfrm>
        </p:spPr>
        <p:txBody>
          <a:bodyPr/>
          <a:lstStyle/>
          <a:p>
            <a:r>
              <a:rPr lang="en-US" altLang="ko-KR" dirty="0" smtClean="0"/>
              <a:t>5-2.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1270987"/>
            <a:ext cx="3503784" cy="494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5-3.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자전거 대여 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자전거 반납시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100650" y="3039761"/>
            <a:ext cx="1672280" cy="75788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잠금 장치 해제</a:t>
            </a:r>
            <a:endParaRPr lang="ko-KR" altLang="en-US" sz="10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4407245" y="2982096"/>
            <a:ext cx="1952366" cy="81554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PH-0</a:t>
            </a:r>
            <a:r>
              <a:rPr lang="ko-KR" altLang="en-US" sz="1000" b="1" dirty="0" smtClean="0"/>
              <a:t>로 신호 보냄</a:t>
            </a:r>
            <a:endParaRPr lang="ko-KR" altLang="en-US" sz="10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7125730" y="2965620"/>
            <a:ext cx="2117124" cy="90616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헬멧 </a:t>
            </a:r>
            <a:r>
              <a:rPr lang="ko-KR" altLang="en-US" sz="1000" b="1" dirty="0" err="1" smtClean="0"/>
              <a:t>미착용시</a:t>
            </a:r>
            <a:r>
              <a:rPr lang="ko-KR" altLang="en-US" sz="1000" b="1" dirty="0" smtClean="0"/>
              <a:t> 경고</a:t>
            </a:r>
            <a:endParaRPr lang="ko-KR" altLang="en-US" sz="1000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2100650" y="4777946"/>
            <a:ext cx="3410464" cy="9226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헬멧 반납 경고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6054811" y="4716162"/>
            <a:ext cx="3929448" cy="104620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헬멧 반납 확인 후 자전거 반납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8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5-4. </a:t>
            </a:r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5-5. </a:t>
            </a:r>
            <a:r>
              <a:rPr lang="ko-KR" altLang="en-US" dirty="0" smtClean="0"/>
              <a:t>기술 사용 전망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말고 다른 센서 사용 가능</a:t>
            </a:r>
            <a:endParaRPr lang="en-US" altLang="ko-KR" dirty="0" smtClean="0"/>
          </a:p>
          <a:p>
            <a:r>
              <a:rPr lang="ko-KR" altLang="en-US" dirty="0" smtClean="0"/>
              <a:t>모터를 이용하여 </a:t>
            </a:r>
            <a:r>
              <a:rPr lang="ko-KR" altLang="en-US" dirty="0" err="1" smtClean="0"/>
              <a:t>잠금장치</a:t>
            </a:r>
            <a:r>
              <a:rPr lang="ko-KR" altLang="en-US" dirty="0" smtClean="0"/>
              <a:t> 강화</a:t>
            </a:r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모바이크의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PH-0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블루투스와의</a:t>
            </a:r>
            <a:r>
              <a:rPr lang="ko-KR" altLang="en-US" dirty="0" smtClean="0"/>
              <a:t> 결합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1.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추가비용 절감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블루투스를</a:t>
            </a:r>
            <a:r>
              <a:rPr lang="ko-KR" altLang="en-US" dirty="0" smtClean="0"/>
              <a:t> 통해 분실된 시점추측 후 용의자 추적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7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5-6. </a:t>
            </a:r>
            <a:r>
              <a:rPr lang="ko-KR" altLang="en-US" dirty="0" smtClean="0"/>
              <a:t>개선해야 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배터리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지금은 보조배터리지만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나중에는 </a:t>
            </a:r>
            <a:r>
              <a:rPr lang="ko-KR" altLang="en-US" dirty="0" err="1" smtClean="0"/>
              <a:t>모바이크의</a:t>
            </a:r>
            <a:r>
              <a:rPr lang="ko-KR" altLang="en-US" dirty="0" smtClean="0"/>
              <a:t> 태양광</a:t>
            </a:r>
            <a:r>
              <a:rPr lang="en-US" altLang="ko-KR" dirty="0"/>
              <a:t> </a:t>
            </a:r>
            <a:r>
              <a:rPr lang="ko-KR" altLang="en-US" dirty="0" smtClean="0"/>
              <a:t>충전과 연동         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하여 문제 해결 가능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58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9773" y="1202724"/>
            <a:ext cx="9992497" cy="4604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800" dirty="0">
                <a:solidFill>
                  <a:srgbClr val="92D050"/>
                </a:solidFill>
              </a:rPr>
              <a:t>감</a:t>
            </a:r>
            <a:r>
              <a:rPr lang="ko-KR" altLang="en-US" sz="13800" dirty="0" smtClean="0">
                <a:solidFill>
                  <a:srgbClr val="92D050"/>
                </a:solidFill>
              </a:rPr>
              <a:t>사합니다</a:t>
            </a:r>
            <a:r>
              <a:rPr lang="en-US" altLang="ko-KR" sz="13800" dirty="0" smtClean="0">
                <a:solidFill>
                  <a:srgbClr val="92D050"/>
                </a:solidFill>
              </a:rPr>
              <a:t>.</a:t>
            </a:r>
            <a:endParaRPr lang="ko-KR" altLang="en-US" sz="13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240" y="612855"/>
            <a:ext cx="9601196" cy="1303867"/>
          </a:xfrm>
        </p:spPr>
        <p:txBody>
          <a:bodyPr/>
          <a:lstStyle/>
          <a:p>
            <a:r>
              <a:rPr lang="en-US" altLang="ko-KR" dirty="0" smtClean="0"/>
              <a:t>1- 1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07830" y="1637934"/>
            <a:ext cx="10316308" cy="1958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Aplasta</a:t>
            </a:r>
            <a:endParaRPr lang="en-US" altLang="ko-KR" sz="32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24304" y="4009292"/>
            <a:ext cx="2400300" cy="1951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조장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임준표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806962" y="4009292"/>
            <a:ext cx="2400300" cy="1951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교수님의 충신</a:t>
            </a:r>
            <a:endParaRPr lang="en-US" altLang="ko-KR" dirty="0"/>
          </a:p>
          <a:p>
            <a:pPr algn="ctr"/>
            <a:r>
              <a:rPr lang="ko-KR" altLang="en-US" dirty="0" err="1" smtClean="0"/>
              <a:t>오석진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45877" y="4009292"/>
            <a:ext cx="2400300" cy="1951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사랑꾼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박선홍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85389" y="4009292"/>
            <a:ext cx="2400300" cy="1951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 사냥꾼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이선호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81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47193" y="1006963"/>
            <a:ext cx="7400192" cy="1405750"/>
          </a:xfrm>
        </p:spPr>
        <p:txBody>
          <a:bodyPr>
            <a:normAutofit/>
          </a:bodyPr>
          <a:lstStyle/>
          <a:p>
            <a:r>
              <a:rPr lang="ko-KR" altLang="en-US" u="sng" dirty="0" smtClean="0">
                <a:solidFill>
                  <a:srgbClr val="0070C0"/>
                </a:solidFill>
              </a:rPr>
              <a:t>해병</a:t>
            </a:r>
            <a:r>
              <a:rPr lang="ko-KR" altLang="en-US" u="sng" dirty="0">
                <a:solidFill>
                  <a:srgbClr val="0070C0"/>
                </a:solidFill>
              </a:rPr>
              <a:t>대</a:t>
            </a:r>
            <a:r>
              <a:rPr lang="en-US" altLang="ko-KR" u="sng" dirty="0" smtClean="0">
                <a:solidFill>
                  <a:srgbClr val="0070C0"/>
                </a:solidFill>
              </a:rPr>
              <a:t> </a:t>
            </a:r>
            <a:r>
              <a:rPr lang="ko-KR" altLang="en-US" u="sng" dirty="0" err="1" smtClean="0">
                <a:solidFill>
                  <a:srgbClr val="0070C0"/>
                </a:solidFill>
              </a:rPr>
              <a:t>구현서</a:t>
            </a:r>
            <a:endParaRPr lang="ko-KR" altLang="en-US" u="sng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3" y="2412713"/>
            <a:ext cx="5452697" cy="3882579"/>
          </a:xfrm>
          <a:prstGeom prst="rect">
            <a:avLst/>
          </a:prstGeom>
        </p:spPr>
      </p:pic>
      <p:pic>
        <p:nvPicPr>
          <p:cNvPr id="10242" name="Picture 2" descr="í´ë³ë ì í¬ë³ ì´ì¼ê¸° ããã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934" y="2393822"/>
            <a:ext cx="4650861" cy="381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1-2 </a:t>
            </a:r>
            <a:r>
              <a:rPr lang="ko-KR" altLang="en-US" dirty="0" smtClean="0"/>
              <a:t>팀 운영 계획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15488"/>
              </p:ext>
            </p:extLst>
          </p:nvPr>
        </p:nvGraphicFramePr>
        <p:xfrm>
          <a:off x="1390260" y="2557463"/>
          <a:ext cx="9506340" cy="3317876"/>
        </p:xfrm>
        <a:graphic>
          <a:graphicData uri="http://schemas.openxmlformats.org/drawingml/2006/table">
            <a:tbl>
              <a:tblPr/>
              <a:tblGrid>
                <a:gridCol w="2607628">
                  <a:extLst>
                    <a:ext uri="{9D8B030D-6E8A-4147-A177-3AD203B41FA5}">
                      <a16:colId xmlns="" xmlns:a16="http://schemas.microsoft.com/office/drawing/2014/main" val="2058072853"/>
                    </a:ext>
                  </a:extLst>
                </a:gridCol>
                <a:gridCol w="862339">
                  <a:extLst>
                    <a:ext uri="{9D8B030D-6E8A-4147-A177-3AD203B41FA5}">
                      <a16:colId xmlns="" xmlns:a16="http://schemas.microsoft.com/office/drawing/2014/main" val="1100624212"/>
                    </a:ext>
                  </a:extLst>
                </a:gridCol>
                <a:gridCol w="862339">
                  <a:extLst>
                    <a:ext uri="{9D8B030D-6E8A-4147-A177-3AD203B41FA5}">
                      <a16:colId xmlns="" xmlns:a16="http://schemas.microsoft.com/office/drawing/2014/main" val="1412683219"/>
                    </a:ext>
                  </a:extLst>
                </a:gridCol>
                <a:gridCol w="862339">
                  <a:extLst>
                    <a:ext uri="{9D8B030D-6E8A-4147-A177-3AD203B41FA5}">
                      <a16:colId xmlns="" xmlns:a16="http://schemas.microsoft.com/office/drawing/2014/main" val="3890460386"/>
                    </a:ext>
                  </a:extLst>
                </a:gridCol>
                <a:gridCol w="862339">
                  <a:extLst>
                    <a:ext uri="{9D8B030D-6E8A-4147-A177-3AD203B41FA5}">
                      <a16:colId xmlns="" xmlns:a16="http://schemas.microsoft.com/office/drawing/2014/main" val="3096549959"/>
                    </a:ext>
                  </a:extLst>
                </a:gridCol>
                <a:gridCol w="862339">
                  <a:extLst>
                    <a:ext uri="{9D8B030D-6E8A-4147-A177-3AD203B41FA5}">
                      <a16:colId xmlns="" xmlns:a16="http://schemas.microsoft.com/office/drawing/2014/main" val="3862987251"/>
                    </a:ext>
                  </a:extLst>
                </a:gridCol>
                <a:gridCol w="862339">
                  <a:extLst>
                    <a:ext uri="{9D8B030D-6E8A-4147-A177-3AD203B41FA5}">
                      <a16:colId xmlns="" xmlns:a16="http://schemas.microsoft.com/office/drawing/2014/main" val="119975214"/>
                    </a:ext>
                  </a:extLst>
                </a:gridCol>
                <a:gridCol w="862339">
                  <a:extLst>
                    <a:ext uri="{9D8B030D-6E8A-4147-A177-3AD203B41FA5}">
                      <a16:colId xmlns="" xmlns:a16="http://schemas.microsoft.com/office/drawing/2014/main" val="3738265226"/>
                    </a:ext>
                  </a:extLst>
                </a:gridCol>
                <a:gridCol w="862339">
                  <a:extLst>
                    <a:ext uri="{9D8B030D-6E8A-4147-A177-3AD203B41FA5}">
                      <a16:colId xmlns="" xmlns:a16="http://schemas.microsoft.com/office/drawing/2014/main" val="4061388041"/>
                    </a:ext>
                  </a:extLst>
                </a:gridCol>
              </a:tblGrid>
              <a:tr h="424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>
                      <a:noFill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26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29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1686598"/>
                  </a:ext>
                </a:extLst>
              </a:tr>
              <a:tr h="4638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규칙 수정 및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조원 평가 기준 보완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>
                      <a:noFill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0553200"/>
                  </a:ext>
                </a:extLst>
              </a:tr>
              <a:tr h="4638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브레인 스토밍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마인드 맵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>
                      <a:noFill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8727687"/>
                  </a:ext>
                </a:extLst>
              </a:tr>
              <a:tr h="4638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파레토 도표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 분석도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>
                      <a:noFill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4992566"/>
                  </a:ext>
                </a:extLst>
              </a:tr>
              <a:tr h="500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TRIZ,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분리원리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>
                      <a:noFill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508573"/>
                  </a:ext>
                </a:extLst>
              </a:tr>
              <a:tr h="4638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설명 및 발표 준비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>
                      <a:noFill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0247329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산출물 제작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>
                      <a:noFill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1421809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회의록 작성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>
                      <a:noFill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3242" marR="73242" marT="36621" marB="36621" anchor="ctr">
                    <a:lnL w="3556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243844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(a)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간트 차트</a:t>
            </a: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바탕"/>
              </a:rPr>
              <a:t>  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회의록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15" y="2553731"/>
            <a:ext cx="4201299" cy="32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02" y="2553731"/>
            <a:ext cx="5345584" cy="333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2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회의록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99" y="2454876"/>
            <a:ext cx="4641893" cy="350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93" y="2454875"/>
            <a:ext cx="4967416" cy="361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3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회의록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03" y="2463308"/>
            <a:ext cx="4357816" cy="36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92" y="2463308"/>
            <a:ext cx="5173877" cy="36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8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회의록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53" y="2454876"/>
            <a:ext cx="4634942" cy="383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97" y="2405090"/>
            <a:ext cx="4868561" cy="381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240</TotalTime>
  <Words>286</Words>
  <Application>Microsoft Office PowerPoint</Application>
  <PresentationFormat>사용자 지정</PresentationFormat>
  <Paragraphs>93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자연주의</vt:lpstr>
      <vt:lpstr>Ph-0</vt:lpstr>
      <vt:lpstr>목차</vt:lpstr>
      <vt:lpstr>1- 1 팀 소개</vt:lpstr>
      <vt:lpstr>해병대 구현서</vt:lpstr>
      <vt:lpstr>1-2 팀 운영 계획 (간트 차트)</vt:lpstr>
      <vt:lpstr>1-3 회의록</vt:lpstr>
      <vt:lpstr>1-3 회의록</vt:lpstr>
      <vt:lpstr>1-3 회의록</vt:lpstr>
      <vt:lpstr>1-3 회의록</vt:lpstr>
      <vt:lpstr>2 .주제 선정과정</vt:lpstr>
      <vt:lpstr>2-1-(1) 브레인 스토밍</vt:lpstr>
      <vt:lpstr>2-1-(2) 2안 비교법</vt:lpstr>
      <vt:lpstr>2-2 마인드 맵</vt:lpstr>
      <vt:lpstr>3 . 문제 정의</vt:lpstr>
      <vt:lpstr>3-1. 파레트 도표</vt:lpstr>
      <vt:lpstr>3-2. 기능 분석도</vt:lpstr>
      <vt:lpstr>3-3. 관련 뉴스</vt:lpstr>
      <vt:lpstr>4 . 아이디어 도출 및 과정</vt:lpstr>
      <vt:lpstr>4-1. TRIZ</vt:lpstr>
      <vt:lpstr>4-2. 분리원리</vt:lpstr>
      <vt:lpstr>5. 아이디어 설명</vt:lpstr>
      <vt:lpstr>5-1. Arduino Circuit</vt:lpstr>
      <vt:lpstr>5-2. 아두이노 코드-1</vt:lpstr>
      <vt:lpstr>5-2. 아두이노 코드-2</vt:lpstr>
      <vt:lpstr>5-3. 작동 원리</vt:lpstr>
      <vt:lpstr>5-4. 동영상</vt:lpstr>
      <vt:lpstr>5-5. 기술 사용 전망</vt:lpstr>
      <vt:lpstr>5-6. 개선해야 할 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Ph-0</dc:title>
  <dc:creator>이선호</dc:creator>
  <cp:lastModifiedBy>User</cp:lastModifiedBy>
  <cp:revision>23</cp:revision>
  <dcterms:created xsi:type="dcterms:W3CDTF">2018-12-11T14:26:03Z</dcterms:created>
  <dcterms:modified xsi:type="dcterms:W3CDTF">2018-12-12T13:52:18Z</dcterms:modified>
</cp:coreProperties>
</file>