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7" r:id="rId3"/>
    <p:sldId id="258" r:id="rId4"/>
    <p:sldId id="270" r:id="rId5"/>
    <p:sldId id="265" r:id="rId6"/>
    <p:sldId id="268" r:id="rId7"/>
    <p:sldId id="269" r:id="rId8"/>
    <p:sldId id="261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/>
      <dgm:t>
        <a:bodyPr/>
        <a:lstStyle/>
        <a:p>
          <a:r>
            <a:rPr lang="en-US" dirty="0"/>
            <a:t>Use Historical Data</a:t>
          </a:r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r>
            <a:rPr lang="en-US" dirty="0"/>
            <a:t>Optimize Delivery Routes</a:t>
          </a:r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dirty="0"/>
            <a:t>Prediction</a:t>
          </a:r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dirty="0"/>
            <a:t>Adjustment base on Real-Time data</a:t>
          </a:r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 Historical Data</a:t>
          </a:r>
        </a:p>
      </dsp:txBody>
      <dsp:txXfrm>
        <a:off x="522955" y="1653197"/>
        <a:ext cx="1555507" cy="1037004"/>
      </dsp:txXfrm>
    </dsp:sp>
    <dsp:sp modelId="{919A589F-F74A-40C3-BE88-AB8730BCAB04}">
      <dsp:nvSpPr>
        <dsp:cNvPr id="0" name=""/>
        <dsp:cNvSpPr/>
      </dsp:nvSpPr>
      <dsp:spPr>
        <a:xfrm>
          <a:off x="2337714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Optimize Delivery Routes</a:t>
          </a:r>
        </a:p>
      </dsp:txBody>
      <dsp:txXfrm>
        <a:off x="2856216" y="1653197"/>
        <a:ext cx="1555507" cy="1037004"/>
      </dsp:txXfrm>
    </dsp:sp>
    <dsp:sp modelId="{268F2328-4548-422B-9C65-80797E16B241}">
      <dsp:nvSpPr>
        <dsp:cNvPr id="0" name=""/>
        <dsp:cNvSpPr/>
      </dsp:nvSpPr>
      <dsp:spPr>
        <a:xfrm>
          <a:off x="4670974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Prediction</a:t>
          </a:r>
        </a:p>
      </dsp:txBody>
      <dsp:txXfrm>
        <a:off x="5189476" y="1653197"/>
        <a:ext cx="1555507" cy="1037004"/>
      </dsp:txXfrm>
    </dsp:sp>
    <dsp:sp modelId="{BDD0B0F7-A87C-4B5B-A4C3-4E4BE6EB0FE4}">
      <dsp:nvSpPr>
        <dsp:cNvPr id="0" name=""/>
        <dsp:cNvSpPr/>
      </dsp:nvSpPr>
      <dsp:spPr>
        <a:xfrm>
          <a:off x="7004234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Adjustment base on Real-Time data</a:t>
          </a:r>
        </a:p>
      </dsp:txBody>
      <dsp:txXfrm>
        <a:off x="7522736" y="1653197"/>
        <a:ext cx="1555507" cy="1037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7583" y="1873584"/>
            <a:ext cx="5636120" cy="2560320"/>
          </a:xfrm>
        </p:spPr>
        <p:txBody>
          <a:bodyPr/>
          <a:lstStyle/>
          <a:p>
            <a:r>
              <a:rPr lang="en-US" dirty="0"/>
              <a:t>A non-scary Halloween</a:t>
            </a: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41" b="117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company – Ensemble (not real name)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5894540" cy="4346532"/>
          </a:xfrm>
        </p:spPr>
        <p:txBody>
          <a:bodyPr/>
          <a:lstStyle/>
          <a:p>
            <a:r>
              <a:rPr lang="en-US" dirty="0"/>
              <a:t>Small business that designs and manufactures costumes apparel and accessories</a:t>
            </a:r>
          </a:p>
          <a:p>
            <a:r>
              <a:rPr lang="en-US" dirty="0"/>
              <a:t>Has retail distributions locally and abroad</a:t>
            </a:r>
          </a:p>
          <a:p>
            <a:r>
              <a:rPr lang="en-US" dirty="0"/>
              <a:t>Competes with large business that can move products on-time at lowest shipping costs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667" y="2072312"/>
            <a:ext cx="4819585" cy="385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Failed to attend Costume and Apparel Expo last year in Shanghai, China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53852"/>
            <a:ext cx="9601200" cy="1691014"/>
          </a:xfrm>
        </p:spPr>
        <p:txBody>
          <a:bodyPr/>
          <a:lstStyle/>
          <a:p>
            <a:r>
              <a:rPr lang="en-US" dirty="0"/>
              <a:t>The logistics agent (non-vessel operator) failed to deliver the products to the exhibit before deadline </a:t>
            </a:r>
          </a:p>
          <a:p>
            <a:r>
              <a:rPr lang="en-US" dirty="0"/>
              <a:t>Cited port congestion in Shanghai during that peak season</a:t>
            </a:r>
          </a:p>
          <a:p>
            <a:endParaRPr lang="en-US" dirty="0"/>
          </a:p>
        </p:txBody>
      </p:sp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456" y="3544866"/>
            <a:ext cx="4955088" cy="308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25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year, Ensemble partnered with a shipping carrier and they delivered on-time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95400" y="1828800"/>
            <a:ext cx="5781805" cy="367012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Standing on the shoulder of a giant</a:t>
            </a:r>
          </a:p>
          <a:p>
            <a:r>
              <a:rPr lang="en-US" dirty="0"/>
              <a:t>Carriers (vessel operators) can supply logistics insights and real-time shipment status</a:t>
            </a:r>
          </a:p>
          <a:p>
            <a:r>
              <a:rPr lang="en-US" dirty="0"/>
              <a:t>Use of technology tools that can forecast demand, position inventory properly and give accurate on-time delivery date</a:t>
            </a:r>
          </a:p>
        </p:txBody>
      </p:sp>
      <p:pic>
        <p:nvPicPr>
          <p:cNvPr id="7" name="Picture 2" descr="Image result for he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284" y="1735115"/>
            <a:ext cx="3528050" cy="472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Wrap-up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0" y="1828799"/>
            <a:ext cx="9601200" cy="405843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Demand forecast models can help understand customer engagements</a:t>
            </a:r>
          </a:p>
          <a:p>
            <a:r>
              <a:rPr lang="en-US" dirty="0"/>
              <a:t>Products where and when customer needs it will transform the company related to pricing and product planning</a:t>
            </a:r>
          </a:p>
          <a:p>
            <a:r>
              <a:rPr lang="en-US" dirty="0"/>
              <a:t>Forecast of expected sales plus consumer analysis plus cost will produce competitive pricing decisions</a:t>
            </a:r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Agent           vs       Carriers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4"/>
          </p:nvPr>
        </p:nvSpPr>
        <p:spPr>
          <a:xfrm>
            <a:off x="6336974" y="5333098"/>
            <a:ext cx="4420252" cy="1486292"/>
          </a:xfrm>
        </p:spPr>
        <p:txBody>
          <a:bodyPr>
            <a:normAutofit/>
          </a:bodyPr>
          <a:lstStyle/>
          <a:p>
            <a:r>
              <a:rPr lang="en-US" dirty="0"/>
              <a:t>- </a:t>
            </a:r>
            <a:r>
              <a:rPr lang="en-US" b="1" dirty="0"/>
              <a:t>Give accurate promised delivery dates</a:t>
            </a:r>
          </a:p>
          <a:p>
            <a:r>
              <a:rPr lang="en-US" dirty="0"/>
              <a:t>- Negotiation and bargaining influence in case of disruption</a:t>
            </a:r>
          </a:p>
          <a:p>
            <a:endParaRPr lang="en-US" dirty="0"/>
          </a:p>
        </p:txBody>
      </p:sp>
      <p:pic>
        <p:nvPicPr>
          <p:cNvPr id="7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556" r="5556"/>
          <a:stretch>
            <a:fillRect/>
          </a:stretch>
        </p:blipFill>
        <p:spPr>
          <a:xfrm>
            <a:off x="1295400" y="1828802"/>
            <a:ext cx="4420252" cy="3011726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1295400" y="5333098"/>
            <a:ext cx="4420252" cy="83910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- Delivery time is not guaranteed</a:t>
            </a:r>
          </a:p>
          <a:p>
            <a:r>
              <a:rPr lang="en-US" dirty="0"/>
              <a:t>- Contingency in case of shipment delay is not certain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7509547" y="8643123"/>
            <a:ext cx="1559829" cy="3765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- Delivery time is not guaranteed</a:t>
            </a:r>
          </a:p>
          <a:p>
            <a:r>
              <a:rPr lang="en-US"/>
              <a:t>- Contingency in case of shipment delay is not certain</a:t>
            </a:r>
          </a:p>
          <a:p>
            <a:endParaRPr lang="en-US" dirty="0"/>
          </a:p>
        </p:txBody>
      </p:sp>
      <p:pic>
        <p:nvPicPr>
          <p:cNvPr id="12" name="Picture 2" descr="Related image"/>
          <p:cNvPicPr>
            <a:picLocks noGrp="1" noChangeAspect="1" noChangeArrowheads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 bwMode="auto">
          <a:xfrm>
            <a:off x="6336974" y="1828801"/>
            <a:ext cx="4572000" cy="310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an accurate promised delivery date is done </a:t>
            </a:r>
          </a:p>
        </p:txBody>
      </p:sp>
      <p:graphicFrame>
        <p:nvGraphicFramePr>
          <p:cNvPr id="6" name="Content Placeholder 5" descr="Basic Chevron Proce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584529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1327759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END</a:t>
            </a:r>
          </a:p>
        </p:txBody>
      </p:sp>
      <p:pic>
        <p:nvPicPr>
          <p:cNvPr id="4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644" y="3156559"/>
            <a:ext cx="7410711" cy="266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3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244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Book Antiqua</vt:lpstr>
      <vt:lpstr>Sales Direction 16X9</vt:lpstr>
      <vt:lpstr>A non-scary Halloween</vt:lpstr>
      <vt:lpstr>About the company – Ensemble (not real name)</vt:lpstr>
      <vt:lpstr>Failed to attend Costume and Apparel Expo last year in Shanghai, China</vt:lpstr>
      <vt:lpstr>This year, Ensemble partnered with a shipping carrier and they delivered on-time</vt:lpstr>
      <vt:lpstr>Wrap-up</vt:lpstr>
      <vt:lpstr>Forwarding Agent           vs       Carriers</vt:lpstr>
      <vt:lpstr>How an accurate promised delivery date is done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2017-06-03T18:26:00Z</dcterms:created>
  <dcterms:modified xsi:type="dcterms:W3CDTF">2017-06-04T00:20:31Z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