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 Capstone Project:</a:t>
            </a:r>
            <a:br>
              <a:rPr lang="en"/>
            </a:br>
            <a:r>
              <a:rPr lang="en" sz="2800"/>
              <a:t>Predicting Return Date of Empty Container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Jose Bacoy, Jr • March 2017 cohort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20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137160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174225" y="996375"/>
            <a:ext cx="3374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Extract and analyze data features or patterns from shipment, vessel schedule and cargo information</a:t>
            </a:r>
          </a:p>
          <a:p>
            <a:pPr indent="-323850" lvl="0" marL="457200" rtl="0" algn="just">
              <a:spcBef>
                <a:spcPts val="0"/>
              </a:spcBef>
              <a:buSzPct val="100000"/>
            </a:pPr>
            <a:r>
              <a:rPr lang="en" sz="1500"/>
              <a:t>Predict the return date of empty container using machine learning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This study is limited to top 10 customers in a facility located in Long Beach in June to July 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From Shipment and Cargo 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Container size and type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Cargo weight and commodity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Container count per shipment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From vessel schedule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Vessel arrival date and arrival month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Findings of the study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Mean and stddev of return days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Average return date of 5.2 days with standard deviation of 2 days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95% confidence interval is           [1.15 , 9.26] days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Mean Absolute Percentage Error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Mean MAPE of 22.5% with standard deviation of 6% with minimum 10% and maximum of 30.7%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9450" y="1927525"/>
            <a:ext cx="8111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Recommendation #</a:t>
            </a:r>
            <a:r>
              <a:rPr b="1" lang="en" sz="2100">
                <a:solidFill>
                  <a:schemeClr val="dk1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To be more effective, the prediction should be made prior to arrival of the container at terminal port.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Recommendation #2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Integrate this prediction model to another model that predicts intermodal inland movement.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Recommendation #3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Constantly monitor the accuracy of the model since the MAPE ranges from 10% to 30%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Ideas for future Research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Idea #</a:t>
            </a:r>
            <a:r>
              <a:rPr b="1" lang="en" sz="2100">
                <a:solidFill>
                  <a:schemeClr val="dk1"/>
                </a:solidFill>
              </a:rPr>
              <a:t>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Extend the predictive model to cover all regions in North America and all top customers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Idea #</a:t>
            </a:r>
            <a:r>
              <a:rPr b="1" lang="en" sz="2100">
                <a:solidFill>
                  <a:schemeClr val="dk1"/>
                </a:solidFill>
              </a:rPr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Apply the same machine learning methodology  using time series analysis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Idea #</a:t>
            </a:r>
            <a:r>
              <a:rPr b="1" lang="en" sz="2100">
                <a:solidFill>
                  <a:schemeClr val="dk1"/>
                </a:solidFill>
              </a:rPr>
              <a:t>3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Add data related to traffic conditions, holidays and non-working hours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