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57" r:id="rId3"/>
    <p:sldId id="258" r:id="rId4"/>
    <p:sldId id="270" r:id="rId5"/>
    <p:sldId id="265" r:id="rId6"/>
    <p:sldId id="268" r:id="rId7"/>
    <p:sldId id="269" r:id="rId8"/>
    <p:sldId id="261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272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05/8/layout/chevron1" loCatId="process" qsTypeId="urn:microsoft.com/office/officeart/2005/8/quickstyle/simple4" qsCatId="simple" csTypeId="urn:microsoft.com/office/officeart/2005/8/colors/colorful1" csCatId="colorful" phldr="1"/>
      <dgm:spPr/>
    </dgm:pt>
    <dgm:pt modelId="{74020AF3-C700-4606-8917-C6A353D7963A}">
      <dgm:prSet phldrT="[Text]"/>
      <dgm:spPr/>
      <dgm:t>
        <a:bodyPr/>
        <a:lstStyle/>
        <a:p>
          <a:r>
            <a:rPr lang="en-US" dirty="0"/>
            <a:t>Use Historical Data</a:t>
          </a:r>
        </a:p>
      </dgm:t>
    </dgm:pt>
    <dgm:pt modelId="{87D99D21-0B4A-4259-89FB-0E5941CB535C}" type="parTrans" cxnId="{B0E2386F-A443-4201-8130-FB9CC25AA154}">
      <dgm:prSet/>
      <dgm:spPr/>
      <dgm:t>
        <a:bodyPr/>
        <a:lstStyle/>
        <a:p>
          <a:endParaRPr lang="en-US"/>
        </a:p>
      </dgm:t>
    </dgm:pt>
    <dgm:pt modelId="{6CFF1BD9-AE1F-4488-8B72-01186EADA6FF}" type="sibTrans" cxnId="{B0E2386F-A443-4201-8130-FB9CC25AA154}">
      <dgm:prSet/>
      <dgm:spPr/>
      <dgm:t>
        <a:bodyPr/>
        <a:lstStyle/>
        <a:p>
          <a:endParaRPr lang="en-US"/>
        </a:p>
      </dgm:t>
    </dgm:pt>
    <dgm:pt modelId="{12E26E22-71B0-4386-A84F-ABF2FF66A99F}">
      <dgm:prSet phldrT="[Text]"/>
      <dgm:spPr/>
      <dgm:t>
        <a:bodyPr/>
        <a:lstStyle/>
        <a:p>
          <a:r>
            <a:rPr lang="en-US" dirty="0"/>
            <a:t>Optimize Delivery Routes</a:t>
          </a:r>
        </a:p>
      </dgm:t>
    </dgm:pt>
    <dgm:pt modelId="{3A6CB3CB-0F71-4CA8-93AA-0E3E3D59D313}" type="parTrans" cxnId="{937639B3-2352-48E4-A96B-F63DF2119D92}">
      <dgm:prSet/>
      <dgm:spPr/>
      <dgm:t>
        <a:bodyPr/>
        <a:lstStyle/>
        <a:p>
          <a:endParaRPr lang="en-US"/>
        </a:p>
      </dgm:t>
    </dgm:pt>
    <dgm:pt modelId="{E1826C46-15A2-4345-B986-53D05F21F155}" type="sibTrans" cxnId="{937639B3-2352-48E4-A96B-F63DF2119D92}">
      <dgm:prSet/>
      <dgm:spPr/>
      <dgm:t>
        <a:bodyPr/>
        <a:lstStyle/>
        <a:p>
          <a:endParaRPr lang="en-US"/>
        </a:p>
      </dgm:t>
    </dgm:pt>
    <dgm:pt modelId="{A8B05E70-CCF1-4080-8EEE-6873C9D4B630}">
      <dgm:prSet phldrT="[Text]"/>
      <dgm:spPr/>
      <dgm:t>
        <a:bodyPr/>
        <a:lstStyle/>
        <a:p>
          <a:r>
            <a:rPr lang="en-US" dirty="0"/>
            <a:t>Prediction</a:t>
          </a:r>
        </a:p>
      </dgm:t>
    </dgm:pt>
    <dgm:pt modelId="{11D1F3D3-0002-4131-9F84-22FBF8692DA9}" type="parTrans" cxnId="{B8B909D0-D4F6-48D4-81DA-A58F34AE3646}">
      <dgm:prSet/>
      <dgm:spPr/>
      <dgm:t>
        <a:bodyPr/>
        <a:lstStyle/>
        <a:p>
          <a:endParaRPr lang="en-US"/>
        </a:p>
      </dgm:t>
    </dgm:pt>
    <dgm:pt modelId="{B6438016-7365-4FC0-A372-D90585B4B6EE}" type="sibTrans" cxnId="{B8B909D0-D4F6-48D4-81DA-A58F34AE3646}">
      <dgm:prSet/>
      <dgm:spPr/>
      <dgm:t>
        <a:bodyPr/>
        <a:lstStyle/>
        <a:p>
          <a:endParaRPr lang="en-US"/>
        </a:p>
      </dgm:t>
    </dgm:pt>
    <dgm:pt modelId="{42147153-A6C2-4177-BA7D-2ACCC2C1B2F7}">
      <dgm:prSet phldrT="[Text]"/>
      <dgm:spPr/>
      <dgm:t>
        <a:bodyPr/>
        <a:lstStyle/>
        <a:p>
          <a:r>
            <a:rPr lang="en-US" dirty="0"/>
            <a:t>Adjustment base on Real-Time data</a:t>
          </a:r>
        </a:p>
      </dgm:t>
    </dgm:pt>
    <dgm:pt modelId="{C6F68745-4C20-4204-96A6-585691399C14}" type="parTrans" cxnId="{777DC3C6-D336-4C94-A624-E5582A07ECAA}">
      <dgm:prSet/>
      <dgm:spPr/>
      <dgm:t>
        <a:bodyPr/>
        <a:lstStyle/>
        <a:p>
          <a:endParaRPr lang="en-US"/>
        </a:p>
      </dgm:t>
    </dgm:pt>
    <dgm:pt modelId="{0C6B132F-0347-46BA-86A4-3FAFB6676411}" type="sibTrans" cxnId="{777DC3C6-D336-4C94-A624-E5582A07ECAA}">
      <dgm:prSet/>
      <dgm:spPr/>
      <dgm:t>
        <a:bodyPr/>
        <a:lstStyle/>
        <a:p>
          <a:endParaRPr lang="en-US"/>
        </a:p>
      </dgm:t>
    </dgm:pt>
    <dgm:pt modelId="{1C61A9A2-33F2-469B-8AC4-A104A5A98D78}" type="pres">
      <dgm:prSet presAssocID="{44156040-AF98-4F2C-9909-9F2439F6F588}" presName="Name0" presStyleCnt="0">
        <dgm:presLayoutVars>
          <dgm:dir/>
          <dgm:animLvl val="lvl"/>
          <dgm:resizeHandles val="exact"/>
        </dgm:presLayoutVars>
      </dgm:prSet>
      <dgm:spPr/>
    </dgm:pt>
    <dgm:pt modelId="{881B8FEC-9D20-4669-BB2E-FA9CEA0BE5A9}" type="pres">
      <dgm:prSet presAssocID="{74020AF3-C700-4606-8917-C6A353D7963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05DFC51-4C30-4A07-9F0C-6EB770961C6F}" type="pres">
      <dgm:prSet presAssocID="{6CFF1BD9-AE1F-4488-8B72-01186EADA6FF}" presName="parTxOnlySpace" presStyleCnt="0"/>
      <dgm:spPr/>
    </dgm:pt>
    <dgm:pt modelId="{919A589F-F74A-40C3-BE88-AB8730BCAB04}" type="pres">
      <dgm:prSet presAssocID="{12E26E22-71B0-4386-A84F-ABF2FF66A99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1C6BCDE-530E-4D03-9CF5-9AB36CDC1FE1}" type="pres">
      <dgm:prSet presAssocID="{E1826C46-15A2-4345-B986-53D05F21F155}" presName="parTxOnlySpace" presStyleCnt="0"/>
      <dgm:spPr/>
    </dgm:pt>
    <dgm:pt modelId="{268F2328-4548-422B-9C65-80797E16B241}" type="pres">
      <dgm:prSet presAssocID="{A8B05E70-CCF1-4080-8EEE-6873C9D4B6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CB78EC1-7B74-4B6E-94C6-5F808A049A1F}" type="pres">
      <dgm:prSet presAssocID="{B6438016-7365-4FC0-A372-D90585B4B6EE}" presName="parTxOnlySpace" presStyleCnt="0"/>
      <dgm:spPr/>
    </dgm:pt>
    <dgm:pt modelId="{BDD0B0F7-A87C-4B5B-A4C3-4E4BE6EB0FE4}" type="pres">
      <dgm:prSet presAssocID="{42147153-A6C2-4177-BA7D-2ACCC2C1B2F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8B909D0-D4F6-48D4-81DA-A58F34AE3646}" srcId="{44156040-AF98-4F2C-9909-9F2439F6F588}" destId="{A8B05E70-CCF1-4080-8EEE-6873C9D4B630}" srcOrd="2" destOrd="0" parTransId="{11D1F3D3-0002-4131-9F84-22FBF8692DA9}" sibTransId="{B6438016-7365-4FC0-A372-D90585B4B6EE}"/>
    <dgm:cxn modelId="{777DC3C6-D336-4C94-A624-E5582A07ECAA}" srcId="{44156040-AF98-4F2C-9909-9F2439F6F588}" destId="{42147153-A6C2-4177-BA7D-2ACCC2C1B2F7}" srcOrd="3" destOrd="0" parTransId="{C6F68745-4C20-4204-96A6-585691399C14}" sibTransId="{0C6B132F-0347-46BA-86A4-3FAFB6676411}"/>
    <dgm:cxn modelId="{BF4A375F-A05B-45C3-9731-23DBACB9FC02}" type="presOf" srcId="{12E26E22-71B0-4386-A84F-ABF2FF66A99F}" destId="{919A589F-F74A-40C3-BE88-AB8730BCAB04}" srcOrd="0" destOrd="0" presId="urn:microsoft.com/office/officeart/2005/8/layout/chevron1"/>
    <dgm:cxn modelId="{B0E2386F-A443-4201-8130-FB9CC25AA154}" srcId="{44156040-AF98-4F2C-9909-9F2439F6F588}" destId="{74020AF3-C700-4606-8917-C6A353D7963A}" srcOrd="0" destOrd="0" parTransId="{87D99D21-0B4A-4259-89FB-0E5941CB535C}" sibTransId="{6CFF1BD9-AE1F-4488-8B72-01186EADA6FF}"/>
    <dgm:cxn modelId="{937639B3-2352-48E4-A96B-F63DF2119D92}" srcId="{44156040-AF98-4F2C-9909-9F2439F6F588}" destId="{12E26E22-71B0-4386-A84F-ABF2FF66A99F}" srcOrd="1" destOrd="0" parTransId="{3A6CB3CB-0F71-4CA8-93AA-0E3E3D59D313}" sibTransId="{E1826C46-15A2-4345-B986-53D05F21F155}"/>
    <dgm:cxn modelId="{BB4F9699-C9DE-46C4-A04B-CD52EF57D4C5}" type="presOf" srcId="{74020AF3-C700-4606-8917-C6A353D7963A}" destId="{881B8FEC-9D20-4669-BB2E-FA9CEA0BE5A9}" srcOrd="0" destOrd="0" presId="urn:microsoft.com/office/officeart/2005/8/layout/chevron1"/>
    <dgm:cxn modelId="{383A5CFE-2D64-4002-A7C0-1E621409BFD6}" type="presOf" srcId="{44156040-AF98-4F2C-9909-9F2439F6F588}" destId="{1C61A9A2-33F2-469B-8AC4-A104A5A98D78}" srcOrd="0" destOrd="0" presId="urn:microsoft.com/office/officeart/2005/8/layout/chevron1"/>
    <dgm:cxn modelId="{9E75EA9C-2122-47C1-897A-5BBDE8D78AC4}" type="presOf" srcId="{A8B05E70-CCF1-4080-8EEE-6873C9D4B630}" destId="{268F2328-4548-422B-9C65-80797E16B241}" srcOrd="0" destOrd="0" presId="urn:microsoft.com/office/officeart/2005/8/layout/chevron1"/>
    <dgm:cxn modelId="{37A858B6-D71C-4E86-A467-E8D17167DE19}" type="presOf" srcId="{42147153-A6C2-4177-BA7D-2ACCC2C1B2F7}" destId="{BDD0B0F7-A87C-4B5B-A4C3-4E4BE6EB0FE4}" srcOrd="0" destOrd="0" presId="urn:microsoft.com/office/officeart/2005/8/layout/chevron1"/>
    <dgm:cxn modelId="{EDA037DE-3D60-46A9-9DDB-074A05981F8D}" type="presParOf" srcId="{1C61A9A2-33F2-469B-8AC4-A104A5A98D78}" destId="{881B8FEC-9D20-4669-BB2E-FA9CEA0BE5A9}" srcOrd="0" destOrd="0" presId="urn:microsoft.com/office/officeart/2005/8/layout/chevron1"/>
    <dgm:cxn modelId="{8F2A48B2-4519-4F7D-931D-1EB2DDCF4663}" type="presParOf" srcId="{1C61A9A2-33F2-469B-8AC4-A104A5A98D78}" destId="{705DFC51-4C30-4A07-9F0C-6EB770961C6F}" srcOrd="1" destOrd="0" presId="urn:microsoft.com/office/officeart/2005/8/layout/chevron1"/>
    <dgm:cxn modelId="{A8C49188-74D0-46A6-A671-569711775D6B}" type="presParOf" srcId="{1C61A9A2-33F2-469B-8AC4-A104A5A98D78}" destId="{919A589F-F74A-40C3-BE88-AB8730BCAB04}" srcOrd="2" destOrd="0" presId="urn:microsoft.com/office/officeart/2005/8/layout/chevron1"/>
    <dgm:cxn modelId="{DF828B00-7F32-4A0D-9D43-9FD5AE3C854B}" type="presParOf" srcId="{1C61A9A2-33F2-469B-8AC4-A104A5A98D78}" destId="{01C6BCDE-530E-4D03-9CF5-9AB36CDC1FE1}" srcOrd="3" destOrd="0" presId="urn:microsoft.com/office/officeart/2005/8/layout/chevron1"/>
    <dgm:cxn modelId="{2FC0E474-8734-4209-BD6D-C297DEE76CB4}" type="presParOf" srcId="{1C61A9A2-33F2-469B-8AC4-A104A5A98D78}" destId="{268F2328-4548-422B-9C65-80797E16B241}" srcOrd="4" destOrd="0" presId="urn:microsoft.com/office/officeart/2005/8/layout/chevron1"/>
    <dgm:cxn modelId="{30A10B48-C159-4CE5-AFE2-9908BF17AD25}" type="presParOf" srcId="{1C61A9A2-33F2-469B-8AC4-A104A5A98D78}" destId="{8CB78EC1-7B74-4B6E-94C6-5F808A049A1F}" srcOrd="5" destOrd="0" presId="urn:microsoft.com/office/officeart/2005/8/layout/chevron1"/>
    <dgm:cxn modelId="{3065F5B9-06B1-4353-A251-703F2693DE95}" type="presParOf" srcId="{1C61A9A2-33F2-469B-8AC4-A104A5A98D78}" destId="{BDD0B0F7-A87C-4B5B-A4C3-4E4BE6EB0FE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B8FEC-9D20-4669-BB2E-FA9CEA0BE5A9}">
      <dsp:nvSpPr>
        <dsp:cNvPr id="0" name=""/>
        <dsp:cNvSpPr/>
      </dsp:nvSpPr>
      <dsp:spPr>
        <a:xfrm>
          <a:off x="4453" y="1653197"/>
          <a:ext cx="2592511" cy="1037004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Use Historical Data</a:t>
          </a:r>
        </a:p>
      </dsp:txBody>
      <dsp:txXfrm>
        <a:off x="522955" y="1653197"/>
        <a:ext cx="1555507" cy="1037004"/>
      </dsp:txXfrm>
    </dsp:sp>
    <dsp:sp modelId="{919A589F-F74A-40C3-BE88-AB8730BCAB04}">
      <dsp:nvSpPr>
        <dsp:cNvPr id="0" name=""/>
        <dsp:cNvSpPr/>
      </dsp:nvSpPr>
      <dsp:spPr>
        <a:xfrm>
          <a:off x="2337714" y="1653197"/>
          <a:ext cx="2592511" cy="1037004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Optimize Delivery Routes</a:t>
          </a:r>
        </a:p>
      </dsp:txBody>
      <dsp:txXfrm>
        <a:off x="2856216" y="1653197"/>
        <a:ext cx="1555507" cy="1037004"/>
      </dsp:txXfrm>
    </dsp:sp>
    <dsp:sp modelId="{268F2328-4548-422B-9C65-80797E16B241}">
      <dsp:nvSpPr>
        <dsp:cNvPr id="0" name=""/>
        <dsp:cNvSpPr/>
      </dsp:nvSpPr>
      <dsp:spPr>
        <a:xfrm>
          <a:off x="4670974" y="1653197"/>
          <a:ext cx="2592511" cy="1037004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Prediction</a:t>
          </a:r>
        </a:p>
      </dsp:txBody>
      <dsp:txXfrm>
        <a:off x="5189476" y="1653197"/>
        <a:ext cx="1555507" cy="1037004"/>
      </dsp:txXfrm>
    </dsp:sp>
    <dsp:sp modelId="{BDD0B0F7-A87C-4B5B-A4C3-4E4BE6EB0FE4}">
      <dsp:nvSpPr>
        <dsp:cNvPr id="0" name=""/>
        <dsp:cNvSpPr/>
      </dsp:nvSpPr>
      <dsp:spPr>
        <a:xfrm>
          <a:off x="7004234" y="1653197"/>
          <a:ext cx="2592511" cy="1037004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Adjustment base on Real-Time data</a:t>
          </a:r>
        </a:p>
      </dsp:txBody>
      <dsp:txXfrm>
        <a:off x="7522736" y="1653197"/>
        <a:ext cx="1555507" cy="1037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Instructional Text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sz="1200" b="1" i="1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sz="1200" i="1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7583" y="1873584"/>
            <a:ext cx="5636120" cy="2560320"/>
          </a:xfrm>
        </p:spPr>
        <p:txBody>
          <a:bodyPr/>
          <a:lstStyle/>
          <a:p>
            <a:r>
              <a:rPr lang="en-US" dirty="0"/>
              <a:t>A non-scary Halloween</a:t>
            </a:r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41" b="117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company – Ensemble (not real name)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828800"/>
            <a:ext cx="5894540" cy="4346532"/>
          </a:xfrm>
        </p:spPr>
        <p:txBody>
          <a:bodyPr/>
          <a:lstStyle/>
          <a:p>
            <a:r>
              <a:rPr lang="en-US" dirty="0"/>
              <a:t>Small business that designs and manufactures costumes apparel and accessories</a:t>
            </a:r>
          </a:p>
          <a:p>
            <a:r>
              <a:rPr lang="en-US" dirty="0"/>
              <a:t>Has retail distributions locally and abroad</a:t>
            </a:r>
          </a:p>
          <a:p>
            <a:r>
              <a:rPr lang="en-US" dirty="0"/>
              <a:t>Competes with large business that can move products on-time at lowest shipping costs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667" y="2072312"/>
            <a:ext cx="4819585" cy="385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Failed to attend Costume and Apparel Expo last year in Shanghai, China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853852"/>
            <a:ext cx="9601200" cy="1691014"/>
          </a:xfrm>
        </p:spPr>
        <p:txBody>
          <a:bodyPr/>
          <a:lstStyle/>
          <a:p>
            <a:r>
              <a:rPr lang="en-US" dirty="0"/>
              <a:t>The logistics agent (non-vessel operator) failed to deliver the products to the exhibit before deadline </a:t>
            </a:r>
          </a:p>
          <a:p>
            <a:r>
              <a:rPr lang="en-US" dirty="0"/>
              <a:t>Cited port congestion in Shanghai during that peak season</a:t>
            </a:r>
          </a:p>
          <a:p>
            <a:endParaRPr lang="en-US" dirty="0"/>
          </a:p>
        </p:txBody>
      </p:sp>
      <p:pic>
        <p:nvPicPr>
          <p:cNvPr id="512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456" y="3544866"/>
            <a:ext cx="4955088" cy="308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25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year, Ensemble partnered with a shipping carrier and they delivered on-time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95400" y="1828800"/>
            <a:ext cx="5781805" cy="3670126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Standing on the shoulder of a giant</a:t>
            </a:r>
          </a:p>
          <a:p>
            <a:r>
              <a:rPr lang="en-US" dirty="0"/>
              <a:t>Carriers (vessel operators) can supply logistics insights and real-time shipment status</a:t>
            </a:r>
          </a:p>
          <a:p>
            <a:r>
              <a:rPr lang="en-US" dirty="0"/>
              <a:t>Use of technology tools that can forecast demand, position inventory properly and give accurate on-time delivery date</a:t>
            </a:r>
          </a:p>
        </p:txBody>
      </p:sp>
      <p:pic>
        <p:nvPicPr>
          <p:cNvPr id="7" name="Picture 2" descr="Image result for her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284" y="1735115"/>
            <a:ext cx="3528050" cy="472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72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Wrap-up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95400" y="1828799"/>
            <a:ext cx="9601200" cy="4058434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Demand forecast models can help understand customer engagements</a:t>
            </a:r>
          </a:p>
          <a:p>
            <a:r>
              <a:rPr lang="en-US" dirty="0"/>
              <a:t>Products where and when customer needs it will transform the company related to pricing and product planning</a:t>
            </a:r>
          </a:p>
          <a:p>
            <a:r>
              <a:rPr lang="en-US" dirty="0"/>
              <a:t>Forecast of expected sales plus consumer analysis plus cost will produce competitive pricing decisions</a:t>
            </a:r>
          </a:p>
        </p:txBody>
      </p:sp>
    </p:spTree>
    <p:extLst>
      <p:ext uri="{BB962C8B-B14F-4D97-AF65-F5344CB8AC3E}">
        <p14:creationId xmlns:p14="http://schemas.microsoft.com/office/powerpoint/2010/main" val="412992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 Agent vs Carriers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4"/>
          </p:nvPr>
        </p:nvSpPr>
        <p:spPr>
          <a:xfrm>
            <a:off x="6336974" y="5333098"/>
            <a:ext cx="4420252" cy="1486292"/>
          </a:xfrm>
        </p:spPr>
        <p:txBody>
          <a:bodyPr>
            <a:normAutofit/>
          </a:bodyPr>
          <a:lstStyle/>
          <a:p>
            <a:r>
              <a:rPr lang="en-US" dirty="0"/>
              <a:t>- </a:t>
            </a:r>
            <a:r>
              <a:rPr lang="en-US" b="1" dirty="0"/>
              <a:t>Give accurate promised delivery dates</a:t>
            </a:r>
          </a:p>
          <a:p>
            <a:r>
              <a:rPr lang="en-US" dirty="0"/>
              <a:t>- Negotiation and bargaining influence in case of disruption</a:t>
            </a:r>
          </a:p>
          <a:p>
            <a:endParaRPr lang="en-US" dirty="0"/>
          </a:p>
        </p:txBody>
      </p:sp>
      <p:pic>
        <p:nvPicPr>
          <p:cNvPr id="7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5556" r="5556"/>
          <a:stretch>
            <a:fillRect/>
          </a:stretch>
        </p:blipFill>
        <p:spPr>
          <a:xfrm>
            <a:off x="1295400" y="1828802"/>
            <a:ext cx="4420252" cy="3011726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1295400" y="5333098"/>
            <a:ext cx="4420252" cy="839102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- Delivery time is not guaranteed</a:t>
            </a:r>
          </a:p>
          <a:p>
            <a:r>
              <a:rPr lang="en-US" dirty="0"/>
              <a:t>- Contingency in case of shipment delay is not certain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7509547" y="8643123"/>
            <a:ext cx="1559829" cy="37656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- Delivery time is not guaranteed</a:t>
            </a:r>
          </a:p>
          <a:p>
            <a:r>
              <a:rPr lang="en-US"/>
              <a:t>- Contingency in case of shipment delay is not certain</a:t>
            </a:r>
          </a:p>
          <a:p>
            <a:endParaRPr lang="en-US" dirty="0"/>
          </a:p>
        </p:txBody>
      </p:sp>
      <p:pic>
        <p:nvPicPr>
          <p:cNvPr id="12" name="Picture 2" descr="Related image"/>
          <p:cNvPicPr>
            <a:picLocks noGrp="1" noChangeAspect="1" noChangeArrowheads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5" b="3125"/>
          <a:stretch>
            <a:fillRect/>
          </a:stretch>
        </p:blipFill>
        <p:spPr bwMode="auto">
          <a:xfrm>
            <a:off x="6336974" y="1828801"/>
            <a:ext cx="4572000" cy="310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an accurate promised delivery date is done </a:t>
            </a:r>
          </a:p>
        </p:txBody>
      </p:sp>
      <p:graphicFrame>
        <p:nvGraphicFramePr>
          <p:cNvPr id="6" name="Content Placeholder 5" descr="Basic Chevron Process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7584529"/>
              </p:ext>
            </p:extLst>
          </p:nvPr>
        </p:nvGraphicFramePr>
        <p:xfrm>
          <a:off x="1295400" y="1828800"/>
          <a:ext cx="96012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214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828800"/>
            <a:ext cx="9601200" cy="1327759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END</a:t>
            </a:r>
          </a:p>
        </p:txBody>
      </p:sp>
      <p:pic>
        <p:nvPicPr>
          <p:cNvPr id="4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644" y="3156559"/>
            <a:ext cx="7410711" cy="266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3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.potx" id="{FE35DD5A-B687-4161-B4D9-35484B75A379}" vid="{5DB76398-B2EF-4269-B3B2-C0E4C29F3554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67D146-4D1C-466E-9A63-FAD8863F0C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direction presentation (widescreen)</Template>
  <TotalTime>0</TotalTime>
  <Words>244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Book Antiqua</vt:lpstr>
      <vt:lpstr>Sales Direction 16X9</vt:lpstr>
      <vt:lpstr>A non-scary Halloween</vt:lpstr>
      <vt:lpstr>About the company – Ensemble (not real name)</vt:lpstr>
      <vt:lpstr>Failed to attend Costume and Apparel Expo last year in Shanghai, China</vt:lpstr>
      <vt:lpstr>This year, Ensemble partnered with a shipping carrier and they delivered on-time</vt:lpstr>
      <vt:lpstr>Wrap-up</vt:lpstr>
      <vt:lpstr>Forwarding Agent vs Carriers</vt:lpstr>
      <vt:lpstr>How an accurate promised delivery date is done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2017-06-03T18:26:00Z</dcterms:created>
  <dcterms:modified xsi:type="dcterms:W3CDTF">2017-07-11T03:10:07Z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