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7"/>
  </p:notesMasterIdLst>
  <p:sldIdLst>
    <p:sldId id="256" r:id="rId2"/>
    <p:sldId id="257" r:id="rId3"/>
    <p:sldId id="259" r:id="rId4"/>
    <p:sldId id="261" r:id="rId5"/>
    <p:sldId id="307" r:id="rId6"/>
    <p:sldId id="308" r:id="rId7"/>
    <p:sldId id="286" r:id="rId8"/>
    <p:sldId id="263" r:id="rId9"/>
    <p:sldId id="287" r:id="rId10"/>
    <p:sldId id="309" r:id="rId11"/>
    <p:sldId id="310" r:id="rId12"/>
    <p:sldId id="288" r:id="rId13"/>
    <p:sldId id="289" r:id="rId14"/>
    <p:sldId id="292" r:id="rId15"/>
    <p:sldId id="293" r:id="rId16"/>
    <p:sldId id="311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5" r:id="rId26"/>
    <p:sldId id="324" r:id="rId27"/>
    <p:sldId id="326" r:id="rId28"/>
    <p:sldId id="312" r:id="rId29"/>
    <p:sldId id="313" r:id="rId30"/>
    <p:sldId id="327" r:id="rId31"/>
    <p:sldId id="328" r:id="rId32"/>
    <p:sldId id="294" r:id="rId33"/>
    <p:sldId id="295" r:id="rId34"/>
    <p:sldId id="296" r:id="rId35"/>
    <p:sldId id="278" r:id="rId36"/>
  </p:sldIdLst>
  <p:sldSz cx="9144000" cy="5143500" type="screen16x9"/>
  <p:notesSz cx="6858000" cy="9144000"/>
  <p:embeddedFontLst>
    <p:embeddedFont>
      <p:font typeface="Nunito" panose="020B0604020202020204" charset="0"/>
      <p:regular r:id="rId38"/>
      <p:bold r:id="rId39"/>
      <p:italic r:id="rId40"/>
      <p:boldItalic r:id="rId41"/>
    </p:embeddedFont>
    <p:embeddedFont>
      <p:font typeface="Amatic SC" panose="020B0604020202020204" charset="-79"/>
      <p:regular r:id="rId42"/>
      <p:bold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3CC7A0A-31FD-47AD-BE8A-7D145E95BF27}">
  <a:tblStyle styleId="{03CC7A0A-31FD-47AD-BE8A-7D145E95BF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4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64683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195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USTOM_4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ajanand/import-and-export-by-india?select=PC_Export_2016_2017.c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1867900" y="1059582"/>
            <a:ext cx="5944460" cy="30963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sz="1800" dirty="0" err="1"/>
              <a:t>Proyek</a:t>
            </a:r>
            <a:r>
              <a:rPr lang="en-GB" sz="1800" dirty="0"/>
              <a:t> </a:t>
            </a:r>
            <a:r>
              <a:rPr lang="en-GB" sz="1800" dirty="0" err="1"/>
              <a:t>Penambangan</a:t>
            </a:r>
            <a:r>
              <a:rPr lang="en-GB" sz="1800" dirty="0"/>
              <a:t> Data </a:t>
            </a:r>
            <a:br>
              <a:rPr lang="en-GB" sz="1800" dirty="0"/>
            </a:br>
            <a:r>
              <a:rPr lang="en-GB" sz="1800" dirty="0"/>
              <a:t/>
            </a:r>
            <a:br>
              <a:rPr lang="en-GB" sz="1800" dirty="0"/>
            </a:br>
            <a:r>
              <a:rPr lang="en-US" sz="4000" dirty="0"/>
              <a:t>Clustering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Ekspor</a:t>
            </a:r>
            <a:r>
              <a:rPr lang="en-US" sz="4000" dirty="0"/>
              <a:t> </a:t>
            </a:r>
            <a:r>
              <a:rPr lang="en-US" sz="4000" dirty="0" err="1"/>
              <a:t>Barang</a:t>
            </a:r>
            <a:r>
              <a:rPr lang="en-US" sz="4000" dirty="0"/>
              <a:t> </a:t>
            </a:r>
            <a:r>
              <a:rPr lang="en-GB" sz="4000" dirty="0"/>
              <a:t/>
            </a:r>
            <a:br>
              <a:rPr lang="en-GB" sz="4000" dirty="0"/>
            </a:br>
            <a:r>
              <a:rPr lang="en-US" sz="4000" dirty="0" err="1"/>
              <a:t>Menggunakan</a:t>
            </a:r>
            <a:r>
              <a:rPr lang="en-US" sz="4000" dirty="0"/>
              <a:t> </a:t>
            </a:r>
            <a:r>
              <a:rPr lang="en-US" sz="4000" dirty="0" err="1"/>
              <a:t>Algoritma</a:t>
            </a:r>
            <a:r>
              <a:rPr lang="en-US" sz="4000" dirty="0"/>
              <a:t> K-Means </a:t>
            </a:r>
            <a:br>
              <a:rPr lang="en-US" sz="40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000" dirty="0" err="1"/>
              <a:t>oleh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12s17008 </a:t>
            </a:r>
            <a:r>
              <a:rPr lang="en-US" sz="2000" dirty="0" err="1"/>
              <a:t>Rezky</a:t>
            </a:r>
            <a:r>
              <a:rPr lang="en-US" sz="2000" dirty="0"/>
              <a:t> </a:t>
            </a:r>
            <a:r>
              <a:rPr lang="en-US" sz="2000" dirty="0" err="1"/>
              <a:t>Simanjuntak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12s17060 </a:t>
            </a:r>
            <a:r>
              <a:rPr lang="en-US" sz="2000" dirty="0" err="1"/>
              <a:t>Siti</a:t>
            </a:r>
            <a:r>
              <a:rPr lang="en-US" sz="2000" dirty="0"/>
              <a:t> </a:t>
            </a:r>
            <a:r>
              <a:rPr lang="en-US" sz="2000" dirty="0" err="1"/>
              <a:t>Manurung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12S17061 Mega Christy </a:t>
            </a:r>
            <a:r>
              <a:rPr lang="en-GB" sz="2000" dirty="0" err="1"/>
              <a:t>Silalahi</a:t>
            </a: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843558"/>
            <a:ext cx="6426300" cy="23634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err="1"/>
              <a:t>Mengeksplorasi</a:t>
            </a:r>
            <a:r>
              <a:rPr lang="en-US" dirty="0"/>
              <a:t> Data (</a:t>
            </a:r>
            <a:r>
              <a:rPr lang="en-US" i="1" dirty="0"/>
              <a:t>Explore the Data</a:t>
            </a:r>
            <a:r>
              <a:rPr lang="en-US" dirty="0"/>
              <a:t>)</a:t>
            </a: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99592" y="1506349"/>
            <a:ext cx="7217699" cy="31439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lvl="0" indent="0" algn="just">
              <a:buNone/>
            </a:pPr>
            <a:r>
              <a:rPr lang="en-US" sz="2400" dirty="0"/>
              <a:t>Data </a:t>
            </a:r>
            <a:r>
              <a:rPr lang="en-US" sz="2400" dirty="0" err="1"/>
              <a:t>Ekspor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 Negara India, </a:t>
            </a:r>
            <a:r>
              <a:rPr lang="en-US" sz="2400" dirty="0" err="1"/>
              <a:t>memiliki</a:t>
            </a:r>
            <a:r>
              <a:rPr lang="en-US" sz="2400" dirty="0"/>
              <a:t> 7 </a:t>
            </a:r>
            <a:r>
              <a:rPr lang="en-US" sz="2400" i="1" dirty="0"/>
              <a:t>feature/attribute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20.844 </a:t>
            </a:r>
            <a:r>
              <a:rPr lang="en-US" sz="2400" dirty="0" err="1"/>
              <a:t>baris</a:t>
            </a:r>
            <a:r>
              <a:rPr lang="en-US" sz="2400" dirty="0"/>
              <a:t>, </a:t>
            </a:r>
            <a:r>
              <a:rPr lang="en-US" sz="2400" dirty="0" err="1"/>
              <a:t>memiliki</a:t>
            </a:r>
            <a:r>
              <a:rPr lang="en-US" sz="2400" dirty="0"/>
              <a:t> 1 </a:t>
            </a:r>
            <a:r>
              <a:rPr lang="en-US" sz="2400" dirty="0" err="1"/>
              <a:t>jumlah</a:t>
            </a:r>
            <a:r>
              <a:rPr lang="en-US" sz="2400" dirty="0"/>
              <a:t> data.</a:t>
            </a:r>
          </a:p>
          <a:p>
            <a:pPr marL="88900" lvl="0" indent="0" algn="just">
              <a:buNone/>
            </a:pPr>
            <a:endParaRPr lang="en-US" sz="2400" dirty="0"/>
          </a:p>
          <a:p>
            <a:pPr marL="88900" lvl="0" indent="0" algn="just">
              <a:buNone/>
            </a:pPr>
            <a:endParaRPr sz="2400"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942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843558"/>
            <a:ext cx="6426300" cy="23634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 err="1"/>
              <a:t>Memverifikasi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Data (</a:t>
            </a:r>
            <a:r>
              <a:rPr lang="en-US" i="1" dirty="0"/>
              <a:t>Verify Data Quality</a:t>
            </a:r>
            <a:r>
              <a:rPr lang="en-US" dirty="0"/>
              <a:t>)</a:t>
            </a: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99592" y="1506349"/>
            <a:ext cx="7217699" cy="31439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verifikasi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data </a:t>
            </a:r>
            <a:r>
              <a:rPr lang="en-US" sz="1800" dirty="0" err="1"/>
              <a:t>ekspor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/>
              <a:t>negara</a:t>
            </a:r>
            <a:r>
              <a:rPr lang="en-US" sz="1800" dirty="0"/>
              <a:t> India </a:t>
            </a:r>
            <a:r>
              <a:rPr lang="en-US" sz="1800" dirty="0" err="1"/>
              <a:t>yaitu</a:t>
            </a:r>
            <a:r>
              <a:rPr lang="en-US" sz="1800" dirty="0"/>
              <a:t>:</a:t>
            </a:r>
            <a:endParaRPr lang="en-GB" sz="1800" dirty="0"/>
          </a:p>
          <a:p>
            <a:pPr lvl="0"/>
            <a:r>
              <a:rPr lang="en-US" sz="1800" dirty="0" err="1"/>
              <a:t>Pada</a:t>
            </a:r>
            <a:r>
              <a:rPr lang="en-US" sz="1800" dirty="0"/>
              <a:t> data </a:t>
            </a:r>
            <a:r>
              <a:rPr lang="en-US" sz="1800" dirty="0" err="1"/>
              <a:t>ekspor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/>
              <a:t>negara</a:t>
            </a:r>
            <a:r>
              <a:rPr lang="en-US" sz="1800" dirty="0"/>
              <a:t> India </a:t>
            </a:r>
            <a:r>
              <a:rPr lang="en-US" sz="1800" dirty="0" err="1"/>
              <a:t>ditemukan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data yang </a:t>
            </a:r>
            <a:r>
              <a:rPr lang="en-US" sz="1800" dirty="0" err="1"/>
              <a:t>bernilai</a:t>
            </a:r>
            <a:r>
              <a:rPr lang="en-US" sz="1800" dirty="0"/>
              <a:t> NA= </a:t>
            </a:r>
            <a:r>
              <a:rPr lang="en-US" sz="1800" b="1" i="1" dirty="0"/>
              <a:t>Not </a:t>
            </a:r>
            <a:r>
              <a:rPr lang="en-GB" sz="1800" b="1" dirty="0"/>
              <a:t>available</a:t>
            </a:r>
            <a:r>
              <a:rPr lang="en-GB" sz="1800" dirty="0"/>
              <a:t> </a:t>
            </a:r>
            <a:r>
              <a:rPr lang="en-US" sz="1800" i="1" dirty="0"/>
              <a:t>.</a:t>
            </a:r>
            <a:endParaRPr lang="en-GB" sz="1800" dirty="0"/>
          </a:p>
          <a:p>
            <a:pPr lvl="0"/>
            <a:r>
              <a:rPr lang="en-US" sz="1800" dirty="0" err="1"/>
              <a:t>Atribut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data </a:t>
            </a:r>
            <a:r>
              <a:rPr lang="en-US" sz="1800" dirty="0" err="1"/>
              <a:t>ekspor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/>
              <a:t>negara</a:t>
            </a:r>
            <a:r>
              <a:rPr lang="en-US" sz="1800" dirty="0"/>
              <a:t> India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redundan</a:t>
            </a:r>
            <a:r>
              <a:rPr lang="en-US" sz="1800" dirty="0"/>
              <a:t>.</a:t>
            </a:r>
            <a:endParaRPr lang="en-GB" sz="1800" dirty="0"/>
          </a:p>
          <a:p>
            <a:pPr lvl="0"/>
            <a:r>
              <a:rPr lang="en-US" sz="1800" dirty="0"/>
              <a:t>Data </a:t>
            </a:r>
            <a:r>
              <a:rPr lang="en-US" sz="1800" dirty="0" err="1"/>
              <a:t>ekspor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/>
              <a:t>negara</a:t>
            </a:r>
            <a:r>
              <a:rPr lang="en-US" sz="1800" dirty="0"/>
              <a:t> India </a:t>
            </a:r>
            <a:r>
              <a:rPr lang="en-US" sz="1800" dirty="0" err="1"/>
              <a:t>masih</a:t>
            </a:r>
            <a:r>
              <a:rPr lang="en-US" sz="1800" dirty="0"/>
              <a:t> </a:t>
            </a:r>
            <a:r>
              <a:rPr lang="en-US" sz="1800" dirty="0" err="1"/>
              <a:t>belum</a:t>
            </a:r>
            <a:r>
              <a:rPr lang="en-US" sz="1800" dirty="0"/>
              <a:t> </a:t>
            </a:r>
            <a:r>
              <a:rPr lang="en-US" sz="1800" dirty="0" err="1"/>
              <a:t>tersusun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rapi</a:t>
            </a:r>
            <a:r>
              <a:rPr lang="en-US" sz="1800" dirty="0"/>
              <a:t>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dirapikan</a:t>
            </a:r>
            <a:r>
              <a:rPr lang="en-US" sz="1800" dirty="0"/>
              <a:t> </a:t>
            </a:r>
            <a:r>
              <a:rPr lang="en-US" sz="1800" dirty="0" err="1"/>
              <a:t>terlebih</a:t>
            </a:r>
            <a:r>
              <a:rPr lang="en-US" sz="1800" dirty="0"/>
              <a:t> </a:t>
            </a:r>
            <a:r>
              <a:rPr lang="en-US" sz="1800" dirty="0" err="1"/>
              <a:t>dahulu</a:t>
            </a:r>
            <a:r>
              <a:rPr lang="en-US" sz="1800" dirty="0"/>
              <a:t>.</a:t>
            </a:r>
            <a:endParaRPr lang="en-GB" sz="1800" dirty="0"/>
          </a:p>
          <a:p>
            <a:pPr lvl="0"/>
            <a:r>
              <a:rPr lang="en-US" sz="1800" dirty="0"/>
              <a:t>Format </a:t>
            </a:r>
            <a:r>
              <a:rPr lang="en-US" sz="1800" dirty="0" err="1"/>
              <a:t>penulisan</a:t>
            </a:r>
            <a:r>
              <a:rPr lang="en-US" sz="1800" dirty="0"/>
              <a:t> </a:t>
            </a:r>
            <a:r>
              <a:rPr lang="en-US" sz="1800" dirty="0" err="1"/>
              <a:t>penamaan</a:t>
            </a:r>
            <a:r>
              <a:rPr lang="en-US" sz="1800" dirty="0"/>
              <a:t> </a:t>
            </a:r>
            <a:r>
              <a:rPr lang="en-US" sz="1800" dirty="0" err="1"/>
              <a:t>atribut</a:t>
            </a:r>
            <a:r>
              <a:rPr lang="en-US" sz="1800" dirty="0"/>
              <a:t> data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seragam</a:t>
            </a:r>
            <a:r>
              <a:rPr lang="en-US" sz="1800" dirty="0"/>
              <a:t>,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atribut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yang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i="1" dirty="0"/>
              <a:t>underscore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. </a:t>
            </a:r>
            <a:endParaRPr lang="en-GB" sz="1800" dirty="0"/>
          </a:p>
          <a:p>
            <a:pPr marL="88900" lvl="0" indent="0" algn="just">
              <a:buNone/>
            </a:pPr>
            <a:endParaRPr lang="en-US" sz="1800" dirty="0"/>
          </a:p>
          <a:p>
            <a:pPr marL="88900" lvl="0" indent="0" algn="just">
              <a:buNone/>
            </a:pPr>
            <a:endParaRPr sz="1800"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849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835696" y="1851670"/>
            <a:ext cx="5597100" cy="174947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Data </a:t>
            </a:r>
            <a:r>
              <a:rPr lang="en-US" i="1" dirty="0"/>
              <a:t>Preparation</a:t>
            </a: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3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347164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Data </a:t>
            </a:r>
            <a:r>
              <a:rPr lang="en-US" i="1" dirty="0"/>
              <a:t>Preparation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99592" y="1347615"/>
            <a:ext cx="7217699" cy="31683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lvl="0" indent="0" algn="just">
              <a:buNone/>
            </a:pP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tahap</a:t>
            </a:r>
            <a:r>
              <a:rPr lang="en-US" sz="2000" dirty="0"/>
              <a:t> data </a:t>
            </a:r>
            <a:r>
              <a:rPr lang="en-US" sz="2000" i="1" dirty="0"/>
              <a:t>preparation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membangun</a:t>
            </a:r>
            <a:r>
              <a:rPr lang="en-US" sz="2000" dirty="0"/>
              <a:t> </a:t>
            </a:r>
            <a:r>
              <a:rPr lang="en-US" sz="2000" i="1" dirty="0"/>
              <a:t>dataset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dimasukkan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proses </a:t>
            </a:r>
            <a:r>
              <a:rPr lang="en-US" sz="2000" dirty="0" err="1"/>
              <a:t>pemodelan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data </a:t>
            </a:r>
            <a:r>
              <a:rPr lang="en-US" sz="2000" dirty="0" err="1"/>
              <a:t>mentah</a:t>
            </a:r>
            <a:r>
              <a:rPr lang="en-US" sz="2000" dirty="0"/>
              <a:t>.</a:t>
            </a:r>
          </a:p>
          <a:p>
            <a:pPr marL="88900" lvl="0" indent="0">
              <a:buNone/>
            </a:pPr>
            <a:endParaRPr lang="en-GB" sz="1600"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393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3600" dirty="0" err="1"/>
              <a:t>Tahapan</a:t>
            </a:r>
            <a:r>
              <a:rPr lang="en-GB" sz="3600" dirty="0"/>
              <a:t> data </a:t>
            </a:r>
            <a:r>
              <a:rPr lang="en-GB" sz="3600" dirty="0" err="1"/>
              <a:t>preperation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99592" y="1347615"/>
            <a:ext cx="7217699" cy="31683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 algn="just">
              <a:buNone/>
            </a:pPr>
            <a:endParaRPr lang="en-GB" sz="2000" dirty="0"/>
          </a:p>
          <a:p>
            <a:pPr marL="88900" indent="0">
              <a:buNone/>
            </a:pPr>
            <a:endParaRPr lang="en-GB" sz="1600" b="1" dirty="0"/>
          </a:p>
          <a:p>
            <a:pPr marL="88900" indent="0">
              <a:buNone/>
            </a:pPr>
            <a:endParaRPr lang="en-GB" sz="1600" dirty="0"/>
          </a:p>
          <a:p>
            <a:pPr marL="88900" lvl="0" indent="0" algn="just">
              <a:buNone/>
            </a:pPr>
            <a:r>
              <a:rPr lang="en-US" sz="1600" dirty="0" err="1"/>
              <a:t>Tahapan-tahapan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data </a:t>
            </a:r>
            <a:r>
              <a:rPr lang="en-US" sz="1600" dirty="0" err="1"/>
              <a:t>preperation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:</a:t>
            </a:r>
          </a:p>
          <a:p>
            <a:pPr marL="88900" lvl="0" indent="0" algn="just">
              <a:buNone/>
            </a:pPr>
            <a:endParaRPr lang="en-US" sz="1600" dirty="0"/>
          </a:p>
          <a:p>
            <a:pPr marL="88900" indent="0" algn="just">
              <a:buNone/>
            </a:pPr>
            <a:r>
              <a:rPr lang="en-US" sz="1600" dirty="0"/>
              <a:t>1. </a:t>
            </a:r>
            <a:r>
              <a:rPr lang="en-US" sz="1600" b="1" dirty="0" err="1"/>
              <a:t>Deskripsi</a:t>
            </a:r>
            <a:r>
              <a:rPr lang="en-US" sz="1600" b="1" dirty="0"/>
              <a:t> Dataset (</a:t>
            </a:r>
            <a:r>
              <a:rPr lang="en-US" sz="1600" b="1" i="1" dirty="0"/>
              <a:t>Dataset Description</a:t>
            </a:r>
            <a:r>
              <a:rPr lang="en-US" sz="1600" b="1" dirty="0"/>
              <a:t>)</a:t>
            </a:r>
          </a:p>
          <a:p>
            <a:pPr marL="88900" indent="0" algn="just">
              <a:buNone/>
            </a:pPr>
            <a:r>
              <a:rPr lang="en-GB" sz="1600" dirty="0" err="1"/>
              <a:t>Pada</a:t>
            </a:r>
            <a:r>
              <a:rPr lang="en-GB" sz="1600" dirty="0"/>
              <a:t> proses </a:t>
            </a:r>
            <a:r>
              <a:rPr lang="en-GB" sz="1600" i="1" dirty="0"/>
              <a:t>dataset description</a:t>
            </a:r>
            <a:r>
              <a:rPr lang="en-GB" sz="1600" dirty="0"/>
              <a:t> </a:t>
            </a:r>
            <a:r>
              <a:rPr lang="en-GB" sz="1600" dirty="0" err="1"/>
              <a:t>dilakukan</a:t>
            </a:r>
            <a:r>
              <a:rPr lang="en-GB" sz="1600" dirty="0"/>
              <a:t> </a:t>
            </a:r>
            <a:r>
              <a:rPr lang="en-GB" sz="1600" dirty="0" err="1"/>
              <a:t>analisis</a:t>
            </a:r>
            <a:r>
              <a:rPr lang="en-GB" sz="1600" dirty="0"/>
              <a:t> </a:t>
            </a:r>
            <a:r>
              <a:rPr lang="en-GB" sz="1600" dirty="0" err="1"/>
              <a:t>untuk</a:t>
            </a:r>
            <a:r>
              <a:rPr lang="en-GB" sz="1600" dirty="0"/>
              <a:t> </a:t>
            </a:r>
            <a:r>
              <a:rPr lang="en-GB" sz="1600" dirty="0" err="1"/>
              <a:t>mendeskripsikan</a:t>
            </a:r>
            <a:r>
              <a:rPr lang="en-GB" sz="1600" dirty="0"/>
              <a:t> </a:t>
            </a:r>
            <a:r>
              <a:rPr lang="en-GB" sz="1600" i="1" dirty="0"/>
              <a:t>dataset </a:t>
            </a:r>
            <a:r>
              <a:rPr lang="en-GB" sz="1600" dirty="0"/>
              <a:t>yang </a:t>
            </a:r>
            <a:r>
              <a:rPr lang="en-GB" sz="1600" dirty="0" err="1"/>
              <a:t>akan</a:t>
            </a:r>
            <a:r>
              <a:rPr lang="en-GB" sz="1600" dirty="0"/>
              <a:t> </a:t>
            </a:r>
            <a:r>
              <a:rPr lang="en-GB" sz="1600" dirty="0" err="1"/>
              <a:t>digunakan</a:t>
            </a:r>
            <a:endParaRPr lang="en-US" sz="1600" b="1" dirty="0"/>
          </a:p>
          <a:p>
            <a:pPr marL="88900" indent="0" algn="just">
              <a:buNone/>
            </a:pPr>
            <a:endParaRPr lang="en-US" sz="1600" b="1" dirty="0"/>
          </a:p>
          <a:p>
            <a:pPr marL="88900" lvl="0" indent="0">
              <a:buNone/>
            </a:pPr>
            <a:endParaRPr lang="en-GB" sz="1600"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343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3600" dirty="0" err="1"/>
              <a:t>Tahapan</a:t>
            </a:r>
            <a:r>
              <a:rPr lang="en-GB" sz="3600" dirty="0"/>
              <a:t> data </a:t>
            </a:r>
            <a:r>
              <a:rPr lang="en-GB" sz="3600" dirty="0" err="1"/>
              <a:t>preperation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99592" y="1347615"/>
            <a:ext cx="7217699" cy="31683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 algn="just">
              <a:buNone/>
            </a:pPr>
            <a:r>
              <a:rPr lang="en-US" sz="1600" b="1" dirty="0"/>
              <a:t>2. </a:t>
            </a:r>
            <a:r>
              <a:rPr lang="en-US" sz="1600" b="1" dirty="0" err="1"/>
              <a:t>Memilih</a:t>
            </a:r>
            <a:r>
              <a:rPr lang="en-US" sz="1600" b="1" dirty="0"/>
              <a:t> Data (</a:t>
            </a:r>
            <a:r>
              <a:rPr lang="en-US" sz="1600" b="1" i="1" dirty="0"/>
              <a:t>Select Data</a:t>
            </a:r>
            <a:r>
              <a:rPr lang="en-US" sz="1600" b="1" dirty="0"/>
              <a:t>)</a:t>
            </a:r>
          </a:p>
          <a:p>
            <a:pPr marL="88900" indent="0">
              <a:buNone/>
            </a:pPr>
            <a:r>
              <a:rPr lang="en-GB" sz="1600" dirty="0" err="1"/>
              <a:t>Pada</a:t>
            </a:r>
            <a:r>
              <a:rPr lang="en-GB" sz="1600" dirty="0"/>
              <a:t> proses </a:t>
            </a:r>
            <a:r>
              <a:rPr lang="en-GB" sz="1600" i="1" dirty="0"/>
              <a:t>select</a:t>
            </a:r>
            <a:r>
              <a:rPr lang="en-GB" sz="1600" dirty="0"/>
              <a:t> data </a:t>
            </a:r>
            <a:r>
              <a:rPr lang="en-GB" sz="1600" dirty="0" err="1"/>
              <a:t>dilakukan</a:t>
            </a:r>
            <a:r>
              <a:rPr lang="en-GB" sz="1600" dirty="0"/>
              <a:t> </a:t>
            </a:r>
            <a:r>
              <a:rPr lang="en-GB" sz="1600" dirty="0" err="1"/>
              <a:t>untuk</a:t>
            </a:r>
            <a:r>
              <a:rPr lang="en-GB" sz="1600" dirty="0"/>
              <a:t>  </a:t>
            </a:r>
            <a:r>
              <a:rPr lang="en-GB" sz="1600" dirty="0" err="1"/>
              <a:t>memilih</a:t>
            </a:r>
            <a:r>
              <a:rPr lang="en-GB" sz="1600" dirty="0"/>
              <a:t> </a:t>
            </a:r>
            <a:r>
              <a:rPr lang="en-GB" sz="1600" dirty="0" err="1"/>
              <a:t>atribut</a:t>
            </a:r>
            <a:r>
              <a:rPr lang="en-GB" sz="1600" dirty="0"/>
              <a:t> data  yang </a:t>
            </a:r>
            <a:r>
              <a:rPr lang="en-GB" sz="1600" dirty="0" err="1"/>
              <a:t>akan</a:t>
            </a:r>
            <a:r>
              <a:rPr lang="en-GB" sz="1600" dirty="0"/>
              <a:t> </a:t>
            </a:r>
            <a:r>
              <a:rPr lang="en-GB" sz="1600" dirty="0" err="1"/>
              <a:t>digunakan</a:t>
            </a:r>
            <a:r>
              <a:rPr lang="en-GB" sz="1600" dirty="0"/>
              <a:t>  </a:t>
            </a:r>
            <a:r>
              <a:rPr lang="en-GB" sz="1600" dirty="0" err="1"/>
              <a:t>pada</a:t>
            </a:r>
            <a:r>
              <a:rPr lang="en-GB" sz="1600" dirty="0"/>
              <a:t> proses </a:t>
            </a:r>
            <a:r>
              <a:rPr lang="en-GB" sz="1600" dirty="0" err="1"/>
              <a:t>pemodelan</a:t>
            </a:r>
            <a:r>
              <a:rPr lang="en-GB" sz="1600" dirty="0"/>
              <a:t>. </a:t>
            </a:r>
            <a:r>
              <a:rPr lang="en-GB" sz="1600" dirty="0" err="1"/>
              <a:t>Atribut</a:t>
            </a:r>
            <a:r>
              <a:rPr lang="en-GB" sz="1600" dirty="0"/>
              <a:t> data yang </a:t>
            </a:r>
            <a:r>
              <a:rPr lang="en-GB" sz="1600" dirty="0" err="1"/>
              <a:t>digunakan</a:t>
            </a:r>
            <a:r>
              <a:rPr lang="en-GB" sz="1600" dirty="0"/>
              <a:t> </a:t>
            </a:r>
            <a:r>
              <a:rPr lang="en-GB" sz="1600" dirty="0" err="1"/>
              <a:t>pada</a:t>
            </a:r>
            <a:r>
              <a:rPr lang="en-GB" sz="1600" dirty="0"/>
              <a:t> proses </a:t>
            </a:r>
            <a:r>
              <a:rPr lang="en-GB" sz="1600" i="1" dirty="0"/>
              <a:t>clustering</a:t>
            </a:r>
            <a:r>
              <a:rPr lang="en-GB" sz="1600" dirty="0"/>
              <a:t> </a:t>
            </a:r>
            <a:r>
              <a:rPr lang="en-GB" sz="1600" dirty="0" err="1"/>
              <a:t>yaitu</a:t>
            </a:r>
            <a:r>
              <a:rPr lang="en-GB" sz="1600" dirty="0"/>
              <a:t> </a:t>
            </a:r>
            <a:r>
              <a:rPr lang="en-GB" sz="1600" dirty="0" err="1"/>
              <a:t>Atribut</a:t>
            </a:r>
            <a:r>
              <a:rPr lang="en-GB" sz="1600" dirty="0"/>
              <a:t> Data </a:t>
            </a:r>
            <a:r>
              <a:rPr lang="en-GB" sz="1600" i="1" dirty="0"/>
              <a:t>Quantity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GB" sz="1600" dirty="0"/>
              <a:t> </a:t>
            </a:r>
            <a:r>
              <a:rPr lang="en-GB" sz="1600" dirty="0" err="1"/>
              <a:t>Atribut</a:t>
            </a:r>
            <a:r>
              <a:rPr lang="en-GB" sz="1600" dirty="0"/>
              <a:t> Data </a:t>
            </a:r>
            <a:r>
              <a:rPr lang="en-GB" sz="1600" i="1" dirty="0"/>
              <a:t>Value</a:t>
            </a:r>
          </a:p>
          <a:p>
            <a:pPr marL="88900" indent="0">
              <a:buNone/>
            </a:pPr>
            <a:endParaRPr lang="en-GB" sz="1600" i="1" dirty="0"/>
          </a:p>
          <a:p>
            <a:pPr marL="88900" indent="0">
              <a:buNone/>
            </a:pPr>
            <a:r>
              <a:rPr lang="en-US" sz="1600" b="1" dirty="0"/>
              <a:t>3. </a:t>
            </a:r>
            <a:r>
              <a:rPr lang="en-US" sz="1600" b="1" dirty="0" err="1"/>
              <a:t>Membersihkan</a:t>
            </a:r>
            <a:r>
              <a:rPr lang="en-US" sz="1600" b="1" dirty="0"/>
              <a:t> Data (</a:t>
            </a:r>
            <a:r>
              <a:rPr lang="en-US" sz="1600" b="1" i="1" dirty="0"/>
              <a:t>Data Cleaning</a:t>
            </a:r>
            <a:r>
              <a:rPr lang="en-US" sz="1600" b="1" dirty="0"/>
              <a:t>)</a:t>
            </a:r>
          </a:p>
          <a:p>
            <a:pPr marL="88900" indent="0">
              <a:buNone/>
            </a:pPr>
            <a:r>
              <a:rPr lang="en-GB" sz="1600" dirty="0"/>
              <a:t>proses </a:t>
            </a:r>
            <a:r>
              <a:rPr lang="en-GB" sz="1600" dirty="0" err="1"/>
              <a:t>pembersihan</a:t>
            </a:r>
            <a:r>
              <a:rPr lang="en-GB" sz="1600" dirty="0"/>
              <a:t> data </a:t>
            </a:r>
            <a:r>
              <a:rPr lang="en-GB" sz="1600" dirty="0" err="1"/>
              <a:t>bertujuan</a:t>
            </a:r>
            <a:r>
              <a:rPr lang="en-GB" sz="1600" dirty="0"/>
              <a:t> </a:t>
            </a:r>
            <a:r>
              <a:rPr lang="en-GB" sz="1600" dirty="0" err="1"/>
              <a:t>untuk</a:t>
            </a:r>
            <a:r>
              <a:rPr lang="en-GB" sz="1600" dirty="0"/>
              <a:t> </a:t>
            </a:r>
            <a:r>
              <a:rPr lang="en-GB" sz="1600" dirty="0" err="1"/>
              <a:t>menjaga</a:t>
            </a:r>
            <a:r>
              <a:rPr lang="en-GB" sz="1600" dirty="0"/>
              <a:t> </a:t>
            </a:r>
            <a:r>
              <a:rPr lang="en-GB" sz="1600" dirty="0" err="1"/>
              <a:t>kualitas</a:t>
            </a:r>
            <a:r>
              <a:rPr lang="en-GB" sz="1600" dirty="0"/>
              <a:t> </a:t>
            </a:r>
            <a:r>
              <a:rPr lang="en-GB" sz="1600" dirty="0" err="1"/>
              <a:t>dari</a:t>
            </a:r>
            <a:r>
              <a:rPr lang="en-GB" sz="1600" dirty="0"/>
              <a:t> data. </a:t>
            </a:r>
            <a:r>
              <a:rPr lang="en-GB" sz="1600" dirty="0" err="1"/>
              <a:t>Pembersihan</a:t>
            </a:r>
            <a:r>
              <a:rPr lang="en-GB" sz="1600" dirty="0"/>
              <a:t> data </a:t>
            </a:r>
            <a:r>
              <a:rPr lang="en-GB" sz="1600" dirty="0" err="1"/>
              <a:t>dilakukan</a:t>
            </a:r>
            <a:r>
              <a:rPr lang="en-GB" sz="1600" dirty="0"/>
              <a:t> </a:t>
            </a:r>
            <a:r>
              <a:rPr lang="en-GB" sz="1600" dirty="0" err="1"/>
              <a:t>untuk</a:t>
            </a:r>
            <a:r>
              <a:rPr lang="en-GB" sz="1600" dirty="0"/>
              <a:t> </a:t>
            </a:r>
            <a:r>
              <a:rPr lang="en-GB" sz="1600" dirty="0" err="1"/>
              <a:t>menghindari</a:t>
            </a:r>
            <a:r>
              <a:rPr lang="en-GB" sz="1600" dirty="0"/>
              <a:t> </a:t>
            </a:r>
            <a:r>
              <a:rPr lang="en-GB" sz="1600" dirty="0" err="1"/>
              <a:t>masalah</a:t>
            </a:r>
            <a:r>
              <a:rPr lang="en-GB" sz="1600" dirty="0"/>
              <a:t> </a:t>
            </a:r>
            <a:r>
              <a:rPr lang="en-GB" sz="1600" i="1" dirty="0"/>
              <a:t>missing value</a:t>
            </a:r>
            <a:r>
              <a:rPr lang="en-GB" sz="1600" dirty="0"/>
              <a:t> </a:t>
            </a:r>
            <a:r>
              <a:rPr lang="en-GB" sz="1600" dirty="0" err="1"/>
              <a:t>pada</a:t>
            </a:r>
            <a:r>
              <a:rPr lang="en-GB" sz="1600" dirty="0"/>
              <a:t> </a:t>
            </a:r>
            <a:r>
              <a:rPr lang="en-GB" sz="1600" dirty="0" err="1"/>
              <a:t>atribut</a:t>
            </a:r>
            <a:r>
              <a:rPr lang="en-GB" sz="1600" dirty="0"/>
              <a:t> yang </a:t>
            </a:r>
            <a:r>
              <a:rPr lang="en-GB" sz="1600" dirty="0" err="1"/>
              <a:t>memiliki</a:t>
            </a:r>
            <a:r>
              <a:rPr lang="en-GB" sz="1600" dirty="0"/>
              <a:t> </a:t>
            </a:r>
            <a:r>
              <a:rPr lang="en-GB" sz="1600" dirty="0" err="1"/>
              <a:t>banyak</a:t>
            </a:r>
            <a:r>
              <a:rPr lang="en-GB" sz="1600" dirty="0"/>
              <a:t> </a:t>
            </a:r>
            <a:r>
              <a:rPr lang="en-GB" sz="1600" dirty="0" err="1"/>
              <a:t>nilai</a:t>
            </a:r>
            <a:r>
              <a:rPr lang="en-GB" sz="1600" dirty="0"/>
              <a:t> yang </a:t>
            </a:r>
            <a:r>
              <a:rPr lang="en-GB" sz="1600" dirty="0" err="1"/>
              <a:t>kosong</a:t>
            </a:r>
            <a:r>
              <a:rPr lang="en-GB" sz="1600" dirty="0"/>
              <a:t> </a:t>
            </a:r>
            <a:r>
              <a:rPr lang="en-GB" sz="1600" dirty="0" err="1"/>
              <a:t>atau</a:t>
            </a:r>
            <a:r>
              <a:rPr lang="en-GB" sz="1600" dirty="0"/>
              <a:t> </a:t>
            </a:r>
            <a:r>
              <a:rPr lang="en-GB" sz="1600" i="1" dirty="0"/>
              <a:t>Null </a:t>
            </a:r>
            <a:r>
              <a:rPr lang="en-GB" sz="1600" dirty="0" err="1"/>
              <a:t>dilakukan</a:t>
            </a:r>
            <a:r>
              <a:rPr lang="en-GB" sz="1600" dirty="0"/>
              <a:t> </a:t>
            </a:r>
            <a:r>
              <a:rPr lang="en-GB" sz="1600" dirty="0" err="1"/>
              <a:t>dengan</a:t>
            </a:r>
            <a:r>
              <a:rPr lang="en-GB" sz="1600" dirty="0"/>
              <a:t> </a:t>
            </a:r>
            <a:r>
              <a:rPr lang="en-GB" sz="1600" dirty="0" err="1"/>
              <a:t>menggunakan</a:t>
            </a:r>
            <a:r>
              <a:rPr lang="en-GB" sz="1600" dirty="0"/>
              <a:t> </a:t>
            </a:r>
            <a:r>
              <a:rPr lang="en-GB" sz="1600" dirty="0" err="1"/>
              <a:t>pendekatan</a:t>
            </a:r>
            <a:r>
              <a:rPr lang="en-GB" sz="1600" dirty="0"/>
              <a:t> </a:t>
            </a:r>
            <a:r>
              <a:rPr lang="en-GB" sz="1600" i="1" dirty="0"/>
              <a:t>Fill Forward</a:t>
            </a:r>
            <a:r>
              <a:rPr lang="en-GB" sz="1600" dirty="0"/>
              <a:t>.</a:t>
            </a:r>
            <a:endParaRPr lang="en-US" sz="1600" dirty="0"/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450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450" y="1697012"/>
            <a:ext cx="5597100" cy="174947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MODELLING</a:t>
            </a: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4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540385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Modelling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99592" y="1347615"/>
            <a:ext cx="7217699" cy="31683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lvl="0" indent="0" algn="just">
              <a:buNone/>
            </a:pPr>
            <a:r>
              <a:rPr lang="en-US" sz="2000" dirty="0"/>
              <a:t>Pada </a:t>
            </a:r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fase</a:t>
            </a:r>
            <a:r>
              <a:rPr lang="en-US" sz="2000" dirty="0"/>
              <a:t> modeling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(select Modeling Technique), </a:t>
            </a:r>
            <a:r>
              <a:rPr lang="en-US" sz="2000" dirty="0" err="1"/>
              <a:t>Membangun</a:t>
            </a:r>
            <a:r>
              <a:rPr lang="en-US" sz="2000" dirty="0"/>
              <a:t> Model (Build Model) dan </a:t>
            </a:r>
            <a:r>
              <a:rPr lang="en-US" sz="2000" dirty="0" err="1"/>
              <a:t>Menilai</a:t>
            </a:r>
            <a:r>
              <a:rPr lang="en-US" sz="2000" dirty="0"/>
              <a:t> Model (Asses Model) </a:t>
            </a:r>
            <a:r>
              <a:rPr lang="en-US" sz="2000" dirty="0" err="1"/>
              <a:t>selain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pada </a:t>
            </a:r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 juga </a:t>
            </a:r>
            <a:r>
              <a:rPr lang="en-US" sz="2000" dirty="0" err="1"/>
              <a:t>ditentukan</a:t>
            </a:r>
            <a:r>
              <a:rPr lang="en-US" sz="2000" dirty="0"/>
              <a:t> tools, </a:t>
            </a:r>
            <a:r>
              <a:rPr lang="en-US" sz="2000" dirty="0" err="1"/>
              <a:t>algoritma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data mining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parameter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optimal. </a:t>
            </a:r>
          </a:p>
          <a:p>
            <a:pPr marL="88900" lvl="0" indent="0">
              <a:buNone/>
            </a:pPr>
            <a:endParaRPr lang="en-GB" sz="1600"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819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3F2AE4-5562-4A0A-8BAB-8E46994D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Teknik (Select Modeling Technique)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F3A4056-2898-4147-895F-C0E4EF4A9A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8" name="Google Shape;226;p20">
            <a:extLst>
              <a:ext uri="{FF2B5EF4-FFF2-40B4-BE49-F238E27FC236}">
                <a16:creationId xmlns:a16="http://schemas.microsoft.com/office/drawing/2014/main" xmlns="" id="{FCC5CDBD-14A1-42A1-9714-F93400C4D5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9592" y="1347615"/>
            <a:ext cx="7217699" cy="31683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lvl="0" indent="0" algn="just">
              <a:buNone/>
            </a:pPr>
            <a:r>
              <a:rPr lang="en-US" sz="2000" dirty="0"/>
              <a:t>Pada </a:t>
            </a:r>
            <a:r>
              <a:rPr lang="en-US" sz="2000" dirty="0" err="1"/>
              <a:t>tahapan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data mining </a:t>
            </a:r>
            <a:r>
              <a:rPr lang="en-US" sz="2000" dirty="0" err="1"/>
              <a:t>dimana</a:t>
            </a:r>
            <a:r>
              <a:rPr lang="en-US" sz="2000" dirty="0"/>
              <a:t> Teknik data mining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Cluster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K-Means. </a:t>
            </a:r>
            <a:r>
              <a:rPr lang="en-US" sz="2000" dirty="0" err="1"/>
              <a:t>Algoritma</a:t>
            </a:r>
            <a:r>
              <a:rPr lang="en-US" sz="2000" dirty="0"/>
              <a:t> K-Means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tepat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mencapai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ditetapkan</a:t>
            </a:r>
            <a:r>
              <a:rPr lang="en-US" sz="2000" dirty="0"/>
              <a:t> pada business understanding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klaster-klaster</a:t>
            </a:r>
            <a:r>
              <a:rPr lang="en-US" sz="2000" dirty="0"/>
              <a:t> </a:t>
            </a:r>
            <a:r>
              <a:rPr lang="en-US" sz="2000" dirty="0" err="1"/>
              <a:t>Ekspor</a:t>
            </a:r>
            <a:r>
              <a:rPr lang="en-US" sz="2000" dirty="0"/>
              <a:t> </a:t>
            </a:r>
            <a:r>
              <a:rPr lang="en-US" sz="2000" dirty="0" err="1"/>
              <a:t>Barang</a:t>
            </a:r>
            <a:r>
              <a:rPr lang="en-US" sz="2000" dirty="0"/>
              <a:t> Negara India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menerapkan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K-means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klaster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mengelompokkan</a:t>
            </a:r>
            <a:r>
              <a:rPr lang="en-US" sz="2000" dirty="0"/>
              <a:t> </a:t>
            </a:r>
            <a:r>
              <a:rPr lang="en-US" sz="2000" dirty="0" err="1"/>
              <a:t>objek-objek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karakteristik</a:t>
            </a:r>
            <a:r>
              <a:rPr lang="en-US" sz="2000" dirty="0"/>
              <a:t>.</a:t>
            </a:r>
            <a:endParaRPr lang="en-GB" sz="1600" dirty="0"/>
          </a:p>
        </p:txBody>
      </p:sp>
      <p:sp>
        <p:nvSpPr>
          <p:cNvPr id="9" name="Google Shape;228;p20">
            <a:extLst>
              <a:ext uri="{FF2B5EF4-FFF2-40B4-BE49-F238E27FC236}">
                <a16:creationId xmlns:a16="http://schemas.microsoft.com/office/drawing/2014/main" xmlns="" id="{8CF33730-762D-4530-B455-81E76736D72D}"/>
              </a:ext>
            </a:extLst>
          </p:cNvPr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537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3F2AE4-5562-4A0A-8BAB-8E46994D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Membangun</a:t>
            </a:r>
            <a:r>
              <a:rPr lang="en-US" dirty="0"/>
              <a:t> Model (Build Model)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F3A4056-2898-4147-895F-C0E4EF4A9A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8" name="Google Shape;226;p20">
            <a:extLst>
              <a:ext uri="{FF2B5EF4-FFF2-40B4-BE49-F238E27FC236}">
                <a16:creationId xmlns:a16="http://schemas.microsoft.com/office/drawing/2014/main" xmlns="" id="{FCC5CDBD-14A1-42A1-9714-F93400C4D5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9592" y="1347615"/>
            <a:ext cx="7217699" cy="31683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lvl="0" indent="0" algn="just">
              <a:buNone/>
            </a:pPr>
            <a:r>
              <a:rPr lang="en-US" sz="2000" dirty="0"/>
              <a:t>Pada </a:t>
            </a:r>
            <a:r>
              <a:rPr lang="en-US" sz="2000" dirty="0" err="1"/>
              <a:t>tahapan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yang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menjalankan</a:t>
            </a:r>
            <a:r>
              <a:rPr lang="en-US" sz="2000" dirty="0"/>
              <a:t> </a:t>
            </a:r>
            <a:r>
              <a:rPr lang="en-US" sz="2000" dirty="0" err="1"/>
              <a:t>alat</a:t>
            </a:r>
            <a:r>
              <a:rPr lang="en-US" sz="2000" dirty="0"/>
              <a:t> </a:t>
            </a:r>
            <a:r>
              <a:rPr lang="en-US" sz="2000" dirty="0" err="1"/>
              <a:t>pemodelan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d </a:t>
            </a:r>
            <a:r>
              <a:rPr lang="en-US" sz="2000" dirty="0" err="1"/>
              <a:t>engan</a:t>
            </a:r>
            <a:r>
              <a:rPr lang="en-US" sz="2000" dirty="0"/>
              <a:t> </a:t>
            </a:r>
            <a:r>
              <a:rPr lang="en-US" sz="2000" dirty="0" err="1"/>
              <a:t>prosedur</a:t>
            </a:r>
            <a:r>
              <a:rPr lang="en-US" sz="2000" dirty="0"/>
              <a:t>. Langkah </a:t>
            </a:r>
            <a:r>
              <a:rPr lang="en-US" sz="2000" dirty="0" err="1"/>
              <a:t>pertama</a:t>
            </a:r>
            <a:r>
              <a:rPr lang="en-US" sz="2000" dirty="0"/>
              <a:t> yang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memodelkan</a:t>
            </a:r>
            <a:r>
              <a:rPr lang="en-US" sz="2000" dirty="0"/>
              <a:t> data </a:t>
            </a:r>
            <a:r>
              <a:rPr lang="en-US" sz="2000" dirty="0" err="1"/>
              <a:t>eskpor</a:t>
            </a:r>
            <a:r>
              <a:rPr lang="en-US" sz="2000" dirty="0"/>
              <a:t> </a:t>
            </a:r>
            <a:r>
              <a:rPr lang="en-US" sz="2000" dirty="0" err="1"/>
              <a:t>barang</a:t>
            </a:r>
            <a:r>
              <a:rPr lang="en-US" sz="2000" dirty="0"/>
              <a:t> </a:t>
            </a:r>
            <a:r>
              <a:rPr lang="en-US" sz="2000" dirty="0" err="1"/>
              <a:t>kedalam</a:t>
            </a:r>
            <a:r>
              <a:rPr lang="en-US" sz="2000" dirty="0"/>
              <a:t> </a:t>
            </a:r>
            <a:r>
              <a:rPr lang="en-US" sz="2000" dirty="0" err="1"/>
              <a:t>grafik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grafik</a:t>
            </a:r>
            <a:r>
              <a:rPr lang="en-US" sz="2000" dirty="0"/>
              <a:t> x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Quantity dan </a:t>
            </a:r>
            <a:r>
              <a:rPr lang="en-US" sz="2000" dirty="0" err="1"/>
              <a:t>grafik</a:t>
            </a:r>
            <a:r>
              <a:rPr lang="en-US" sz="2000" dirty="0"/>
              <a:t> y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Value.</a:t>
            </a:r>
            <a:endParaRPr lang="en-GB" sz="1600" dirty="0"/>
          </a:p>
        </p:txBody>
      </p:sp>
      <p:sp>
        <p:nvSpPr>
          <p:cNvPr id="9" name="Google Shape;228;p20">
            <a:extLst>
              <a:ext uri="{FF2B5EF4-FFF2-40B4-BE49-F238E27FC236}">
                <a16:creationId xmlns:a16="http://schemas.microsoft.com/office/drawing/2014/main" xmlns="" id="{8CF33730-762D-4530-B455-81E76736D72D}"/>
              </a:ext>
            </a:extLst>
          </p:cNvPr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079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Outline</a:t>
            </a:r>
            <a:endParaRPr dirty="0"/>
          </a:p>
        </p:txBody>
      </p:sp>
      <p:sp>
        <p:nvSpPr>
          <p:cNvPr id="190" name="Google Shape;190;p16"/>
          <p:cNvSpPr txBox="1">
            <a:spLocks noGrp="1"/>
          </p:cNvSpPr>
          <p:nvPr>
            <p:ph type="body" idx="1"/>
          </p:nvPr>
        </p:nvSpPr>
        <p:spPr>
          <a:xfrm>
            <a:off x="1188174" y="1506350"/>
            <a:ext cx="3671858" cy="26973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GB" sz="2400" b="1" dirty="0"/>
              <a:t>Business Understanding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GB" sz="24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GB" sz="2400" b="1" dirty="0"/>
              <a:t>Data Understanding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GB" sz="24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GB" sz="2400" b="1" dirty="0"/>
              <a:t>Data Preparation </a:t>
            </a:r>
            <a:endParaRPr sz="2400" b="1" dirty="0"/>
          </a:p>
        </p:txBody>
      </p:sp>
      <p:sp>
        <p:nvSpPr>
          <p:cNvPr id="192" name="Google Shape;192;p1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5004048" y="1506350"/>
            <a:ext cx="3528392" cy="2762100"/>
          </a:xfrm>
        </p:spPr>
        <p:txBody>
          <a:bodyPr/>
          <a:lstStyle/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nn-NO" sz="2400" b="1" dirty="0"/>
              <a:t>Modelling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nn-NO" sz="24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nn-NO" sz="2400" b="1" dirty="0"/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nn-NO" sz="2400" b="1" dirty="0"/>
              <a:t>Evaluation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nn-NO" sz="2400" b="1" dirty="0"/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nn-NO" sz="2400" b="1" dirty="0"/>
              <a:t>Deployment</a:t>
            </a:r>
          </a:p>
          <a:p>
            <a:pPr marL="10160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F3A4056-2898-4147-895F-C0E4EF4A9A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9" name="Google Shape;228;p20">
            <a:extLst>
              <a:ext uri="{FF2B5EF4-FFF2-40B4-BE49-F238E27FC236}">
                <a16:creationId xmlns:a16="http://schemas.microsoft.com/office/drawing/2014/main" xmlns="" id="{8CF33730-762D-4530-B455-81E76736D72D}"/>
              </a:ext>
            </a:extLst>
          </p:cNvPr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4943EF7-288D-4905-A9A6-E6A55278F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39" y="286506"/>
            <a:ext cx="7002501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769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F3A4056-2898-4147-895F-C0E4EF4A9A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9" name="Google Shape;228;p20">
            <a:extLst>
              <a:ext uri="{FF2B5EF4-FFF2-40B4-BE49-F238E27FC236}">
                <a16:creationId xmlns:a16="http://schemas.microsoft.com/office/drawing/2014/main" xmlns="" id="{8CF33730-762D-4530-B455-81E76736D72D}"/>
              </a:ext>
            </a:extLst>
          </p:cNvPr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7BC1FDDF-6418-405F-8AAF-48AFCCED9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7494"/>
            <a:ext cx="689339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78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F3A4056-2898-4147-895F-C0E4EF4A9A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9" name="Google Shape;228;p20">
            <a:extLst>
              <a:ext uri="{FF2B5EF4-FFF2-40B4-BE49-F238E27FC236}">
                <a16:creationId xmlns:a16="http://schemas.microsoft.com/office/drawing/2014/main" xmlns="" id="{8CF33730-762D-4530-B455-81E76736D72D}"/>
              </a:ext>
            </a:extLst>
          </p:cNvPr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68EC2D35-88E6-4EE6-8F2F-27268677C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10" y="267494"/>
            <a:ext cx="6032013" cy="427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986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F3A4056-2898-4147-895F-C0E4EF4A9A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9" name="Google Shape;228;p20">
            <a:extLst>
              <a:ext uri="{FF2B5EF4-FFF2-40B4-BE49-F238E27FC236}">
                <a16:creationId xmlns:a16="http://schemas.microsoft.com/office/drawing/2014/main" xmlns="" id="{8CF33730-762D-4530-B455-81E76736D72D}"/>
              </a:ext>
            </a:extLst>
          </p:cNvPr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93A8F627-9B8C-446D-8F6B-21544885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7493"/>
            <a:ext cx="7696103" cy="350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986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F3A4056-2898-4147-895F-C0E4EF4A9A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9" name="Google Shape;228;p20">
            <a:extLst>
              <a:ext uri="{FF2B5EF4-FFF2-40B4-BE49-F238E27FC236}">
                <a16:creationId xmlns:a16="http://schemas.microsoft.com/office/drawing/2014/main" xmlns="" id="{8CF33730-762D-4530-B455-81E76736D72D}"/>
              </a:ext>
            </a:extLst>
          </p:cNvPr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F6E2DCDF-BAEB-4755-BE9B-61E1770FF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7494"/>
            <a:ext cx="7727552" cy="350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96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F3A4056-2898-4147-895F-C0E4EF4A9A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9" name="Google Shape;228;p20">
            <a:extLst>
              <a:ext uri="{FF2B5EF4-FFF2-40B4-BE49-F238E27FC236}">
                <a16:creationId xmlns:a16="http://schemas.microsoft.com/office/drawing/2014/main" xmlns="" id="{8CF33730-762D-4530-B455-81E76736D72D}"/>
              </a:ext>
            </a:extLst>
          </p:cNvPr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F87216D-1D18-4F37-B4D1-827999A94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123478"/>
            <a:ext cx="6408712" cy="46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39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F3A4056-2898-4147-895F-C0E4EF4A9A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9" name="Google Shape;228;p20">
            <a:extLst>
              <a:ext uri="{FF2B5EF4-FFF2-40B4-BE49-F238E27FC236}">
                <a16:creationId xmlns:a16="http://schemas.microsoft.com/office/drawing/2014/main" xmlns="" id="{8CF33730-762D-4530-B455-81E76736D72D}"/>
              </a:ext>
            </a:extLst>
          </p:cNvPr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623676F-E48A-479A-B453-3444CA709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5486"/>
            <a:ext cx="6549407" cy="42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23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F3A4056-2898-4147-895F-C0E4EF4A9A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9" name="Google Shape;228;p20">
            <a:extLst>
              <a:ext uri="{FF2B5EF4-FFF2-40B4-BE49-F238E27FC236}">
                <a16:creationId xmlns:a16="http://schemas.microsoft.com/office/drawing/2014/main" xmlns="" id="{8CF33730-762D-4530-B455-81E76736D72D}"/>
              </a:ext>
            </a:extLst>
          </p:cNvPr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C768913-6E3A-44D7-A70A-6E2B6A757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3478"/>
            <a:ext cx="6120680" cy="47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9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450" y="1697012"/>
            <a:ext cx="5597100" cy="174947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EVALUATION</a:t>
            </a: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5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1821068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EVALUATION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99592" y="1347615"/>
            <a:ext cx="7217699" cy="31683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lvl="0" indent="0" algn="just">
              <a:buNone/>
            </a:pPr>
            <a:r>
              <a:rPr lang="en-GB" sz="1600" dirty="0" err="1"/>
              <a:t>Tahap</a:t>
            </a:r>
            <a:r>
              <a:rPr lang="en-GB" sz="1600" dirty="0"/>
              <a:t> evaluation </a:t>
            </a:r>
            <a:r>
              <a:rPr lang="en-GB" sz="1600" dirty="0" err="1"/>
              <a:t>dilakukan</a:t>
            </a:r>
            <a:r>
              <a:rPr lang="en-GB" sz="1600" dirty="0"/>
              <a:t> </a:t>
            </a:r>
            <a:r>
              <a:rPr lang="en-GB" sz="1600" dirty="0" err="1"/>
              <a:t>untuk</a:t>
            </a:r>
            <a:r>
              <a:rPr lang="en-GB" sz="1600" dirty="0"/>
              <a:t> </a:t>
            </a:r>
            <a:r>
              <a:rPr lang="en-GB" sz="1600" dirty="0" err="1"/>
              <a:t>mengevaluasi</a:t>
            </a:r>
            <a:r>
              <a:rPr lang="en-GB" sz="1600" dirty="0"/>
              <a:t> </a:t>
            </a:r>
            <a:r>
              <a:rPr lang="en-GB" sz="1600" dirty="0" err="1"/>
              <a:t>hasil</a:t>
            </a:r>
            <a:r>
              <a:rPr lang="en-GB" sz="1600" dirty="0"/>
              <a:t> </a:t>
            </a:r>
            <a:r>
              <a:rPr lang="en-GB" sz="1600" dirty="0" err="1"/>
              <a:t>dari</a:t>
            </a:r>
            <a:r>
              <a:rPr lang="en-GB" sz="1600" dirty="0"/>
              <a:t> model </a:t>
            </a:r>
            <a:r>
              <a:rPr lang="en-GB" sz="1600" dirty="0" err="1"/>
              <a:t>klasifikasi</a:t>
            </a:r>
            <a:r>
              <a:rPr lang="en-GB" sz="1600" dirty="0"/>
              <a:t> yang </a:t>
            </a:r>
            <a:r>
              <a:rPr lang="en-GB" sz="1600" dirty="0" err="1"/>
              <a:t>telah</a:t>
            </a:r>
            <a:r>
              <a:rPr lang="en-GB" sz="1600" dirty="0"/>
              <a:t> </a:t>
            </a:r>
            <a:r>
              <a:rPr lang="en-GB" sz="1600" dirty="0" err="1"/>
              <a:t>dibuat</a:t>
            </a:r>
            <a:r>
              <a:rPr lang="en-GB" sz="1600" dirty="0"/>
              <a:t> </a:t>
            </a:r>
            <a:r>
              <a:rPr lang="en-GB" sz="1600" dirty="0" err="1"/>
              <a:t>sebelumnya</a:t>
            </a:r>
            <a:r>
              <a:rPr lang="en-GB" sz="1600" dirty="0"/>
              <a:t>, </a:t>
            </a:r>
            <a:r>
              <a:rPr lang="en-GB" sz="1600" dirty="0" err="1"/>
              <a:t>apakah</a:t>
            </a:r>
            <a:r>
              <a:rPr lang="en-GB" sz="1600" dirty="0"/>
              <a:t> </a:t>
            </a:r>
            <a:r>
              <a:rPr lang="en-GB" sz="1600" dirty="0" err="1"/>
              <a:t>sudah</a:t>
            </a:r>
            <a:r>
              <a:rPr lang="en-GB" sz="1600" dirty="0"/>
              <a:t> </a:t>
            </a:r>
            <a:r>
              <a:rPr lang="en-GB" sz="1600" dirty="0" err="1"/>
              <a:t>sesuai</a:t>
            </a:r>
            <a:r>
              <a:rPr lang="en-GB" sz="1600" dirty="0"/>
              <a:t> </a:t>
            </a:r>
            <a:r>
              <a:rPr lang="en-GB" sz="1600" dirty="0" err="1"/>
              <a:t>dengan</a:t>
            </a:r>
            <a:r>
              <a:rPr lang="en-GB" sz="1600" dirty="0"/>
              <a:t> </a:t>
            </a:r>
            <a:r>
              <a:rPr lang="en-GB" sz="1600" dirty="0" err="1"/>
              <a:t>tujuan</a:t>
            </a:r>
            <a:r>
              <a:rPr lang="en-GB" sz="1600" dirty="0"/>
              <a:t> </a:t>
            </a:r>
            <a:r>
              <a:rPr lang="en-GB" sz="1600" dirty="0" err="1"/>
              <a:t>proyek</a:t>
            </a:r>
            <a:r>
              <a:rPr lang="en-GB" sz="1600" dirty="0"/>
              <a:t>. Pada </a:t>
            </a:r>
            <a:r>
              <a:rPr lang="en-GB" sz="1600" dirty="0" err="1"/>
              <a:t>proyek</a:t>
            </a:r>
            <a:r>
              <a:rPr lang="en-GB" sz="1600" dirty="0"/>
              <a:t> </a:t>
            </a:r>
            <a:r>
              <a:rPr lang="en-GB" sz="1600" dirty="0" err="1"/>
              <a:t>ini</a:t>
            </a:r>
            <a:r>
              <a:rPr lang="en-GB" sz="1600" dirty="0"/>
              <a:t> </a:t>
            </a:r>
            <a:r>
              <a:rPr lang="en-GB" sz="1600" dirty="0" err="1"/>
              <a:t>evaluasi</a:t>
            </a:r>
            <a:r>
              <a:rPr lang="en-GB" sz="1600" dirty="0"/>
              <a:t> yang </a:t>
            </a:r>
            <a:r>
              <a:rPr lang="en-GB" sz="1600" dirty="0" err="1"/>
              <a:t>dilakukan</a:t>
            </a:r>
            <a:r>
              <a:rPr lang="en-GB" sz="1600" dirty="0"/>
              <a:t> </a:t>
            </a:r>
            <a:r>
              <a:rPr lang="en-GB" sz="1600" dirty="0" err="1"/>
              <a:t>yaitu</a:t>
            </a:r>
            <a:r>
              <a:rPr lang="en-GB" sz="1600" dirty="0"/>
              <a:t> </a:t>
            </a:r>
            <a:r>
              <a:rPr lang="en-GB" sz="1600" dirty="0" err="1"/>
              <a:t>dengan</a:t>
            </a:r>
            <a:r>
              <a:rPr lang="en-GB" sz="1600" dirty="0"/>
              <a:t> </a:t>
            </a:r>
            <a:r>
              <a:rPr lang="en-GB" sz="1600" dirty="0" err="1"/>
              <a:t>menghitung</a:t>
            </a:r>
            <a:r>
              <a:rPr lang="en-GB" sz="1600" dirty="0"/>
              <a:t> </a:t>
            </a:r>
            <a:r>
              <a:rPr lang="en-GB" sz="1600" dirty="0" err="1"/>
              <a:t>inersia</a:t>
            </a:r>
            <a:r>
              <a:rPr lang="en-GB" sz="1600" dirty="0"/>
              <a:t> pada cluster, </a:t>
            </a:r>
            <a:r>
              <a:rPr lang="en-GB" sz="1600" dirty="0" err="1"/>
              <a:t>dengan</a:t>
            </a:r>
            <a:r>
              <a:rPr lang="en-GB" sz="1600" dirty="0"/>
              <a:t> </a:t>
            </a:r>
            <a:r>
              <a:rPr lang="en-GB" sz="1600" dirty="0" err="1"/>
              <a:t>menggunakan</a:t>
            </a:r>
            <a:r>
              <a:rPr lang="en-GB" sz="1600" dirty="0"/>
              <a:t> code </a:t>
            </a:r>
            <a:r>
              <a:rPr lang="en-GB" sz="1600" dirty="0" err="1"/>
              <a:t>berikut</a:t>
            </a:r>
            <a:r>
              <a:rPr lang="en-GB" sz="1600" dirty="0"/>
              <a:t>:</a:t>
            </a: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14.png">
            <a:extLst>
              <a:ext uri="{FF2B5EF4-FFF2-40B4-BE49-F238E27FC236}">
                <a16:creationId xmlns:a16="http://schemas.microsoft.com/office/drawing/2014/main" xmlns="" id="{71D8B4B4-D58F-4B5F-9813-4044FA016D70}"/>
              </a:ext>
            </a:extLst>
          </p:cNvPr>
          <p:cNvPicPr/>
          <p:nvPr/>
        </p:nvPicPr>
        <p:blipFill rotWithShape="1">
          <a:blip r:embed="rId3"/>
          <a:srcRect t="7143" b="16380"/>
          <a:stretch/>
        </p:blipFill>
        <p:spPr bwMode="auto">
          <a:xfrm>
            <a:off x="1708467" y="2604749"/>
            <a:ext cx="5727065" cy="815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829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980024"/>
            <a:ext cx="5597100" cy="9517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Business Understanding</a:t>
            </a: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EVALUATION</a:t>
            </a:r>
            <a:endParaRPr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379B351-BED5-4374-962F-72316D2878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2034"/>
            <a:ext cx="3850093" cy="1971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8E8938E-7BD1-463B-9FFE-077CF030F55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645" y="1702869"/>
            <a:ext cx="3850093" cy="1971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5681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EVALUATION</a:t>
            </a:r>
            <a:endParaRPr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3653024-AED2-406A-8F65-0CAF1AF2660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4" r="16981"/>
          <a:stretch/>
        </p:blipFill>
        <p:spPr bwMode="auto">
          <a:xfrm>
            <a:off x="557910" y="1851170"/>
            <a:ext cx="3556973" cy="216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4EA6E2A-9288-4F7E-82C1-A73B93A76E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478" r="28235"/>
          <a:stretch/>
        </p:blipFill>
        <p:spPr>
          <a:xfrm>
            <a:off x="4114883" y="1851170"/>
            <a:ext cx="3819948" cy="216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13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63688" y="1980100"/>
            <a:ext cx="5597100" cy="117341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US" dirty="0"/>
              <a:t>Deployment</a:t>
            </a: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6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283030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dirty="0"/>
              <a:t>Deployment</a:t>
            </a:r>
            <a:endParaRPr b="0"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99593" y="1203598"/>
            <a:ext cx="7056784" cy="33123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GB" sz="1600" dirty="0"/>
          </a:p>
          <a:p>
            <a:pPr marL="88900" lvl="0" indent="0">
              <a:buNone/>
            </a:pPr>
            <a:endParaRPr lang="en-GB" sz="1600"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84168" y="1347614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#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9592" y="1563638"/>
            <a:ext cx="5958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just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i="1" dirty="0"/>
              <a:t>deployment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data mining</a:t>
            </a:r>
          </a:p>
        </p:txBody>
      </p:sp>
    </p:spTree>
    <p:extLst>
      <p:ext uri="{BB962C8B-B14F-4D97-AF65-F5344CB8AC3E}">
        <p14:creationId xmlns:p14="http://schemas.microsoft.com/office/powerpoint/2010/main" val="1794762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dirty="0"/>
              <a:t>Deployment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79512" y="1203598"/>
            <a:ext cx="7776865" cy="33123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GB" sz="1600" dirty="0"/>
          </a:p>
          <a:p>
            <a:pPr marL="88900" lvl="0" indent="0">
              <a:buNone/>
            </a:pPr>
            <a:endParaRPr lang="en-GB" sz="1600"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1340644"/>
            <a:ext cx="6318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0" algn="just">
              <a:buNone/>
            </a:pPr>
            <a:r>
              <a:rPr lang="en-US" b="1" dirty="0"/>
              <a:t>1. </a:t>
            </a:r>
            <a:r>
              <a:rPr lang="en-US" b="1" dirty="0" err="1"/>
              <a:t>Rencana</a:t>
            </a:r>
            <a:r>
              <a:rPr lang="en-US" b="1" dirty="0"/>
              <a:t> </a:t>
            </a:r>
            <a:r>
              <a:rPr lang="en-US" b="1" dirty="0" err="1"/>
              <a:t>Pengembangan</a:t>
            </a:r>
            <a:r>
              <a:rPr lang="en-US" b="1" dirty="0"/>
              <a:t> (</a:t>
            </a:r>
            <a:r>
              <a:rPr lang="en-US" b="1" i="1" dirty="0"/>
              <a:t>Plan Deployment)</a:t>
            </a:r>
          </a:p>
          <a:p>
            <a:pPr marL="88900" indent="0" algn="just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menyiapkan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</a:t>
            </a:r>
          </a:p>
          <a:p>
            <a:pPr marL="88900" indent="0" algn="just">
              <a:buNone/>
            </a:pPr>
            <a:endParaRPr lang="en-US" b="1" i="1" dirty="0"/>
          </a:p>
          <a:p>
            <a:pPr marL="88900" indent="0" algn="just">
              <a:buNone/>
            </a:pPr>
            <a:r>
              <a:rPr lang="en-US" b="1" dirty="0"/>
              <a:t>2.  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/>
              <a:t>Laporan</a:t>
            </a:r>
            <a:r>
              <a:rPr lang="en-US" b="1" dirty="0"/>
              <a:t> </a:t>
            </a:r>
            <a:r>
              <a:rPr lang="en-US" b="1" dirty="0" err="1"/>
              <a:t>Akhir</a:t>
            </a:r>
            <a:r>
              <a:rPr lang="en-US" b="1" dirty="0"/>
              <a:t> (</a:t>
            </a:r>
            <a:r>
              <a:rPr lang="en-US" b="1" i="1" dirty="0"/>
              <a:t>Produce Final Report</a:t>
            </a:r>
            <a:r>
              <a:rPr lang="en-US" b="1" dirty="0"/>
              <a:t>) </a:t>
            </a:r>
          </a:p>
          <a:p>
            <a:pPr marL="88900" indent="0" algn="just">
              <a:buNone/>
            </a:pP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final, poster, file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code.</a:t>
            </a:r>
          </a:p>
          <a:p>
            <a:pPr marL="88900" indent="0" algn="just">
              <a:buNone/>
            </a:pPr>
            <a:endParaRPr lang="en-US" b="1" i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813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>
            <a:spLocks noGrp="1"/>
          </p:cNvSpPr>
          <p:nvPr>
            <p:ph type="ctrTitle" idx="4294967295"/>
          </p:nvPr>
        </p:nvSpPr>
        <p:spPr>
          <a:xfrm>
            <a:off x="899592" y="2102835"/>
            <a:ext cx="3158100" cy="93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Terimakasih </a:t>
            </a:r>
            <a:endParaRPr sz="7200" dirty="0"/>
          </a:p>
        </p:txBody>
      </p:sp>
      <p:sp>
        <p:nvSpPr>
          <p:cNvPr id="412" name="Google Shape;412;p3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5698675" y="1712225"/>
            <a:ext cx="1861301" cy="171902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Menettukan</a:t>
            </a:r>
            <a:r>
              <a:rPr lang="en-GB" dirty="0"/>
              <a:t> </a:t>
            </a:r>
            <a:r>
              <a:rPr lang="en-GB" dirty="0" err="1"/>
              <a:t>Tujuan</a:t>
            </a:r>
            <a:r>
              <a:rPr lang="en-GB" dirty="0"/>
              <a:t> </a:t>
            </a:r>
            <a:r>
              <a:rPr lang="en-GB" dirty="0" err="1"/>
              <a:t>Bisnis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99592" y="1506350"/>
            <a:ext cx="7217699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lvl="0" indent="0" algn="just"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klaster-klaster</a:t>
            </a:r>
            <a:r>
              <a:rPr lang="en-US" dirty="0"/>
              <a:t> </a:t>
            </a:r>
            <a:r>
              <a:rPr lang="en-US" dirty="0" err="1"/>
              <a:t>Ekspor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Negara India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K-means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klaster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Menilai</a:t>
            </a:r>
            <a:r>
              <a:rPr lang="en-GB" dirty="0"/>
              <a:t> </a:t>
            </a:r>
            <a:r>
              <a:rPr lang="en-GB" dirty="0" err="1"/>
              <a:t>Situasi</a:t>
            </a:r>
            <a:r>
              <a:rPr lang="en-GB" dirty="0"/>
              <a:t> (Assess The Situation)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175" y="1506350"/>
            <a:ext cx="6426300" cy="2937608"/>
          </a:xfrm>
        </p:spPr>
        <p:txBody>
          <a:bodyPr/>
          <a:lstStyle/>
          <a:p>
            <a:pPr marL="88900" indent="0">
              <a:buNone/>
            </a:pPr>
            <a:r>
              <a:rPr lang="en-US" sz="1800" dirty="0" err="1"/>
              <a:t>Ekspor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/>
              <a:t>menurut</a:t>
            </a:r>
            <a:r>
              <a:rPr lang="en-US" sz="1800" dirty="0"/>
              <a:t> </a:t>
            </a:r>
            <a:r>
              <a:rPr lang="en-US" sz="1800" dirty="0" err="1"/>
              <a:t>negara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di India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berkaitan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suasana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ekspor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/>
              <a:t>menurut</a:t>
            </a:r>
            <a:r>
              <a:rPr lang="en-US" sz="1800" dirty="0"/>
              <a:t> </a:t>
            </a:r>
            <a:r>
              <a:rPr lang="en-US" sz="1800" dirty="0" err="1"/>
              <a:t>negara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. </a:t>
            </a:r>
            <a:r>
              <a:rPr lang="en-US" sz="1800" dirty="0" err="1"/>
              <a:t>Pencatatan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berupa</a:t>
            </a:r>
            <a:r>
              <a:rPr lang="en-US" sz="1800" dirty="0"/>
              <a:t> </a:t>
            </a:r>
            <a:r>
              <a:rPr lang="en-US" sz="1800" i="1" dirty="0"/>
              <a:t>value</a:t>
            </a:r>
            <a:r>
              <a:rPr lang="en-US" sz="1800" dirty="0"/>
              <a:t> (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uang</a:t>
            </a:r>
            <a:r>
              <a:rPr lang="en-US" sz="1800" dirty="0"/>
              <a:t>)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i="1" dirty="0"/>
              <a:t>quantity </a:t>
            </a:r>
            <a:r>
              <a:rPr lang="en-US" sz="1800" dirty="0"/>
              <a:t>(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)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ekspor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/>
              <a:t>menurut</a:t>
            </a:r>
            <a:r>
              <a:rPr lang="en-US" sz="1800" dirty="0"/>
              <a:t> </a:t>
            </a:r>
            <a:r>
              <a:rPr lang="en-US" sz="1800" dirty="0" err="1"/>
              <a:t>negara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India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manajemen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pengolahan</a:t>
            </a:r>
            <a:r>
              <a:rPr lang="en-US" sz="1800" dirty="0"/>
              <a:t> data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jalannya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proses </a:t>
            </a:r>
            <a:r>
              <a:rPr lang="en-US" sz="1800" dirty="0" err="1"/>
              <a:t>administrasi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operasional</a:t>
            </a:r>
            <a:r>
              <a:rPr lang="en-US" sz="1800" dirty="0"/>
              <a:t> </a:t>
            </a:r>
            <a:r>
              <a:rPr lang="en-US" sz="1800" dirty="0" err="1"/>
              <a:t>ekspor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negara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. </a:t>
            </a: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215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771550"/>
            <a:ext cx="6712961" cy="396300"/>
          </a:xfrm>
        </p:spPr>
        <p:txBody>
          <a:bodyPr/>
          <a:lstStyle/>
          <a:p>
            <a:r>
              <a:rPr lang="en-GB" sz="3200" dirty="0"/>
              <a:t>2. </a:t>
            </a:r>
            <a:r>
              <a:rPr lang="en-GB" sz="3200" dirty="0" err="1"/>
              <a:t>Menentukan</a:t>
            </a:r>
            <a:r>
              <a:rPr lang="en-GB" sz="3200" dirty="0"/>
              <a:t> </a:t>
            </a:r>
            <a:r>
              <a:rPr lang="en-GB" sz="3200" dirty="0" err="1"/>
              <a:t>Tujuan</a:t>
            </a:r>
            <a:r>
              <a:rPr lang="en-GB" sz="3200" dirty="0"/>
              <a:t> Data Mining (Determine the data mining goals)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600" y="1506350"/>
            <a:ext cx="6984775" cy="2840400"/>
          </a:xfrm>
        </p:spPr>
        <p:txBody>
          <a:bodyPr/>
          <a:lstStyle/>
          <a:p>
            <a:pPr marL="88900" indent="0">
              <a:buNone/>
            </a:pPr>
            <a:r>
              <a:rPr lang="en-US" sz="2400" dirty="0" err="1"/>
              <a:t>Tujuan</a:t>
            </a:r>
            <a:r>
              <a:rPr lang="en-US" sz="2400" dirty="0"/>
              <a:t> data mining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menggali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(</a:t>
            </a:r>
            <a:r>
              <a:rPr lang="en-US" sz="2400" i="1" dirty="0"/>
              <a:t>discovering knowledge</a:t>
            </a:r>
            <a:r>
              <a:rPr lang="en-US" sz="2400" dirty="0"/>
              <a:t>)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i="1" dirty="0"/>
              <a:t>clustering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mengelompokkan</a:t>
            </a:r>
            <a:r>
              <a:rPr lang="en-US" sz="2400" dirty="0"/>
              <a:t> data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(</a:t>
            </a:r>
            <a:r>
              <a:rPr lang="en-US" sz="2400" i="1" dirty="0"/>
              <a:t>cluster</a:t>
            </a:r>
            <a:r>
              <a:rPr lang="en-US" sz="2400" dirty="0"/>
              <a:t>), </a:t>
            </a:r>
            <a:r>
              <a:rPr lang="en-US" sz="2400" dirty="0" err="1"/>
              <a:t>sehingga</a:t>
            </a:r>
            <a:r>
              <a:rPr lang="en-US" sz="2400" dirty="0"/>
              <a:t> data yang </a:t>
            </a:r>
            <a:r>
              <a:rPr lang="en-US" sz="2400" dirty="0" err="1"/>
              <a:t>berada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kemiripan</a:t>
            </a:r>
            <a:r>
              <a:rPr lang="en-US" sz="2400" dirty="0"/>
              <a:t> yang </a:t>
            </a:r>
            <a:r>
              <a:rPr lang="en-US" sz="2400" dirty="0" err="1"/>
              <a:t>maksimum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data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cluster </a:t>
            </a:r>
            <a:r>
              <a:rPr lang="en-US" sz="2400" dirty="0"/>
              <a:t>yang lain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kemiripan</a:t>
            </a:r>
            <a:r>
              <a:rPr lang="en-US" sz="2400" dirty="0"/>
              <a:t> yang minimum.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237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835696" y="1851670"/>
            <a:ext cx="5597100" cy="174947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Understanding</a:t>
            </a:r>
            <a:br>
              <a:rPr lang="en-GB" dirty="0"/>
            </a:b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2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230007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>
            <a:spLocks noGrp="1"/>
          </p:cNvSpPr>
          <p:nvPr>
            <p:ph type="body" idx="1"/>
          </p:nvPr>
        </p:nvSpPr>
        <p:spPr>
          <a:xfrm>
            <a:off x="1188174" y="1506350"/>
            <a:ext cx="6631137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2400" dirty="0"/>
              <a:t>.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data </a:t>
            </a:r>
            <a:r>
              <a:rPr lang="en-US" sz="2400" dirty="0" err="1"/>
              <a:t>ekspor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 </a:t>
            </a:r>
            <a:r>
              <a:rPr lang="en-US" sz="2400" dirty="0" err="1"/>
              <a:t>negara</a:t>
            </a:r>
            <a:r>
              <a:rPr lang="en-US" sz="2400" dirty="0"/>
              <a:t> India </a:t>
            </a:r>
            <a:r>
              <a:rPr lang="en-US" sz="2400" dirty="0" err="1"/>
              <a:t>tahun</a:t>
            </a:r>
            <a:r>
              <a:rPr lang="en-US" sz="2400" dirty="0"/>
              <a:t> 2016-2017 </a:t>
            </a:r>
            <a:r>
              <a:rPr lang="en-US" sz="2400" dirty="0" err="1"/>
              <a:t>melalui</a:t>
            </a:r>
            <a:r>
              <a:rPr lang="en-US" sz="2400" dirty="0"/>
              <a:t> situs </a:t>
            </a:r>
            <a:r>
              <a:rPr lang="en-US" sz="2400" i="1" u="sng" dirty="0">
                <a:hlinkClick r:id="rId3"/>
              </a:rPr>
              <a:t>https://www.kaggle.com/rajanand/import-and-export-by-india?select=PC_Export_2016_2017.csv</a:t>
            </a:r>
            <a:r>
              <a:rPr lang="en-US" sz="2400" i="1" dirty="0"/>
              <a:t> </a:t>
            </a:r>
            <a:r>
              <a:rPr lang="en-US" sz="2400" dirty="0"/>
              <a:t>yang </a:t>
            </a:r>
            <a:r>
              <a:rPr lang="en-US" sz="2400" dirty="0" err="1"/>
              <a:t>dipublikasi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Rajanand</a:t>
            </a:r>
            <a:r>
              <a:rPr lang="en-US" sz="2400" dirty="0"/>
              <a:t> </a:t>
            </a:r>
            <a:r>
              <a:rPr lang="en-US" sz="2400" dirty="0" err="1"/>
              <a:t>IIangovan</a:t>
            </a:r>
            <a:r>
              <a:rPr lang="en-US" sz="2400" dirty="0"/>
              <a:t>.</a:t>
            </a:r>
            <a:endParaRPr lang="en-GB" sz="2400" dirty="0"/>
          </a:p>
          <a:p>
            <a:pPr marL="0" lvl="0" indent="0" algn="just">
              <a:buNone/>
            </a:pPr>
            <a:endParaRPr sz="2400" dirty="0"/>
          </a:p>
        </p:txBody>
      </p:sp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1043608" y="915566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 err="1"/>
              <a:t>Mengumpulkan</a:t>
            </a:r>
            <a:r>
              <a:rPr lang="en-US" dirty="0"/>
              <a:t> Data </a:t>
            </a:r>
            <a:r>
              <a:rPr lang="en-US" dirty="0" err="1"/>
              <a:t>Awal</a:t>
            </a:r>
            <a:r>
              <a:rPr lang="en-US" dirty="0"/>
              <a:t> (</a:t>
            </a:r>
            <a:r>
              <a:rPr lang="en-US" i="1" dirty="0"/>
              <a:t>Collect the Initial Data</a:t>
            </a:r>
            <a:r>
              <a:rPr lang="en-US" dirty="0"/>
              <a:t>)</a:t>
            </a: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843558"/>
            <a:ext cx="6426300" cy="23634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 err="1"/>
              <a:t>Mendeskripsikan</a:t>
            </a:r>
            <a:r>
              <a:rPr lang="en-US" dirty="0"/>
              <a:t> Data (</a:t>
            </a:r>
            <a:r>
              <a:rPr lang="en-US" i="1" dirty="0"/>
              <a:t>Describe the Data</a:t>
            </a:r>
            <a:r>
              <a:rPr lang="en-US" dirty="0"/>
              <a:t>)</a:t>
            </a: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99592" y="1506349"/>
            <a:ext cx="7217699" cy="31439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lvl="0" indent="0" algn="just">
              <a:buNone/>
            </a:pPr>
            <a:r>
              <a:rPr lang="en-US" sz="2400" dirty="0" err="1"/>
              <a:t>Tahapan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tahap</a:t>
            </a:r>
            <a:r>
              <a:rPr lang="en-US" sz="2400" dirty="0"/>
              <a:t> </a:t>
            </a:r>
            <a:r>
              <a:rPr lang="en-US" sz="2400" dirty="0" err="1"/>
              <a:t>membiasakan</a:t>
            </a:r>
            <a:r>
              <a:rPr lang="en-US" sz="2400" dirty="0"/>
              <a:t> </a:t>
            </a:r>
            <a:r>
              <a:rPr lang="en-US" sz="2400" dirty="0" err="1"/>
              <a:t>diri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data-data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dikumpulkan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berusaha</a:t>
            </a:r>
            <a:r>
              <a:rPr lang="en-US" sz="2400" dirty="0"/>
              <a:t> </a:t>
            </a:r>
            <a:r>
              <a:rPr lang="en-US" sz="2400" dirty="0" err="1"/>
              <a:t>menemukan</a:t>
            </a:r>
            <a:r>
              <a:rPr lang="en-US" sz="2400" dirty="0"/>
              <a:t> </a:t>
            </a:r>
            <a:r>
              <a:rPr lang="en-US" sz="2400" dirty="0" err="1"/>
              <a:t>wawasan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didapatkan</a:t>
            </a:r>
            <a:r>
              <a:rPr lang="en-US" sz="2400" dirty="0"/>
              <a:t>.</a:t>
            </a:r>
            <a:endParaRPr sz="2400"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833014"/>
      </p:ext>
    </p:extLst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676</Words>
  <Application>Microsoft Office PowerPoint</Application>
  <PresentationFormat>On-screen Show (16:9)</PresentationFormat>
  <Paragraphs>107</Paragraphs>
  <Slides>35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Nunito</vt:lpstr>
      <vt:lpstr>Wingdings</vt:lpstr>
      <vt:lpstr>Amatic SC</vt:lpstr>
      <vt:lpstr>Calibri</vt:lpstr>
      <vt:lpstr>Curio template</vt:lpstr>
      <vt:lpstr> Proyek Penambangan Data   Clustering Pada Ekspor Barang  Menggunakan Algoritma K-Means   oleh:  12s17008 Rezky Simanjuntak 12s17060 Siti Manurung 12S17061 Mega Christy Silalahi </vt:lpstr>
      <vt:lpstr>Outline</vt:lpstr>
      <vt:lpstr>Business Understanding</vt:lpstr>
      <vt:lpstr>Menettukan Tujuan Bisnis </vt:lpstr>
      <vt:lpstr>Menilai Situasi (Assess The Situation)</vt:lpstr>
      <vt:lpstr>2. Menentukan Tujuan Data Mining (Determine the data mining goals)</vt:lpstr>
      <vt:lpstr>Data Understanding </vt:lpstr>
      <vt:lpstr>Mengumpulkan Data Awal (Collect the Initial Data) </vt:lpstr>
      <vt:lpstr>Mendeskripsikan Data (Describe the Data) </vt:lpstr>
      <vt:lpstr>Mengeksplorasi Data (Explore the Data) </vt:lpstr>
      <vt:lpstr>Memverifikasi Kualitas Data (Verify Data Quality) </vt:lpstr>
      <vt:lpstr>Data Preparation</vt:lpstr>
      <vt:lpstr>Data Preparation</vt:lpstr>
      <vt:lpstr>Tahapan data preperation</vt:lpstr>
      <vt:lpstr>Tahapan data preperation</vt:lpstr>
      <vt:lpstr>MODELLING</vt:lpstr>
      <vt:lpstr>Modelling</vt:lpstr>
      <vt:lpstr>Menentukan Teknik (Select Modeling Technique)</vt:lpstr>
      <vt:lpstr>Membangun Model (Build Model)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</vt:lpstr>
      <vt:lpstr>EVALUATION</vt:lpstr>
      <vt:lpstr>EVALUATION</vt:lpstr>
      <vt:lpstr>EVALUATION</vt:lpstr>
      <vt:lpstr>        Deployment</vt:lpstr>
      <vt:lpstr>Deployment</vt:lpstr>
      <vt:lpstr>Deployment</vt:lpstr>
      <vt:lpstr>Terimakasih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 AUDIT OPERASIONAL TI 12S17061 Mega Christy Silalahi</dc:title>
  <dc:creator>MEGA SILALAHI</dc:creator>
  <cp:lastModifiedBy>MEGA SILALAHI</cp:lastModifiedBy>
  <cp:revision>20</cp:revision>
  <dcterms:modified xsi:type="dcterms:W3CDTF">2021-01-04T14:51:04Z</dcterms:modified>
</cp:coreProperties>
</file>