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64" r:id="rId2"/>
    <p:sldId id="475" r:id="rId3"/>
    <p:sldId id="474" r:id="rId4"/>
    <p:sldId id="467" r:id="rId5"/>
    <p:sldId id="476" r:id="rId6"/>
    <p:sldId id="477" r:id="rId7"/>
    <p:sldId id="478" r:id="rId8"/>
    <p:sldId id="479" r:id="rId9"/>
    <p:sldId id="481" r:id="rId10"/>
    <p:sldId id="482" r:id="rId11"/>
    <p:sldId id="520" r:id="rId12"/>
    <p:sldId id="523" r:id="rId13"/>
    <p:sldId id="483" r:id="rId14"/>
    <p:sldId id="505" r:id="rId15"/>
    <p:sldId id="484" r:id="rId16"/>
    <p:sldId id="506" r:id="rId17"/>
    <p:sldId id="494" r:id="rId18"/>
    <p:sldId id="525" r:id="rId19"/>
    <p:sldId id="526" r:id="rId20"/>
    <p:sldId id="527" r:id="rId21"/>
    <p:sldId id="528" r:id="rId22"/>
    <p:sldId id="524" r:id="rId23"/>
    <p:sldId id="485" r:id="rId24"/>
    <p:sldId id="511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43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4" autoAdjust="0"/>
    <p:restoredTop sz="50000" autoAdjust="0"/>
  </p:normalViewPr>
  <p:slideViewPr>
    <p:cSldViewPr>
      <p:cViewPr varScale="1">
        <p:scale>
          <a:sx n="43" d="100"/>
          <a:sy n="43" d="100"/>
        </p:scale>
        <p:origin x="25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357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6D0CD-A342-4A2F-A0D9-41386CDB9D39}" type="datetimeFigureOut">
              <a:rPr lang="fr-FR" smtClean="0"/>
              <a:pPr/>
              <a:t>22/01/2017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5BF9E-5993-4F5F-A2C8-B6BC3D58909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5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78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7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5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598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88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92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2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303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8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187624" y="3753247"/>
            <a:ext cx="6889576" cy="3207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r">
              <a:buNone/>
              <a:defRPr sz="2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the name of the speaker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34888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49055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34888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49055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4146030"/>
            <a:ext cx="6912768" cy="2880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buNone/>
              <a:defRPr kumimoji="0" lang="en-US" sz="14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the date and location of speech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16632"/>
            <a:ext cx="8712968" cy="1008112"/>
          </a:xfrm>
        </p:spPr>
        <p:txBody>
          <a:bodyPr anchor="ctr" anchorCtr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kumimoji="0" lang="en-US" dirty="0"/>
              <a:t>Click to edit slide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536" y="6375608"/>
            <a:ext cx="1152128" cy="36576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691680" y="6375608"/>
            <a:ext cx="40324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16632"/>
            <a:ext cx="8712968" cy="1008112"/>
          </a:xfrm>
        </p:spPr>
        <p:txBody>
          <a:bodyPr anchor="ctr" anchorCtr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kumimoji="0" lang="en-US" dirty="0"/>
              <a:t>Outline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0"/>
          </p:nvPr>
        </p:nvSpPr>
        <p:spPr>
          <a:xfrm>
            <a:off x="179512" y="1340768"/>
            <a:ext cx="8712968" cy="4896544"/>
          </a:xfrm>
        </p:spPr>
        <p:txBody>
          <a:bodyPr/>
          <a:lstStyle/>
          <a:p>
            <a:r>
              <a:rPr lang="it-IT"/>
              <a:t>Fare clic sull'icona per aggiungere un elemento grafico SmartArt</a:t>
            </a:r>
            <a:endParaRPr lang="fr-FR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95536" y="6375608"/>
            <a:ext cx="1152128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9632" y="3717032"/>
            <a:ext cx="6858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the title of this part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2"/>
          </a:solidFill>
          <a:ln w="6350" cap="rnd" cmpd="sng" algn="ctr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dirty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40152" y="4365104"/>
            <a:ext cx="11655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95536" y="6375608"/>
            <a:ext cx="1152128" cy="36576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536" y="6375608"/>
            <a:ext cx="1152128" cy="36576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63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>
                <a:solidFill>
                  <a:srgbClr val="464653"/>
                </a:solidFill>
              </a:rPr>
              <a:t>26/03/2010</a:t>
            </a:r>
            <a:endParaRPr lang="it-IT">
              <a:solidFill>
                <a:srgbClr val="464653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>
                <a:solidFill>
                  <a:srgbClr val="464653"/>
                </a:solidFill>
              </a:rPr>
              <a:t>Corso di Fondamenti di Sicurezza nelle Reti</a:t>
            </a:r>
            <a:endParaRPr lang="it-IT">
              <a:solidFill>
                <a:srgbClr val="464653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‹#›</a:t>
            </a:fld>
            <a:endParaRPr lang="it-IT">
              <a:solidFill>
                <a:srgbClr val="46465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6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79512" y="116632"/>
            <a:ext cx="8712968" cy="1008112"/>
          </a:xfrm>
          <a:prstGeom prst="roundRect">
            <a:avLst>
              <a:gd name="adj" fmla="val 25317"/>
            </a:avLst>
          </a:prstGeom>
          <a:solidFill>
            <a:schemeClr val="bg1"/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179512" y="6360064"/>
            <a:ext cx="8784976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dirty="0"/>
              <a:t>Click to edit slide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/>
              <a:t>Secondo livello</a:t>
            </a:r>
          </a:p>
          <a:p>
            <a:pPr lvl="2" eaLnBrk="1" latinLnBrk="0" hangingPunct="1"/>
            <a:r>
              <a:rPr kumimoji="0" lang="it-IT" dirty="0"/>
              <a:t>Terzo livello</a:t>
            </a:r>
          </a:p>
          <a:p>
            <a:pPr lvl="3" eaLnBrk="1" latinLnBrk="0" hangingPunct="1"/>
            <a:r>
              <a:rPr kumimoji="0" lang="it-IT" dirty="0"/>
              <a:t>Quarto livello</a:t>
            </a:r>
          </a:p>
          <a:p>
            <a:pPr lvl="4" eaLnBrk="1" latinLnBrk="0" hangingPunct="1"/>
            <a:r>
              <a:rPr kumimoji="0" lang="it-IT" dirty="0"/>
              <a:t>Quinto livello</a:t>
            </a:r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288261" y="6474563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 bwMode="gray">
          <a:xfrm>
            <a:off x="5940152" y="6375608"/>
            <a:ext cx="2756992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Claudio </a:t>
            </a:r>
            <a:r>
              <a:rPr lang="en-US" dirty="0" err="1" smtClean="0"/>
              <a:t>Ardagna</a:t>
            </a:r>
            <a:r>
              <a:rPr lang="en-US" dirty="0" smtClean="0"/>
              <a:t>, Patrizio </a:t>
            </a:r>
            <a:r>
              <a:rPr lang="en-US" dirty="0" err="1" smtClean="0"/>
              <a:t>Tufarolo</a:t>
            </a:r>
            <a:endParaRPr lang="en-US" dirty="0"/>
          </a:p>
        </p:txBody>
      </p:sp>
      <p:sp>
        <p:nvSpPr>
          <p:cNvPr id="14" name="Footer Placeholder 2"/>
          <p:cNvSpPr txBox="1">
            <a:spLocks/>
          </p:cNvSpPr>
          <p:nvPr userDrawn="1"/>
        </p:nvSpPr>
        <p:spPr bwMode="gray">
          <a:xfrm>
            <a:off x="2915816" y="6372861"/>
            <a:ext cx="2756992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Laboratorio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Reti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Calcolatori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536" y="6375608"/>
            <a:ext cx="1152128" cy="36576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6" r:id="rId2"/>
    <p:sldLayoutId id="2147483662" r:id="rId3"/>
    <p:sldLayoutId id="2147483663" r:id="rId4"/>
    <p:sldLayoutId id="2147483665" r:id="rId5"/>
    <p:sldLayoutId id="2147483667" r:id="rId6"/>
    <p:sldLayoutId id="2147483669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3200" kern="1200" baseline="0" dirty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489845"/>
            <a:ext cx="6858000" cy="990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 fontScale="90000"/>
          </a:bodyPr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Lezione Lab 1:</a:t>
            </a:r>
            <a:br>
              <a:rPr lang="it-IT" altLang="it-IT" dirty="0" smtClean="0">
                <a:ea typeface="ＭＳ Ｐゴシック" panose="020B0600070205080204" pitchFamily="34" charset="-128"/>
              </a:rPr>
            </a:br>
            <a:r>
              <a:rPr lang="it-IT" altLang="it-IT" dirty="0" err="1" smtClean="0">
                <a:ea typeface="ＭＳ Ｐゴシック" panose="020B0600070205080204" pitchFamily="34" charset="-128"/>
              </a:rPr>
              <a:t>Packet</a:t>
            </a:r>
            <a:r>
              <a:rPr lang="it-IT" altLang="it-IT" dirty="0" smtClean="0">
                <a:ea typeface="ＭＳ Ｐゴシック" panose="020B0600070205080204" pitchFamily="34" charset="-128"/>
              </a:rPr>
              <a:t> </a:t>
            </a:r>
            <a:r>
              <a:rPr lang="it-IT" altLang="it-IT" dirty="0" err="1" smtClean="0">
                <a:ea typeface="ＭＳ Ｐゴシック" panose="020B0600070205080204" pitchFamily="34" charset="-128"/>
              </a:rPr>
              <a:t>Filtering</a:t>
            </a:r>
            <a:r>
              <a:rPr lang="it-IT" altLang="it-IT" dirty="0" smtClean="0">
                <a:ea typeface="ＭＳ Ｐゴシック" panose="020B0600070205080204" pitchFamily="34" charset="-128"/>
              </a:rPr>
              <a:t>:</a:t>
            </a:r>
            <a:br>
              <a:rPr lang="it-IT" altLang="it-IT" dirty="0" smtClean="0">
                <a:ea typeface="ＭＳ Ｐゴシック" panose="020B0600070205080204" pitchFamily="34" charset="-128"/>
              </a:rPr>
            </a:br>
            <a:r>
              <a:rPr lang="it-IT" altLang="it-IT" dirty="0" err="1" smtClean="0">
                <a:ea typeface="ＭＳ Ｐゴシック" panose="020B0600070205080204" pitchFamily="34" charset="-128"/>
              </a:rPr>
              <a:t>Netfilter</a:t>
            </a:r>
            <a:r>
              <a:rPr lang="it-IT" altLang="it-IT" dirty="0">
                <a:ea typeface="ＭＳ Ｐゴシック" panose="020B0600070205080204" pitchFamily="34" charset="-128"/>
              </a:rPr>
              <a:t> </a:t>
            </a:r>
            <a:r>
              <a:rPr lang="it-IT" altLang="it-IT" dirty="0" smtClean="0">
                <a:ea typeface="ＭＳ Ｐゴシック" panose="020B0600070205080204" pitchFamily="34" charset="-128"/>
              </a:rPr>
              <a:t>&amp; IPTABLES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Marco </a:t>
            </a:r>
            <a:r>
              <a:rPr lang="fr-FR" dirty="0" err="1" smtClean="0"/>
              <a:t>Anisetti</a:t>
            </a:r>
            <a:r>
              <a:rPr lang="fr-FR" dirty="0" smtClean="0"/>
              <a:t> e Filippo </a:t>
            </a:r>
            <a:r>
              <a:rPr lang="fr-FR" dirty="0" err="1" smtClean="0"/>
              <a:t>Gaudenzi</a:t>
            </a:r>
            <a:r>
              <a:rPr lang="fr-FR" dirty="0" smtClean="0"/>
              <a:t>– </a:t>
            </a:r>
            <a:r>
              <a:rPr lang="fr-FR" dirty="0" err="1"/>
              <a:t>Università</a:t>
            </a:r>
            <a:r>
              <a:rPr lang="fr-FR" dirty="0"/>
              <a:t> </a:t>
            </a:r>
            <a:r>
              <a:rPr lang="fr-FR" dirty="0" err="1"/>
              <a:t>degli</a:t>
            </a:r>
            <a:r>
              <a:rPr lang="fr-FR" dirty="0"/>
              <a:t> </a:t>
            </a:r>
            <a:r>
              <a:rPr lang="fr-FR" dirty="0" err="1"/>
              <a:t>Studi</a:t>
            </a:r>
            <a:r>
              <a:rPr lang="fr-FR" dirty="0"/>
              <a:t> di Milano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Insegnamento di </a:t>
            </a:r>
            <a:r>
              <a:rPr lang="it-IT" dirty="0" smtClean="0"/>
              <a:t>Laboratorio di Sicurezza delle Reti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Permette di evitare il tracciamento della connessione, qualora si desideri avere un filtraggio </a:t>
            </a:r>
            <a:r>
              <a:rPr lang="it-IT" dirty="0" err="1" smtClean="0"/>
              <a:t>stateless</a:t>
            </a:r>
            <a:r>
              <a:rPr lang="it-IT" dirty="0" smtClean="0"/>
              <a:t>.</a:t>
            </a:r>
          </a:p>
          <a:p>
            <a:r>
              <a:rPr lang="it-IT" dirty="0" smtClean="0"/>
              <a:t>Ha due sole </a:t>
            </a:r>
            <a:r>
              <a:rPr lang="it-IT" dirty="0" err="1" smtClean="0"/>
              <a:t>chain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Prerouting</a:t>
            </a:r>
            <a:endParaRPr lang="it-IT" dirty="0" smtClean="0"/>
          </a:p>
          <a:p>
            <a:pPr lvl="1"/>
            <a:r>
              <a:rPr lang="it-IT" dirty="0" smtClean="0"/>
              <a:t>Output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Netfilter</a:t>
            </a:r>
            <a:r>
              <a:rPr lang="it-IT" dirty="0" smtClean="0"/>
              <a:t> – tabella </a:t>
            </a:r>
            <a:r>
              <a:rPr lang="it-IT" dirty="0" err="1"/>
              <a:t>r</a:t>
            </a:r>
            <a:r>
              <a:rPr lang="it-IT" dirty="0" err="1" smtClean="0"/>
              <a:t>aw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1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Tabelle </a:t>
            </a:r>
            <a:r>
              <a:rPr lang="it-IT" dirty="0" err="1" smtClean="0"/>
              <a:t>Netfilter</a:t>
            </a:r>
            <a:r>
              <a:rPr lang="it-IT" dirty="0" smtClean="0"/>
              <a:t>: esempio tabella </a:t>
            </a:r>
            <a:r>
              <a:rPr lang="it-IT" dirty="0" err="1" smtClean="0"/>
              <a:t>filter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33"/>
          <a:stretch/>
        </p:blipFill>
        <p:spPr>
          <a:xfrm>
            <a:off x="457200" y="1272830"/>
            <a:ext cx="8229600" cy="46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772816"/>
            <a:ext cx="5941237" cy="26642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Netfilter</a:t>
            </a:r>
            <a:r>
              <a:rPr lang="en-US" dirty="0" smtClean="0"/>
              <a:t> </a:t>
            </a:r>
            <a:r>
              <a:rPr lang="en-US" dirty="0" err="1" smtClean="0"/>
              <a:t>funzionamento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5263" y="1556792"/>
            <a:ext cx="35072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Prerequisito</a:t>
            </a:r>
            <a:r>
              <a:rPr lang="en-US" dirty="0" smtClean="0"/>
              <a:t>: I </a:t>
            </a:r>
            <a:r>
              <a:rPr lang="en-US" dirty="0" err="1"/>
              <a:t>p</a:t>
            </a:r>
            <a:r>
              <a:rPr lang="en-US" dirty="0" err="1" smtClean="0"/>
              <a:t>acchetti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passto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di </a:t>
            </a:r>
            <a:r>
              <a:rPr lang="en-US" dirty="0" err="1" smtClean="0"/>
              <a:t>sanità</a:t>
            </a:r>
            <a:endParaRPr lang="en-US" dirty="0" smtClean="0"/>
          </a:p>
          <a:p>
            <a:r>
              <a:rPr lang="en-US" b="1" dirty="0" smtClean="0"/>
              <a:t>[1]: </a:t>
            </a:r>
            <a:r>
              <a:rPr lang="en-US" dirty="0" smtClean="0"/>
              <a:t>NF_IP_PRE_ROUTING, </a:t>
            </a:r>
            <a:r>
              <a:rPr lang="en-US" dirty="0" err="1" smtClean="0"/>
              <a:t>fase</a:t>
            </a:r>
            <a:r>
              <a:rPr lang="en-US" dirty="0" smtClean="0"/>
              <a:t> prima del routing</a:t>
            </a:r>
          </a:p>
          <a:p>
            <a:r>
              <a:rPr lang="en-US" b="1" dirty="0" smtClean="0"/>
              <a:t>[2]: </a:t>
            </a:r>
            <a:r>
              <a:rPr lang="en-US" dirty="0" smtClean="0"/>
              <a:t>NF_IP_LOCAL_IN,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pacchetto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destinato</a:t>
            </a:r>
            <a:r>
              <a:rPr lang="en-US" dirty="0" smtClean="0"/>
              <a:t> al </a:t>
            </a:r>
            <a:r>
              <a:rPr lang="en-US" dirty="0" err="1" smtClean="0"/>
              <a:t>processo</a:t>
            </a:r>
            <a:r>
              <a:rPr lang="en-US" dirty="0" smtClean="0"/>
              <a:t> locale</a:t>
            </a:r>
          </a:p>
          <a:p>
            <a:r>
              <a:rPr lang="en-US" b="1" dirty="0" smtClean="0"/>
              <a:t>[3]: </a:t>
            </a:r>
            <a:r>
              <a:rPr lang="en-US" dirty="0" smtClean="0"/>
              <a:t>se </a:t>
            </a:r>
            <a:r>
              <a:rPr lang="en-US" dirty="0" err="1" smtClean="0"/>
              <a:t>destinato</a:t>
            </a:r>
            <a:r>
              <a:rPr lang="en-US" dirty="0" smtClean="0"/>
              <a:t> a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vieni</a:t>
            </a:r>
            <a:r>
              <a:rPr lang="en-US" dirty="0" smtClean="0"/>
              <a:t> </a:t>
            </a:r>
            <a:r>
              <a:rPr lang="en-US" dirty="0" err="1" smtClean="0"/>
              <a:t>passato</a:t>
            </a:r>
            <a:r>
              <a:rPr lang="en-US" dirty="0" smtClean="0"/>
              <a:t> a NF_IP_FORWARD</a:t>
            </a:r>
          </a:p>
          <a:p>
            <a:r>
              <a:rPr lang="en-US" b="1" dirty="0" smtClean="0"/>
              <a:t>[4]: </a:t>
            </a:r>
            <a:r>
              <a:rPr lang="en-US" dirty="0" smtClean="0"/>
              <a:t>prima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immerso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rete/</a:t>
            </a:r>
            <a:r>
              <a:rPr lang="en-US" dirty="0" err="1" smtClean="0"/>
              <a:t>cavo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processato</a:t>
            </a:r>
            <a:r>
              <a:rPr lang="en-US" dirty="0" smtClean="0"/>
              <a:t> </a:t>
            </a:r>
            <a:r>
              <a:rPr lang="en-US" dirty="0" err="1" smtClean="0"/>
              <a:t>dall’hook</a:t>
            </a:r>
            <a:r>
              <a:rPr lang="en-US" dirty="0" smtClean="0"/>
              <a:t> NF_IP_POST_ROUTING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263" y="5517232"/>
            <a:ext cx="321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[5]: </a:t>
            </a:r>
            <a:r>
              <a:rPr lang="en-US" dirty="0" smtClean="0"/>
              <a:t> </a:t>
            </a:r>
            <a:r>
              <a:rPr lang="en-US" dirty="0" err="1" smtClean="0"/>
              <a:t>applicato</a:t>
            </a:r>
            <a:r>
              <a:rPr lang="en-US" dirty="0" smtClean="0"/>
              <a:t> solo 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pacchetti</a:t>
            </a:r>
            <a:r>
              <a:rPr lang="en-US" dirty="0" smtClean="0"/>
              <a:t> </a:t>
            </a:r>
            <a:r>
              <a:rPr lang="en-US" dirty="0" err="1" smtClean="0"/>
              <a:t>creati</a:t>
            </a:r>
            <a:r>
              <a:rPr lang="en-US" dirty="0" smtClean="0"/>
              <a:t> </a:t>
            </a:r>
            <a:r>
              <a:rPr lang="en-US" dirty="0" err="1" smtClean="0"/>
              <a:t>localmente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62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Flusso del pacchetto in un sistema Linux</a:t>
            </a:r>
            <a:endParaRPr lang="it-IT" dirty="0"/>
          </a:p>
        </p:txBody>
      </p:sp>
      <p:sp>
        <p:nvSpPr>
          <p:cNvPr id="5" name="Nuvola 4"/>
          <p:cNvSpPr/>
          <p:nvPr/>
        </p:nvSpPr>
        <p:spPr>
          <a:xfrm>
            <a:off x="252728" y="1265417"/>
            <a:ext cx="1620180" cy="86409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Network</a:t>
            </a:r>
            <a:endParaRPr lang="it-IT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722322" y="1827677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Packet</a:t>
            </a:r>
            <a:r>
              <a:rPr lang="it-IT" sz="1200" dirty="0" smtClean="0"/>
              <a:t> In</a:t>
            </a:r>
            <a:endParaRPr lang="it-IT" sz="1200" dirty="0"/>
          </a:p>
        </p:txBody>
      </p:sp>
      <p:sp>
        <p:nvSpPr>
          <p:cNvPr id="7" name="Freccia a destra 6"/>
          <p:cNvSpPr/>
          <p:nvPr/>
        </p:nvSpPr>
        <p:spPr>
          <a:xfrm>
            <a:off x="2042376" y="1616165"/>
            <a:ext cx="216024" cy="14401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2427868" y="1347587"/>
            <a:ext cx="1202206" cy="69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 smtClean="0"/>
              <a:t>Raw</a:t>
            </a:r>
            <a:endParaRPr lang="it-IT" sz="1100" dirty="0" smtClean="0"/>
          </a:p>
          <a:p>
            <a:pPr algn="ctr"/>
            <a:r>
              <a:rPr lang="it-IT" sz="1100" dirty="0" err="1" smtClean="0"/>
              <a:t>Prerouting</a:t>
            </a:r>
            <a:endParaRPr lang="it-IT" sz="1100" dirty="0"/>
          </a:p>
        </p:txBody>
      </p:sp>
      <p:sp>
        <p:nvSpPr>
          <p:cNvPr id="11" name="Ovale 10"/>
          <p:cNvSpPr/>
          <p:nvPr/>
        </p:nvSpPr>
        <p:spPr>
          <a:xfrm>
            <a:off x="5779383" y="1369480"/>
            <a:ext cx="1202206" cy="69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 smtClean="0"/>
              <a:t>Mangle</a:t>
            </a:r>
            <a:endParaRPr lang="it-IT" sz="1100" dirty="0" smtClean="0"/>
          </a:p>
          <a:p>
            <a:pPr algn="ctr"/>
            <a:r>
              <a:rPr lang="it-IT" sz="1100" dirty="0" err="1" smtClean="0"/>
              <a:t>Prerouting</a:t>
            </a:r>
            <a:endParaRPr lang="it-IT" sz="1100" dirty="0"/>
          </a:p>
        </p:txBody>
      </p:sp>
      <p:sp>
        <p:nvSpPr>
          <p:cNvPr id="12" name="Freccia a destra 11"/>
          <p:cNvSpPr/>
          <p:nvPr/>
        </p:nvSpPr>
        <p:spPr>
          <a:xfrm>
            <a:off x="5414084" y="292258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4017783" y="1369481"/>
            <a:ext cx="1202206" cy="69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NAT</a:t>
            </a:r>
          </a:p>
          <a:p>
            <a:pPr algn="ctr"/>
            <a:r>
              <a:rPr lang="it-IT" sz="1100" dirty="0" err="1" smtClean="0"/>
              <a:t>Prerouting</a:t>
            </a:r>
            <a:endParaRPr lang="it-IT" sz="1100" dirty="0"/>
          </a:p>
        </p:txBody>
      </p:sp>
      <p:sp>
        <p:nvSpPr>
          <p:cNvPr id="14" name="Freccia a destra 13"/>
          <p:cNvSpPr/>
          <p:nvPr/>
        </p:nvSpPr>
        <p:spPr>
          <a:xfrm rot="10005062">
            <a:off x="5203191" y="2252301"/>
            <a:ext cx="2707357" cy="167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7728899" y="1516788"/>
            <a:ext cx="1202206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Routing </a:t>
            </a:r>
            <a:r>
              <a:rPr lang="it-IT" sz="1100" dirty="0" err="1" smtClean="0"/>
              <a:t>decision</a:t>
            </a:r>
            <a:endParaRPr lang="it-IT" sz="1100" dirty="0"/>
          </a:p>
        </p:txBody>
      </p:sp>
      <p:sp>
        <p:nvSpPr>
          <p:cNvPr id="16" name="Freccia a destra 15"/>
          <p:cNvSpPr/>
          <p:nvPr/>
        </p:nvSpPr>
        <p:spPr>
          <a:xfrm rot="10800000">
            <a:off x="3624491" y="292258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>
            <a:off x="3716967" y="1625456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>
            <a:off x="5391674" y="164735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5824203" y="2640284"/>
            <a:ext cx="1202206" cy="69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 smtClean="0"/>
              <a:t>Mangle</a:t>
            </a:r>
            <a:endParaRPr lang="it-IT" sz="1100" dirty="0" smtClean="0"/>
          </a:p>
          <a:p>
            <a:pPr algn="ctr"/>
            <a:r>
              <a:rPr lang="it-IT" sz="1100" dirty="0" err="1" smtClean="0"/>
              <a:t>Forward</a:t>
            </a:r>
            <a:endParaRPr lang="it-IT" sz="1100" dirty="0"/>
          </a:p>
        </p:txBody>
      </p:sp>
      <p:sp>
        <p:nvSpPr>
          <p:cNvPr id="20" name="Freccia a destra 19"/>
          <p:cNvSpPr/>
          <p:nvPr/>
        </p:nvSpPr>
        <p:spPr>
          <a:xfrm>
            <a:off x="7246772" y="2929816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7656891" y="2647512"/>
            <a:ext cx="1202206" cy="69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 smtClean="0"/>
              <a:t>Filter</a:t>
            </a:r>
            <a:endParaRPr lang="it-IT" sz="1100" dirty="0" smtClean="0"/>
          </a:p>
          <a:p>
            <a:pPr algn="ctr"/>
            <a:r>
              <a:rPr lang="it-IT" sz="1100" dirty="0" err="1" smtClean="0"/>
              <a:t>Forward</a:t>
            </a:r>
            <a:endParaRPr lang="it-IT" sz="11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314347" y="264028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NO</a:t>
            </a:r>
            <a:endParaRPr lang="it-IT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525340" y="26411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YES</a:t>
            </a:r>
            <a:endParaRPr lang="it-IT" sz="1200" dirty="0"/>
          </a:p>
        </p:txBody>
      </p:sp>
      <p:sp>
        <p:nvSpPr>
          <p:cNvPr id="24" name="Ovale 23"/>
          <p:cNvSpPr/>
          <p:nvPr/>
        </p:nvSpPr>
        <p:spPr>
          <a:xfrm>
            <a:off x="674170" y="2647512"/>
            <a:ext cx="1202206" cy="69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 smtClean="0"/>
              <a:t>Filter</a:t>
            </a:r>
            <a:endParaRPr lang="it-IT" sz="1100" dirty="0" smtClean="0"/>
          </a:p>
          <a:p>
            <a:pPr algn="ctr"/>
            <a:r>
              <a:rPr lang="it-IT" sz="1100" dirty="0" smtClean="0"/>
              <a:t>Input</a:t>
            </a:r>
          </a:p>
        </p:txBody>
      </p:sp>
      <p:sp>
        <p:nvSpPr>
          <p:cNvPr id="25" name="Ovale 24"/>
          <p:cNvSpPr/>
          <p:nvPr/>
        </p:nvSpPr>
        <p:spPr>
          <a:xfrm>
            <a:off x="2320023" y="2633569"/>
            <a:ext cx="1202206" cy="69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 smtClean="0"/>
              <a:t>Mangle</a:t>
            </a:r>
            <a:endParaRPr lang="it-IT" sz="1100" dirty="0"/>
          </a:p>
          <a:p>
            <a:pPr algn="ctr"/>
            <a:r>
              <a:rPr lang="it-IT" sz="1100" dirty="0" smtClean="0"/>
              <a:t>Input</a:t>
            </a:r>
            <a:endParaRPr lang="it-IT" sz="1100" dirty="0"/>
          </a:p>
        </p:txBody>
      </p:sp>
      <p:sp>
        <p:nvSpPr>
          <p:cNvPr id="26" name="Freccia a destra 25"/>
          <p:cNvSpPr/>
          <p:nvPr/>
        </p:nvSpPr>
        <p:spPr>
          <a:xfrm rot="10800000">
            <a:off x="1991648" y="293062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/>
          <p:cNvSpPr/>
          <p:nvPr/>
        </p:nvSpPr>
        <p:spPr>
          <a:xfrm rot="5400000">
            <a:off x="1167261" y="3533581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/>
          <p:cNvSpPr/>
          <p:nvPr/>
        </p:nvSpPr>
        <p:spPr>
          <a:xfrm>
            <a:off x="706902" y="4611134"/>
            <a:ext cx="1202206" cy="47070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Routing</a:t>
            </a:r>
          </a:p>
          <a:p>
            <a:pPr algn="ctr"/>
            <a:r>
              <a:rPr lang="it-IT" sz="1100" dirty="0" err="1" smtClean="0"/>
              <a:t>Decision</a:t>
            </a:r>
            <a:endParaRPr lang="it-IT" sz="1100" dirty="0"/>
          </a:p>
        </p:txBody>
      </p:sp>
      <p:sp>
        <p:nvSpPr>
          <p:cNvPr id="29" name="Rettangolo 28"/>
          <p:cNvSpPr/>
          <p:nvPr/>
        </p:nvSpPr>
        <p:spPr>
          <a:xfrm>
            <a:off x="735213" y="3785609"/>
            <a:ext cx="108012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Process</a:t>
            </a:r>
            <a:endParaRPr lang="it-IT" sz="1400" dirty="0"/>
          </a:p>
        </p:txBody>
      </p:sp>
      <p:sp>
        <p:nvSpPr>
          <p:cNvPr id="30" name="Freccia a destra 29"/>
          <p:cNvSpPr/>
          <p:nvPr/>
        </p:nvSpPr>
        <p:spPr>
          <a:xfrm rot="5400000">
            <a:off x="1167261" y="4291784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/>
          <p:cNvSpPr/>
          <p:nvPr/>
        </p:nvSpPr>
        <p:spPr>
          <a:xfrm>
            <a:off x="2346663" y="4550930"/>
            <a:ext cx="1202206" cy="69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 smtClean="0"/>
              <a:t>Raw</a:t>
            </a:r>
            <a:endParaRPr lang="it-IT" sz="1100" dirty="0" smtClean="0"/>
          </a:p>
          <a:p>
            <a:pPr algn="ctr"/>
            <a:r>
              <a:rPr lang="it-IT" sz="1100" dirty="0" smtClean="0"/>
              <a:t>Output</a:t>
            </a:r>
          </a:p>
        </p:txBody>
      </p:sp>
      <p:sp>
        <p:nvSpPr>
          <p:cNvPr id="32" name="Freccia a destra 31"/>
          <p:cNvSpPr/>
          <p:nvPr/>
        </p:nvSpPr>
        <p:spPr>
          <a:xfrm>
            <a:off x="3714180" y="4825751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/>
          <p:cNvSpPr/>
          <p:nvPr/>
        </p:nvSpPr>
        <p:spPr>
          <a:xfrm>
            <a:off x="4058384" y="4555987"/>
            <a:ext cx="1202206" cy="69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 smtClean="0"/>
              <a:t>Mangle</a:t>
            </a:r>
            <a:endParaRPr lang="it-IT" sz="1100" dirty="0" smtClean="0"/>
          </a:p>
          <a:p>
            <a:pPr algn="ctr"/>
            <a:r>
              <a:rPr lang="it-IT" sz="1100" dirty="0" smtClean="0"/>
              <a:t>Output</a:t>
            </a:r>
          </a:p>
        </p:txBody>
      </p:sp>
      <p:sp>
        <p:nvSpPr>
          <p:cNvPr id="35" name="Ovale 34"/>
          <p:cNvSpPr/>
          <p:nvPr/>
        </p:nvSpPr>
        <p:spPr>
          <a:xfrm>
            <a:off x="5689587" y="4563511"/>
            <a:ext cx="1202206" cy="69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 smtClean="0"/>
              <a:t>Nat</a:t>
            </a:r>
            <a:endParaRPr lang="it-IT" sz="1100" dirty="0"/>
          </a:p>
          <a:p>
            <a:pPr algn="ctr"/>
            <a:r>
              <a:rPr lang="it-IT" sz="1100" dirty="0" smtClean="0"/>
              <a:t>Output</a:t>
            </a:r>
            <a:endParaRPr lang="it-IT" sz="1100" dirty="0"/>
          </a:p>
        </p:txBody>
      </p:sp>
      <p:sp>
        <p:nvSpPr>
          <p:cNvPr id="36" name="Freccia a destra 35"/>
          <p:cNvSpPr/>
          <p:nvPr/>
        </p:nvSpPr>
        <p:spPr>
          <a:xfrm>
            <a:off x="5404307" y="4833856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destra 36"/>
          <p:cNvSpPr/>
          <p:nvPr/>
        </p:nvSpPr>
        <p:spPr>
          <a:xfrm>
            <a:off x="2052825" y="482303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/>
          <p:cNvSpPr/>
          <p:nvPr/>
        </p:nvSpPr>
        <p:spPr>
          <a:xfrm rot="9188982" flipH="1">
            <a:off x="6782581" y="4326825"/>
            <a:ext cx="955464" cy="187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7690274" y="4611135"/>
            <a:ext cx="1202206" cy="69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/>
              <a:t>Mangle</a:t>
            </a:r>
            <a:endParaRPr lang="it-IT" sz="1000" dirty="0" smtClean="0"/>
          </a:p>
          <a:p>
            <a:pPr algn="ctr"/>
            <a:r>
              <a:rPr lang="it-IT" sz="1000" dirty="0" err="1" smtClean="0"/>
              <a:t>Postrouting</a:t>
            </a:r>
            <a:endParaRPr lang="it-IT" sz="1000" dirty="0"/>
          </a:p>
        </p:txBody>
      </p:sp>
      <p:sp>
        <p:nvSpPr>
          <p:cNvPr id="41" name="Ovale 40"/>
          <p:cNvSpPr/>
          <p:nvPr/>
        </p:nvSpPr>
        <p:spPr>
          <a:xfrm>
            <a:off x="7690274" y="5634760"/>
            <a:ext cx="1202206" cy="746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NAT</a:t>
            </a:r>
          </a:p>
          <a:p>
            <a:pPr algn="ctr"/>
            <a:r>
              <a:rPr lang="it-IT" sz="1000" dirty="0" err="1" smtClean="0"/>
              <a:t>Postrouting</a:t>
            </a:r>
            <a:endParaRPr lang="it-IT" sz="1000" dirty="0"/>
          </a:p>
        </p:txBody>
      </p:sp>
      <p:sp>
        <p:nvSpPr>
          <p:cNvPr id="43" name="Freccia a destra 42"/>
          <p:cNvSpPr/>
          <p:nvPr/>
        </p:nvSpPr>
        <p:spPr>
          <a:xfrm rot="5400000">
            <a:off x="8183365" y="5395893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reccia a destra 43"/>
          <p:cNvSpPr/>
          <p:nvPr/>
        </p:nvSpPr>
        <p:spPr>
          <a:xfrm rot="5400000">
            <a:off x="8149982" y="3461661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/>
          <p:cNvSpPr/>
          <p:nvPr/>
        </p:nvSpPr>
        <p:spPr>
          <a:xfrm>
            <a:off x="7656891" y="3690680"/>
            <a:ext cx="1202206" cy="4377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Routing</a:t>
            </a:r>
          </a:p>
          <a:p>
            <a:pPr algn="ctr"/>
            <a:r>
              <a:rPr lang="it-IT" sz="1100" dirty="0" err="1" smtClean="0"/>
              <a:t>Decision</a:t>
            </a:r>
            <a:endParaRPr lang="it-IT" sz="1100" dirty="0"/>
          </a:p>
        </p:txBody>
      </p:sp>
      <p:sp>
        <p:nvSpPr>
          <p:cNvPr id="46" name="Freccia a destra 45"/>
          <p:cNvSpPr/>
          <p:nvPr/>
        </p:nvSpPr>
        <p:spPr>
          <a:xfrm rot="5400000">
            <a:off x="8149982" y="4291784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angolare in su 46"/>
          <p:cNvSpPr/>
          <p:nvPr/>
        </p:nvSpPr>
        <p:spPr>
          <a:xfrm flipH="1">
            <a:off x="88748" y="2039042"/>
            <a:ext cx="7507587" cy="4054254"/>
          </a:xfrm>
          <a:prstGeom prst="bentUpArrow">
            <a:avLst>
              <a:gd name="adj1" fmla="val 2205"/>
              <a:gd name="adj2" fmla="val 4626"/>
              <a:gd name="adj3" fmla="val 88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/>
          <p:cNvSpPr txBox="1"/>
          <p:nvPr/>
        </p:nvSpPr>
        <p:spPr>
          <a:xfrm>
            <a:off x="3939665" y="2742694"/>
            <a:ext cx="1369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IS THIS PACKET</a:t>
            </a:r>
          </a:p>
          <a:p>
            <a:pPr algn="ctr"/>
            <a:r>
              <a:rPr lang="it-IT" sz="1200" dirty="0" smtClean="0"/>
              <a:t>FOR ME?</a:t>
            </a:r>
            <a:endParaRPr lang="it-IT" sz="1200" dirty="0"/>
          </a:p>
        </p:txBody>
      </p:sp>
      <p:sp>
        <p:nvSpPr>
          <p:cNvPr id="42" name="Freccia a destra 41"/>
          <p:cNvSpPr/>
          <p:nvPr/>
        </p:nvSpPr>
        <p:spPr>
          <a:xfrm>
            <a:off x="7244565" y="163449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9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I targets (obiettivi) sono le azioni da compiere su un pacchetto.</a:t>
            </a:r>
          </a:p>
          <a:p>
            <a:r>
              <a:rPr lang="it-IT" dirty="0" smtClean="0"/>
              <a:t>Un obiettivo può essere:</a:t>
            </a:r>
          </a:p>
          <a:p>
            <a:pPr lvl="1"/>
            <a:r>
              <a:rPr lang="it-IT" dirty="0" smtClean="0"/>
              <a:t>Una </a:t>
            </a:r>
            <a:r>
              <a:rPr lang="it-IT" dirty="0" err="1" smtClean="0"/>
              <a:t>chain</a:t>
            </a:r>
            <a:r>
              <a:rPr lang="it-IT" dirty="0" smtClean="0"/>
              <a:t> – per far gestire il pacchetto a una catena specifica, definita manualmente</a:t>
            </a:r>
          </a:p>
          <a:p>
            <a:pPr lvl="1"/>
            <a:r>
              <a:rPr lang="it-IT" dirty="0" smtClean="0"/>
              <a:t>Uno degli obiettivi predefiniti</a:t>
            </a:r>
          </a:p>
          <a:p>
            <a:pPr lvl="2"/>
            <a:r>
              <a:rPr lang="it-IT" dirty="0" smtClean="0"/>
              <a:t>ACCEPT </a:t>
            </a:r>
            <a:r>
              <a:rPr lang="it-IT" dirty="0" smtClean="0">
                <a:sym typeface="Wingdings" panose="05000000000000000000" pitchFamily="2" charset="2"/>
              </a:rPr>
              <a:t> lascia passare il pacchetto</a:t>
            </a:r>
          </a:p>
          <a:p>
            <a:pPr lvl="2"/>
            <a:r>
              <a:rPr lang="it-IT" dirty="0" smtClean="0">
                <a:sym typeface="Wingdings" panose="05000000000000000000" pitchFamily="2" charset="2"/>
              </a:rPr>
              <a:t>DROP, REJECT  scarta/rifiuta il pacchetto</a:t>
            </a:r>
          </a:p>
          <a:p>
            <a:pPr lvl="2"/>
            <a:r>
              <a:rPr lang="it-IT" dirty="0" smtClean="0">
                <a:sym typeface="Wingdings" panose="05000000000000000000" pitchFamily="2" charset="2"/>
              </a:rPr>
              <a:t>QUEUE  mette il pacchetto in una coda, che può essere dedicata a una specifica applicazione</a:t>
            </a:r>
          </a:p>
          <a:p>
            <a:pPr lvl="2"/>
            <a:r>
              <a:rPr lang="it-IT" dirty="0" smtClean="0">
                <a:sym typeface="Wingdings" panose="05000000000000000000" pitchFamily="2" charset="2"/>
              </a:rPr>
              <a:t>RETURN  ha lo stesso effetto di raggiungere la fine di una </a:t>
            </a:r>
            <a:r>
              <a:rPr lang="it-IT" dirty="0" err="1" smtClean="0">
                <a:sym typeface="Wingdings" panose="05000000000000000000" pitchFamily="2" charset="2"/>
              </a:rPr>
              <a:t>chain</a:t>
            </a:r>
            <a:r>
              <a:rPr lang="it-IT" dirty="0" smtClean="0">
                <a:sym typeface="Wingdings" panose="05000000000000000000" pitchFamily="2" charset="2"/>
              </a:rPr>
              <a:t>, agisce ricorsivamente come una chiamata a funzione</a:t>
            </a:r>
          </a:p>
          <a:p>
            <a:pPr lvl="2"/>
            <a:r>
              <a:rPr lang="it-IT" dirty="0" smtClean="0">
                <a:sym typeface="Wingdings" panose="05000000000000000000" pitchFamily="2" charset="2"/>
              </a:rPr>
              <a:t>LOG  logga il pacchetto sul demone di </a:t>
            </a:r>
            <a:r>
              <a:rPr lang="it-IT" dirty="0" err="1" smtClean="0">
                <a:sym typeface="Wingdings" panose="05000000000000000000" pitchFamily="2" charset="2"/>
              </a:rPr>
              <a:t>logging</a:t>
            </a:r>
            <a:r>
              <a:rPr lang="it-IT" dirty="0" smtClean="0">
                <a:sym typeface="Wingdings" panose="05000000000000000000" pitchFamily="2" charset="2"/>
              </a:rPr>
              <a:t> di sistema (es. </a:t>
            </a:r>
            <a:r>
              <a:rPr lang="it-IT" dirty="0" err="1" smtClean="0">
                <a:sym typeface="Wingdings" panose="05000000000000000000" pitchFamily="2" charset="2"/>
              </a:rPr>
              <a:t>syslog</a:t>
            </a:r>
            <a:r>
              <a:rPr lang="it-IT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it-IT" dirty="0" smtClean="0">
                <a:sym typeface="Wingdings" panose="05000000000000000000" pitchFamily="2" charset="2"/>
              </a:rPr>
              <a:t>DNAT  esegue il </a:t>
            </a:r>
            <a:r>
              <a:rPr lang="it-IT" dirty="0" err="1" smtClean="0">
                <a:sym typeface="Wingdings" panose="05000000000000000000" pitchFamily="2" charset="2"/>
              </a:rPr>
              <a:t>Destination</a:t>
            </a:r>
            <a:r>
              <a:rPr lang="it-IT" dirty="0" smtClean="0">
                <a:sym typeface="Wingdings" panose="05000000000000000000" pitchFamily="2" charset="2"/>
              </a:rPr>
              <a:t> NAT</a:t>
            </a:r>
          </a:p>
          <a:p>
            <a:pPr lvl="2"/>
            <a:r>
              <a:rPr lang="it-IT" dirty="0" smtClean="0">
                <a:sym typeface="Wingdings" panose="05000000000000000000" pitchFamily="2" charset="2"/>
              </a:rPr>
              <a:t>SNAT  esegue il Source NAT</a:t>
            </a:r>
          </a:p>
          <a:p>
            <a:pPr lvl="2"/>
            <a:r>
              <a:rPr lang="it-IT" dirty="0" smtClean="0">
                <a:sym typeface="Wingdings" panose="05000000000000000000" pitchFamily="2" charset="2"/>
              </a:rPr>
              <a:t>MASQUERADE  esegue il </a:t>
            </a:r>
            <a:r>
              <a:rPr lang="it-IT" dirty="0" err="1" smtClean="0">
                <a:sym typeface="Wingdings" panose="05000000000000000000" pitchFamily="2" charset="2"/>
              </a:rPr>
              <a:t>Masquerading</a:t>
            </a:r>
            <a:endParaRPr lang="it-IT" dirty="0" smtClean="0">
              <a:sym typeface="Wingdings" panose="05000000000000000000" pitchFamily="2" charset="2"/>
            </a:endParaRPr>
          </a:p>
          <a:p>
            <a:pPr lvl="1"/>
            <a:r>
              <a:rPr lang="it-IT" dirty="0" smtClean="0">
                <a:sym typeface="Wingdings" panose="05000000000000000000" pitchFamily="2" charset="2"/>
              </a:rPr>
              <a:t>Un obiettivo definito da un’estensione</a:t>
            </a:r>
          </a:p>
          <a:p>
            <a:pPr lvl="2"/>
            <a:r>
              <a:rPr lang="it-IT" dirty="0" smtClean="0">
                <a:sym typeface="Wingdings" panose="05000000000000000000" pitchFamily="2" charset="2"/>
              </a:rPr>
              <a:t>Esempio: NFLOG, </a:t>
            </a:r>
            <a:r>
              <a:rPr lang="it-IT" dirty="0" err="1" smtClean="0">
                <a:sym typeface="Wingdings" panose="05000000000000000000" pitchFamily="2" charset="2"/>
              </a:rPr>
              <a:t>netfilter</a:t>
            </a:r>
            <a:r>
              <a:rPr lang="it-IT" dirty="0" smtClean="0">
                <a:sym typeface="Wingdings" panose="05000000000000000000" pitchFamily="2" charset="2"/>
              </a:rPr>
              <a:t> log, </a:t>
            </a:r>
            <a:r>
              <a:rPr lang="it-IT" dirty="0" err="1" smtClean="0">
                <a:sym typeface="Wingdings" panose="05000000000000000000" pitchFamily="2" charset="2"/>
              </a:rPr>
              <a:t>logging</a:t>
            </a:r>
            <a:r>
              <a:rPr lang="it-IT" dirty="0" smtClean="0">
                <a:sym typeface="Wingdings" panose="05000000000000000000" pitchFamily="2" charset="2"/>
              </a:rPr>
              <a:t> avanzato tramite interfaccia di rete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Netfilter</a:t>
            </a:r>
            <a:r>
              <a:rPr lang="it-IT" dirty="0" smtClean="0"/>
              <a:t> - targets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43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La </a:t>
            </a:r>
            <a:r>
              <a:rPr lang="it-IT" dirty="0" err="1" smtClean="0"/>
              <a:t>commandistica</a:t>
            </a:r>
            <a:r>
              <a:rPr lang="it-IT" dirty="0" smtClean="0"/>
              <a:t> </a:t>
            </a:r>
            <a:r>
              <a:rPr lang="it-IT" dirty="0" err="1" smtClean="0"/>
              <a:t>IPTables</a:t>
            </a:r>
            <a:r>
              <a:rPr lang="it-IT" dirty="0" smtClean="0"/>
              <a:t> è reperibile, come al solito, nel relativo manuale (</a:t>
            </a:r>
            <a:r>
              <a:rPr lang="it-IT" i="1" dirty="0" smtClean="0"/>
              <a:t>man </a:t>
            </a:r>
            <a:r>
              <a:rPr lang="it-IT" i="1" dirty="0" err="1" smtClean="0"/>
              <a:t>iptables</a:t>
            </a:r>
            <a:r>
              <a:rPr lang="it-IT" dirty="0" smtClean="0"/>
              <a:t>)</a:t>
            </a:r>
          </a:p>
          <a:p>
            <a:r>
              <a:rPr lang="it-IT" dirty="0" smtClean="0"/>
              <a:t>Ricordiamo, in ogni caso, alcuni comandi utili:</a:t>
            </a:r>
          </a:p>
          <a:p>
            <a:pPr lvl="1"/>
            <a:r>
              <a:rPr lang="it-IT" sz="1700" dirty="0" err="1" smtClean="0">
                <a:latin typeface="Lucida Console" panose="020B0609040504020204" pitchFamily="49" charset="0"/>
              </a:rPr>
              <a:t>iptables</a:t>
            </a:r>
            <a:r>
              <a:rPr lang="it-IT" sz="1700" dirty="0" smtClean="0">
                <a:latin typeface="Lucida Console" panose="020B0609040504020204" pitchFamily="49" charset="0"/>
              </a:rPr>
              <a:t> –l [-t tabella]</a:t>
            </a:r>
          </a:p>
          <a:p>
            <a:pPr lvl="2"/>
            <a:r>
              <a:rPr lang="it-IT" dirty="0" smtClean="0"/>
              <a:t>Restituisce la lista delle regole, divise per </a:t>
            </a:r>
            <a:r>
              <a:rPr lang="it-IT" dirty="0" err="1" smtClean="0"/>
              <a:t>chain</a:t>
            </a:r>
            <a:r>
              <a:rPr lang="it-IT" dirty="0" smtClean="0"/>
              <a:t>, per la tabella specificata (opzionale). Se non è specificata alcuna tabella, restituisce la lista delle regole per la tabella </a:t>
            </a:r>
            <a:r>
              <a:rPr lang="it-IT" dirty="0" err="1" smtClean="0"/>
              <a:t>filter</a:t>
            </a:r>
            <a:r>
              <a:rPr lang="it-IT" dirty="0" smtClean="0"/>
              <a:t>.</a:t>
            </a:r>
          </a:p>
          <a:p>
            <a:pPr lvl="3"/>
            <a:r>
              <a:rPr lang="it-IT" dirty="0" smtClean="0"/>
              <a:t>Es: </a:t>
            </a:r>
            <a:r>
              <a:rPr lang="it-IT" sz="1500" dirty="0" err="1" smtClean="0">
                <a:latin typeface="Lucida Console" panose="020B0609040504020204" pitchFamily="49" charset="0"/>
              </a:rPr>
              <a:t>iptables</a:t>
            </a:r>
            <a:r>
              <a:rPr lang="it-IT" sz="1500" dirty="0" smtClean="0">
                <a:latin typeface="Lucida Console" panose="020B0609040504020204" pitchFamily="49" charset="0"/>
              </a:rPr>
              <a:t> –l –t </a:t>
            </a:r>
            <a:r>
              <a:rPr lang="it-IT" sz="1500" dirty="0" err="1" smtClean="0">
                <a:latin typeface="Lucida Console" panose="020B0609040504020204" pitchFamily="49" charset="0"/>
              </a:rPr>
              <a:t>nat</a:t>
            </a:r>
            <a:endParaRPr lang="it-IT" sz="1500" dirty="0" smtClean="0">
              <a:latin typeface="Lucida Console" panose="020B0609040504020204" pitchFamily="49" charset="0"/>
            </a:endParaRPr>
          </a:p>
          <a:p>
            <a:pPr lvl="3"/>
            <a:r>
              <a:rPr lang="it-IT" sz="1500" dirty="0" err="1">
                <a:latin typeface="Lucida Console" panose="020B0609040504020204" pitchFamily="49" charset="0"/>
              </a:rPr>
              <a:t>i</a:t>
            </a:r>
            <a:r>
              <a:rPr lang="it-IT" sz="1500" dirty="0" err="1" smtClean="0">
                <a:latin typeface="Lucida Console" panose="020B0609040504020204" pitchFamily="49" charset="0"/>
              </a:rPr>
              <a:t>ptables</a:t>
            </a:r>
            <a:r>
              <a:rPr lang="it-IT" sz="1500" dirty="0" smtClean="0">
                <a:latin typeface="Lucida Console" panose="020B0609040504020204" pitchFamily="49" charset="0"/>
              </a:rPr>
              <a:t> –l –t [tabella] --line-</a:t>
            </a:r>
            <a:r>
              <a:rPr lang="it-IT" sz="1500" dirty="0" err="1" smtClean="0">
                <a:latin typeface="Lucida Console" panose="020B0609040504020204" pitchFamily="49" charset="0"/>
              </a:rPr>
              <a:t>numbers</a:t>
            </a:r>
            <a:endParaRPr lang="it-IT" sz="1500" dirty="0" smtClean="0">
              <a:latin typeface="Lucida Console" panose="020B0609040504020204" pitchFamily="49" charset="0"/>
            </a:endParaRPr>
          </a:p>
          <a:p>
            <a:pPr marL="1143000" lvl="4" indent="0">
              <a:buNone/>
            </a:pPr>
            <a:r>
              <a:rPr lang="it-IT" sz="1300" dirty="0" smtClean="0">
                <a:latin typeface="Lucida Console" panose="020B0609040504020204" pitchFamily="49" charset="0"/>
              </a:rPr>
              <a:t> </a:t>
            </a:r>
            <a:r>
              <a:rPr lang="it-IT" dirty="0"/>
              <a:t>stampa anche i numeri di linea</a:t>
            </a:r>
            <a:endParaRPr lang="it-IT" sz="1300" dirty="0" smtClean="0">
              <a:latin typeface="Lucida Console" panose="020B0609040504020204" pitchFamily="49" charset="0"/>
            </a:endParaRPr>
          </a:p>
          <a:p>
            <a:pPr lvl="1"/>
            <a:r>
              <a:rPr lang="it-IT" sz="1700" dirty="0" err="1" smtClean="0">
                <a:latin typeface="Lucida Console" panose="020B0609040504020204" pitchFamily="49" charset="0"/>
              </a:rPr>
              <a:t>iptables</a:t>
            </a:r>
            <a:r>
              <a:rPr lang="it-IT" sz="1700" dirty="0" smtClean="0">
                <a:latin typeface="Lucida Console" panose="020B0609040504020204" pitchFamily="49" charset="0"/>
              </a:rPr>
              <a:t> –v</a:t>
            </a:r>
          </a:p>
          <a:p>
            <a:pPr lvl="2"/>
            <a:r>
              <a:rPr lang="it-IT" dirty="0" smtClean="0"/>
              <a:t>Modalità </a:t>
            </a:r>
            <a:r>
              <a:rPr lang="it-IT" i="1" dirty="0" smtClean="0"/>
              <a:t>verbose</a:t>
            </a:r>
            <a:r>
              <a:rPr lang="it-IT" dirty="0" smtClean="0"/>
              <a:t>, restituisce l’output con maggiore dettaglio (ad es. indicando i contatori dei match per una data regola/</a:t>
            </a:r>
            <a:r>
              <a:rPr lang="it-IT" dirty="0" err="1" smtClean="0"/>
              <a:t>chain</a:t>
            </a:r>
            <a:r>
              <a:rPr lang="it-IT" dirty="0" smtClean="0"/>
              <a:t>)</a:t>
            </a:r>
          </a:p>
          <a:p>
            <a:pPr lvl="1"/>
            <a:r>
              <a:rPr lang="it-IT" sz="1700" dirty="0" err="1" smtClean="0">
                <a:latin typeface="Lucida Console" panose="020B0609040504020204" pitchFamily="49" charset="0"/>
              </a:rPr>
              <a:t>iptables</a:t>
            </a:r>
            <a:r>
              <a:rPr lang="it-IT" sz="1700" dirty="0" smtClean="0">
                <a:latin typeface="Lucida Console" panose="020B0609040504020204" pitchFamily="49" charset="0"/>
              </a:rPr>
              <a:t> –n</a:t>
            </a:r>
          </a:p>
          <a:p>
            <a:pPr lvl="2"/>
            <a:r>
              <a:rPr lang="it-IT" dirty="0" smtClean="0"/>
              <a:t>Come in quasi ogni comando Unix relativo al networking, l’argomento «n» viene utilizzato per evitare la risoluzione degli indirizzi/numero di porta in nomi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Commandistica</a:t>
            </a:r>
            <a:r>
              <a:rPr lang="it-IT" dirty="0" smtClean="0"/>
              <a:t> </a:t>
            </a:r>
            <a:r>
              <a:rPr lang="it-IT" dirty="0" err="1" smtClean="0"/>
              <a:t>IPTables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93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Policy di default per una </a:t>
            </a:r>
            <a:r>
              <a:rPr lang="it-IT" dirty="0" err="1" smtClean="0"/>
              <a:t>chain</a:t>
            </a:r>
            <a:r>
              <a:rPr lang="it-IT" dirty="0" smtClean="0"/>
              <a:t>:</a:t>
            </a:r>
          </a:p>
          <a:p>
            <a:pPr lvl="1"/>
            <a:r>
              <a:rPr lang="it-IT" sz="1600" dirty="0" err="1">
                <a:latin typeface="Lucida Console" panose="020B0609040504020204" pitchFamily="49" charset="0"/>
              </a:rPr>
              <a:t>iptables</a:t>
            </a:r>
            <a:r>
              <a:rPr lang="it-IT" sz="1600" dirty="0">
                <a:latin typeface="Lucida Console" panose="020B0609040504020204" pitchFamily="49" charset="0"/>
              </a:rPr>
              <a:t> </a:t>
            </a:r>
            <a:r>
              <a:rPr lang="it-IT" sz="1600" dirty="0" smtClean="0">
                <a:latin typeface="Lucida Console" panose="020B0609040504020204" pitchFamily="49" charset="0"/>
              </a:rPr>
              <a:t>[-t tabella] -P &lt;</a:t>
            </a:r>
            <a:r>
              <a:rPr lang="it-IT" sz="1600" dirty="0" err="1" smtClean="0">
                <a:latin typeface="Lucida Console" panose="020B0609040504020204" pitchFamily="49" charset="0"/>
              </a:rPr>
              <a:t>chain</a:t>
            </a:r>
            <a:r>
              <a:rPr lang="it-IT" sz="1600" dirty="0" smtClean="0">
                <a:latin typeface="Lucida Console" panose="020B0609040504020204" pitchFamily="49" charset="0"/>
              </a:rPr>
              <a:t>&gt; &lt;target&gt;</a:t>
            </a:r>
          </a:p>
          <a:p>
            <a:r>
              <a:rPr lang="it-IT" dirty="0" smtClean="0"/>
              <a:t>Flush delle regole inserite</a:t>
            </a:r>
          </a:p>
          <a:p>
            <a:pPr lvl="1"/>
            <a:r>
              <a:rPr lang="it-IT" sz="1600" dirty="0" err="1">
                <a:latin typeface="Lucida Console" panose="020B0609040504020204" pitchFamily="49" charset="0"/>
              </a:rPr>
              <a:t>i</a:t>
            </a:r>
            <a:r>
              <a:rPr lang="it-IT" sz="1600" dirty="0" err="1" smtClean="0">
                <a:latin typeface="Lucida Console" panose="020B0609040504020204" pitchFamily="49" charset="0"/>
              </a:rPr>
              <a:t>ptables</a:t>
            </a:r>
            <a:r>
              <a:rPr lang="it-IT" sz="1600" dirty="0" smtClean="0">
                <a:latin typeface="Lucida Console" panose="020B0609040504020204" pitchFamily="49" charset="0"/>
              </a:rPr>
              <a:t> [-t tabella] –F</a:t>
            </a:r>
          </a:p>
          <a:p>
            <a:r>
              <a:rPr lang="it-IT" dirty="0"/>
              <a:t>Inserire una regola in una </a:t>
            </a:r>
            <a:r>
              <a:rPr lang="it-IT" dirty="0" err="1" smtClean="0"/>
              <a:t>chain</a:t>
            </a:r>
            <a:r>
              <a:rPr lang="it-IT" dirty="0" smtClean="0"/>
              <a:t> (in testa o in una determinata posizione)</a:t>
            </a:r>
            <a:endParaRPr lang="it-IT" dirty="0"/>
          </a:p>
          <a:p>
            <a:pPr lvl="1"/>
            <a:r>
              <a:rPr lang="it-IT" sz="1600" dirty="0" err="1">
                <a:latin typeface="Lucida Console" panose="020B0609040504020204" pitchFamily="49" charset="0"/>
              </a:rPr>
              <a:t>iptables</a:t>
            </a:r>
            <a:r>
              <a:rPr lang="it-IT" sz="1600" dirty="0">
                <a:latin typeface="Lucida Console" panose="020B0609040504020204" pitchFamily="49" charset="0"/>
              </a:rPr>
              <a:t> [-t tabella] </a:t>
            </a:r>
            <a:r>
              <a:rPr lang="it-IT" sz="1600" dirty="0" smtClean="0">
                <a:latin typeface="Lucida Console" panose="020B0609040504020204" pitchFamily="49" charset="0"/>
              </a:rPr>
              <a:t>–I &lt;</a:t>
            </a:r>
            <a:r>
              <a:rPr lang="it-IT" sz="1600" dirty="0" err="1">
                <a:latin typeface="Lucida Console" panose="020B0609040504020204" pitchFamily="49" charset="0"/>
              </a:rPr>
              <a:t>chain</a:t>
            </a:r>
            <a:r>
              <a:rPr lang="it-IT" sz="1600" dirty="0">
                <a:latin typeface="Lucida Console" panose="020B0609040504020204" pitchFamily="49" charset="0"/>
              </a:rPr>
              <a:t>&gt; [posizione] &lt;filtro&gt; -j &lt;target</a:t>
            </a:r>
            <a:r>
              <a:rPr lang="it-IT" sz="16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it-IT" dirty="0" smtClean="0"/>
              <a:t>Appendere una regola a una </a:t>
            </a:r>
            <a:r>
              <a:rPr lang="it-IT" dirty="0" err="1" smtClean="0"/>
              <a:t>chain</a:t>
            </a:r>
            <a:r>
              <a:rPr lang="it-IT" dirty="0" smtClean="0"/>
              <a:t> (in coda)</a:t>
            </a:r>
          </a:p>
          <a:p>
            <a:pPr lvl="1"/>
            <a:r>
              <a:rPr lang="it-IT" sz="1600" dirty="0" err="1" smtClean="0">
                <a:latin typeface="Lucida Console" panose="020B0609040504020204" pitchFamily="49" charset="0"/>
              </a:rPr>
              <a:t>iptables</a:t>
            </a:r>
            <a:r>
              <a:rPr lang="it-IT" sz="1600" dirty="0" smtClean="0">
                <a:latin typeface="Lucida Console" panose="020B0609040504020204" pitchFamily="49" charset="0"/>
              </a:rPr>
              <a:t> </a:t>
            </a:r>
            <a:r>
              <a:rPr lang="it-IT" sz="1600" dirty="0">
                <a:latin typeface="Lucida Console" panose="020B0609040504020204" pitchFamily="49" charset="0"/>
              </a:rPr>
              <a:t>[-t tabella]</a:t>
            </a:r>
            <a:r>
              <a:rPr lang="it-IT" sz="1600" dirty="0" smtClean="0">
                <a:latin typeface="Lucida Console" panose="020B0609040504020204" pitchFamily="49" charset="0"/>
              </a:rPr>
              <a:t> -A &lt;</a:t>
            </a:r>
            <a:r>
              <a:rPr lang="it-IT" sz="1600" dirty="0" err="1" smtClean="0">
                <a:latin typeface="Lucida Console" panose="020B0609040504020204" pitchFamily="49" charset="0"/>
              </a:rPr>
              <a:t>chain</a:t>
            </a:r>
            <a:r>
              <a:rPr lang="it-IT" sz="1600" dirty="0" smtClean="0">
                <a:latin typeface="Lucida Console" panose="020B0609040504020204" pitchFamily="49" charset="0"/>
              </a:rPr>
              <a:t>&gt; &lt;filtro&gt; -j  &lt;target&gt;</a:t>
            </a:r>
          </a:p>
          <a:p>
            <a:r>
              <a:rPr lang="it-IT" dirty="0" smtClean="0"/>
              <a:t>Rimuovere una regola da una </a:t>
            </a:r>
            <a:r>
              <a:rPr lang="it-IT" dirty="0" err="1" smtClean="0"/>
              <a:t>chain</a:t>
            </a:r>
            <a:endParaRPr lang="it-IT" dirty="0" smtClean="0"/>
          </a:p>
          <a:p>
            <a:pPr lvl="1"/>
            <a:r>
              <a:rPr lang="it-IT" sz="1600" dirty="0" err="1" smtClean="0">
                <a:latin typeface="Lucida Console" panose="020B0609040504020204" pitchFamily="49" charset="0"/>
              </a:rPr>
              <a:t>iptables</a:t>
            </a:r>
            <a:r>
              <a:rPr lang="it-IT" sz="1600" dirty="0" smtClean="0">
                <a:latin typeface="Lucida Console" panose="020B0609040504020204" pitchFamily="49" charset="0"/>
              </a:rPr>
              <a:t> [-t tabella] –D &lt;</a:t>
            </a:r>
            <a:r>
              <a:rPr lang="it-IT" sz="1600" dirty="0" err="1" smtClean="0">
                <a:latin typeface="Lucida Console" panose="020B0609040504020204" pitchFamily="49" charset="0"/>
              </a:rPr>
              <a:t>chain</a:t>
            </a:r>
            <a:r>
              <a:rPr lang="it-IT" sz="1600" dirty="0" smtClean="0">
                <a:latin typeface="Lucida Console" panose="020B0609040504020204" pitchFamily="49" charset="0"/>
              </a:rPr>
              <a:t>&gt; &lt;</a:t>
            </a:r>
            <a:r>
              <a:rPr lang="it-IT" sz="1600" dirty="0" err="1" smtClean="0">
                <a:latin typeface="Lucida Console" panose="020B0609040504020204" pitchFamily="49" charset="0"/>
              </a:rPr>
              <a:t>numerolinea</a:t>
            </a:r>
            <a:r>
              <a:rPr lang="it-IT" sz="1600" dirty="0" smtClean="0">
                <a:latin typeface="Lucida Console" panose="020B0609040504020204" pitchFamily="49" charset="0"/>
              </a:rPr>
              <a:t>&gt;</a:t>
            </a:r>
          </a:p>
          <a:p>
            <a:pPr lvl="1"/>
            <a:r>
              <a:rPr lang="it-IT" sz="1600" dirty="0" err="1" smtClean="0">
                <a:latin typeface="Lucida Console" panose="020B0609040504020204" pitchFamily="49" charset="0"/>
              </a:rPr>
              <a:t>iptables</a:t>
            </a:r>
            <a:r>
              <a:rPr lang="it-IT" sz="1600" dirty="0" smtClean="0">
                <a:latin typeface="Lucida Console" panose="020B0609040504020204" pitchFamily="49" charset="0"/>
              </a:rPr>
              <a:t> [-t tabella] –D &lt;</a:t>
            </a:r>
            <a:r>
              <a:rPr lang="it-IT" sz="1600" dirty="0" err="1" smtClean="0">
                <a:latin typeface="Lucida Console" panose="020B0609040504020204" pitchFamily="49" charset="0"/>
              </a:rPr>
              <a:t>chain</a:t>
            </a:r>
            <a:r>
              <a:rPr lang="it-IT" sz="1600" dirty="0" smtClean="0">
                <a:latin typeface="Lucida Console" panose="020B0609040504020204" pitchFamily="49" charset="0"/>
              </a:rPr>
              <a:t>&gt; &lt;filtro&gt; -j &lt;target&gt;</a:t>
            </a:r>
            <a:endParaRPr lang="it-IT" sz="1600" dirty="0">
              <a:latin typeface="Lucida Console" panose="020B0609040504020204" pitchFamily="49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Commandistica</a:t>
            </a:r>
            <a:r>
              <a:rPr lang="it-IT" dirty="0" smtClean="0"/>
              <a:t> </a:t>
            </a:r>
            <a:r>
              <a:rPr lang="it-IT" dirty="0" err="1" smtClean="0"/>
              <a:t>IPTables</a:t>
            </a:r>
            <a:r>
              <a:rPr lang="it-IT" dirty="0" smtClean="0"/>
              <a:t> – 2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81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Ogni regola ha un filtro e un target</a:t>
            </a:r>
          </a:p>
          <a:p>
            <a:r>
              <a:rPr lang="it-IT" dirty="0" smtClean="0"/>
              <a:t>Il filtro è generalmente composto da questi </a:t>
            </a:r>
            <a:r>
              <a:rPr lang="it-IT" dirty="0" err="1" smtClean="0"/>
              <a:t>flag</a:t>
            </a:r>
            <a:r>
              <a:rPr lang="it-IT" dirty="0" smtClean="0"/>
              <a:t>, specificati e combinati opportunamente a seconda del significato della regola</a:t>
            </a:r>
          </a:p>
          <a:p>
            <a:pPr lvl="1"/>
            <a:r>
              <a:rPr lang="it-IT" sz="1700" dirty="0" smtClean="0">
                <a:latin typeface="Lucida Console" panose="020B0609040504020204" pitchFamily="49" charset="0"/>
              </a:rPr>
              <a:t>-s &lt;</a:t>
            </a:r>
            <a:r>
              <a:rPr lang="it-IT" sz="1700" dirty="0" err="1" smtClean="0">
                <a:latin typeface="Lucida Console" panose="020B0609040504020204" pitchFamily="49" charset="0"/>
              </a:rPr>
              <a:t>host</a:t>
            </a:r>
            <a:r>
              <a:rPr lang="it-IT" sz="1700" dirty="0" smtClean="0">
                <a:latin typeface="Lucida Console" panose="020B0609040504020204" pitchFamily="49" charset="0"/>
              </a:rPr>
              <a:t>/rete sorgente&gt;</a:t>
            </a:r>
          </a:p>
          <a:p>
            <a:pPr lvl="1"/>
            <a:r>
              <a:rPr lang="it-IT" sz="1700" dirty="0" smtClean="0">
                <a:latin typeface="Lucida Console" panose="020B0609040504020204" pitchFamily="49" charset="0"/>
              </a:rPr>
              <a:t>-d &lt;</a:t>
            </a:r>
            <a:r>
              <a:rPr lang="it-IT" sz="1700" dirty="0" err="1" smtClean="0">
                <a:latin typeface="Lucida Console" panose="020B0609040504020204" pitchFamily="49" charset="0"/>
              </a:rPr>
              <a:t>host</a:t>
            </a:r>
            <a:r>
              <a:rPr lang="it-IT" sz="1700" dirty="0" smtClean="0">
                <a:latin typeface="Lucida Console" panose="020B0609040504020204" pitchFamily="49" charset="0"/>
              </a:rPr>
              <a:t>/rete destinazione&gt;</a:t>
            </a:r>
          </a:p>
          <a:p>
            <a:pPr lvl="1"/>
            <a:r>
              <a:rPr lang="it-IT" sz="1700" dirty="0" smtClean="0">
                <a:latin typeface="Lucida Console" panose="020B0609040504020204" pitchFamily="49" charset="0"/>
              </a:rPr>
              <a:t>-i &lt;interfaccia&gt;</a:t>
            </a:r>
          </a:p>
          <a:p>
            <a:pPr lvl="1"/>
            <a:r>
              <a:rPr lang="it-IT" sz="1700" dirty="0">
                <a:latin typeface="Lucida Console" panose="020B0609040504020204" pitchFamily="49" charset="0"/>
              </a:rPr>
              <a:t>-p &lt;protocollo&gt;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 Protocollo di livello 4 - </a:t>
            </a:r>
            <a:r>
              <a:rPr lang="it-IT" dirty="0" smtClean="0"/>
              <a:t>ICMP, TCP, UDP</a:t>
            </a:r>
          </a:p>
          <a:p>
            <a:pPr lvl="2"/>
            <a:r>
              <a:rPr lang="it-IT" sz="1500" dirty="0" smtClean="0">
                <a:latin typeface="Lucida Console" panose="020B0609040504020204" pitchFamily="49" charset="0"/>
              </a:rPr>
              <a:t>--sport &lt;porta sorgente&gt;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 solo per protocollo TCP o UDP</a:t>
            </a:r>
            <a:endParaRPr lang="it-IT" dirty="0" smtClean="0"/>
          </a:p>
          <a:p>
            <a:pPr lvl="2"/>
            <a:r>
              <a:rPr lang="it-IT" sz="1500" dirty="0" smtClean="0">
                <a:latin typeface="Lucida Console" panose="020B0609040504020204" pitchFamily="49" charset="0"/>
              </a:rPr>
              <a:t>--</a:t>
            </a:r>
            <a:r>
              <a:rPr lang="it-IT" sz="1500" dirty="0" err="1" smtClean="0">
                <a:latin typeface="Lucida Console" panose="020B0609040504020204" pitchFamily="49" charset="0"/>
              </a:rPr>
              <a:t>dport</a:t>
            </a:r>
            <a:r>
              <a:rPr lang="it-IT" sz="1500" dirty="0" smtClean="0">
                <a:latin typeface="Lucida Console" panose="020B0609040504020204" pitchFamily="49" charset="0"/>
              </a:rPr>
              <a:t> &lt;porta destinazione&gt; </a:t>
            </a:r>
            <a:r>
              <a:rPr lang="it-IT" dirty="0" smtClean="0">
                <a:sym typeface="Wingdings" panose="05000000000000000000" pitchFamily="2" charset="2"/>
              </a:rPr>
              <a:t> solo per protocollo TCP o UDP</a:t>
            </a:r>
            <a:endParaRPr lang="it-IT" dirty="0" smtClean="0"/>
          </a:p>
          <a:p>
            <a:pPr lvl="1"/>
            <a:r>
              <a:rPr lang="it-IT" sz="1700" dirty="0" smtClean="0">
                <a:latin typeface="Lucida Console" panose="020B0609040504020204" pitchFamily="49" charset="0"/>
              </a:rPr>
              <a:t>-m &lt;match&gt; </a:t>
            </a:r>
            <a:r>
              <a:rPr lang="it-IT" dirty="0" smtClean="0">
                <a:sym typeface="Wingdings" panose="05000000000000000000" pitchFamily="2" charset="2"/>
              </a:rPr>
              <a:t> modulo che testa il </a:t>
            </a:r>
            <a:r>
              <a:rPr lang="it-IT" dirty="0" err="1" smtClean="0">
                <a:sym typeface="Wingdings" panose="05000000000000000000" pitchFamily="2" charset="2"/>
              </a:rPr>
              <a:t>matching</a:t>
            </a:r>
            <a:r>
              <a:rPr lang="it-IT" dirty="0" smtClean="0">
                <a:sym typeface="Wingdings" panose="05000000000000000000" pitchFamily="2" charset="2"/>
              </a:rPr>
              <a:t> di una specifica proprietà</a:t>
            </a:r>
            <a:endParaRPr lang="it-IT" dirty="0"/>
          </a:p>
          <a:p>
            <a:r>
              <a:rPr lang="it-IT" dirty="0"/>
              <a:t>Il target è preceduto dall’argomento </a:t>
            </a:r>
            <a:r>
              <a:rPr lang="it-IT" sz="1900" dirty="0" smtClean="0">
                <a:latin typeface="Lucida Console" panose="020B0609040504020204" pitchFamily="49" charset="0"/>
              </a:rPr>
              <a:t>–j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/>
              <a:t>jump</a:t>
            </a:r>
            <a:r>
              <a:rPr lang="it-IT" dirty="0" smtClean="0"/>
              <a:t>) e può essere uno di quelli visti precedentemente</a:t>
            </a:r>
            <a:endParaRPr lang="it-IT" dirty="0"/>
          </a:p>
          <a:p>
            <a:pPr lvl="1"/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Scrivere una regola per </a:t>
            </a:r>
            <a:r>
              <a:rPr lang="it-IT" dirty="0" err="1" smtClean="0"/>
              <a:t>netfilter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73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Impostazione Regole:</a:t>
            </a:r>
            <a:br>
              <a:rPr lang="it-IT" dirty="0" smtClean="0"/>
            </a:br>
            <a:r>
              <a:rPr lang="it-IT" dirty="0" smtClean="0"/>
              <a:t>Comandi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07504" y="1219200"/>
          <a:ext cx="8928991" cy="4946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365"/>
                <a:gridCol w="3210171"/>
                <a:gridCol w="4104455"/>
              </a:tblGrid>
              <a:tr h="449646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Comando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Esempio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Descrizione</a:t>
                      </a:r>
                      <a:endParaRPr lang="it-IT" dirty="0"/>
                    </a:p>
                  </a:txBody>
                  <a:tcPr anchor="ctr"/>
                </a:tc>
              </a:tr>
              <a:tr h="449646">
                <a:tc>
                  <a:txBody>
                    <a:bodyPr/>
                    <a:lstStyle/>
                    <a:p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-A ,</a:t>
                      </a:r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--append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 smtClean="0"/>
                        <a:t>iptables</a:t>
                      </a:r>
                      <a:r>
                        <a:rPr lang="it-IT" sz="1400" dirty="0" smtClean="0"/>
                        <a:t> -A INPUT ...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Aggiunge in coda una regola nella catena specificata</a:t>
                      </a:r>
                      <a:endParaRPr lang="it-IT" sz="1400" dirty="0"/>
                    </a:p>
                  </a:txBody>
                  <a:tcPr anchor="ctr"/>
                </a:tc>
              </a:tr>
              <a:tr h="449646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-D, </a:t>
                      </a:r>
                      <a:r>
                        <a:rPr lang="it-IT" sz="1400" dirty="0" err="1" smtClean="0"/>
                        <a:t>--delete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iptables</a:t>
                      </a:r>
                      <a:r>
                        <a:rPr lang="fr-FR" sz="1400" dirty="0" smtClean="0"/>
                        <a:t> -D INPUT --</a:t>
                      </a:r>
                      <a:r>
                        <a:rPr lang="fr-FR" sz="1400" dirty="0" err="1" smtClean="0"/>
                        <a:t>dport</a:t>
                      </a:r>
                      <a:r>
                        <a:rPr lang="fr-FR" sz="1400" dirty="0" smtClean="0"/>
                        <a:t> 80 -j DROP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Cancella una regola dalla tabella</a:t>
                      </a:r>
                      <a:endParaRPr lang="it-IT" sz="1400" dirty="0"/>
                    </a:p>
                  </a:txBody>
                  <a:tcPr anchor="ctr"/>
                </a:tc>
              </a:tr>
              <a:tr h="449646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-R, </a:t>
                      </a:r>
                      <a:r>
                        <a:rPr lang="it-IT" sz="1400" dirty="0" err="1" smtClean="0"/>
                        <a:t>--replace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iptables</a:t>
                      </a:r>
                      <a:r>
                        <a:rPr lang="en-US" sz="1400" dirty="0" smtClean="0"/>
                        <a:t> -R INPUT 1 -s 10.1.0.1 -j DROP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Modifica una regola esistente alla posizione specificata</a:t>
                      </a:r>
                      <a:endParaRPr lang="it-IT" sz="1400" dirty="0"/>
                    </a:p>
                  </a:txBody>
                  <a:tcPr anchor="ctr"/>
                </a:tc>
              </a:tr>
              <a:tr h="449646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-I, </a:t>
                      </a:r>
                      <a:r>
                        <a:rPr lang="it-IT" sz="1400" dirty="0" err="1" smtClean="0"/>
                        <a:t>--insert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iptables</a:t>
                      </a:r>
                      <a:r>
                        <a:rPr lang="fr-FR" sz="1400" dirty="0" smtClean="0"/>
                        <a:t> -I INPUT 1 --</a:t>
                      </a:r>
                      <a:r>
                        <a:rPr lang="fr-FR" sz="1400" dirty="0" err="1" smtClean="0"/>
                        <a:t>dport</a:t>
                      </a:r>
                      <a:r>
                        <a:rPr lang="fr-FR" sz="1400" dirty="0" smtClean="0"/>
                        <a:t> 80 -j ACCEPT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Inserisce una regola nella posizione specificata</a:t>
                      </a:r>
                      <a:endParaRPr lang="it-IT" sz="1400" dirty="0"/>
                    </a:p>
                  </a:txBody>
                  <a:tcPr anchor="ctr"/>
                </a:tc>
              </a:tr>
              <a:tr h="449646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-L, </a:t>
                      </a:r>
                      <a:r>
                        <a:rPr lang="it-IT" sz="1400" dirty="0" err="1" smtClean="0"/>
                        <a:t>--list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 smtClean="0"/>
                        <a:t>iptables</a:t>
                      </a:r>
                      <a:r>
                        <a:rPr lang="it-IT" sz="1400" dirty="0" smtClean="0"/>
                        <a:t> -L INPUT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Visualizza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le regole</a:t>
                      </a:r>
                      <a:r>
                        <a:rPr lang="it-IT" sz="1400" baseline="0" dirty="0" smtClean="0"/>
                        <a:t> </a:t>
                      </a:r>
                      <a:endParaRPr lang="it-IT" sz="1400" dirty="0"/>
                    </a:p>
                  </a:txBody>
                  <a:tcPr anchor="ctr"/>
                </a:tc>
              </a:tr>
              <a:tr h="449646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-F, </a:t>
                      </a:r>
                      <a:r>
                        <a:rPr lang="it-IT" sz="1400" dirty="0" err="1" smtClean="0"/>
                        <a:t>--flush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 smtClean="0"/>
                        <a:t>iptables</a:t>
                      </a:r>
                      <a:r>
                        <a:rPr lang="it-IT" sz="1400" dirty="0" smtClean="0"/>
                        <a:t> -F INPUT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Pulisce</a:t>
                      </a:r>
                      <a:r>
                        <a:rPr lang="it-IT" sz="1400" baseline="0" dirty="0" smtClean="0"/>
                        <a:t> le catene cancellando le regole</a:t>
                      </a:r>
                      <a:endParaRPr lang="it-IT" sz="1400" dirty="0"/>
                    </a:p>
                  </a:txBody>
                  <a:tcPr anchor="ctr"/>
                </a:tc>
              </a:tr>
              <a:tr h="449646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-N, </a:t>
                      </a:r>
                      <a:r>
                        <a:rPr lang="it-IT" sz="1400" dirty="0" err="1" smtClean="0"/>
                        <a:t>--new-chain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 smtClean="0"/>
                        <a:t>iptables</a:t>
                      </a:r>
                      <a:r>
                        <a:rPr lang="it-IT" sz="1400" dirty="0" smtClean="0"/>
                        <a:t> -N </a:t>
                      </a:r>
                      <a:r>
                        <a:rPr lang="it-IT" sz="1400" dirty="0" err="1" smtClean="0"/>
                        <a:t>allowed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Crea una nuova catena</a:t>
                      </a:r>
                      <a:endParaRPr lang="it-IT" sz="1400" dirty="0"/>
                    </a:p>
                  </a:txBody>
                  <a:tcPr anchor="ctr"/>
                </a:tc>
              </a:tr>
              <a:tr h="449646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-X, </a:t>
                      </a:r>
                      <a:r>
                        <a:rPr lang="it-IT" sz="1400" dirty="0" err="1" smtClean="0"/>
                        <a:t>--delete-chain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kumimoji="0"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-X </a:t>
                      </a:r>
                      <a:r>
                        <a:rPr kumimoji="0" lang="it-IT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allowed</a:t>
                      </a:r>
                      <a:endParaRPr kumimoji="0" lang="it-IT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Cancella una catena esistente</a:t>
                      </a:r>
                      <a:endParaRPr lang="it-IT" sz="1400" dirty="0"/>
                    </a:p>
                  </a:txBody>
                  <a:tcPr anchor="ctr"/>
                </a:tc>
              </a:tr>
              <a:tr h="449646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-P, --policy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 smtClean="0"/>
                        <a:t>iptables</a:t>
                      </a:r>
                      <a:r>
                        <a:rPr lang="it-IT" sz="1400" dirty="0" smtClean="0"/>
                        <a:t> -P INPUT DROP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Definisce una politica di default</a:t>
                      </a:r>
                      <a:endParaRPr lang="it-IT" sz="1400" dirty="0"/>
                    </a:p>
                  </a:txBody>
                  <a:tcPr anchor="ctr"/>
                </a:tc>
              </a:tr>
              <a:tr h="449646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-E, </a:t>
                      </a:r>
                      <a:r>
                        <a:rPr lang="it-IT" sz="1400" dirty="0" err="1" smtClean="0"/>
                        <a:t>--renmane-chain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 smtClean="0"/>
                        <a:t>iptables</a:t>
                      </a:r>
                      <a:r>
                        <a:rPr lang="it-IT" sz="1400" dirty="0" smtClean="0"/>
                        <a:t> -E </a:t>
                      </a:r>
                      <a:r>
                        <a:rPr lang="it-IT" sz="1400" dirty="0" err="1" smtClean="0"/>
                        <a:t>allowed</a:t>
                      </a:r>
                      <a:r>
                        <a:rPr lang="it-IT" sz="1400" dirty="0" smtClean="0"/>
                        <a:t> </a:t>
                      </a:r>
                      <a:r>
                        <a:rPr lang="it-IT" sz="1400" dirty="0" err="1" smtClean="0"/>
                        <a:t>disallowed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Rinomina una catena</a:t>
                      </a:r>
                      <a:endParaRPr lang="it-IT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18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Impostazione Regole:</a:t>
            </a:r>
            <a:br>
              <a:rPr lang="it-IT" dirty="0" smtClean="0"/>
            </a:br>
            <a:r>
              <a:rPr lang="it-IT" dirty="0" smtClean="0"/>
              <a:t>Match Generici - 1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5496" y="1600200"/>
          <a:ext cx="907300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024336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Match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Esempio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Descrizione</a:t>
                      </a:r>
                      <a:endParaRPr lang="it-IT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-p, </a:t>
                      </a:r>
                      <a:r>
                        <a:rPr lang="it-IT" sz="1400" dirty="0" err="1" smtClean="0"/>
                        <a:t>--protocol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-A INPUT -p </a:t>
                      </a:r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Esamina solo un determinato protocollo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-s, </a:t>
                      </a:r>
                      <a:r>
                        <a:rPr lang="it-IT" sz="1400" dirty="0" err="1" smtClean="0"/>
                        <a:t>--src</a:t>
                      </a:r>
                      <a:r>
                        <a:rPr lang="it-IT" sz="1400" dirty="0" smtClean="0"/>
                        <a:t>, --source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-A INPUT -s 10.5.0.2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Considera pacchetti provenienti dall’IP/</a:t>
                      </a:r>
                      <a:r>
                        <a:rPr lang="it-IT" sz="1400" dirty="0" err="1" smtClean="0"/>
                        <a:t>range</a:t>
                      </a:r>
                      <a:r>
                        <a:rPr lang="it-IT" sz="1400" dirty="0" smtClean="0"/>
                        <a:t> specificato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-d, </a:t>
                      </a:r>
                      <a:r>
                        <a:rPr lang="it-IT" sz="1400" dirty="0" err="1" smtClean="0"/>
                        <a:t>--dst</a:t>
                      </a:r>
                      <a:r>
                        <a:rPr lang="it-IT" sz="1400" dirty="0" smtClean="0"/>
                        <a:t>, </a:t>
                      </a:r>
                      <a:r>
                        <a:rPr lang="it-IT" sz="1400" dirty="0" err="1" smtClean="0"/>
                        <a:t>--destination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-A INPUT -d 10.5.0.0/16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Considera pacchetti diretti all’IP/</a:t>
                      </a:r>
                      <a:r>
                        <a:rPr lang="it-IT" sz="1400" dirty="0" err="1" smtClean="0"/>
                        <a:t>range</a:t>
                      </a:r>
                      <a:r>
                        <a:rPr lang="it-IT" sz="1400" baseline="0" dirty="0" smtClean="0"/>
                        <a:t> specificato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-i, </a:t>
                      </a:r>
                      <a:r>
                        <a:rPr lang="it-IT" sz="1400" dirty="0" err="1" smtClean="0"/>
                        <a:t>--in-interface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-A INPUT -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eth0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Esamina pacchetti in ingresso sull’interfaccia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-o,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--out-interface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-A FORWARD -o eth0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Ridireziona</a:t>
                      </a:r>
                      <a:r>
                        <a:rPr lang="it-IT" sz="1400" dirty="0" smtClean="0"/>
                        <a:t>/considera</a:t>
                      </a:r>
                      <a:r>
                        <a:rPr lang="it-IT" sz="1400" baseline="0" dirty="0" smtClean="0"/>
                        <a:t> pacchetti verso l’interfaccia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--sport, </a:t>
                      </a:r>
                      <a:r>
                        <a:rPr lang="it-IT" sz="1400" dirty="0" err="1" smtClean="0"/>
                        <a:t>--source-port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-A INPUT -p </a:t>
                      </a:r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--sport 22:25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Indica</a:t>
                      </a:r>
                      <a:r>
                        <a:rPr lang="it-IT" sz="1400" baseline="0" dirty="0" smtClean="0"/>
                        <a:t> la porta/</a:t>
                      </a:r>
                      <a:r>
                        <a:rPr lang="it-IT" sz="1400" baseline="0" dirty="0" err="1" smtClean="0"/>
                        <a:t>range</a:t>
                      </a:r>
                      <a:r>
                        <a:rPr lang="it-IT" sz="1400" baseline="0" dirty="0" smtClean="0"/>
                        <a:t> da considerare per il match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--dport</a:t>
                      </a:r>
                      <a:r>
                        <a:rPr lang="it-IT" sz="1400" dirty="0" smtClean="0"/>
                        <a:t>, </a:t>
                      </a:r>
                      <a:br>
                        <a:rPr lang="it-IT" sz="1400" dirty="0" smtClean="0"/>
                      </a:br>
                      <a:r>
                        <a:rPr lang="it-IT" sz="1400" dirty="0" err="1" smtClean="0"/>
                        <a:t>--destination-port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-A INPUT -p </a:t>
                      </a:r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--dport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22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Definisce la porta/</a:t>
                      </a:r>
                      <a:r>
                        <a:rPr lang="it-IT" sz="1400" dirty="0" err="1" smtClean="0"/>
                        <a:t>range</a:t>
                      </a:r>
                      <a:r>
                        <a:rPr lang="it-IT" sz="1400" dirty="0" smtClean="0"/>
                        <a:t> verso cui sono diretti i pacchetti</a:t>
                      </a:r>
                      <a:endParaRPr lang="it-IT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19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3000" dirty="0" smtClean="0"/>
              <a:t>In questa lezione affronteremo argomenti che abbracciano i livelli più alti dello </a:t>
            </a:r>
            <a:r>
              <a:rPr lang="it-IT" sz="3000" dirty="0" err="1" smtClean="0"/>
              <a:t>stack</a:t>
            </a:r>
            <a:r>
              <a:rPr lang="it-IT" sz="3000" dirty="0" smtClean="0"/>
              <a:t> ISO/OSI, dal livello 3 (livello di rete) al livello 7 (livello applicativo)</a:t>
            </a:r>
          </a:p>
          <a:p>
            <a:r>
              <a:rPr lang="it-IT" sz="3000" dirty="0" smtClean="0"/>
              <a:t>Tratteremo l’argomento del </a:t>
            </a:r>
            <a:r>
              <a:rPr lang="it-IT" sz="3000" dirty="0" err="1" smtClean="0"/>
              <a:t>packet</a:t>
            </a:r>
            <a:r>
              <a:rPr lang="it-IT" sz="3000" dirty="0" smtClean="0"/>
              <a:t> </a:t>
            </a:r>
            <a:r>
              <a:rPr lang="it-IT" sz="3000" dirty="0" err="1" smtClean="0"/>
              <a:t>filtering</a:t>
            </a:r>
            <a:r>
              <a:rPr lang="it-IT" sz="3000" dirty="0" smtClean="0"/>
              <a:t>, andando a studiare in particolar modo l’implementazione del modulo «</a:t>
            </a:r>
            <a:r>
              <a:rPr lang="it-IT" sz="3000" dirty="0" err="1" smtClean="0"/>
              <a:t>netfilter</a:t>
            </a:r>
            <a:r>
              <a:rPr lang="it-IT" sz="3000" dirty="0" smtClean="0"/>
              <a:t>» di Linux, configurabile tramite il software </a:t>
            </a:r>
            <a:r>
              <a:rPr lang="it-IT" sz="3000" dirty="0" err="1" smtClean="0"/>
              <a:t>IPTables</a:t>
            </a:r>
            <a:r>
              <a:rPr lang="it-IT" sz="3000" dirty="0" smtClean="0"/>
              <a:t>, che fornisce funzionalità di filtraggio, </a:t>
            </a:r>
            <a:r>
              <a:rPr lang="it-IT" sz="3000" dirty="0" err="1" smtClean="0"/>
              <a:t>logging</a:t>
            </a:r>
            <a:r>
              <a:rPr lang="it-IT" sz="3000" dirty="0" smtClean="0"/>
              <a:t> e manipolazione dei pacchetti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67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Impostazione Regole:</a:t>
            </a:r>
            <a:br>
              <a:rPr lang="it-IT" dirty="0" smtClean="0"/>
            </a:br>
            <a:r>
              <a:rPr lang="it-IT" dirty="0" smtClean="0"/>
              <a:t>Match Generici - 2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5439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18"/>
                <a:gridCol w="3143272"/>
                <a:gridCol w="40719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Match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Esempio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Descrizione</a:t>
                      </a:r>
                      <a:endParaRPr lang="it-IT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-tcp-flags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-p </a:t>
                      </a:r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--tcp-flags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SYN,FIN,ACK SYN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Indica quali bit di stato devono essere impostati nel pacchetto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--icmp-type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-A INPUT -p </a:t>
                      </a:r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icmp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--icmp-type</a:t>
                      </a:r>
                      <a:r>
                        <a:rPr lang="it-IT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Valido per i pacchetti ICMP, definisce di che tipo devono essere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--port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-A INPUT -p </a:t>
                      </a:r>
                      <a:r>
                        <a:rPr lang="fr-F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-m multiport </a:t>
                      </a:r>
                      <a:b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--port 22,53,80,110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Definisce un set di porte da considerare (necessita del modulo </a:t>
                      </a:r>
                      <a:r>
                        <a:rPr lang="it-IT" sz="1400" i="1" dirty="0" err="1" smtClean="0"/>
                        <a:t>multiport</a:t>
                      </a:r>
                      <a:r>
                        <a:rPr lang="it-IT" sz="1400" i="0" dirty="0" smtClean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--cmd-owner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-A OUTPUT -m owner </a:t>
                      </a:r>
                      <a:b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-owner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httpd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Considera</a:t>
                      </a:r>
                      <a:r>
                        <a:rPr lang="it-IT" sz="1400" baseline="0" dirty="0" smtClean="0"/>
                        <a:t> pacchetti derivanti da connessioni create dal processo specificato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--state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iptables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-A INPUT -m state </a:t>
                      </a:r>
                      <a:b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--state NEW,RELATED,ESTABLISHED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Controlla lo stato della comunicazione</a:t>
                      </a:r>
                      <a:endParaRPr lang="it-IT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20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Impostazione Regole:</a:t>
            </a:r>
            <a:br>
              <a:rPr lang="it-IT" dirty="0" smtClean="0"/>
            </a:br>
            <a:r>
              <a:rPr lang="it-IT" dirty="0" smtClean="0"/>
              <a:t>Target Principali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11532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60"/>
                <a:gridCol w="6143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Target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Descrizione</a:t>
                      </a:r>
                      <a:endParaRPr lang="it-IT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ACCEPT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Il pacchetto è autorizzato a transitare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DNAT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Riscrive il campo </a:t>
                      </a:r>
                      <a:r>
                        <a:rPr lang="it-IT" sz="1400" i="1" dirty="0" err="1" smtClean="0"/>
                        <a:t>Destination</a:t>
                      </a:r>
                      <a:r>
                        <a:rPr lang="it-IT" sz="1400" i="1" dirty="0" smtClean="0"/>
                        <a:t> IP</a:t>
                      </a:r>
                      <a:r>
                        <a:rPr lang="it-IT" sz="1400" i="0" dirty="0" smtClean="0"/>
                        <a:t> nel pacchetto TCP per</a:t>
                      </a:r>
                      <a:r>
                        <a:rPr lang="it-IT" sz="1400" i="0" baseline="0" dirty="0" smtClean="0"/>
                        <a:t> modificare il destinatario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DROP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Il pacchetto non è autorizzato ed</a:t>
                      </a:r>
                      <a:r>
                        <a:rPr lang="it-IT" sz="1400" baseline="0" dirty="0" smtClean="0"/>
                        <a:t> è scartato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LOG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Permette di loggare informazioni  specifiche del pacchetto che sta transitando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MASQUERADE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Modifica il campo </a:t>
                      </a:r>
                      <a:r>
                        <a:rPr lang="it-IT" sz="1400" i="1" dirty="0" smtClean="0"/>
                        <a:t>Source</a:t>
                      </a:r>
                      <a:r>
                        <a:rPr lang="it-IT" sz="1400" i="1" baseline="0" dirty="0" smtClean="0"/>
                        <a:t> IP</a:t>
                      </a:r>
                      <a:r>
                        <a:rPr lang="it-IT" sz="1400" i="0" baseline="0" dirty="0" smtClean="0"/>
                        <a:t> del pacchetto, come SNAT, e permette la chiusura automatica della connessione quando l’interfaccia sorgente reale viene sconnessa</a:t>
                      </a:r>
                      <a:endParaRPr lang="it-IT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SNAT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Esegue un </a:t>
                      </a:r>
                      <a:r>
                        <a:rPr lang="it-IT" sz="1400" i="1" dirty="0" smtClean="0"/>
                        <a:t>Source Network</a:t>
                      </a:r>
                      <a:r>
                        <a:rPr lang="it-IT" sz="1400" i="1" baseline="0" dirty="0" smtClean="0"/>
                        <a:t> </a:t>
                      </a:r>
                      <a:r>
                        <a:rPr lang="it-IT" sz="1400" i="1" baseline="0" dirty="0" err="1" smtClean="0"/>
                        <a:t>Address</a:t>
                      </a:r>
                      <a:r>
                        <a:rPr lang="it-IT" sz="1400" i="1" baseline="0" dirty="0" smtClean="0"/>
                        <a:t> </a:t>
                      </a:r>
                      <a:r>
                        <a:rPr lang="it-IT" sz="1400" i="1" baseline="0" dirty="0" err="1" smtClean="0"/>
                        <a:t>Translation</a:t>
                      </a:r>
                      <a:r>
                        <a:rPr lang="it-IT" sz="1400" i="0" baseline="0" dirty="0" smtClean="0"/>
                        <a:t> modificando il campo </a:t>
                      </a:r>
                      <a:r>
                        <a:rPr lang="it-IT" sz="1400" i="1" baseline="0" dirty="0" smtClean="0"/>
                        <a:t> Source IP</a:t>
                      </a:r>
                      <a:r>
                        <a:rPr lang="it-IT" sz="1400" i="0" baseline="0" dirty="0" smtClean="0"/>
                        <a:t> e quindi il destinatario</a:t>
                      </a:r>
                      <a:endParaRPr lang="it-IT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Segnaposto contenuto 2"/>
          <p:cNvSpPr txBox="1">
            <a:spLocks/>
          </p:cNvSpPr>
          <p:nvPr/>
        </p:nvSpPr>
        <p:spPr>
          <a:xfrm>
            <a:off x="457200" y="4857760"/>
            <a:ext cx="8229600" cy="114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sz="2000" dirty="0">
                <a:solidFill>
                  <a:prstClr val="black"/>
                </a:solidFill>
              </a:rPr>
              <a:t>Definisce le azioni da intraprendere nel caso si soddisfi il match</a:t>
            </a:r>
            <a:endParaRPr lang="it-IT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sz="2000" dirty="0">
                <a:solidFill>
                  <a:prstClr val="black"/>
                </a:solidFill>
              </a:rPr>
              <a:t>Può reindirizzare il pacchetto a una catena </a:t>
            </a:r>
            <a:r>
              <a:rPr lang="it-IT" sz="2000" dirty="0" err="1">
                <a:solidFill>
                  <a:prstClr val="black"/>
                </a:solidFill>
              </a:rPr>
              <a:t>user-specific</a:t>
            </a:r>
            <a:r>
              <a:rPr lang="it-IT" sz="2000" dirty="0">
                <a:solidFill>
                  <a:prstClr val="black"/>
                </a:solidFill>
              </a:rPr>
              <a:t> o applicare uno dei target standard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21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Rete Esercitazione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22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Realizzare una topologia IMUNES composta da:</a:t>
            </a:r>
          </a:p>
          <a:p>
            <a:pPr lvl="1"/>
            <a:r>
              <a:rPr lang="it-IT" dirty="0" smtClean="0"/>
              <a:t>PC </a:t>
            </a:r>
            <a:r>
              <a:rPr lang="it-IT" dirty="0" smtClean="0">
                <a:sym typeface="Wingdings" panose="05000000000000000000" pitchFamily="2" charset="2"/>
              </a:rPr>
              <a:t> Router  Host</a:t>
            </a:r>
          </a:p>
          <a:p>
            <a:r>
              <a:rPr lang="it-IT" dirty="0" err="1" smtClean="0">
                <a:sym typeface="Wingdings" panose="05000000000000000000" pitchFamily="2" charset="2"/>
              </a:rPr>
              <a:t>Sull’host</a:t>
            </a:r>
            <a:r>
              <a:rPr lang="it-IT" dirty="0" smtClean="0">
                <a:sym typeface="Wingdings" panose="05000000000000000000" pitchFamily="2" charset="2"/>
              </a:rPr>
              <a:t> mettersi in ascolto sulla porta 8080 TCP con </a:t>
            </a:r>
            <a:r>
              <a:rPr lang="it-IT" dirty="0" err="1" smtClean="0">
                <a:sym typeface="Wingdings" panose="05000000000000000000" pitchFamily="2" charset="2"/>
              </a:rPr>
              <a:t>netcat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sz="17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nc</a:t>
            </a:r>
            <a:r>
              <a:rPr lang="it-IT" sz="17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 –l –p 8080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Aprire </a:t>
            </a:r>
            <a:r>
              <a:rPr lang="it-IT" dirty="0" err="1" smtClean="0">
                <a:sym typeface="Wingdings" panose="05000000000000000000" pitchFamily="2" charset="2"/>
              </a:rPr>
              <a:t>netcat</a:t>
            </a:r>
            <a:r>
              <a:rPr lang="it-IT" dirty="0" smtClean="0">
                <a:sym typeface="Wingdings" panose="05000000000000000000" pitchFamily="2" charset="2"/>
              </a:rPr>
              <a:t> sul PC verso </a:t>
            </a:r>
            <a:r>
              <a:rPr lang="it-IT" dirty="0" err="1" smtClean="0">
                <a:sym typeface="Wingdings" panose="05000000000000000000" pitchFamily="2" charset="2"/>
              </a:rPr>
              <a:t>l’host</a:t>
            </a:r>
            <a:r>
              <a:rPr lang="it-IT" dirty="0" smtClean="0">
                <a:sym typeface="Wingdings" panose="05000000000000000000" pitchFamily="2" charset="2"/>
              </a:rPr>
              <a:t> e scrivere qualcosa</a:t>
            </a:r>
          </a:p>
          <a:p>
            <a:pPr lvl="1"/>
            <a:r>
              <a:rPr lang="it-IT" sz="17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nc</a:t>
            </a:r>
            <a:r>
              <a:rPr lang="it-IT" sz="17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 &lt;</a:t>
            </a:r>
            <a:r>
              <a:rPr lang="it-IT" sz="17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iphost</a:t>
            </a:r>
            <a:r>
              <a:rPr lang="it-IT" sz="17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&gt; 8080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Scrivere una regola </a:t>
            </a:r>
            <a:r>
              <a:rPr lang="it-IT" dirty="0" err="1" smtClean="0">
                <a:sym typeface="Wingdings" panose="05000000000000000000" pitchFamily="2" charset="2"/>
              </a:rPr>
              <a:t>iptables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sull’host</a:t>
            </a:r>
            <a:r>
              <a:rPr lang="it-IT" dirty="0" smtClean="0">
                <a:sym typeface="Wingdings" panose="05000000000000000000" pitchFamily="2" charset="2"/>
              </a:rPr>
              <a:t> che blocchi il traffico sulla porta TCP 8080, verificare che </a:t>
            </a:r>
            <a:r>
              <a:rPr lang="it-IT" dirty="0" err="1" smtClean="0">
                <a:sym typeface="Wingdings" panose="05000000000000000000" pitchFamily="2" charset="2"/>
              </a:rPr>
              <a:t>netcat</a:t>
            </a:r>
            <a:r>
              <a:rPr lang="it-IT" dirty="0" smtClean="0">
                <a:sym typeface="Wingdings" panose="05000000000000000000" pitchFamily="2" charset="2"/>
              </a:rPr>
              <a:t> smetta di funzionare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Dopo aver fatto il </a:t>
            </a:r>
            <a:r>
              <a:rPr lang="it-IT" dirty="0" err="1" smtClean="0">
                <a:sym typeface="Wingdings" panose="05000000000000000000" pitchFamily="2" charset="2"/>
              </a:rPr>
              <a:t>flush</a:t>
            </a:r>
            <a:r>
              <a:rPr lang="it-IT" dirty="0" smtClean="0">
                <a:sym typeface="Wingdings" panose="05000000000000000000" pitchFamily="2" charset="2"/>
              </a:rPr>
              <a:t> della regola </a:t>
            </a:r>
            <a:r>
              <a:rPr lang="it-IT" dirty="0" err="1" smtClean="0">
                <a:sym typeface="Wingdings" panose="05000000000000000000" pitchFamily="2" charset="2"/>
              </a:rPr>
              <a:t>sull’host</a:t>
            </a:r>
            <a:r>
              <a:rPr lang="it-IT" dirty="0" smtClean="0">
                <a:sym typeface="Wingdings" panose="05000000000000000000" pitchFamily="2" charset="2"/>
              </a:rPr>
              <a:t>, scrivere una regola </a:t>
            </a:r>
            <a:r>
              <a:rPr lang="it-IT" dirty="0" err="1" smtClean="0">
                <a:sym typeface="Wingdings" panose="05000000000000000000" pitchFamily="2" charset="2"/>
              </a:rPr>
              <a:t>iptables</a:t>
            </a:r>
            <a:r>
              <a:rPr lang="it-IT" dirty="0" smtClean="0">
                <a:sym typeface="Wingdings" panose="05000000000000000000" pitchFamily="2" charset="2"/>
              </a:rPr>
              <a:t> sul router, scegliendo opportunamente tabella e </a:t>
            </a:r>
            <a:r>
              <a:rPr lang="it-IT" dirty="0" err="1" smtClean="0">
                <a:sym typeface="Wingdings" panose="05000000000000000000" pitchFamily="2" charset="2"/>
              </a:rPr>
              <a:t>chain</a:t>
            </a:r>
            <a:r>
              <a:rPr lang="it-IT" dirty="0" smtClean="0">
                <a:sym typeface="Wingdings" panose="05000000000000000000" pitchFamily="2" charset="2"/>
              </a:rPr>
              <a:t>, che blocchi il traffico in transito sulla porta TCP 8080 diretto </a:t>
            </a:r>
            <a:r>
              <a:rPr lang="it-IT" dirty="0" err="1" smtClean="0">
                <a:sym typeface="Wingdings" panose="05000000000000000000" pitchFamily="2" charset="2"/>
              </a:rPr>
              <a:t>all’host</a:t>
            </a:r>
            <a:r>
              <a:rPr lang="it-IT" dirty="0" smtClean="0">
                <a:sym typeface="Wingdings" panose="05000000000000000000" pitchFamily="2" charset="2"/>
              </a:rPr>
              <a:t>, verificare con </a:t>
            </a:r>
            <a:r>
              <a:rPr lang="it-IT" dirty="0" err="1" smtClean="0">
                <a:sym typeface="Wingdings" panose="05000000000000000000" pitchFamily="2" charset="2"/>
              </a:rPr>
              <a:t>netcat</a:t>
            </a:r>
            <a:endParaRPr lang="it-IT" dirty="0" smtClean="0">
              <a:sym typeface="Wingdings" panose="05000000000000000000" pitchFamily="2" charset="2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Esercizio 1 – Filtraggio di una porta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24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Regola 1 – SULL’HOST:</a:t>
            </a:r>
          </a:p>
          <a:p>
            <a:pPr lvl="1"/>
            <a:r>
              <a:rPr lang="it-IT" sz="1600" dirty="0" err="1">
                <a:latin typeface="Lucida Console" panose="020B0609040504020204" pitchFamily="49" charset="0"/>
              </a:rPr>
              <a:t>i</a:t>
            </a:r>
            <a:r>
              <a:rPr lang="it-IT" sz="1600" dirty="0" err="1" smtClean="0">
                <a:latin typeface="Lucida Console" panose="020B0609040504020204" pitchFamily="49" charset="0"/>
              </a:rPr>
              <a:t>ptables</a:t>
            </a:r>
            <a:r>
              <a:rPr lang="it-IT" sz="1600" dirty="0" smtClean="0">
                <a:latin typeface="Lucida Console" panose="020B0609040504020204" pitchFamily="49" charset="0"/>
              </a:rPr>
              <a:t> </a:t>
            </a:r>
            <a:r>
              <a:rPr lang="it-IT" sz="1600" dirty="0">
                <a:latin typeface="Lucida Console" panose="020B0609040504020204" pitchFamily="49" charset="0"/>
              </a:rPr>
              <a:t>–t </a:t>
            </a:r>
            <a:r>
              <a:rPr lang="it-IT" sz="1600" dirty="0" err="1">
                <a:latin typeface="Lucida Console" panose="020B0609040504020204" pitchFamily="49" charset="0"/>
              </a:rPr>
              <a:t>filter</a:t>
            </a:r>
            <a:r>
              <a:rPr lang="it-IT" sz="1600" dirty="0">
                <a:latin typeface="Lucida Console" panose="020B0609040504020204" pitchFamily="49" charset="0"/>
              </a:rPr>
              <a:t> -I INPUT </a:t>
            </a:r>
            <a:r>
              <a:rPr lang="it-IT" sz="1600" dirty="0" smtClean="0">
                <a:latin typeface="Lucida Console" panose="020B0609040504020204" pitchFamily="49" charset="0"/>
              </a:rPr>
              <a:t>-p </a:t>
            </a:r>
            <a:r>
              <a:rPr lang="it-IT" sz="1600" dirty="0" err="1">
                <a:latin typeface="Lucida Console" panose="020B0609040504020204" pitchFamily="49" charset="0"/>
              </a:rPr>
              <a:t>tcp</a:t>
            </a:r>
            <a:r>
              <a:rPr lang="it-IT" sz="1600" dirty="0">
                <a:latin typeface="Lucida Console" panose="020B0609040504020204" pitchFamily="49" charset="0"/>
              </a:rPr>
              <a:t> </a:t>
            </a:r>
            <a:r>
              <a:rPr lang="it-IT" sz="1600" dirty="0" smtClean="0">
                <a:latin typeface="Lucida Console" panose="020B0609040504020204" pitchFamily="49" charset="0"/>
              </a:rPr>
              <a:t>--</a:t>
            </a:r>
            <a:r>
              <a:rPr lang="it-IT" sz="1600" dirty="0" err="1" smtClean="0">
                <a:latin typeface="Lucida Console" panose="020B0609040504020204" pitchFamily="49" charset="0"/>
              </a:rPr>
              <a:t>dport</a:t>
            </a:r>
            <a:r>
              <a:rPr lang="it-IT" sz="1600" dirty="0" smtClean="0">
                <a:latin typeface="Lucida Console" panose="020B0609040504020204" pitchFamily="49" charset="0"/>
              </a:rPr>
              <a:t> </a:t>
            </a:r>
            <a:r>
              <a:rPr lang="it-IT" sz="1600" dirty="0">
                <a:latin typeface="Lucida Console" panose="020B0609040504020204" pitchFamily="49" charset="0"/>
              </a:rPr>
              <a:t>8080 </a:t>
            </a:r>
            <a:r>
              <a:rPr lang="it-IT" sz="1600" dirty="0" smtClean="0">
                <a:latin typeface="Lucida Console" panose="020B0609040504020204" pitchFamily="49" charset="0"/>
              </a:rPr>
              <a:t>-j DROP</a:t>
            </a:r>
          </a:p>
          <a:p>
            <a:r>
              <a:rPr lang="it-IT" dirty="0" smtClean="0"/>
              <a:t>Flush delle regole</a:t>
            </a:r>
          </a:p>
          <a:p>
            <a:pPr lvl="1"/>
            <a:r>
              <a:rPr lang="it-IT" sz="1600" dirty="0" err="1">
                <a:latin typeface="Lucida Console" panose="020B0609040504020204" pitchFamily="49" charset="0"/>
              </a:rPr>
              <a:t>i</a:t>
            </a:r>
            <a:r>
              <a:rPr lang="it-IT" sz="1600" dirty="0" err="1" smtClean="0">
                <a:latin typeface="Lucida Console" panose="020B0609040504020204" pitchFamily="49" charset="0"/>
              </a:rPr>
              <a:t>ptables</a:t>
            </a:r>
            <a:r>
              <a:rPr lang="it-IT" sz="1600" dirty="0" smtClean="0">
                <a:latin typeface="Lucida Console" panose="020B0609040504020204" pitchFamily="49" charset="0"/>
              </a:rPr>
              <a:t> –F</a:t>
            </a:r>
          </a:p>
          <a:p>
            <a:r>
              <a:rPr lang="it-IT" dirty="0" smtClean="0"/>
              <a:t>Regola 2:</a:t>
            </a:r>
          </a:p>
          <a:p>
            <a:pPr lvl="1"/>
            <a:r>
              <a:rPr lang="it-IT" sz="1600" dirty="0" err="1">
                <a:latin typeface="Lucida Console" panose="020B0609040504020204" pitchFamily="49" charset="0"/>
              </a:rPr>
              <a:t>i</a:t>
            </a:r>
            <a:r>
              <a:rPr lang="it-IT" sz="1600" dirty="0" err="1" smtClean="0">
                <a:latin typeface="Lucida Console" panose="020B0609040504020204" pitchFamily="49" charset="0"/>
              </a:rPr>
              <a:t>ptables</a:t>
            </a:r>
            <a:r>
              <a:rPr lang="it-IT" sz="1600" dirty="0" smtClean="0">
                <a:latin typeface="Lucida Console" panose="020B0609040504020204" pitchFamily="49" charset="0"/>
              </a:rPr>
              <a:t> –t </a:t>
            </a:r>
            <a:r>
              <a:rPr lang="it-IT" sz="1600" dirty="0" err="1" smtClean="0">
                <a:latin typeface="Lucida Console" panose="020B0609040504020204" pitchFamily="49" charset="0"/>
              </a:rPr>
              <a:t>filter</a:t>
            </a:r>
            <a:r>
              <a:rPr lang="it-IT" sz="1600" dirty="0" smtClean="0">
                <a:latin typeface="Lucida Console" panose="020B0609040504020204" pitchFamily="49" charset="0"/>
              </a:rPr>
              <a:t> –I FORWARD -p </a:t>
            </a:r>
            <a:r>
              <a:rPr lang="it-IT" sz="1600" dirty="0" err="1" smtClean="0">
                <a:latin typeface="Lucida Console" panose="020B0609040504020204" pitchFamily="49" charset="0"/>
              </a:rPr>
              <a:t>tcp</a:t>
            </a:r>
            <a:r>
              <a:rPr lang="it-IT" sz="1600" dirty="0" smtClean="0">
                <a:latin typeface="Lucida Console" panose="020B0609040504020204" pitchFamily="49" charset="0"/>
              </a:rPr>
              <a:t> --</a:t>
            </a:r>
            <a:r>
              <a:rPr lang="it-IT" sz="1600" dirty="0" err="1" smtClean="0">
                <a:latin typeface="Lucida Console" panose="020B0609040504020204" pitchFamily="49" charset="0"/>
              </a:rPr>
              <a:t>dport</a:t>
            </a:r>
            <a:r>
              <a:rPr lang="it-IT" sz="1600" dirty="0" smtClean="0">
                <a:latin typeface="Lucida Console" panose="020B0609040504020204" pitchFamily="49" charset="0"/>
              </a:rPr>
              <a:t> 8080 -j DROP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1 - Soluzione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10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Catena INPUT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79296" cy="4937760"/>
          </a:xfrm>
        </p:spPr>
        <p:txBody>
          <a:bodyPr>
            <a:normAutofit fontScale="62500" lnSpcReduction="20000"/>
          </a:bodyPr>
          <a:lstStyle/>
          <a:p>
            <a:r>
              <a:rPr lang="it-IT" dirty="0" smtClean="0"/>
              <a:t>Intercetta pacchetti in arrivo dopo la decisione </a:t>
            </a:r>
            <a:r>
              <a:rPr lang="it-IT" dirty="0" err="1" smtClean="0"/>
              <a:t>routing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Esempio: abilitare il servizio HTTP/80</a:t>
            </a:r>
          </a:p>
          <a:p>
            <a:pPr lvl="1">
              <a:buNone/>
            </a:pPr>
            <a:endParaRPr lang="it-IT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t-IT" sz="2400" b="1" dirty="0">
                <a:latin typeface="Courier New" pitchFamily="49" charset="0"/>
                <a:cs typeface="Courier New" pitchFamily="49" charset="0"/>
              </a:rPr>
              <a:t>$IPTABLES –A INPUT -i eth0 –p TCP –-</a:t>
            </a:r>
            <a:r>
              <a:rPr lang="it-IT" sz="2400" b="1" dirty="0" err="1">
                <a:latin typeface="Courier New" pitchFamily="49" charset="0"/>
                <a:cs typeface="Courier New" pitchFamily="49" charset="0"/>
              </a:rPr>
              <a:t>dport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 80 –j 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pPr lvl="1">
              <a:buNone/>
            </a:pPr>
            <a:endParaRPr lang="it-IT" sz="24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t-IT" sz="2600" dirty="0">
                <a:solidFill>
                  <a:schemeClr val="tx1"/>
                </a:solidFill>
              </a:rPr>
              <a:t>Accedete alla porta 80 tramite telnet dal client </a:t>
            </a:r>
            <a:r>
              <a:rPr lang="it-IT" sz="2600" dirty="0" smtClean="0">
                <a:solidFill>
                  <a:schemeClr val="tx1"/>
                </a:solidFill>
              </a:rPr>
              <a:t>esterno</a:t>
            </a:r>
          </a:p>
          <a:p>
            <a:pPr lvl="1"/>
            <a:endParaRPr lang="it-IT" sz="26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it-IT" sz="2400" b="1" dirty="0">
                <a:latin typeface="Courier New" pitchFamily="49" charset="0"/>
                <a:cs typeface="Courier New" pitchFamily="49" charset="0"/>
              </a:rPr>
              <a:t>telnet 10.1.0.2 80</a:t>
            </a:r>
          </a:p>
          <a:p>
            <a:pPr lvl="1">
              <a:buNone/>
            </a:pPr>
            <a:endParaRPr lang="it-IT" sz="2400" dirty="0" smtClean="0">
              <a:cs typeface="Courier New" pitchFamily="49" charset="0"/>
            </a:endParaRPr>
          </a:p>
          <a:p>
            <a:r>
              <a:rPr lang="it-IT" dirty="0" smtClean="0">
                <a:solidFill>
                  <a:srgbClr val="FF0000"/>
                </a:solidFill>
                <a:cs typeface="Courier New" pitchFamily="49" charset="0"/>
              </a:rPr>
              <a:t>Esercizi:</a:t>
            </a:r>
          </a:p>
          <a:p>
            <a:pPr lvl="1"/>
            <a:r>
              <a:rPr lang="it-IT" dirty="0" smtClean="0">
                <a:cs typeface="Courier New" pitchFamily="49" charset="0"/>
              </a:rPr>
              <a:t>scrivete una regola che abiliti connessioni SSH/22 da parte client interno verso il firewall</a:t>
            </a:r>
          </a:p>
          <a:p>
            <a:pPr lvl="1"/>
            <a:r>
              <a:rPr lang="it-IT" dirty="0" smtClean="0">
                <a:cs typeface="Courier New" pitchFamily="49" charset="0"/>
              </a:rPr>
              <a:t>scrivete una regola che permetta il </a:t>
            </a:r>
            <a:r>
              <a:rPr lang="it-IT" dirty="0" err="1" smtClean="0">
                <a:cs typeface="Courier New" pitchFamily="49" charset="0"/>
              </a:rPr>
              <a:t>ping</a:t>
            </a:r>
            <a:r>
              <a:rPr lang="it-IT" dirty="0" smtClean="0">
                <a:cs typeface="Courier New" pitchFamily="49" charset="0"/>
              </a:rPr>
              <a:t> (protocollo ICMP) da parte di utenti internet verso il firewall</a:t>
            </a:r>
          </a:p>
          <a:p>
            <a:pPr lvl="1"/>
            <a:r>
              <a:rPr lang="it-IT" dirty="0" smtClean="0">
                <a:cs typeface="Courier New" pitchFamily="49" charset="0"/>
              </a:rPr>
              <a:t>Controllate traffico entrante con </a:t>
            </a:r>
          </a:p>
          <a:p>
            <a:pPr lvl="1"/>
            <a:endParaRPr lang="it-IT" dirty="0" smtClean="0"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tcpdump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–n –i eth0 proto TCP</a:t>
            </a:r>
          </a:p>
          <a:p>
            <a:pPr lvl="1"/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b="1" dirty="0" smtClean="0">
                <a:solidFill>
                  <a:srgbClr val="FF0000"/>
                </a:solidFill>
                <a:cs typeface="Courier New" pitchFamily="49" charset="0"/>
              </a:rPr>
              <a:t>Cosa manca?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25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Catena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79296" cy="4937760"/>
          </a:xfrm>
        </p:spPr>
        <p:txBody>
          <a:bodyPr>
            <a:normAutofit/>
          </a:bodyPr>
          <a:lstStyle/>
          <a:p>
            <a:r>
              <a:rPr lang="it-IT" sz="2000" dirty="0" smtClean="0"/>
              <a:t>Permette l’uscita dei pacchetti attraverso l’interfaccia selezionata</a:t>
            </a:r>
          </a:p>
          <a:p>
            <a:pPr lvl="1"/>
            <a:r>
              <a:rPr lang="it-IT" sz="2000" dirty="0" smtClean="0"/>
              <a:t>Per ogni regola di input, se si prevede una risposta, è necessaria un’apposita regola di output</a:t>
            </a:r>
          </a:p>
          <a:p>
            <a:pPr lvl="1"/>
            <a:endParaRPr lang="it-IT" sz="2000" dirty="0" smtClean="0"/>
          </a:p>
          <a:p>
            <a:r>
              <a:rPr lang="it-IT" sz="2000" dirty="0" smtClean="0"/>
              <a:t>Esempio</a:t>
            </a:r>
          </a:p>
          <a:p>
            <a:pPr lvl="1"/>
            <a:r>
              <a:rPr lang="it-IT" sz="1700" dirty="0" smtClean="0"/>
              <a:t>abilitare il traffico in uscita proveniente dal nostro IP pubblico</a:t>
            </a:r>
          </a:p>
          <a:p>
            <a:pPr lvl="1">
              <a:buNone/>
            </a:pPr>
            <a:endParaRPr lang="it-IT" sz="2000" dirty="0" smtClean="0"/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$IPTABLES -A OUTPUT –o eth0 -p ALL -s $INET_IP -j ACCEPT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it-IT" sz="2000" dirty="0" smtClean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26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Esercizio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27</a:t>
            </a:fld>
            <a:endParaRPr lang="it-IT">
              <a:solidFill>
                <a:srgbClr val="464653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 smtClean="0"/>
              <a:t>Rendere</a:t>
            </a:r>
            <a:r>
              <a:rPr lang="en-US" sz="2000" dirty="0" smtClean="0"/>
              <a:t>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stringente</a:t>
            </a:r>
            <a:r>
              <a:rPr lang="en-US" sz="2000" dirty="0"/>
              <a:t> la </a:t>
            </a:r>
            <a:r>
              <a:rPr lang="en-US" sz="2000" dirty="0" err="1"/>
              <a:t>regola</a:t>
            </a:r>
            <a:r>
              <a:rPr lang="en-US" sz="2000" dirty="0"/>
              <a:t> </a:t>
            </a:r>
            <a:r>
              <a:rPr lang="en-US" sz="2000" dirty="0" err="1"/>
              <a:t>permettendo</a:t>
            </a:r>
            <a:r>
              <a:rPr lang="en-US" sz="2000" dirty="0"/>
              <a:t> solo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traffico</a:t>
            </a:r>
            <a:r>
              <a:rPr lang="en-US" sz="2000" dirty="0"/>
              <a:t> </a:t>
            </a:r>
            <a:r>
              <a:rPr lang="en-US" sz="2000" dirty="0" err="1"/>
              <a:t>richiesto</a:t>
            </a:r>
            <a:r>
              <a:rPr lang="en-US" sz="2000" dirty="0"/>
              <a:t> dalle </a:t>
            </a:r>
            <a:r>
              <a:rPr lang="en-US" sz="2000" dirty="0" err="1"/>
              <a:t>regole</a:t>
            </a:r>
            <a:r>
              <a:rPr lang="en-US" sz="2000" dirty="0"/>
              <a:t> </a:t>
            </a:r>
            <a:r>
              <a:rPr lang="en-US" sz="2000" dirty="0" err="1" smtClean="0"/>
              <a:t>precedenti</a:t>
            </a:r>
            <a:endParaRPr lang="en-US" sz="20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 err="1" smtClean="0"/>
              <a:t>Abilitare</a:t>
            </a:r>
            <a:r>
              <a:rPr lang="en-US" sz="1700" dirty="0" smtClean="0"/>
              <a:t> </a:t>
            </a:r>
            <a:r>
              <a:rPr lang="en-US" sz="1700" dirty="0" err="1" smtClean="0"/>
              <a:t>il</a:t>
            </a:r>
            <a:r>
              <a:rPr lang="en-US" sz="1700" dirty="0" smtClean="0"/>
              <a:t> </a:t>
            </a:r>
            <a:r>
              <a:rPr lang="en-US" sz="1700" dirty="0" err="1" smtClean="0"/>
              <a:t>traffico</a:t>
            </a:r>
            <a:r>
              <a:rPr lang="en-US" sz="1700" dirty="0" smtClean="0"/>
              <a:t> HTTP/80 in </a:t>
            </a:r>
            <a:r>
              <a:rPr lang="en-US" sz="1700" dirty="0" err="1" smtClean="0"/>
              <a:t>uscita</a:t>
            </a:r>
            <a:r>
              <a:rPr lang="en-US" sz="1700" dirty="0" smtClean="0"/>
              <a:t> verso </a:t>
            </a:r>
            <a:r>
              <a:rPr lang="en-US" sz="1700" dirty="0" err="1" smtClean="0"/>
              <a:t>il</a:t>
            </a:r>
            <a:r>
              <a:rPr lang="en-US" sz="1700" dirty="0" smtClean="0"/>
              <a:t> client </a:t>
            </a:r>
            <a:r>
              <a:rPr lang="en-US" sz="1700" dirty="0" err="1" smtClean="0"/>
              <a:t>esterno</a:t>
            </a:r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 err="1"/>
              <a:t>Abilitare</a:t>
            </a:r>
            <a:r>
              <a:rPr lang="en-US" sz="1700" dirty="0"/>
              <a:t> </a:t>
            </a:r>
            <a:r>
              <a:rPr lang="en-US" sz="1700" dirty="0" err="1"/>
              <a:t>il</a:t>
            </a:r>
            <a:r>
              <a:rPr lang="en-US" sz="1700" dirty="0"/>
              <a:t> </a:t>
            </a:r>
            <a:r>
              <a:rPr lang="en-US" sz="1700" dirty="0" err="1"/>
              <a:t>traffico</a:t>
            </a:r>
            <a:r>
              <a:rPr lang="en-US" sz="1700" dirty="0"/>
              <a:t> </a:t>
            </a:r>
            <a:r>
              <a:rPr lang="en-US" sz="1700" dirty="0" smtClean="0"/>
              <a:t>SSH/22 </a:t>
            </a:r>
            <a:r>
              <a:rPr lang="en-US" sz="1700" dirty="0"/>
              <a:t>in </a:t>
            </a:r>
            <a:r>
              <a:rPr lang="en-US" sz="1700" dirty="0" err="1"/>
              <a:t>uscita</a:t>
            </a:r>
            <a:r>
              <a:rPr lang="en-US" sz="1700" dirty="0"/>
              <a:t> verso </a:t>
            </a:r>
            <a:r>
              <a:rPr lang="en-US" sz="1700" dirty="0" err="1"/>
              <a:t>il</a:t>
            </a:r>
            <a:r>
              <a:rPr lang="en-US" sz="1700" dirty="0"/>
              <a:t> client </a:t>
            </a:r>
            <a:r>
              <a:rPr lang="en-US" sz="1700" dirty="0" err="1" smtClean="0"/>
              <a:t>interno</a:t>
            </a:r>
            <a:endParaRPr lang="en-US" sz="1700" dirty="0"/>
          </a:p>
          <a:p>
            <a:pPr lvl="1"/>
            <a:endParaRPr lang="en-US" sz="1700" dirty="0"/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$IPTABLES -A OUTPUT –o eth0 -p XXX –-sport XXX -j 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Catena FORWARD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Abilita il passaggio di pacchetti tra due interfacce del sistema</a:t>
            </a:r>
          </a:p>
          <a:p>
            <a:pPr lvl="1"/>
            <a:r>
              <a:rPr lang="it-IT" dirty="0" smtClean="0"/>
              <a:t>Opera come un router</a:t>
            </a:r>
          </a:p>
          <a:p>
            <a:pPr lvl="1"/>
            <a:r>
              <a:rPr lang="it-IT" dirty="0" smtClean="0"/>
              <a:t>Permette l’accesso alla rete interna</a:t>
            </a:r>
          </a:p>
          <a:p>
            <a:endParaRPr lang="it-IT" dirty="0" smtClean="0"/>
          </a:p>
          <a:p>
            <a:r>
              <a:rPr lang="it-IT" dirty="0" smtClean="0"/>
              <a:t>Pacchetti diretti alla catena di FORWARD non sono filtrati dalla catena di INPUT</a:t>
            </a:r>
          </a:p>
          <a:p>
            <a:endParaRPr lang="it-IT" dirty="0" smtClean="0"/>
          </a:p>
          <a:p>
            <a:r>
              <a:rPr lang="it-IT" dirty="0" smtClean="0">
                <a:solidFill>
                  <a:srgbClr val="FF0000"/>
                </a:solidFill>
              </a:rPr>
              <a:t>Esercizi: </a:t>
            </a:r>
          </a:p>
          <a:p>
            <a:pPr lvl="1"/>
            <a:r>
              <a:rPr lang="it-IT" dirty="0" smtClean="0"/>
              <a:t>Partendo da una politica chiusa, abilita il </a:t>
            </a:r>
            <a:r>
              <a:rPr lang="it-IT" dirty="0" err="1" smtClean="0"/>
              <a:t>forward</a:t>
            </a:r>
            <a:r>
              <a:rPr lang="it-IT" dirty="0" smtClean="0"/>
              <a:t> tra eth0 e eth1</a:t>
            </a:r>
          </a:p>
          <a:p>
            <a:pPr lvl="1">
              <a:buNone/>
            </a:pPr>
            <a:r>
              <a:rPr lang="it-IT" sz="2200" b="1" dirty="0" smtClean="0">
                <a:latin typeface="Courier New" pitchFamily="49" charset="0"/>
                <a:cs typeface="Courier New" pitchFamily="49" charset="0"/>
              </a:rPr>
              <a:t>	$IPTABLES –A FORWARD –i ... –o ...</a:t>
            </a:r>
          </a:p>
          <a:p>
            <a:pPr lvl="1"/>
            <a:endParaRPr lang="it-IT" dirty="0" smtClean="0">
              <a:cs typeface="Courier New" pitchFamily="49" charset="0"/>
            </a:endParaRPr>
          </a:p>
          <a:p>
            <a:pPr lvl="1"/>
            <a:r>
              <a:rPr lang="it-IT" dirty="0" smtClean="0">
                <a:cs typeface="Courier New" pitchFamily="49" charset="0"/>
              </a:rPr>
              <a:t>Provate a </a:t>
            </a:r>
            <a:r>
              <a:rPr lang="it-IT" dirty="0" err="1" smtClean="0">
                <a:cs typeface="Courier New" pitchFamily="49" charset="0"/>
              </a:rPr>
              <a:t>pingare</a:t>
            </a:r>
            <a:r>
              <a:rPr lang="it-IT" dirty="0" smtClean="0">
                <a:cs typeface="Courier New" pitchFamily="49" charset="0"/>
              </a:rPr>
              <a:t> il server dal client interno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28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Pratici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Selezionare il traffico relativo ad un determinato servizio</a:t>
            </a:r>
          </a:p>
          <a:p>
            <a:pPr lvl="1"/>
            <a:r>
              <a:rPr lang="it-IT" dirty="0" smtClean="0"/>
              <a:t>Abilitare solo le nuove connessioni SSH/22 e HTTP/80 sul firewall dall’esterno partendo da una politica chiusa</a:t>
            </a:r>
          </a:p>
          <a:p>
            <a:pPr lvl="1"/>
            <a:endParaRPr lang="it-IT" dirty="0" smtClean="0"/>
          </a:p>
          <a:p>
            <a:pPr lvl="1">
              <a:buNone/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-A INPUT -p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-i $INET_IFACE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--dport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22 \</a:t>
            </a:r>
            <a:br>
              <a:rPr lang="it-IT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-m state --state NEW -j ACCEPT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-A INPUT -p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-i $INET_IFACE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--dport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80 \</a:t>
            </a:r>
            <a:br>
              <a:rPr lang="it-IT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-m state --state NEW -j ACCEPT</a:t>
            </a:r>
          </a:p>
          <a:p>
            <a:endParaRPr lang="it-IT" dirty="0" smtClean="0"/>
          </a:p>
          <a:p>
            <a:r>
              <a:rPr lang="it-IT" dirty="0" smtClean="0"/>
              <a:t>Saranno permesse in output solo connessioni già iniziate su una porta autorizzata</a:t>
            </a:r>
          </a:p>
          <a:p>
            <a:endParaRPr lang="it-IT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-A OUTPUT -o $INET_IFACE -m state \</a:t>
            </a:r>
            <a:br>
              <a:rPr lang="it-IT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--state ESTABLISHED,RELATED -j ACCEPT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29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ISO/OSI (Open System </a:t>
            </a:r>
            <a:r>
              <a:rPr lang="it-IT" dirty="0" err="1" smtClean="0"/>
              <a:t>Interconnection</a:t>
            </a:r>
            <a:r>
              <a:rPr lang="it-IT" dirty="0" smtClean="0"/>
              <a:t>)</a:t>
            </a:r>
          </a:p>
          <a:p>
            <a:pPr lvl="1">
              <a:defRPr/>
            </a:pPr>
            <a:r>
              <a:rPr lang="it-IT" sz="2400" dirty="0" smtClean="0">
                <a:solidFill>
                  <a:srgbClr val="003A59"/>
                </a:solidFill>
                <a:ea typeface="ＭＳ Ｐゴシック" panose="020B0600070205080204" pitchFamily="34" charset="-128"/>
              </a:rPr>
              <a:t>Standard de iure che organizza l'architettura di una rete di calcolatori in una struttura composta da 7 livelli (</a:t>
            </a:r>
            <a:r>
              <a:rPr lang="it-IT" sz="2400" dirty="0" err="1" smtClean="0">
                <a:solidFill>
                  <a:srgbClr val="003A59"/>
                </a:solidFill>
                <a:ea typeface="ＭＳ Ｐゴシック" panose="020B0600070205080204" pitchFamily="34" charset="-128"/>
              </a:rPr>
              <a:t>stack</a:t>
            </a:r>
            <a:r>
              <a:rPr lang="it-IT" sz="2400" dirty="0" smtClean="0">
                <a:solidFill>
                  <a:srgbClr val="003A59"/>
                </a:solidFill>
                <a:ea typeface="ＭＳ Ｐゴシック" panose="020B0600070205080204" pitchFamily="34" charset="-128"/>
              </a:rPr>
              <a:t> di rete)</a:t>
            </a:r>
          </a:p>
          <a:p>
            <a:r>
              <a:rPr lang="it-IT" dirty="0" smtClean="0"/>
              <a:t>Livello di rete</a:t>
            </a:r>
          </a:p>
          <a:p>
            <a:pPr lvl="1"/>
            <a:r>
              <a:rPr lang="it-IT" dirty="0" smtClean="0"/>
              <a:t>Livello dello </a:t>
            </a:r>
            <a:r>
              <a:rPr lang="it-IT" dirty="0" err="1" smtClean="0"/>
              <a:t>stack</a:t>
            </a:r>
            <a:r>
              <a:rPr lang="it-IT" dirty="0"/>
              <a:t> </a:t>
            </a:r>
            <a:r>
              <a:rPr lang="it-IT" dirty="0" smtClean="0"/>
              <a:t>ISO/OSI che permette di interconnettere reti eterogenee. Riceve dei </a:t>
            </a:r>
            <a:r>
              <a:rPr lang="it-IT" i="1" dirty="0" smtClean="0"/>
              <a:t>segmenti</a:t>
            </a:r>
            <a:r>
              <a:rPr lang="it-IT" dirty="0" smtClean="0"/>
              <a:t> dal soprastante livello di trasporto e produce dei </a:t>
            </a:r>
            <a:r>
              <a:rPr lang="it-IT" i="1" dirty="0" smtClean="0"/>
              <a:t>pacchetti</a:t>
            </a:r>
            <a:r>
              <a:rPr lang="it-IT" dirty="0" smtClean="0"/>
              <a:t> che verranno passati al livello </a:t>
            </a:r>
            <a:r>
              <a:rPr lang="it-IT" dirty="0" err="1" smtClean="0"/>
              <a:t>datalink</a:t>
            </a:r>
            <a:r>
              <a:rPr lang="it-IT" dirty="0" smtClean="0"/>
              <a:t>, sottostante</a:t>
            </a:r>
          </a:p>
          <a:p>
            <a:r>
              <a:rPr lang="it-IT" dirty="0" smtClean="0"/>
              <a:t>Livello di trasporto</a:t>
            </a:r>
          </a:p>
          <a:p>
            <a:pPr lvl="1"/>
            <a:r>
              <a:rPr lang="it-IT" dirty="0" smtClean="0"/>
              <a:t>Livello dello </a:t>
            </a:r>
            <a:r>
              <a:rPr lang="it-IT" dirty="0" err="1" smtClean="0"/>
              <a:t>stack</a:t>
            </a:r>
            <a:r>
              <a:rPr lang="it-IT" dirty="0" smtClean="0"/>
              <a:t> ISO/OSI che permette il trasporto di informazioni in unità chiamate </a:t>
            </a:r>
            <a:r>
              <a:rPr lang="it-IT" i="1" dirty="0" smtClean="0"/>
              <a:t>segmenti</a:t>
            </a:r>
            <a:r>
              <a:rPr lang="it-IT" dirty="0" smtClean="0"/>
              <a:t>. Il suo compito è quello di fornire un meccanismo di trasporto delle informazioni affidabile, per il corretto funzionamento del livello di sessione</a:t>
            </a:r>
          </a:p>
          <a:p>
            <a:endParaRPr lang="it-IT" dirty="0"/>
          </a:p>
        </p:txBody>
      </p:sp>
      <p:sp>
        <p:nvSpPr>
          <p:cNvPr id="9216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Terminologia - 1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5375693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Pratici  - 2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Bloccare un singolo URL</a:t>
            </a:r>
          </a:p>
          <a:p>
            <a:pPr lvl="1"/>
            <a:r>
              <a:rPr lang="it-IT" dirty="0" smtClean="0"/>
              <a:t>Si può fare creando un match specifico sull’URL o parte di essa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-A OUTPUT -p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-–dport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80 -m 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 \</a:t>
            </a:r>
            <a:br>
              <a:rPr lang="it-IT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–string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facebook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–algo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kpm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-j DROP</a:t>
            </a:r>
          </a:p>
          <a:p>
            <a:pPr lvl="1">
              <a:buNone/>
            </a:pPr>
            <a:endParaRPr lang="it-IT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it-IT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30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IpTables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r>
              <a:rPr lang="it-IT" dirty="0" smtClean="0"/>
              <a:t> - 1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Iptables</a:t>
            </a:r>
            <a:r>
              <a:rPr lang="it-IT" dirty="0" smtClean="0"/>
              <a:t> prevede la possibilità di loggare pacchetti per </a:t>
            </a:r>
            <a:r>
              <a:rPr lang="it-IT" dirty="0" err="1" smtClean="0"/>
              <a:t>debugging</a:t>
            </a:r>
            <a:r>
              <a:rPr lang="it-IT" dirty="0" smtClean="0"/>
              <a:t> e analisi del traffico</a:t>
            </a:r>
          </a:p>
          <a:p>
            <a:endParaRPr lang="it-IT" dirty="0" smtClean="0"/>
          </a:p>
          <a:p>
            <a:r>
              <a:rPr lang="it-IT" dirty="0" smtClean="0"/>
              <a:t>Il </a:t>
            </a:r>
            <a:r>
              <a:rPr lang="it-IT" dirty="0" err="1" smtClean="0"/>
              <a:t>logging</a:t>
            </a:r>
            <a:r>
              <a:rPr lang="it-IT" dirty="0" smtClean="0"/>
              <a:t> viene abilitato tramite target LOG</a:t>
            </a:r>
          </a:p>
          <a:p>
            <a:pPr lvl="1"/>
            <a:r>
              <a:rPr lang="it-IT" dirty="0" smtClean="0"/>
              <a:t>non interrompono l'attraversamento di una catena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Log </a:t>
            </a:r>
            <a:r>
              <a:rPr lang="it-IT" dirty="0" err="1" smtClean="0"/>
              <a:t>IpTables</a:t>
            </a:r>
            <a:r>
              <a:rPr lang="it-IT" dirty="0" smtClean="0"/>
              <a:t> può essere analizzato con numerosi strumenti open source</a:t>
            </a:r>
          </a:p>
          <a:p>
            <a:endParaRPr lang="it-IT" dirty="0"/>
          </a:p>
          <a:p>
            <a:r>
              <a:rPr lang="it-IT" dirty="0" smtClean="0"/>
              <a:t>La direttiva per i log deve comparire prima di tutte le regole che si vogliono loggare</a:t>
            </a:r>
          </a:p>
          <a:p>
            <a:endParaRPr lang="it-IT" dirty="0" smtClean="0"/>
          </a:p>
          <a:p>
            <a:r>
              <a:rPr lang="it-IT" dirty="0" smtClean="0"/>
              <a:t>Se non specificato diversamente, log salvati nel file /</a:t>
            </a:r>
            <a:r>
              <a:rPr lang="it-IT" dirty="0" err="1" smtClean="0"/>
              <a:t>var</a:t>
            </a:r>
            <a:r>
              <a:rPr lang="it-IT" dirty="0" smtClean="0"/>
              <a:t>/log/</a:t>
            </a:r>
            <a:r>
              <a:rPr lang="it-IT" dirty="0" err="1" smtClean="0"/>
              <a:t>messagges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31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IpTables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r>
              <a:rPr lang="it-IT" dirty="0" smtClean="0"/>
              <a:t> - 2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Opzioni target LOG:</a:t>
            </a:r>
          </a:p>
          <a:p>
            <a:pPr lvl="1"/>
            <a:r>
              <a:rPr lang="it-IT" dirty="0" err="1" smtClean="0"/>
              <a:t>--log-level</a:t>
            </a:r>
            <a:r>
              <a:rPr lang="it-IT" dirty="0" smtClean="0"/>
              <a:t> # - Livello di </a:t>
            </a:r>
            <a:r>
              <a:rPr lang="it-IT" dirty="0" err="1" smtClean="0"/>
              <a:t>logging</a:t>
            </a:r>
            <a:r>
              <a:rPr lang="it-IT" dirty="0" smtClean="0"/>
              <a:t>, secondo le logiche di </a:t>
            </a:r>
            <a:r>
              <a:rPr lang="it-IT" dirty="0" err="1" smtClean="0"/>
              <a:t>syslog</a:t>
            </a:r>
            <a:r>
              <a:rPr lang="it-IT" dirty="0" smtClean="0"/>
              <a:t>, utile, insieme alla configurazione di </a:t>
            </a:r>
            <a:r>
              <a:rPr lang="it-IT" dirty="0" err="1" smtClean="0"/>
              <a:t>syslog.conf</a:t>
            </a:r>
            <a:r>
              <a:rPr lang="it-IT" dirty="0" smtClean="0"/>
              <a:t>, per loggare i dati sui pacchetti su file separati</a:t>
            </a:r>
          </a:p>
          <a:p>
            <a:pPr lvl="1"/>
            <a:r>
              <a:rPr lang="it-IT" dirty="0" err="1" smtClean="0"/>
              <a:t>--log-prefix</a:t>
            </a:r>
            <a:r>
              <a:rPr lang="it-IT" dirty="0" smtClean="0"/>
              <a:t> </a:t>
            </a:r>
            <a:r>
              <a:rPr lang="it-IT" i="1" dirty="0" smtClean="0"/>
              <a:t>stringa</a:t>
            </a:r>
            <a:r>
              <a:rPr lang="it-IT" dirty="0" smtClean="0"/>
              <a:t> - Una stringa, lunga fino a 29 caratteri, che viene messa come prefisso alla riga di log, per renderlo più leggibile e associarlo ad un dato tipo di traffico</a:t>
            </a:r>
          </a:p>
          <a:p>
            <a:pPr lvl="1"/>
            <a:r>
              <a:rPr lang="it-IT" dirty="0" err="1" smtClean="0"/>
              <a:t>--log-tcp-sequence</a:t>
            </a:r>
            <a:r>
              <a:rPr lang="it-IT" dirty="0" smtClean="0"/>
              <a:t> - Logga il TCP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. Dato sensibile, se accessibile ad altri utenti locali.</a:t>
            </a:r>
          </a:p>
          <a:p>
            <a:pPr lvl="1"/>
            <a:r>
              <a:rPr lang="it-IT" dirty="0" err="1" smtClean="0"/>
              <a:t>--log-tcp-options</a:t>
            </a:r>
            <a:r>
              <a:rPr lang="it-IT" dirty="0" smtClean="0"/>
              <a:t> - Logga le opzioni presenti nell'intestazione TCP</a:t>
            </a:r>
          </a:p>
          <a:p>
            <a:pPr lvl="1"/>
            <a:r>
              <a:rPr lang="it-IT" dirty="0" err="1" smtClean="0"/>
              <a:t>--log-ip-options</a:t>
            </a:r>
            <a:r>
              <a:rPr lang="it-IT" dirty="0" smtClean="0"/>
              <a:t> - Logga le opzioni presenti nell'intestazione IP (come il precedente può essere utile per strumenti di analisi dei log, altrimenti, se le informazioni aggiuntive non si reputano interessanti, è meglio disattivare)</a:t>
            </a:r>
          </a:p>
          <a:p>
            <a:pPr lvl="1"/>
            <a:r>
              <a:rPr lang="it-IT" dirty="0" err="1" smtClean="0"/>
              <a:t>--log-uid</a:t>
            </a:r>
            <a:r>
              <a:rPr lang="it-IT" dirty="0" smtClean="0"/>
              <a:t> - Logga lo </a:t>
            </a:r>
            <a:r>
              <a:rPr lang="it-IT" dirty="0" err="1" smtClean="0"/>
              <a:t>UserID</a:t>
            </a:r>
            <a:r>
              <a:rPr lang="it-IT" dirty="0" smtClean="0"/>
              <a:t> del processo che ha generato il pacchetto (in OUTPUT).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32</a:t>
            </a:fld>
            <a:endParaRPr lang="it-IT">
              <a:solidFill>
                <a:srgbClr val="464653"/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464653"/>
                </a:solidFill>
              </a:rPr>
              <a:t>Corso di Fondamenti di Sicurezza nelle Reti</a:t>
            </a:r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IpTables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r>
              <a:rPr lang="it-IT" dirty="0" smtClean="0"/>
              <a:t> - 3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smtClean="0"/>
              <a:t>Esempi:</a:t>
            </a:r>
          </a:p>
          <a:p>
            <a:pPr lvl="1"/>
            <a:r>
              <a:rPr lang="it-IT" dirty="0" smtClean="0"/>
              <a:t>Per loggare i pacchetti sulle catene di </a:t>
            </a:r>
            <a:r>
              <a:rPr lang="it-IT" dirty="0" err="1" smtClean="0"/>
              <a:t>filter</a:t>
            </a:r>
            <a:r>
              <a:rPr lang="it-IT" dirty="0" smtClean="0"/>
              <a:t> FORWARD, INPUT e OUTPUT aggiungendo in ogni riga di log adeguato prefisso.</a:t>
            </a:r>
          </a:p>
          <a:p>
            <a:pPr lvl="1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r>
              <a:rPr lang="it-IT" sz="2300" b="1" dirty="0" err="1" smtClean="0">
                <a:latin typeface="Courier New" pitchFamily="49" charset="0"/>
                <a:cs typeface="Courier New" pitchFamily="49" charset="0"/>
              </a:rPr>
              <a:t>iptables</a:t>
            </a:r>
            <a:r>
              <a:rPr lang="it-IT" sz="2300" b="1" dirty="0" smtClean="0">
                <a:latin typeface="Courier New" pitchFamily="49" charset="0"/>
                <a:cs typeface="Courier New" pitchFamily="49" charset="0"/>
              </a:rPr>
              <a:t> -A FORWARD -j LOG --log-prefix="FORWARD: "</a:t>
            </a:r>
            <a:br>
              <a:rPr lang="it-IT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it-IT" sz="2300" b="1" dirty="0" err="1" smtClean="0">
                <a:latin typeface="Courier New" pitchFamily="49" charset="0"/>
                <a:cs typeface="Courier New" pitchFamily="49" charset="0"/>
              </a:rPr>
              <a:t>iptables</a:t>
            </a:r>
            <a:r>
              <a:rPr lang="it-IT" sz="2300" b="1" dirty="0" smtClean="0">
                <a:latin typeface="Courier New" pitchFamily="49" charset="0"/>
                <a:cs typeface="Courier New" pitchFamily="49" charset="0"/>
              </a:rPr>
              <a:t> -A INPUT -j LOG --log-prefix="INPUT:"</a:t>
            </a:r>
            <a:br>
              <a:rPr lang="it-IT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it-IT" sz="2300" b="1" dirty="0" err="1" smtClean="0">
                <a:latin typeface="Courier New" pitchFamily="49" charset="0"/>
                <a:cs typeface="Courier New" pitchFamily="49" charset="0"/>
              </a:rPr>
              <a:t>iptables</a:t>
            </a:r>
            <a:r>
              <a:rPr lang="it-IT" sz="2300" b="1" dirty="0" smtClean="0">
                <a:latin typeface="Courier New" pitchFamily="49" charset="0"/>
                <a:cs typeface="Courier New" pitchFamily="49" charset="0"/>
              </a:rPr>
              <a:t> -A OUTPUT -j LOG --log-prefix="OUTPUT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lvl="1"/>
            <a:r>
              <a:rPr lang="it-IT" dirty="0" smtClean="0"/>
              <a:t>Per loggare tutti i pacchetti UDP in INPUT con porta sorgente diversa da 137,138 e 139, inserendo come prefisso INPUT UDP:</a:t>
            </a:r>
          </a:p>
          <a:p>
            <a:pPr lvl="1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r>
              <a:rPr lang="it-IT" sz="2300" b="1" dirty="0" err="1" smtClean="0">
                <a:latin typeface="Courier New" pitchFamily="49" charset="0"/>
                <a:cs typeface="Courier New" pitchFamily="49" charset="0"/>
              </a:rPr>
              <a:t>iptables</a:t>
            </a:r>
            <a:r>
              <a:rPr lang="it-IT" sz="2300" b="1" dirty="0" smtClean="0">
                <a:latin typeface="Courier New" pitchFamily="49" charset="0"/>
                <a:cs typeface="Courier New" pitchFamily="49" charset="0"/>
              </a:rPr>
              <a:t> -A INPUT -p UDP </a:t>
            </a:r>
            <a:r>
              <a:rPr lang="it-IT" sz="2300" b="1" dirty="0" err="1" smtClean="0">
                <a:latin typeface="Courier New" pitchFamily="49" charset="0"/>
                <a:cs typeface="Courier New" pitchFamily="49" charset="0"/>
              </a:rPr>
              <a:t>--source-port</a:t>
            </a:r>
            <a:r>
              <a:rPr lang="it-IT" sz="2300" b="1" dirty="0" smtClean="0">
                <a:latin typeface="Courier New" pitchFamily="49" charset="0"/>
                <a:cs typeface="Courier New" pitchFamily="49" charset="0"/>
              </a:rPr>
              <a:t> ! 137:139 \</a:t>
            </a:r>
            <a:br>
              <a:rPr lang="it-IT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it-IT" sz="2300" b="1" dirty="0" smtClean="0">
                <a:latin typeface="Courier New" pitchFamily="49" charset="0"/>
                <a:cs typeface="Courier New" pitchFamily="49" charset="0"/>
              </a:rPr>
              <a:t>-j LOG --log-prefix="INPUT UDP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:"</a:t>
            </a:r>
            <a:endParaRPr lang="it-IT" sz="23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Esempio di log:</a:t>
            </a:r>
          </a:p>
          <a:p>
            <a:pPr lvl="1"/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	Mar 24 11:38:50 FW-5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: [ 1726.924223] INPUT:IN=eth1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OUT=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MAC=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SRC=10.1.0.5 DST=224.0.0.251 LEN=32 TOS=0x00 PREC=0xC0 TTL=1 ID=0 DF PROTO=2 </a:t>
            </a:r>
          </a:p>
          <a:p>
            <a:pPr lvl="1"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	Mar 24 11:38:51 FW-5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: [ 1727.324719] INPUT:IN=eth1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OUT=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MAC=01:00:5e:00: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fb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:00:0c:29:db:4c: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:08:00 SRC=192.168.1.14 DST=224.0.0.251 LEN=32 TOS=0x00 PREC=0xC0 TTL=1 ID=0 DF PROTO=2 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33</a:t>
            </a:fld>
            <a:endParaRPr lang="it-IT">
              <a:solidFill>
                <a:srgbClr val="464653"/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464653"/>
                </a:solidFill>
              </a:rPr>
              <a:t>Corso di Fondamenti di Sicurezza nelle Reti</a:t>
            </a:r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Definizione Catene </a:t>
            </a:r>
            <a:r>
              <a:rPr lang="it-IT" dirty="0" err="1" smtClean="0"/>
              <a:t>User-specific</a:t>
            </a:r>
            <a:r>
              <a:rPr lang="it-IT" dirty="0" smtClean="0"/>
              <a:t> - 1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86172" cy="4525963"/>
          </a:xfrm>
        </p:spPr>
        <p:txBody>
          <a:bodyPr>
            <a:noAutofit/>
          </a:bodyPr>
          <a:lstStyle/>
          <a:p>
            <a:r>
              <a:rPr lang="it-IT" sz="2000" dirty="0" smtClean="0"/>
              <a:t>Una buona organizzazione delle regole del firewall prevede la creazione di catene specifiche per una tipologia di traffico</a:t>
            </a:r>
          </a:p>
          <a:p>
            <a:pPr lvl="1"/>
            <a:r>
              <a:rPr lang="it-IT" sz="1600" dirty="0" smtClean="0"/>
              <a:t>Passaggio tra catene avviene con il comando </a:t>
            </a:r>
            <a:r>
              <a:rPr lang="it-IT" sz="1600" i="1" dirty="0" err="1" smtClean="0"/>
              <a:t>jump</a:t>
            </a:r>
            <a:r>
              <a:rPr lang="it-IT" sz="1600" dirty="0" smtClean="0"/>
              <a:t> (-j)</a:t>
            </a:r>
          </a:p>
          <a:p>
            <a:endParaRPr lang="it-IT" sz="2000" dirty="0" smtClean="0"/>
          </a:p>
          <a:p>
            <a:r>
              <a:rPr lang="it-IT" sz="2000" dirty="0" smtClean="0"/>
              <a:t>Nell’esempio saranno utilizzate catene per:</a:t>
            </a:r>
          </a:p>
          <a:p>
            <a:pPr lvl="1"/>
            <a:r>
              <a:rPr lang="it-IT" sz="1800" dirty="0" smtClean="0"/>
              <a:t>Pacchetti mal-formati</a:t>
            </a:r>
          </a:p>
          <a:p>
            <a:pPr lvl="1"/>
            <a:r>
              <a:rPr lang="it-IT" sz="1800" dirty="0" smtClean="0"/>
              <a:t>Pacchetti TCP</a:t>
            </a:r>
          </a:p>
          <a:p>
            <a:pPr lvl="1"/>
            <a:r>
              <a:rPr lang="it-IT" sz="1800" dirty="0" smtClean="0"/>
              <a:t>Pacchetti UDP</a:t>
            </a:r>
          </a:p>
          <a:p>
            <a:pPr lvl="1"/>
            <a:r>
              <a:rPr lang="it-IT" sz="1800" dirty="0" smtClean="0"/>
              <a:t>Pacchetti ICMP</a:t>
            </a:r>
            <a:endParaRPr lang="it-IT" sz="1800" dirty="0"/>
          </a:p>
        </p:txBody>
      </p:sp>
      <p:pic>
        <p:nvPicPr>
          <p:cNvPr id="4" name="Immagine 3" descr="table_subtraver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1897062"/>
            <a:ext cx="4662420" cy="3063876"/>
          </a:xfrm>
          <a:prstGeom prst="rect">
            <a:avLst/>
          </a:prstGeom>
        </p:spPr>
      </p:pic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34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Definizione Catene </a:t>
            </a:r>
            <a:r>
              <a:rPr lang="it-IT" dirty="0" err="1" smtClean="0"/>
              <a:t>User-specific</a:t>
            </a:r>
            <a:r>
              <a:rPr lang="it-IT" dirty="0" smtClean="0"/>
              <a:t> - 2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sz="2900" b="1" dirty="0" smtClean="0"/>
              <a:t>bad_tcp_packets </a:t>
            </a:r>
            <a:r>
              <a:rPr lang="it-IT" sz="2900" b="1" dirty="0" err="1" smtClean="0"/>
              <a:t>chain</a:t>
            </a:r>
            <a:r>
              <a:rPr lang="it-IT" sz="2900" b="1" dirty="0" smtClean="0"/>
              <a:t>: </a:t>
            </a:r>
            <a:r>
              <a:rPr lang="it-IT" sz="2900" dirty="0" smtClean="0"/>
              <a:t>gestisce pacchetti malformati che possono essere indice di pacchetti di sincronizzazione persi o possibili attacchi</a:t>
            </a:r>
          </a:p>
          <a:p>
            <a:pPr marL="342900" lvl="1" indent="-342900">
              <a:buNone/>
            </a:pPr>
            <a:endParaRPr lang="it-IT" dirty="0" smtClean="0"/>
          </a:p>
          <a:p>
            <a:pPr marL="342900" lvl="1" indent="-342900">
              <a:buNone/>
            </a:pPr>
            <a:r>
              <a:rPr lang="it-IT" sz="2500" dirty="0" smtClean="0"/>
              <a:t>	   </a:t>
            </a:r>
            <a:r>
              <a:rPr lang="it-IT" sz="22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2200" b="1" dirty="0" smtClean="0">
                <a:latin typeface="Courier New" pitchFamily="49" charset="0"/>
                <a:cs typeface="Courier New" pitchFamily="49" charset="0"/>
              </a:rPr>
              <a:t> -N bad_tcp_packets</a:t>
            </a:r>
          </a:p>
          <a:p>
            <a:pPr>
              <a:buNone/>
            </a:pPr>
            <a:endParaRPr lang="it-IT" dirty="0" smtClean="0"/>
          </a:p>
          <a:p>
            <a:pPr lvl="1"/>
            <a:r>
              <a:rPr lang="it-IT" sz="2600" dirty="0" smtClean="0"/>
              <a:t>Pacchetti considerati NEW ma senza bit SYN attivato: generati da eventuali errori di protocollo o dal down di un firewall della stessa rete che aveva aperto una connessione RELATED</a:t>
            </a:r>
          </a:p>
          <a:p>
            <a:pPr lvl="1"/>
            <a:endParaRPr lang="it-IT" dirty="0" smtClean="0"/>
          </a:p>
          <a:p>
            <a:pPr lvl="1">
              <a:buNone/>
            </a:pPr>
            <a:r>
              <a:rPr lang="it-IT" sz="22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2200" b="1" dirty="0" smtClean="0">
                <a:latin typeface="Courier New" pitchFamily="49" charset="0"/>
                <a:cs typeface="Courier New" pitchFamily="49" charset="0"/>
              </a:rPr>
              <a:t> -A bad_tcp_packets -p </a:t>
            </a:r>
            <a:r>
              <a:rPr lang="it-IT" sz="2200" b="1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it-IT" sz="2200" b="1" dirty="0" smtClean="0">
                <a:latin typeface="Courier New" pitchFamily="49" charset="0"/>
                <a:cs typeface="Courier New" pitchFamily="49" charset="0"/>
              </a:rPr>
              <a:t> ! </a:t>
            </a:r>
            <a:r>
              <a:rPr lang="it-IT" sz="2200" b="1" dirty="0" err="1" smtClean="0">
                <a:latin typeface="Courier New" pitchFamily="49" charset="0"/>
                <a:cs typeface="Courier New" pitchFamily="49" charset="0"/>
              </a:rPr>
              <a:t>--syn</a:t>
            </a:r>
            <a:r>
              <a:rPr lang="it-IT" sz="2200" b="1" dirty="0" smtClean="0">
                <a:latin typeface="Courier New" pitchFamily="49" charset="0"/>
                <a:cs typeface="Courier New" pitchFamily="49" charset="0"/>
              </a:rPr>
              <a:t> -m state --state NEW -j LOG \</a:t>
            </a:r>
          </a:p>
          <a:p>
            <a:pPr lvl="1">
              <a:buNone/>
            </a:pPr>
            <a:r>
              <a:rPr lang="it-IT" sz="2200" b="1" dirty="0" err="1" smtClean="0">
                <a:latin typeface="Courier New" pitchFamily="49" charset="0"/>
                <a:cs typeface="Courier New" pitchFamily="49" charset="0"/>
              </a:rPr>
              <a:t>--log-prefix</a:t>
            </a:r>
            <a:r>
              <a:rPr lang="it-IT" sz="2200" b="1" dirty="0" smtClean="0">
                <a:latin typeface="Courier New" pitchFamily="49" charset="0"/>
                <a:cs typeface="Courier New" pitchFamily="49" charset="0"/>
              </a:rPr>
              <a:t> "Pacchetto New senza </a:t>
            </a:r>
            <a:r>
              <a:rPr lang="it-IT" sz="2200" b="1" dirty="0" err="1" smtClean="0">
                <a:latin typeface="Courier New" pitchFamily="49" charset="0"/>
                <a:cs typeface="Courier New" pitchFamily="49" charset="0"/>
              </a:rPr>
              <a:t>syn</a:t>
            </a:r>
            <a:r>
              <a:rPr lang="it-IT" sz="2200" b="1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lvl="1">
              <a:buNone/>
            </a:pPr>
            <a:r>
              <a:rPr lang="it-IT" sz="22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2200" b="1" dirty="0" smtClean="0">
                <a:latin typeface="Courier New" pitchFamily="49" charset="0"/>
                <a:cs typeface="Courier New" pitchFamily="49" charset="0"/>
              </a:rPr>
              <a:t> -A bad_tcp_packets -p </a:t>
            </a:r>
            <a:r>
              <a:rPr lang="it-IT" sz="2200" b="1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it-IT" sz="2200" b="1" dirty="0" smtClean="0">
                <a:latin typeface="Courier New" pitchFamily="49" charset="0"/>
                <a:cs typeface="Courier New" pitchFamily="49" charset="0"/>
              </a:rPr>
              <a:t> ! </a:t>
            </a:r>
            <a:r>
              <a:rPr lang="it-IT" sz="2200" b="1" dirty="0" err="1" smtClean="0">
                <a:latin typeface="Courier New" pitchFamily="49" charset="0"/>
                <a:cs typeface="Courier New" pitchFamily="49" charset="0"/>
              </a:rPr>
              <a:t>--syn</a:t>
            </a:r>
            <a:r>
              <a:rPr lang="it-IT" sz="2200" b="1" dirty="0" smtClean="0">
                <a:latin typeface="Courier New" pitchFamily="49" charset="0"/>
                <a:cs typeface="Courier New" pitchFamily="49" charset="0"/>
              </a:rPr>
              <a:t> -m state --state NEW -j DROP</a:t>
            </a:r>
          </a:p>
          <a:p>
            <a:pPr lvl="1">
              <a:buNone/>
            </a:pPr>
            <a:endParaRPr lang="it-IT" dirty="0" smtClean="0"/>
          </a:p>
          <a:p>
            <a:pPr lvl="1"/>
            <a:r>
              <a:rPr lang="it-IT" sz="2600" dirty="0" smtClean="0"/>
              <a:t>Pacchetti considerati NEW con bit SYN/ACK attivato: generati da errori di protocollo o da un probabile attacco TCP </a:t>
            </a:r>
            <a:r>
              <a:rPr lang="it-IT" sz="2600" dirty="0" err="1" smtClean="0"/>
              <a:t>spoofing</a:t>
            </a:r>
            <a:r>
              <a:rPr lang="it-IT" sz="2600" dirty="0" smtClean="0"/>
              <a:t>; la connessione viene negata e terminata con il comando </a:t>
            </a:r>
            <a:r>
              <a:rPr lang="it-IT" sz="2600" i="1" dirty="0" err="1" smtClean="0"/>
              <a:t>tcp-reset</a:t>
            </a:r>
            <a:endParaRPr lang="it-IT" sz="2600" i="1" dirty="0" smtClean="0"/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r>
              <a:rPr lang="it-IT" sz="24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 -A bad_tcp_packets -p </a:t>
            </a:r>
            <a:r>
              <a:rPr lang="it-IT" sz="2400" b="1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b="1" dirty="0" err="1" smtClean="0">
                <a:latin typeface="Courier New" pitchFamily="49" charset="0"/>
                <a:cs typeface="Courier New" pitchFamily="49" charset="0"/>
              </a:rPr>
              <a:t>--tcp-flags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 SYN,ACK SYN,ACK \</a:t>
            </a:r>
          </a:p>
          <a:p>
            <a:pPr lvl="1">
              <a:buNone/>
            </a:pP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-m state --state NEW -j REJECT </a:t>
            </a:r>
            <a:r>
              <a:rPr lang="it-IT" sz="2400" b="1" dirty="0" err="1" smtClean="0">
                <a:latin typeface="Courier New" pitchFamily="49" charset="0"/>
                <a:cs typeface="Courier New" pitchFamily="49" charset="0"/>
              </a:rPr>
              <a:t>--reject-with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b="1" dirty="0" err="1" smtClean="0">
                <a:latin typeface="Courier New" pitchFamily="49" charset="0"/>
                <a:cs typeface="Courier New" pitchFamily="49" charset="0"/>
              </a:rPr>
              <a:t>tcp-reset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35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Definizione Catene </a:t>
            </a:r>
            <a:r>
              <a:rPr lang="it-IT" dirty="0" err="1" smtClean="0"/>
              <a:t>User-specific</a:t>
            </a:r>
            <a:r>
              <a:rPr lang="it-IT" dirty="0" smtClean="0"/>
              <a:t> - 3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b="1" dirty="0" err="1" smtClean="0"/>
              <a:t>allowed</a:t>
            </a:r>
            <a:r>
              <a:rPr lang="it-IT" b="1" dirty="0" smtClean="0"/>
              <a:t> </a:t>
            </a:r>
            <a:r>
              <a:rPr lang="it-IT" b="1" dirty="0" err="1" smtClean="0"/>
              <a:t>chain</a:t>
            </a:r>
            <a:r>
              <a:rPr lang="it-IT" b="1" dirty="0" smtClean="0"/>
              <a:t>:</a:t>
            </a:r>
            <a:r>
              <a:rPr lang="it-IT" dirty="0" smtClean="0"/>
              <a:t> pacchetti provenienti da connessioni TCP per cui è necessario un ulteriore livello di controllo</a:t>
            </a:r>
          </a:p>
          <a:p>
            <a:pPr lvl="1">
              <a:buNone/>
            </a:pPr>
            <a:endParaRPr lang="it-IT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-N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allowed</a:t>
            </a:r>
            <a:endParaRPr lang="it-IT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it-IT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t-IT" dirty="0" smtClean="0"/>
              <a:t>Si accettano pacchetti di sincronizzazione solo se provengono da connessioni nuove (NEW), in corso (ESTABLISHED) or collegate ad altre connessioni (RELATED)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-A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allowed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-p TCP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--syn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-j ACCEPT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-A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allowed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-p TCP -m state \</a:t>
            </a:r>
          </a:p>
          <a:p>
            <a:pPr lvl="1">
              <a:buNone/>
            </a:pP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	--state ESTABLISHED,RELATED -j ACCEPT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-A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allowed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-p TCP -j DROP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36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Definizione Catene </a:t>
            </a:r>
            <a:r>
              <a:rPr lang="it-IT" dirty="0" err="1" smtClean="0"/>
              <a:t>User-specific</a:t>
            </a:r>
            <a:r>
              <a:rPr lang="it-IT" dirty="0" smtClean="0"/>
              <a:t> - 4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15394" cy="4525963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TCP_packets</a:t>
            </a:r>
            <a:r>
              <a:rPr lang="it-IT" b="1" dirty="0" smtClean="0"/>
              <a:t> </a:t>
            </a:r>
            <a:r>
              <a:rPr lang="it-IT" b="1" dirty="0" err="1" smtClean="0"/>
              <a:t>chain</a:t>
            </a:r>
            <a:r>
              <a:rPr lang="it-IT" b="1" dirty="0" smtClean="0"/>
              <a:t>:</a:t>
            </a:r>
            <a:r>
              <a:rPr lang="it-IT" dirty="0" smtClean="0"/>
              <a:t> include le regole che definiscono quali porte dovranno essere aperte per le comunicazioni TCP</a:t>
            </a:r>
          </a:p>
          <a:p>
            <a:endParaRPr lang="it-IT" dirty="0" smtClean="0"/>
          </a:p>
          <a:p>
            <a:pPr lvl="1">
              <a:buNone/>
            </a:pPr>
            <a:r>
              <a:rPr lang="it-IT" sz="17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700" b="1" dirty="0" smtClean="0">
                <a:latin typeface="Courier New" pitchFamily="49" charset="0"/>
                <a:cs typeface="Courier New" pitchFamily="49" charset="0"/>
              </a:rPr>
              <a:t> -N </a:t>
            </a:r>
            <a:r>
              <a:rPr lang="it-IT" sz="1700" b="1" dirty="0" err="1" smtClean="0">
                <a:latin typeface="Courier New" pitchFamily="49" charset="0"/>
                <a:cs typeface="Courier New" pitchFamily="49" charset="0"/>
              </a:rPr>
              <a:t>tcp_packets</a:t>
            </a:r>
            <a:endParaRPr lang="it-IT" sz="17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t-IT" dirty="0" smtClean="0"/>
              <a:t>Ulteriori controlli sono demandati alla catena </a:t>
            </a:r>
            <a:r>
              <a:rPr lang="it-IT" i="1" dirty="0" err="1" smtClean="0"/>
              <a:t>allowed</a:t>
            </a:r>
            <a:endParaRPr lang="it-IT" i="1" dirty="0" smtClean="0"/>
          </a:p>
          <a:p>
            <a:pPr lvl="1"/>
            <a:endParaRPr lang="it-IT" i="1" dirty="0" smtClean="0"/>
          </a:p>
          <a:p>
            <a:pPr lvl="1">
              <a:buNone/>
            </a:pPr>
            <a:r>
              <a:rPr lang="it-IT" sz="1700" b="1" dirty="0" smtClean="0">
                <a:latin typeface="Courier New" pitchFamily="49" charset="0"/>
                <a:cs typeface="Courier New" pitchFamily="49" charset="0"/>
              </a:rPr>
              <a:t>$IPTABLES -A </a:t>
            </a:r>
            <a:r>
              <a:rPr lang="it-IT" sz="1700" b="1" dirty="0" err="1" smtClean="0">
                <a:latin typeface="Courier New" pitchFamily="49" charset="0"/>
                <a:cs typeface="Courier New" pitchFamily="49" charset="0"/>
              </a:rPr>
              <a:t>tcp_packets</a:t>
            </a:r>
            <a:r>
              <a:rPr lang="it-IT" sz="1700" b="1" dirty="0" smtClean="0">
                <a:latin typeface="Courier New" pitchFamily="49" charset="0"/>
                <a:cs typeface="Courier New" pitchFamily="49" charset="0"/>
              </a:rPr>
              <a:t> -p TCP -s 0/0 --</a:t>
            </a:r>
            <a:r>
              <a:rPr lang="it-IT" sz="1700" b="1" dirty="0" err="1" smtClean="0">
                <a:latin typeface="Courier New" pitchFamily="49" charset="0"/>
                <a:cs typeface="Courier New" pitchFamily="49" charset="0"/>
              </a:rPr>
              <a:t>dport</a:t>
            </a:r>
            <a:r>
              <a:rPr lang="it-IT" sz="1700" b="1" dirty="0" smtClean="0">
                <a:latin typeface="Courier New" pitchFamily="49" charset="0"/>
                <a:cs typeface="Courier New" pitchFamily="49" charset="0"/>
              </a:rPr>
              <a:t> XXX -j XXX</a:t>
            </a:r>
          </a:p>
          <a:p>
            <a:pPr lvl="1">
              <a:buNone/>
            </a:pPr>
            <a:endParaRPr lang="it-IT" b="1" i="1" dirty="0" smtClean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37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Esercizio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38</a:t>
            </a:fld>
            <a:endParaRPr lang="it-IT">
              <a:solidFill>
                <a:srgbClr val="464653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Utilizzando</a:t>
            </a:r>
            <a:r>
              <a:rPr lang="en-US" dirty="0" smtClean="0"/>
              <a:t> le </a:t>
            </a:r>
            <a:r>
              <a:rPr lang="en-US" dirty="0" err="1" smtClean="0"/>
              <a:t>catene</a:t>
            </a:r>
            <a:r>
              <a:rPr lang="en-US" dirty="0" smtClean="0"/>
              <a:t> user-specific, create la catena allowed e </a:t>
            </a:r>
            <a:r>
              <a:rPr lang="en-US" dirty="0" err="1" smtClean="0"/>
              <a:t>ridirezionate</a:t>
            </a:r>
            <a:r>
              <a:rPr lang="en-US" dirty="0" smtClean="0"/>
              <a:t> verso di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traffico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SSH/22</a:t>
            </a:r>
          </a:p>
          <a:p>
            <a:pPr lvl="1"/>
            <a:r>
              <a:rPr lang="en-US" dirty="0" smtClean="0"/>
              <a:t>HTTP/80</a:t>
            </a:r>
          </a:p>
          <a:p>
            <a:pPr lvl="1"/>
            <a:r>
              <a:rPr lang="en-US" dirty="0" smtClean="0"/>
              <a:t>FTP/21</a:t>
            </a:r>
          </a:p>
          <a:p>
            <a:endParaRPr lang="en-US" dirty="0"/>
          </a:p>
          <a:p>
            <a:r>
              <a:rPr lang="en-US" dirty="0" smtClean="0"/>
              <a:t>Testate </a:t>
            </a:r>
            <a:r>
              <a:rPr lang="en-US" dirty="0" err="1" smtClean="0"/>
              <a:t>cercando</a:t>
            </a:r>
            <a:r>
              <a:rPr lang="en-US" dirty="0" smtClean="0"/>
              <a:t> di </a:t>
            </a:r>
            <a:r>
              <a:rPr lang="en-US" dirty="0" err="1" smtClean="0"/>
              <a:t>connettervi</a:t>
            </a:r>
            <a:r>
              <a:rPr lang="en-US" dirty="0" smtClean="0"/>
              <a:t> al firewall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macchina</a:t>
            </a:r>
            <a:r>
              <a:rPr lang="en-US" dirty="0" smtClean="0"/>
              <a:t> </a:t>
            </a:r>
            <a:r>
              <a:rPr lang="en-US" dirty="0" err="1" smtClean="0"/>
              <a:t>esterna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Definizione Catene </a:t>
            </a:r>
            <a:r>
              <a:rPr lang="it-IT" dirty="0" err="1" smtClean="0"/>
              <a:t>User-specific</a:t>
            </a:r>
            <a:r>
              <a:rPr lang="it-IT" dirty="0" smtClean="0"/>
              <a:t> - 5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r>
              <a:rPr lang="it-IT" sz="2400" b="1" dirty="0" err="1" smtClean="0"/>
              <a:t>UDP_packets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chain</a:t>
            </a:r>
            <a:r>
              <a:rPr lang="it-IT" sz="2400" b="1" dirty="0" smtClean="0"/>
              <a:t>:</a:t>
            </a:r>
            <a:r>
              <a:rPr lang="it-IT" sz="2400" dirty="0" smtClean="0"/>
              <a:t> specifica quali porte aprire per le connessioni UDP</a:t>
            </a:r>
          </a:p>
          <a:p>
            <a:pPr>
              <a:buNone/>
            </a:pPr>
            <a:endParaRPr lang="it-IT" sz="2400" dirty="0" smtClean="0"/>
          </a:p>
          <a:p>
            <a:pPr marL="342900" lvl="1" indent="-342900">
              <a:buNone/>
            </a:pP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-N </a:t>
            </a: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udp_packets</a:t>
            </a:r>
            <a:endParaRPr lang="it-IT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t-IT" sz="1600" dirty="0" smtClean="0"/>
          </a:p>
          <a:p>
            <a:pPr lvl="1"/>
            <a:r>
              <a:rPr lang="it-IT" sz="2000" dirty="0" smtClean="0"/>
              <a:t>Si accettano connessioni sulla porta 53 (DNS </a:t>
            </a:r>
            <a:r>
              <a:rPr lang="it-IT" sz="2000" dirty="0" err="1" smtClean="0"/>
              <a:t>Lookup</a:t>
            </a:r>
            <a:r>
              <a:rPr lang="it-IT" sz="2000" dirty="0" smtClean="0"/>
              <a:t>), 123 (NTP, Network </a:t>
            </a:r>
            <a:r>
              <a:rPr lang="it-IT" sz="2000" dirty="0" err="1" smtClean="0"/>
              <a:t>Time</a:t>
            </a:r>
            <a:r>
              <a:rPr lang="it-IT" sz="2000" dirty="0" smtClean="0"/>
              <a:t> </a:t>
            </a:r>
            <a:r>
              <a:rPr lang="it-IT" sz="2000" dirty="0" err="1" smtClean="0"/>
              <a:t>Protocol</a:t>
            </a:r>
            <a:r>
              <a:rPr lang="it-IT" sz="2000" dirty="0" smtClean="0"/>
              <a:t>) e dalla 135 alla 139 (</a:t>
            </a:r>
            <a:r>
              <a:rPr lang="it-IT" sz="2000" dirty="0" err="1" smtClean="0"/>
              <a:t>NetBIOS</a:t>
            </a:r>
            <a:r>
              <a:rPr lang="it-IT" sz="2000" dirty="0" smtClean="0"/>
              <a:t>)</a:t>
            </a:r>
          </a:p>
          <a:p>
            <a:pPr lvl="1">
              <a:buNone/>
            </a:pPr>
            <a:endParaRPr lang="it-IT" sz="2000" dirty="0" smtClean="0"/>
          </a:p>
          <a:p>
            <a:pPr lvl="1">
              <a:buNone/>
            </a:pP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-A </a:t>
            </a: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udp_packets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-p UDP -s 0/</a:t>
            </a: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--destination-port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53 -j ACCEPT  </a:t>
            </a:r>
          </a:p>
          <a:p>
            <a:pPr lvl="1">
              <a:buNone/>
            </a:pP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-A </a:t>
            </a: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udp_packets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-p UDP -s 0/</a:t>
            </a: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--destination-port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123 -j ACCEPT </a:t>
            </a:r>
          </a:p>
          <a:p>
            <a:pPr lvl="1">
              <a:buNone/>
            </a:pP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-A </a:t>
            </a: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udp_packets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-p UDP -i $INET_IFACE -d $INET_BROADCAST \     </a:t>
            </a:r>
          </a:p>
          <a:p>
            <a:pPr lvl="1">
              <a:buNone/>
            </a:pP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400" b="1" dirty="0" err="1" smtClean="0">
                <a:latin typeface="Courier New" pitchFamily="49" charset="0"/>
                <a:cs typeface="Courier New" pitchFamily="49" charset="0"/>
              </a:rPr>
              <a:t>--destination-port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135:139 -j DROP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39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Terminologia - 2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87043" name="Segnaposto contenut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defRPr/>
            </a:pPr>
            <a:r>
              <a:rPr lang="it-IT" dirty="0">
                <a:ea typeface="ＭＳ Ｐゴシック" panose="020B0600070205080204" pitchFamily="34" charset="-128"/>
              </a:rPr>
              <a:t>Livello applicativo</a:t>
            </a:r>
          </a:p>
          <a:p>
            <a:pPr lvl="1">
              <a:defRPr/>
            </a:pPr>
            <a:r>
              <a:rPr lang="it-IT" dirty="0">
                <a:ea typeface="ＭＳ Ｐゴシック" panose="020B0600070205080204" pitchFamily="34" charset="-128"/>
              </a:rPr>
              <a:t>Livello 7 dello </a:t>
            </a:r>
            <a:r>
              <a:rPr lang="it-IT" dirty="0" err="1">
                <a:ea typeface="ＭＳ Ｐゴシック" panose="020B0600070205080204" pitchFamily="34" charset="-128"/>
              </a:rPr>
              <a:t>Stack</a:t>
            </a:r>
            <a:r>
              <a:rPr lang="it-IT" dirty="0">
                <a:ea typeface="ＭＳ Ｐゴシック" panose="020B0600070205080204" pitchFamily="34" charset="-128"/>
              </a:rPr>
              <a:t> ISO/OSI, all’interno del quale sono collocate applicazioni e servizi di </a:t>
            </a:r>
            <a:r>
              <a:rPr lang="it-IT" dirty="0" smtClean="0">
                <a:ea typeface="ＭＳ Ｐゴシック" panose="020B0600070205080204" pitchFamily="34" charset="-128"/>
              </a:rPr>
              <a:t>rete</a:t>
            </a:r>
          </a:p>
          <a:p>
            <a:pPr>
              <a:defRPr/>
            </a:pPr>
            <a:r>
              <a:rPr lang="it-IT" dirty="0" err="1" smtClean="0">
                <a:ea typeface="ＭＳ Ｐゴシック" panose="020B0600070205080204" pitchFamily="34" charset="-128"/>
              </a:rPr>
              <a:t>Packet</a:t>
            </a:r>
            <a:r>
              <a:rPr lang="it-IT" dirty="0" smtClean="0">
                <a:ea typeface="ＭＳ Ｐゴシック" panose="020B0600070205080204" pitchFamily="34" charset="-128"/>
              </a:rPr>
              <a:t> </a:t>
            </a:r>
            <a:r>
              <a:rPr lang="it-IT" dirty="0" err="1" smtClean="0">
                <a:ea typeface="ＭＳ Ｐゴシック" panose="020B0600070205080204" pitchFamily="34" charset="-128"/>
              </a:rPr>
              <a:t>Filtering</a:t>
            </a:r>
            <a:endParaRPr lang="it-IT" dirty="0" smtClean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E’ il processo di filtraggio (blocco/DROP o accettazione/ACCEPT) a livello della interfaccia di rete basato sulle informazione di provenienza, destinazione porta e protocollo</a:t>
            </a:r>
            <a:endParaRPr lang="it-IT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it-IT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8740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Definizione Catene </a:t>
            </a:r>
            <a:r>
              <a:rPr lang="it-IT" dirty="0" err="1" smtClean="0"/>
              <a:t>User-specific</a:t>
            </a:r>
            <a:r>
              <a:rPr lang="it-IT" dirty="0" smtClean="0"/>
              <a:t> - 6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rmAutofit/>
          </a:bodyPr>
          <a:lstStyle/>
          <a:p>
            <a:r>
              <a:rPr lang="it-IT" b="1" dirty="0" err="1" smtClean="0">
                <a:cs typeface="Courier New" pitchFamily="49" charset="0"/>
              </a:rPr>
              <a:t>ICMP_packets</a:t>
            </a:r>
            <a:r>
              <a:rPr lang="it-IT" b="1" dirty="0" smtClean="0">
                <a:cs typeface="Courier New" pitchFamily="49" charset="0"/>
              </a:rPr>
              <a:t> </a:t>
            </a:r>
            <a:r>
              <a:rPr lang="it-IT" b="1" dirty="0" err="1" smtClean="0">
                <a:cs typeface="Courier New" pitchFamily="49" charset="0"/>
              </a:rPr>
              <a:t>chain</a:t>
            </a:r>
            <a:r>
              <a:rPr lang="it-IT" b="1" dirty="0" smtClean="0">
                <a:cs typeface="Courier New" pitchFamily="49" charset="0"/>
              </a:rPr>
              <a:t>:</a:t>
            </a:r>
            <a:r>
              <a:rPr lang="it-IT" dirty="0" smtClean="0">
                <a:cs typeface="Courier New" pitchFamily="49" charset="0"/>
              </a:rPr>
              <a:t> gestisce pacchetti generati tramite il protocollo ICMP di controllo della rete</a:t>
            </a:r>
          </a:p>
          <a:p>
            <a:pPr marL="742950" lvl="2" indent="-342900">
              <a:buNone/>
            </a:pPr>
            <a:endParaRPr lang="it-IT" sz="1800" b="1" dirty="0" smtClean="0">
              <a:latin typeface="Courier New" pitchFamily="49" charset="0"/>
              <a:cs typeface="Courier New" pitchFamily="49" charset="0"/>
            </a:endParaRPr>
          </a:p>
          <a:p>
            <a:pPr marL="742950" lvl="2" indent="-473075">
              <a:buNone/>
            </a:pPr>
            <a:r>
              <a:rPr lang="it-IT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-N </a:t>
            </a:r>
            <a:r>
              <a:rPr lang="it-IT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ICMP_packets</a:t>
            </a:r>
            <a:endParaRPr lang="it-IT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buNone/>
            </a:pPr>
            <a:endParaRPr lang="it-IT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t-IT" dirty="0" smtClean="0">
                <a:cs typeface="Courier New" pitchFamily="49" charset="0"/>
              </a:rPr>
              <a:t>Sono autorizzati i pacchetti ICMP relativi all’</a:t>
            </a:r>
            <a:r>
              <a:rPr lang="it-IT" dirty="0" err="1" smtClean="0">
                <a:cs typeface="Courier New" pitchFamily="49" charset="0"/>
              </a:rPr>
              <a:t>echo</a:t>
            </a:r>
            <a:r>
              <a:rPr lang="it-IT" dirty="0" smtClean="0">
                <a:cs typeface="Courier New" pitchFamily="49" charset="0"/>
              </a:rPr>
              <a:t> </a:t>
            </a:r>
            <a:r>
              <a:rPr lang="it-IT" dirty="0" err="1" smtClean="0">
                <a:cs typeface="Courier New" pitchFamily="49" charset="0"/>
              </a:rPr>
              <a:t>reply</a:t>
            </a:r>
            <a:r>
              <a:rPr lang="it-IT" dirty="0" smtClean="0">
                <a:cs typeface="Courier New" pitchFamily="49" charset="0"/>
              </a:rPr>
              <a:t>, per rispondere ai </a:t>
            </a:r>
            <a:r>
              <a:rPr lang="it-IT" dirty="0" err="1" smtClean="0">
                <a:cs typeface="Courier New" pitchFamily="49" charset="0"/>
              </a:rPr>
              <a:t>ping</a:t>
            </a:r>
            <a:r>
              <a:rPr lang="it-IT" dirty="0" smtClean="0">
                <a:cs typeface="Courier New" pitchFamily="49" charset="0"/>
              </a:rPr>
              <a:t> (</a:t>
            </a:r>
            <a:r>
              <a:rPr lang="it-IT" dirty="0" err="1" smtClean="0">
                <a:cs typeface="Courier New" pitchFamily="49" charset="0"/>
              </a:rPr>
              <a:t>type</a:t>
            </a:r>
            <a:r>
              <a:rPr lang="it-IT" dirty="0" smtClean="0">
                <a:cs typeface="Courier New" pitchFamily="49" charset="0"/>
              </a:rPr>
              <a:t> 8), e TTL Time </a:t>
            </a:r>
            <a:r>
              <a:rPr lang="it-IT" dirty="0" err="1" smtClean="0">
                <a:cs typeface="Courier New" pitchFamily="49" charset="0"/>
              </a:rPr>
              <a:t>Exceded</a:t>
            </a:r>
            <a:r>
              <a:rPr lang="it-IT" dirty="0" smtClean="0">
                <a:cs typeface="Courier New" pitchFamily="49" charset="0"/>
              </a:rPr>
              <a:t>, inviati per avvertire di una comunicazione che ha superato il tempo massimo di attesa (</a:t>
            </a:r>
            <a:r>
              <a:rPr lang="it-IT" dirty="0" err="1" smtClean="0">
                <a:cs typeface="Courier New" pitchFamily="49" charset="0"/>
              </a:rPr>
              <a:t>type</a:t>
            </a:r>
            <a:r>
              <a:rPr lang="it-IT" dirty="0" smtClean="0">
                <a:cs typeface="Courier New" pitchFamily="49" charset="0"/>
              </a:rPr>
              <a:t> 11)</a:t>
            </a:r>
          </a:p>
          <a:p>
            <a:pPr lvl="1">
              <a:buNone/>
            </a:pPr>
            <a:endParaRPr lang="it-IT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it-IT" sz="16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 -A </a:t>
            </a:r>
            <a:r>
              <a:rPr lang="it-IT" sz="1600" b="1" dirty="0" err="1" smtClean="0">
                <a:latin typeface="Courier New" pitchFamily="49" charset="0"/>
                <a:cs typeface="Courier New" pitchFamily="49" charset="0"/>
              </a:rPr>
              <a:t>icmp_packets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 -p ICMP -s 0/</a:t>
            </a:r>
            <a:r>
              <a:rPr lang="it-IT" sz="1600" b="1" dirty="0" err="1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b="1" dirty="0" err="1" smtClean="0">
                <a:latin typeface="Courier New" pitchFamily="49" charset="0"/>
                <a:cs typeface="Courier New" pitchFamily="49" charset="0"/>
              </a:rPr>
              <a:t>--icmp-type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 8 -j ACCEPT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 -A </a:t>
            </a:r>
            <a:r>
              <a:rPr lang="it-IT" sz="1600" b="1" dirty="0" err="1" smtClean="0">
                <a:latin typeface="Courier New" pitchFamily="49" charset="0"/>
                <a:cs typeface="Courier New" pitchFamily="49" charset="0"/>
              </a:rPr>
              <a:t>icmp_packets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 -p ICMP -s 0/</a:t>
            </a:r>
            <a:r>
              <a:rPr lang="it-IT" sz="1600" b="1" dirty="0" err="1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b="1" dirty="0" err="1" smtClean="0">
                <a:latin typeface="Courier New" pitchFamily="49" charset="0"/>
                <a:cs typeface="Courier New" pitchFamily="49" charset="0"/>
              </a:rPr>
              <a:t>--icmp-type</a:t>
            </a:r>
            <a:r>
              <a:rPr lang="it-IT" sz="1600" b="1" dirty="0" smtClean="0">
                <a:latin typeface="Courier New" pitchFamily="49" charset="0"/>
                <a:cs typeface="Courier New" pitchFamily="49" charset="0"/>
              </a:rPr>
              <a:t> 11 -j ACCEPT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40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Definizione Catene </a:t>
            </a:r>
            <a:r>
              <a:rPr lang="it-IT" dirty="0" err="1" smtClean="0"/>
              <a:t>User-specific</a:t>
            </a:r>
            <a:r>
              <a:rPr lang="it-IT" dirty="0" smtClean="0"/>
              <a:t> - 7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# 4.1.2 Creazione catene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user-specific</a:t>
            </a:r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None/>
            </a:pPr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# Catena per pacchetti malformati</a:t>
            </a:r>
          </a:p>
          <a:p>
            <a:pPr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None/>
            </a:pPr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-N bad_tcp_packets</a:t>
            </a:r>
          </a:p>
          <a:p>
            <a:pPr>
              <a:buNone/>
            </a:pPr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# Catene per pacchetti ICMP, TCP and UDP in transito</a:t>
            </a:r>
          </a:p>
          <a:p>
            <a:pPr>
              <a:buNone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None/>
            </a:pPr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-N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allowed</a:t>
            </a:r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-N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tcp_packets</a:t>
            </a:r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-N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udp_packets</a:t>
            </a:r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$IPTABLES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-N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icmp_packets</a:t>
            </a:r>
            <a:endParaRPr lang="it-IT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41</a:t>
            </a:fld>
            <a:endParaRPr lang="it-IT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Definizione Catene </a:t>
            </a:r>
            <a:r>
              <a:rPr lang="it-IT" dirty="0" err="1" smtClean="0"/>
              <a:t>User-specific</a:t>
            </a:r>
            <a:r>
              <a:rPr lang="it-IT" dirty="0" smtClean="0"/>
              <a:t> - 8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>
                <a:solidFill>
                  <a:srgbClr val="464653"/>
                </a:solidFill>
              </a:rPr>
              <a:pPr/>
              <a:t>42</a:t>
            </a:fld>
            <a:endParaRPr lang="it-IT">
              <a:solidFill>
                <a:srgbClr val="464653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472518" cy="502289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pPr>
              <a:buNone/>
            </a:pP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# 4.1.3 Valorizzazione delle catene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user-specific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# bad_tcp_packets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chain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bad_tcp_packets -p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tcp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--tcp-flags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SYN,ACK SYN,ACK -m state --state NEW -j REJECT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--reject-with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tcp-reset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bad_tcp_packets -p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tcp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!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--syn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-m state --state NEW -j LOG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--log-prefix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"New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syn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:"</a:t>
            </a: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bad_tcp_packets -p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tcp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!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--syn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-m state --state NEW -j DROP</a:t>
            </a:r>
          </a:p>
          <a:p>
            <a:pPr>
              <a:buNone/>
            </a:pP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pPr>
              <a:buNone/>
            </a:pP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allowed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chain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allowed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-p TCP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--syn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-j ACCEPT</a:t>
            </a: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allowed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-p TCP -m state --state ESTABLISHED,RELATED -j ACCEPT</a:t>
            </a: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allowed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-p TCP -j DROP</a:t>
            </a:r>
          </a:p>
          <a:p>
            <a:pPr>
              <a:buNone/>
            </a:pP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pPr>
              <a:buNone/>
            </a:pP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# TCP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ports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tcp_packets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-p TCP -s 0/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--dport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21 -j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allowed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tcp_packets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-p TCP -s 0/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--dport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22 -j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allowed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tcp_packets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-p TCP -s 0/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--dport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80 -j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allowed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pPr>
              <a:buNone/>
            </a:pP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# UDP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ports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udp_packets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-p UDP -s 0/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--destination-port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53 -j ACCEPT</a:t>
            </a: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udp_packets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-p UDP -s 0/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--destination-port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123 -j ACCEPT</a:t>
            </a: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udp_packets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-p UDP -i $INET_IFACE -d $INET_BROADCAST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--destination-port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135:139 -j DROP</a:t>
            </a:r>
          </a:p>
          <a:p>
            <a:pPr>
              <a:buNone/>
            </a:pP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pPr>
              <a:buNone/>
            </a:pP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# ICMP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rules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icmp_packets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-p ICMP -s 0/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--icmp-type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8 -j ACCEPT</a:t>
            </a: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icmp_packets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-p ICMP -s 0/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--icmp-type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11 -j ACCEPT</a:t>
            </a: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INPUT -p ALL -d $INET_IP -m state --state ESTABLISHED,RELATED -j ACCEPT</a:t>
            </a: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INPUT -p TCP -i $INET_IFACE -j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tcp_packets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INPUT -p UDP -i $INET_IFACE -j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udp_packets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$IPTABLES</a:t>
            </a:r>
            <a:r>
              <a:rPr lang="it-IT" sz="600" b="1" dirty="0" smtClean="0">
                <a:latin typeface="Consolas" charset="0"/>
                <a:ea typeface="Consolas" charset="0"/>
                <a:cs typeface="Consolas" charset="0"/>
              </a:rPr>
              <a:t> -A INPUT -p ICMP -i $INET_IFACE -j </a:t>
            </a:r>
            <a:r>
              <a:rPr lang="it-IT" sz="600" b="1" dirty="0" err="1" smtClean="0">
                <a:latin typeface="Consolas" charset="0"/>
                <a:ea typeface="Consolas" charset="0"/>
                <a:cs typeface="Consolas" charset="0"/>
              </a:rPr>
              <a:t>icmp_packets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600" b="1" dirty="0" smtClean="0">
                <a:latin typeface="Consolas" charset="0"/>
                <a:ea typeface="Consolas" charset="0"/>
                <a:cs typeface="Consolas" charset="0"/>
              </a:rPr>
              <a:t>$IPTABLES -A FORWARD -p </a:t>
            </a:r>
            <a:r>
              <a:rPr lang="en-US" sz="600" b="1" dirty="0" err="1" smtClean="0">
                <a:latin typeface="Consolas" charset="0"/>
                <a:ea typeface="Consolas" charset="0"/>
                <a:cs typeface="Consolas" charset="0"/>
              </a:rPr>
              <a:t>tcp</a:t>
            </a:r>
            <a:r>
              <a:rPr lang="en-US" sz="600" b="1" dirty="0" smtClean="0">
                <a:latin typeface="Consolas" charset="0"/>
                <a:ea typeface="Consolas" charset="0"/>
                <a:cs typeface="Consolas" charset="0"/>
              </a:rPr>
              <a:t> -j </a:t>
            </a:r>
            <a:r>
              <a:rPr lang="en-US" sz="600" b="1" dirty="0" err="1" smtClean="0">
                <a:latin typeface="Consolas" charset="0"/>
                <a:ea typeface="Consolas" charset="0"/>
                <a:cs typeface="Consolas" charset="0"/>
              </a:rPr>
              <a:t>bad_tcp_packets</a:t>
            </a:r>
            <a:endParaRPr lang="it-IT" sz="6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endParaRPr lang="it-IT" sz="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4" descr="doma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622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61138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Netfilter</a:t>
            </a:r>
            <a:r>
              <a:rPr lang="it-IT" dirty="0" smtClean="0"/>
              <a:t> è il componente del </a:t>
            </a:r>
            <a:r>
              <a:rPr lang="it-IT" dirty="0" err="1" smtClean="0"/>
              <a:t>kernel</a:t>
            </a:r>
            <a:r>
              <a:rPr lang="it-IT" dirty="0"/>
              <a:t> </a:t>
            </a:r>
            <a:r>
              <a:rPr lang="it-IT" dirty="0" smtClean="0"/>
              <a:t>Linux che permette l’intercettazione e la manipolazione di pacchetti</a:t>
            </a:r>
          </a:p>
          <a:p>
            <a:r>
              <a:rPr lang="it-IT" dirty="0" smtClean="0"/>
              <a:t>Implementa funzionalità di rete avanzate come il filtraggio </a:t>
            </a:r>
            <a:r>
              <a:rPr lang="it-IT" dirty="0" err="1" smtClean="0"/>
              <a:t>stateful</a:t>
            </a:r>
            <a:r>
              <a:rPr lang="it-IT" dirty="0" smtClean="0"/>
              <a:t> del traffico di rete e la NAT </a:t>
            </a:r>
          </a:p>
          <a:p>
            <a:r>
              <a:rPr lang="it-IT" dirty="0" smtClean="0"/>
              <a:t>Può essere esteso con moduli del </a:t>
            </a:r>
            <a:r>
              <a:rPr lang="it-IT" dirty="0" err="1" smtClean="0"/>
              <a:t>kernel</a:t>
            </a:r>
            <a:r>
              <a:rPr lang="it-IT" dirty="0" smtClean="0"/>
              <a:t>, per implementare ulteriori funzionalità di </a:t>
            </a:r>
            <a:r>
              <a:rPr lang="it-IT" dirty="0" err="1" smtClean="0"/>
              <a:t>inspection</a:t>
            </a:r>
            <a:r>
              <a:rPr lang="it-IT" dirty="0" smtClean="0"/>
              <a:t> e manipolazione dei pacchetti</a:t>
            </a:r>
          </a:p>
          <a:p>
            <a:r>
              <a:rPr lang="it-IT" dirty="0" smtClean="0"/>
              <a:t>È gestibile tramite i comandi </a:t>
            </a:r>
            <a:r>
              <a:rPr lang="it-IT" i="1" dirty="0" err="1" smtClean="0"/>
              <a:t>iptables</a:t>
            </a:r>
            <a:r>
              <a:rPr lang="it-IT" i="1" dirty="0" smtClean="0"/>
              <a:t> </a:t>
            </a:r>
            <a:r>
              <a:rPr lang="it-IT" dirty="0" smtClean="0"/>
              <a:t>(per IPv4) e</a:t>
            </a:r>
            <a:r>
              <a:rPr lang="it-IT" i="1" dirty="0" smtClean="0"/>
              <a:t> ip6tables</a:t>
            </a:r>
            <a:r>
              <a:rPr lang="it-IT" dirty="0" smtClean="0"/>
              <a:t> (per IPv6)</a:t>
            </a:r>
          </a:p>
          <a:p>
            <a:r>
              <a:rPr lang="it-IT" dirty="0" smtClean="0"/>
              <a:t>Supporta la </a:t>
            </a:r>
            <a:r>
              <a:rPr lang="it-IT" dirty="0" err="1" smtClean="0"/>
              <a:t>deep</a:t>
            </a:r>
            <a:r>
              <a:rPr lang="it-IT" dirty="0" smtClean="0"/>
              <a:t> </a:t>
            </a:r>
            <a:r>
              <a:rPr lang="it-IT" dirty="0" err="1" smtClean="0"/>
              <a:t>packet</a:t>
            </a:r>
            <a:r>
              <a:rPr lang="it-IT" dirty="0" smtClean="0"/>
              <a:t> </a:t>
            </a:r>
            <a:r>
              <a:rPr lang="it-IT" dirty="0" err="1" smtClean="0"/>
              <a:t>inspection</a:t>
            </a:r>
            <a:r>
              <a:rPr lang="it-IT" dirty="0" smtClean="0"/>
              <a:t>, per fare analisi sul protocollo anche a livello applicativo (</a:t>
            </a:r>
            <a:r>
              <a:rPr lang="it-IT" i="1" dirty="0" smtClean="0"/>
              <a:t>l7_filters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 a </a:t>
            </a:r>
            <a:r>
              <a:rPr lang="it-IT" dirty="0" err="1" smtClean="0"/>
              <a:t>netfilter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94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Il funzionamento di </a:t>
            </a:r>
            <a:r>
              <a:rPr lang="it-IT" dirty="0" err="1" smtClean="0"/>
              <a:t>netfilter</a:t>
            </a:r>
            <a:r>
              <a:rPr lang="it-IT" dirty="0" smtClean="0"/>
              <a:t> è incentrato sull’utilizzo di tabelle. Queste sono implementate a livello </a:t>
            </a:r>
            <a:r>
              <a:rPr lang="it-IT" dirty="0" err="1" smtClean="0"/>
              <a:t>kernel</a:t>
            </a:r>
            <a:r>
              <a:rPr lang="it-IT" dirty="0" smtClean="0"/>
              <a:t>. </a:t>
            </a:r>
            <a:r>
              <a:rPr lang="it-IT" dirty="0" err="1" smtClean="0"/>
              <a:t>Netfilter</a:t>
            </a:r>
            <a:r>
              <a:rPr lang="it-IT" dirty="0" smtClean="0"/>
              <a:t> ha 4 tabelle (</a:t>
            </a:r>
            <a:r>
              <a:rPr lang="it-IT" dirty="0" err="1" smtClean="0"/>
              <a:t>filter</a:t>
            </a:r>
            <a:r>
              <a:rPr lang="it-IT" dirty="0" smtClean="0"/>
              <a:t>, </a:t>
            </a:r>
            <a:r>
              <a:rPr lang="it-IT" dirty="0" err="1" smtClean="0"/>
              <a:t>nat</a:t>
            </a:r>
            <a:r>
              <a:rPr lang="it-IT" dirty="0" smtClean="0"/>
              <a:t>, </a:t>
            </a:r>
            <a:r>
              <a:rPr lang="it-IT" dirty="0" err="1" smtClean="0"/>
              <a:t>mangle</a:t>
            </a:r>
            <a:r>
              <a:rPr lang="it-IT" dirty="0" smtClean="0"/>
              <a:t> e </a:t>
            </a:r>
            <a:r>
              <a:rPr lang="it-IT" dirty="0" err="1" smtClean="0"/>
              <a:t>raw</a:t>
            </a:r>
            <a:r>
              <a:rPr lang="it-IT" dirty="0" smtClean="0"/>
              <a:t>).</a:t>
            </a:r>
          </a:p>
          <a:p>
            <a:r>
              <a:rPr lang="it-IT" dirty="0" smtClean="0"/>
              <a:t>Ogni tabella contiene delle </a:t>
            </a:r>
            <a:r>
              <a:rPr lang="it-IT" i="1" dirty="0" err="1" smtClean="0"/>
              <a:t>chain</a:t>
            </a:r>
            <a:r>
              <a:rPr lang="it-IT" i="1" dirty="0" smtClean="0"/>
              <a:t> </a:t>
            </a:r>
            <a:r>
              <a:rPr lang="it-IT" dirty="0" smtClean="0"/>
              <a:t>(catene), che sono delle vere proprie Access Control List e contengono a loro volta delle </a:t>
            </a:r>
            <a:r>
              <a:rPr lang="it-IT" i="1" dirty="0" err="1" smtClean="0"/>
              <a:t>rules</a:t>
            </a:r>
            <a:r>
              <a:rPr lang="it-IT" dirty="0" smtClean="0"/>
              <a:t> (regole). È possibile aggiungere in </a:t>
            </a:r>
            <a:r>
              <a:rPr lang="it-IT" dirty="0" err="1" smtClean="0"/>
              <a:t>user-space</a:t>
            </a:r>
            <a:r>
              <a:rPr lang="it-IT" dirty="0" smtClean="0"/>
              <a:t> delle </a:t>
            </a:r>
            <a:r>
              <a:rPr lang="it-IT" dirty="0" err="1" smtClean="0"/>
              <a:t>chain</a:t>
            </a:r>
            <a:r>
              <a:rPr lang="it-IT" dirty="0" smtClean="0"/>
              <a:t> per dare un ordine logico alle regole.</a:t>
            </a:r>
          </a:p>
          <a:p>
            <a:r>
              <a:rPr lang="it-IT" dirty="0" smtClean="0"/>
              <a:t>Ogni regola è divisa in due parti:</a:t>
            </a:r>
          </a:p>
          <a:p>
            <a:pPr lvl="1"/>
            <a:r>
              <a:rPr lang="it-IT" dirty="0" smtClean="0"/>
              <a:t>Filtro – proprietà che un pacchetto deve avere affinché la regola sia valida</a:t>
            </a:r>
          </a:p>
          <a:p>
            <a:pPr lvl="1"/>
            <a:r>
              <a:rPr lang="it-IT" dirty="0" smtClean="0"/>
              <a:t>Target – azione da compiere nel caso il pacchetto corrisponda alle proprietà impostate nel filtro (</a:t>
            </a:r>
            <a:r>
              <a:rPr lang="it-IT" dirty="0" err="1" smtClean="0"/>
              <a:t>matching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Netfilter</a:t>
            </a:r>
            <a:r>
              <a:rPr lang="it-IT" dirty="0" smtClean="0"/>
              <a:t> – funzionamento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4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</a:t>
            </a:r>
            <a:r>
              <a:rPr lang="it-IT" dirty="0" smtClean="0"/>
              <a:t>abella delle regole di filtraggio dei pacchetti. Permette di scegliere quali bloccare e quali far passare.</a:t>
            </a:r>
          </a:p>
          <a:p>
            <a:r>
              <a:rPr lang="it-IT" dirty="0" smtClean="0"/>
              <a:t>Ha 3 </a:t>
            </a:r>
            <a:r>
              <a:rPr lang="it-IT" dirty="0" err="1" smtClean="0"/>
              <a:t>chain</a:t>
            </a:r>
            <a:r>
              <a:rPr lang="it-IT" dirty="0" smtClean="0"/>
              <a:t> di base:</a:t>
            </a:r>
          </a:p>
          <a:p>
            <a:pPr lvl="1"/>
            <a:r>
              <a:rPr lang="it-IT" dirty="0" smtClean="0"/>
              <a:t>Input – tutti i pacchetti in arrivo destinati al sistema passano per questa catena</a:t>
            </a:r>
          </a:p>
          <a:p>
            <a:pPr lvl="1"/>
            <a:r>
              <a:rPr lang="it-IT" dirty="0" err="1" smtClean="0"/>
              <a:t>Forward</a:t>
            </a:r>
            <a:r>
              <a:rPr lang="it-IT" dirty="0" smtClean="0"/>
              <a:t> – tutti i pacchetti in arrivo (non generati dal sistema stesso) destinati ad un altro sistema passano per questa catena</a:t>
            </a:r>
          </a:p>
          <a:p>
            <a:pPr lvl="2"/>
            <a:r>
              <a:rPr lang="it-IT" dirty="0" smtClean="0"/>
              <a:t>Ciò è possibile se il sistema è un Router, ovvero ha il </a:t>
            </a:r>
            <a:r>
              <a:rPr lang="it-IT" dirty="0" err="1" smtClean="0"/>
              <a:t>flag</a:t>
            </a:r>
            <a:r>
              <a:rPr lang="it-IT" dirty="0" smtClean="0"/>
              <a:t> di </a:t>
            </a:r>
            <a:r>
              <a:rPr lang="it-IT" dirty="0" err="1" smtClean="0"/>
              <a:t>ip</a:t>
            </a:r>
            <a:r>
              <a:rPr lang="it-IT" dirty="0" smtClean="0"/>
              <a:t> </a:t>
            </a:r>
            <a:r>
              <a:rPr lang="it-IT" dirty="0" err="1" smtClean="0"/>
              <a:t>forwarding</a:t>
            </a:r>
            <a:r>
              <a:rPr lang="it-IT" dirty="0" smtClean="0"/>
              <a:t> abilitato</a:t>
            </a:r>
            <a:endParaRPr lang="it-IT" dirty="0"/>
          </a:p>
          <a:p>
            <a:pPr lvl="1"/>
            <a:r>
              <a:rPr lang="it-IT" dirty="0" smtClean="0"/>
              <a:t>Output – tutti i pacchetti generati dal sistema passano per questa catena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Netfilter</a:t>
            </a:r>
            <a:r>
              <a:rPr lang="it-IT" dirty="0" smtClean="0"/>
              <a:t> – tabella </a:t>
            </a:r>
            <a:r>
              <a:rPr lang="it-IT" dirty="0" err="1" smtClean="0"/>
              <a:t>filter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T</a:t>
            </a:r>
            <a:r>
              <a:rPr lang="it-IT" dirty="0" smtClean="0"/>
              <a:t>abella delle regole di traduzione degli indirizzi.</a:t>
            </a:r>
            <a:br>
              <a:rPr lang="it-IT" dirty="0" smtClean="0"/>
            </a:br>
            <a:r>
              <a:rPr lang="it-IT" dirty="0" smtClean="0"/>
              <a:t>Nel caso il protocollo sia session-</a:t>
            </a:r>
            <a:r>
              <a:rPr lang="it-IT" dirty="0" err="1" smtClean="0"/>
              <a:t>oriented</a:t>
            </a:r>
            <a:r>
              <a:rPr lang="it-IT" dirty="0" smtClean="0"/>
              <a:t>, solo il primo pacchetto di una sessione passa per questa tabella, la decisione presa vale per tutti gli altri pacchetti appartenenti alla stessa sessione. </a:t>
            </a:r>
          </a:p>
          <a:p>
            <a:r>
              <a:rPr lang="it-IT" dirty="0" smtClean="0"/>
              <a:t>Ha 3 </a:t>
            </a:r>
            <a:r>
              <a:rPr lang="it-IT" dirty="0" err="1" smtClean="0"/>
              <a:t>chain</a:t>
            </a:r>
            <a:r>
              <a:rPr lang="it-IT" dirty="0" smtClean="0"/>
              <a:t> di base:</a:t>
            </a:r>
          </a:p>
          <a:p>
            <a:pPr lvl="1"/>
            <a:r>
              <a:rPr lang="it-IT" dirty="0" err="1" smtClean="0"/>
              <a:t>Prerouting</a:t>
            </a:r>
            <a:r>
              <a:rPr lang="it-IT" dirty="0"/>
              <a:t> </a:t>
            </a:r>
            <a:r>
              <a:rPr lang="it-IT" dirty="0" smtClean="0"/>
              <a:t>– in questa catena passano i pacchetti in entrata, prima che venga presa la decisione di instradamento. È usata per fare DNAT</a:t>
            </a:r>
          </a:p>
          <a:p>
            <a:pPr lvl="1"/>
            <a:r>
              <a:rPr lang="it-IT" dirty="0" err="1" smtClean="0"/>
              <a:t>Postrouting</a:t>
            </a:r>
            <a:r>
              <a:rPr lang="it-IT" dirty="0"/>
              <a:t> </a:t>
            </a:r>
            <a:r>
              <a:rPr lang="it-IT" dirty="0" smtClean="0"/>
              <a:t>– in questa catena passano i pacchetti in uscita, dopo che è stata presa la decisione di instradamento. È usata per fare SNAT</a:t>
            </a:r>
          </a:p>
          <a:p>
            <a:pPr lvl="1"/>
            <a:r>
              <a:rPr lang="it-IT" dirty="0" smtClean="0"/>
              <a:t>Output – permette di effettuare DNAT sui pacchetti generati localmente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Netfilter</a:t>
            </a:r>
            <a:r>
              <a:rPr lang="it-IT" dirty="0" smtClean="0"/>
              <a:t> – tabella </a:t>
            </a:r>
            <a:r>
              <a:rPr lang="it-IT" dirty="0" err="1" smtClean="0"/>
              <a:t>nat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55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Permette di fare modifiche alle opzioni dei pacchetti e di applicare politiche avanzate (es. </a:t>
            </a:r>
            <a:r>
              <a:rPr lang="it-IT" dirty="0" err="1" smtClean="0"/>
              <a:t>QoS</a:t>
            </a:r>
            <a:r>
              <a:rPr lang="it-IT" dirty="0" smtClean="0"/>
              <a:t>)</a:t>
            </a:r>
          </a:p>
          <a:p>
            <a:r>
              <a:rPr lang="it-IT" dirty="0" smtClean="0"/>
              <a:t>Ha le seguenti </a:t>
            </a:r>
            <a:r>
              <a:rPr lang="it-IT" dirty="0" err="1" smtClean="0"/>
              <a:t>chain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Prerouting</a:t>
            </a:r>
            <a:r>
              <a:rPr lang="it-IT" dirty="0" smtClean="0"/>
              <a:t> – Esamina tutti i pacchetti in entrata nel sistema, prima che venga consultata la tabella di </a:t>
            </a:r>
            <a:r>
              <a:rPr lang="it-IT" dirty="0" err="1" smtClean="0"/>
              <a:t>routing</a:t>
            </a:r>
            <a:endParaRPr lang="it-IT" dirty="0" smtClean="0"/>
          </a:p>
          <a:p>
            <a:pPr lvl="1"/>
            <a:r>
              <a:rPr lang="it-IT" dirty="0" smtClean="0"/>
              <a:t>Input – Esamina tutti i pacchetti in entrata nel sistema destinati al sistema stesso</a:t>
            </a:r>
          </a:p>
          <a:p>
            <a:pPr lvl="1"/>
            <a:r>
              <a:rPr lang="it-IT" dirty="0" err="1" smtClean="0"/>
              <a:t>Forward</a:t>
            </a:r>
            <a:r>
              <a:rPr lang="it-IT" dirty="0" smtClean="0"/>
              <a:t> – Esamina tutti i pacchetti in entrata nel sistema ma destinati a un altro sistema</a:t>
            </a:r>
          </a:p>
          <a:p>
            <a:pPr lvl="1"/>
            <a:r>
              <a:rPr lang="it-IT" dirty="0" smtClean="0"/>
              <a:t>Output – Esamina tutti i pacchetti generati dal sistema</a:t>
            </a:r>
          </a:p>
          <a:p>
            <a:pPr lvl="1"/>
            <a:r>
              <a:rPr lang="it-IT" dirty="0" err="1" smtClean="0"/>
              <a:t>Postrouting</a:t>
            </a:r>
            <a:r>
              <a:rPr lang="it-IT" dirty="0" smtClean="0"/>
              <a:t> – </a:t>
            </a:r>
            <a:r>
              <a:rPr lang="it-IT" dirty="0"/>
              <a:t>Esamina tutti i pacchetti, dopo che è stata effettuata la decisione di </a:t>
            </a:r>
            <a:r>
              <a:rPr lang="it-IT" dirty="0" err="1"/>
              <a:t>routing</a:t>
            </a:r>
            <a:r>
              <a:rPr lang="it-IT" dirty="0"/>
              <a:t> e prima di inoltrare effettivamente il pacchetto al sistema destinatario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Netfilter</a:t>
            </a:r>
            <a:r>
              <a:rPr lang="it-IT" dirty="0"/>
              <a:t> </a:t>
            </a:r>
            <a:r>
              <a:rPr lang="it-IT" dirty="0" smtClean="0"/>
              <a:t>– tabella </a:t>
            </a:r>
            <a:r>
              <a:rPr lang="it-IT" dirty="0" err="1"/>
              <a:t>m</a:t>
            </a:r>
            <a:r>
              <a:rPr lang="it-IT" dirty="0" err="1" smtClean="0"/>
              <a:t>angle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sert">
  <a:themeElements>
    <a:clrScheme name="Assert">
      <a:dk1>
        <a:srgbClr val="252931"/>
      </a:dk1>
      <a:lt1>
        <a:sysClr val="window" lastClr="FFFFFF"/>
      </a:lt1>
      <a:dk2>
        <a:srgbClr val="003A59"/>
      </a:dk2>
      <a:lt2>
        <a:srgbClr val="FFEFC9"/>
      </a:lt2>
      <a:accent1>
        <a:srgbClr val="CC2222"/>
      </a:accent1>
      <a:accent2>
        <a:srgbClr val="007EC2"/>
      </a:accent2>
      <a:accent3>
        <a:srgbClr val="E4A000"/>
      </a:accent3>
      <a:accent4>
        <a:srgbClr val="2F6130"/>
      </a:accent4>
      <a:accent5>
        <a:srgbClr val="E88651"/>
      </a:accent5>
      <a:accent6>
        <a:srgbClr val="60B5CC"/>
      </a:accent6>
      <a:hlink>
        <a:srgbClr val="DD3131"/>
      </a:hlink>
      <a:folHlink>
        <a:srgbClr val="AD1C1C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assert</Template>
  <TotalTime>3640</TotalTime>
  <Words>3252</Words>
  <Application>Microsoft Macintosh PowerPoint</Application>
  <PresentationFormat>On-screen Show (4:3)</PresentationFormat>
  <Paragraphs>512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Bookman Old Style</vt:lpstr>
      <vt:lpstr>Calibri</vt:lpstr>
      <vt:lpstr>Consolas</vt:lpstr>
      <vt:lpstr>Courier New</vt:lpstr>
      <vt:lpstr>Gill Sans MT</vt:lpstr>
      <vt:lpstr>Lucida Console</vt:lpstr>
      <vt:lpstr>ＭＳ Ｐゴシック</vt:lpstr>
      <vt:lpstr>Wingdings</vt:lpstr>
      <vt:lpstr>Wingdings 3</vt:lpstr>
      <vt:lpstr>assert</vt:lpstr>
      <vt:lpstr>Lezione Lab 1: Packet Filtering: Netfilter &amp; IPTABLES</vt:lpstr>
      <vt:lpstr>Introduzione</vt:lpstr>
      <vt:lpstr>Terminologia - 1</vt:lpstr>
      <vt:lpstr>Terminologia - 2</vt:lpstr>
      <vt:lpstr>Introduzione a netfilter</vt:lpstr>
      <vt:lpstr>Netfilter – funzionamento</vt:lpstr>
      <vt:lpstr>Netfilter – tabella filter</vt:lpstr>
      <vt:lpstr>Netfilter – tabella nat</vt:lpstr>
      <vt:lpstr>Netfilter – tabella mangle</vt:lpstr>
      <vt:lpstr>Netfilter – tabella raw</vt:lpstr>
      <vt:lpstr>Tabelle Netfilter: esempio tabella filter</vt:lpstr>
      <vt:lpstr>Netfilter funzionamento</vt:lpstr>
      <vt:lpstr>Flusso del pacchetto in un sistema Linux</vt:lpstr>
      <vt:lpstr>Netfilter - targets</vt:lpstr>
      <vt:lpstr>Commandistica IPTables</vt:lpstr>
      <vt:lpstr>Commandistica IPTables – 2 </vt:lpstr>
      <vt:lpstr>Scrivere una regola per netfilter</vt:lpstr>
      <vt:lpstr>Impostazione Regole: Comandi</vt:lpstr>
      <vt:lpstr>Impostazione Regole: Match Generici - 1</vt:lpstr>
      <vt:lpstr>Impostazione Regole: Match Generici - 2</vt:lpstr>
      <vt:lpstr>Impostazione Regole: Target Principali</vt:lpstr>
      <vt:lpstr>Struttura Rete Esercitazione</vt:lpstr>
      <vt:lpstr>Esercizio 1 – Filtraggio di una porta</vt:lpstr>
      <vt:lpstr>Esercizio 1 - Soluzione</vt:lpstr>
      <vt:lpstr>Catena INPUT</vt:lpstr>
      <vt:lpstr>Catena OUTPUT</vt:lpstr>
      <vt:lpstr>Esercizio</vt:lpstr>
      <vt:lpstr>Catena FORWARD</vt:lpstr>
      <vt:lpstr>Esempi Pratici</vt:lpstr>
      <vt:lpstr>Esempi Pratici  - 2</vt:lpstr>
      <vt:lpstr>IpTables Logging - 1</vt:lpstr>
      <vt:lpstr>IpTables Logging - 2</vt:lpstr>
      <vt:lpstr>IpTables Logging - 3</vt:lpstr>
      <vt:lpstr>Definizione Catene User-specific - 1</vt:lpstr>
      <vt:lpstr>Definizione Catene User-specific - 2</vt:lpstr>
      <vt:lpstr>Definizione Catene User-specific - 3</vt:lpstr>
      <vt:lpstr>Definizione Catene User-specific - 4</vt:lpstr>
      <vt:lpstr>Esercizio</vt:lpstr>
      <vt:lpstr>Definizione Catene User-specific - 5</vt:lpstr>
      <vt:lpstr>Definizione Catene User-specific - 6</vt:lpstr>
      <vt:lpstr>Definizione Catene User-specific - 7</vt:lpstr>
      <vt:lpstr>Definizione Catene User-specific - 8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Claudio</dc:creator>
  <cp:lastModifiedBy>Filippo Gaudenzi</cp:lastModifiedBy>
  <cp:revision>243</cp:revision>
  <dcterms:created xsi:type="dcterms:W3CDTF">2011-05-02T13:02:16Z</dcterms:created>
  <dcterms:modified xsi:type="dcterms:W3CDTF">2017-01-22T10:16:14Z</dcterms:modified>
</cp:coreProperties>
</file>