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64" r:id="rId2"/>
    <p:sldId id="475" r:id="rId3"/>
    <p:sldId id="474" r:id="rId4"/>
    <p:sldId id="538" r:id="rId5"/>
    <p:sldId id="539" r:id="rId6"/>
    <p:sldId id="467" r:id="rId7"/>
    <p:sldId id="540" r:id="rId8"/>
    <p:sldId id="541" r:id="rId9"/>
    <p:sldId id="542" r:id="rId10"/>
    <p:sldId id="543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3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4" autoAdjust="0"/>
    <p:restoredTop sz="37226" autoAdjust="0"/>
  </p:normalViewPr>
  <p:slideViewPr>
    <p:cSldViewPr>
      <p:cViewPr varScale="1">
        <p:scale>
          <a:sx n="30" d="100"/>
          <a:sy n="30" d="100"/>
        </p:scale>
        <p:origin x="2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357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6D0CD-A342-4A2F-A0D9-41386CDB9D39}" type="datetimeFigureOut">
              <a:rPr lang="fr-FR" smtClean="0"/>
              <a:pPr/>
              <a:t>22/01/2017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5BF9E-5993-4F5F-A2C8-B6BC3D58909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5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785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66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190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45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9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83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83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76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7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5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61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0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15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1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80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5BF9E-5993-4F5F-A2C8-B6BC3D58909F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93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187624" y="3753247"/>
            <a:ext cx="6889576" cy="3207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r">
              <a:buNone/>
              <a:defRPr sz="2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the name of the speaker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34888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49055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34888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49055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4146030"/>
            <a:ext cx="6912768" cy="2880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buNone/>
              <a:defRPr kumimoji="0" lang="en-US" sz="14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the date and location of speech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16632"/>
            <a:ext cx="8712968" cy="1008112"/>
          </a:xfrm>
        </p:spPr>
        <p:txBody>
          <a:bodyPr anchor="ctr" anchorCtr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kumimoji="0" lang="en-US" dirty="0"/>
              <a:t>Click to edit slide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536" y="6375608"/>
            <a:ext cx="1152128" cy="36576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1691680" y="6375608"/>
            <a:ext cx="40324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16632"/>
            <a:ext cx="8712968" cy="1008112"/>
          </a:xfrm>
        </p:spPr>
        <p:txBody>
          <a:bodyPr anchor="ctr" anchorCtr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kumimoji="0" lang="en-US" dirty="0"/>
              <a:t>Outline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0"/>
          </p:nvPr>
        </p:nvSpPr>
        <p:spPr>
          <a:xfrm>
            <a:off x="179512" y="1340768"/>
            <a:ext cx="8712968" cy="4896544"/>
          </a:xfrm>
        </p:spPr>
        <p:txBody>
          <a:bodyPr/>
          <a:lstStyle/>
          <a:p>
            <a:r>
              <a:rPr lang="it-IT"/>
              <a:t>Fare clic sull'icona per aggiungere un elemento grafico SmartArt</a:t>
            </a:r>
            <a:endParaRPr lang="fr-FR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95536" y="6375608"/>
            <a:ext cx="1152128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9632" y="3717032"/>
            <a:ext cx="6858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the title of this part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2"/>
          </a:solidFill>
          <a:ln w="6350" cap="rnd" cmpd="sng" algn="ctr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dirty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40152" y="4365104"/>
            <a:ext cx="11655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95536" y="6375608"/>
            <a:ext cx="1152128" cy="36576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536" y="6375608"/>
            <a:ext cx="1152128" cy="36576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6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79512" y="116632"/>
            <a:ext cx="8712968" cy="1008112"/>
          </a:xfrm>
          <a:prstGeom prst="roundRect">
            <a:avLst>
              <a:gd name="adj" fmla="val 25317"/>
            </a:avLst>
          </a:prstGeom>
          <a:solidFill>
            <a:schemeClr val="bg1"/>
          </a:solidFill>
          <a:ln>
            <a:solidFill>
              <a:schemeClr val="tx1">
                <a:lumMod val="10000"/>
                <a:lumOff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179512" y="6360064"/>
            <a:ext cx="8784976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dirty="0"/>
              <a:t>Click to edit slide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/>
              <a:t>Secondo livello</a:t>
            </a:r>
          </a:p>
          <a:p>
            <a:pPr lvl="2" eaLnBrk="1" latinLnBrk="0" hangingPunct="1"/>
            <a:r>
              <a:rPr kumimoji="0" lang="it-IT" dirty="0"/>
              <a:t>Terzo livello</a:t>
            </a:r>
          </a:p>
          <a:p>
            <a:pPr lvl="3" eaLnBrk="1" latinLnBrk="0" hangingPunct="1"/>
            <a:r>
              <a:rPr kumimoji="0" lang="it-IT" dirty="0"/>
              <a:t>Quarto livello</a:t>
            </a:r>
          </a:p>
          <a:p>
            <a:pPr lvl="4" eaLnBrk="1" latinLnBrk="0" hangingPunct="1"/>
            <a:r>
              <a:rPr kumimoji="0" lang="it-IT" dirty="0"/>
              <a:t>Quinto livello</a:t>
            </a:r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288261" y="6474563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 bwMode="gray">
          <a:xfrm>
            <a:off x="5940152" y="6375608"/>
            <a:ext cx="2756992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Filippo</a:t>
            </a:r>
            <a:r>
              <a:rPr lang="en-US" dirty="0" smtClean="0"/>
              <a:t> </a:t>
            </a:r>
            <a:r>
              <a:rPr lang="en-US" dirty="0" err="1" smtClean="0"/>
              <a:t>Gaudenzi</a:t>
            </a:r>
            <a:r>
              <a:rPr lang="en-US" dirty="0" smtClean="0"/>
              <a:t>, Marco </a:t>
            </a:r>
            <a:r>
              <a:rPr lang="en-US" dirty="0" err="1" smtClean="0"/>
              <a:t>Anisetti</a:t>
            </a:r>
            <a:endParaRPr lang="en-US" dirty="0"/>
          </a:p>
        </p:txBody>
      </p:sp>
      <p:sp>
        <p:nvSpPr>
          <p:cNvPr id="14" name="Footer Placeholder 2"/>
          <p:cNvSpPr txBox="1">
            <a:spLocks/>
          </p:cNvSpPr>
          <p:nvPr userDrawn="1"/>
        </p:nvSpPr>
        <p:spPr bwMode="gray">
          <a:xfrm>
            <a:off x="2915816" y="6372861"/>
            <a:ext cx="2756992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Laboratorio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Sicurezza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Reti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536" y="6375608"/>
            <a:ext cx="1152128" cy="36576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6" r:id="rId2"/>
    <p:sldLayoutId id="2147483662" r:id="rId3"/>
    <p:sldLayoutId id="2147483663" r:id="rId4"/>
    <p:sldLayoutId id="2147483665" r:id="rId5"/>
    <p:sldLayoutId id="2147483667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3200" kern="1200" baseline="0" dirty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github.com/anonymez/NetworkSecurityLab/squid.con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iki.ubuntu-it.org/AmministrazioneSistema/PermessiFil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489845"/>
            <a:ext cx="6858000" cy="990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 fontScale="90000"/>
          </a:bodyPr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Lezione Lab 2:</a:t>
            </a:r>
            <a:br>
              <a:rPr lang="it-IT" altLang="it-IT" dirty="0" smtClean="0">
                <a:ea typeface="ＭＳ Ｐゴシック" panose="020B0600070205080204" pitchFamily="34" charset="-128"/>
              </a:rPr>
            </a:br>
            <a:r>
              <a:rPr lang="it-IT" altLang="it-IT" dirty="0" err="1" smtClean="0">
                <a:ea typeface="ＭＳ Ｐゴシック" panose="020B0600070205080204" pitchFamily="34" charset="-128"/>
              </a:rPr>
              <a:t>Packet</a:t>
            </a:r>
            <a:r>
              <a:rPr lang="it-IT" altLang="it-IT" dirty="0" smtClean="0">
                <a:ea typeface="ＭＳ Ｐゴシック" panose="020B0600070205080204" pitchFamily="34" charset="-128"/>
              </a:rPr>
              <a:t> </a:t>
            </a:r>
            <a:r>
              <a:rPr lang="it-IT" altLang="it-IT" dirty="0" err="1" smtClean="0">
                <a:ea typeface="ＭＳ Ｐゴシック" panose="020B0600070205080204" pitchFamily="34" charset="-128"/>
              </a:rPr>
              <a:t>Filtering</a:t>
            </a:r>
            <a:r>
              <a:rPr lang="it-IT" altLang="it-IT" dirty="0" smtClean="0">
                <a:ea typeface="ＭＳ Ｐゴシック" panose="020B0600070205080204" pitchFamily="34" charset="-128"/>
              </a:rPr>
              <a:t> (STATEFUL):</a:t>
            </a:r>
            <a:br>
              <a:rPr lang="it-IT" altLang="it-IT" dirty="0" smtClean="0">
                <a:ea typeface="ＭＳ Ｐゴシック" panose="020B0600070205080204" pitchFamily="34" charset="-128"/>
              </a:rPr>
            </a:br>
            <a:r>
              <a:rPr lang="it-IT" altLang="it-IT" dirty="0" err="1" smtClean="0">
                <a:ea typeface="ＭＳ Ｐゴシック" panose="020B0600070205080204" pitchFamily="34" charset="-128"/>
              </a:rPr>
              <a:t>Netfilter</a:t>
            </a:r>
            <a:r>
              <a:rPr lang="it-IT" altLang="it-IT" dirty="0">
                <a:ea typeface="ＭＳ Ｐゴシック" panose="020B0600070205080204" pitchFamily="34" charset="-128"/>
              </a:rPr>
              <a:t> </a:t>
            </a:r>
            <a:r>
              <a:rPr lang="it-IT" altLang="it-IT" dirty="0" smtClean="0">
                <a:ea typeface="ＭＳ Ｐゴシック" panose="020B0600070205080204" pitchFamily="34" charset="-128"/>
              </a:rPr>
              <a:t>&amp; IPTABLES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753246"/>
            <a:ext cx="6889576" cy="683865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Marco Anisetti, </a:t>
            </a:r>
            <a:r>
              <a:rPr lang="fr-FR" b="1" dirty="0" smtClean="0"/>
              <a:t>Filippo </a:t>
            </a:r>
            <a:r>
              <a:rPr lang="fr-FR" b="1" dirty="0" err="1" smtClean="0"/>
              <a:t>Gaudenzi</a:t>
            </a:r>
            <a:r>
              <a:rPr lang="fr-FR" dirty="0" smtClean="0"/>
              <a:t>, Patrizio </a:t>
            </a:r>
            <a:r>
              <a:rPr lang="fr-FR" dirty="0" err="1" smtClean="0"/>
              <a:t>Tufarolo</a:t>
            </a:r>
            <a:r>
              <a:rPr lang="fr-FR" dirty="0" smtClean="0"/>
              <a:t>, Claudio </a:t>
            </a:r>
            <a:r>
              <a:rPr lang="fr-FR" dirty="0" err="1" smtClean="0"/>
              <a:t>Ardagna</a:t>
            </a:r>
            <a:endParaRPr lang="fr-FR" dirty="0" smtClean="0"/>
          </a:p>
          <a:p>
            <a:r>
              <a:rPr lang="fr-FR" dirty="0" smtClean="0"/>
              <a:t>– </a:t>
            </a:r>
            <a:r>
              <a:rPr lang="fr-FR" dirty="0" err="1"/>
              <a:t>Università</a:t>
            </a:r>
            <a:r>
              <a:rPr lang="fr-FR" dirty="0"/>
              <a:t> </a:t>
            </a:r>
            <a:r>
              <a:rPr lang="fr-FR" dirty="0" err="1"/>
              <a:t>degli</a:t>
            </a:r>
            <a:r>
              <a:rPr lang="fr-FR" dirty="0"/>
              <a:t> </a:t>
            </a:r>
            <a:r>
              <a:rPr lang="fr-FR" dirty="0" err="1"/>
              <a:t>Studi</a:t>
            </a:r>
            <a:r>
              <a:rPr lang="fr-FR" dirty="0"/>
              <a:t> di Milano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01930" y="4581128"/>
            <a:ext cx="6912768" cy="28803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Insegnamento di </a:t>
            </a:r>
            <a:r>
              <a:rPr lang="it-IT" dirty="0" smtClean="0"/>
              <a:t>Laboratorio di Sicurezza delle Reti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STATEFUL - ESERCIZIO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87043" name="Segnaposto contenut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Proteggere il proprio Server da invio di dati non richiesto. Il server risponde solo a richieste dai client e non effettua nessuna operazioni inizializzata da se stesso.</a:t>
            </a:r>
          </a:p>
          <a:p>
            <a:pPr>
              <a:defRPr/>
            </a:pPr>
            <a:endParaRPr lang="it-IT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it-IT" dirty="0" smtClean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it-IT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it-IT" dirty="0" smtClean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it-IT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8" b="32760"/>
          <a:stretch/>
        </p:blipFill>
        <p:spPr>
          <a:xfrm>
            <a:off x="593937" y="2492896"/>
            <a:ext cx="821690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858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Proxy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87043" name="Segnaposto contenut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Proxy: Un server </a:t>
            </a:r>
            <a:r>
              <a:rPr lang="it-IT" dirty="0" err="1" smtClean="0">
                <a:ea typeface="ＭＳ Ｐゴシック" panose="020B0600070205080204" pitchFamily="34" charset="-128"/>
              </a:rPr>
              <a:t>proxy</a:t>
            </a:r>
            <a:r>
              <a:rPr lang="it-IT" dirty="0" smtClean="0">
                <a:ea typeface="ＭＳ Ｐゴシック" panose="020B0600070205080204" pitchFamily="34" charset="-128"/>
              </a:rPr>
              <a:t> è un software, spesso installato in una macchina dedicata, che lavora come intermediatore tra un dispositivo (</a:t>
            </a:r>
            <a:r>
              <a:rPr lang="it-IT" dirty="0" err="1" smtClean="0">
                <a:ea typeface="ＭＳ Ｐゴシック" panose="020B0600070205080204" pitchFamily="34" charset="-128"/>
              </a:rPr>
              <a:t>endpoint</a:t>
            </a:r>
            <a:r>
              <a:rPr lang="it-IT" dirty="0" smtClean="0">
                <a:ea typeface="ＭＳ Ｐゴシック" panose="020B0600070205080204" pitchFamily="34" charset="-128"/>
              </a:rPr>
              <a:t>)  e un server a cui il dispositivo ha effettuato una richiesta</a:t>
            </a:r>
          </a:p>
          <a:p>
            <a:pPr>
              <a:defRPr/>
            </a:pPr>
            <a:endParaRPr lang="it-IT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Il </a:t>
            </a:r>
            <a:r>
              <a:rPr lang="it-IT" dirty="0" err="1" smtClean="0">
                <a:ea typeface="ＭＳ Ｐゴシック" panose="020B0600070205080204" pitchFamily="34" charset="-128"/>
              </a:rPr>
              <a:t>proxy</a:t>
            </a:r>
            <a:r>
              <a:rPr lang="it-IT" dirty="0" smtClean="0">
                <a:ea typeface="ＭＳ Ｐゴシック" panose="020B0600070205080204" pitchFamily="34" charset="-128"/>
              </a:rPr>
              <a:t> che useremo è </a:t>
            </a:r>
            <a:r>
              <a:rPr lang="it-IT" dirty="0" err="1" smtClean="0">
                <a:ea typeface="ＭＳ Ｐゴシック" panose="020B0600070205080204" pitchFamily="34" charset="-128"/>
              </a:rPr>
              <a:t>Squid</a:t>
            </a:r>
            <a:endParaRPr lang="it-IT" dirty="0" smtClean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it-IT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it-IT" dirty="0" smtClean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Perché usare un </a:t>
            </a:r>
            <a:r>
              <a:rPr lang="it-IT" dirty="0" err="1" smtClean="0">
                <a:ea typeface="ＭＳ Ｐゴシック" panose="020B0600070205080204" pitchFamily="34" charset="-128"/>
              </a:rPr>
              <a:t>proxy</a:t>
            </a:r>
            <a:r>
              <a:rPr lang="it-IT" dirty="0" smtClean="0">
                <a:ea typeface="ＭＳ Ｐゴシック" panose="020B0600070205080204" pitchFamily="34" charset="-128"/>
              </a:rPr>
              <a:t>:</a:t>
            </a:r>
          </a:p>
          <a:p>
            <a:pPr lvl="1"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performance e prestazione</a:t>
            </a:r>
          </a:p>
          <a:p>
            <a:pPr>
              <a:defRPr/>
            </a:pPr>
            <a:endParaRPr lang="it-IT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it-IT" dirty="0" smtClean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it-IT" dirty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924944"/>
            <a:ext cx="2709561" cy="16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147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Proxy Installation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87043" name="Segnaposto contenut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defRPr/>
            </a:pPr>
            <a:r>
              <a:rPr lang="it-IT" dirty="0" err="1" smtClean="0">
                <a:ea typeface="ＭＳ Ｐゴシック" panose="020B0600070205080204" pitchFamily="34" charset="-128"/>
              </a:rPr>
              <a:t>Squid</a:t>
            </a:r>
            <a:r>
              <a:rPr lang="it-IT" dirty="0" smtClean="0">
                <a:ea typeface="ＭＳ Ｐゴシック" panose="020B0600070205080204" pitchFamily="34" charset="-128"/>
              </a:rPr>
              <a:t> non è installato in automatico in </a:t>
            </a:r>
            <a:r>
              <a:rPr lang="it-IT" dirty="0" err="1" smtClean="0">
                <a:ea typeface="ＭＳ Ｐゴシック" panose="020B0600070205080204" pitchFamily="34" charset="-128"/>
              </a:rPr>
              <a:t>imunes</a:t>
            </a:r>
            <a:r>
              <a:rPr lang="it-IT" dirty="0" smtClean="0">
                <a:ea typeface="ＭＳ Ｐゴシック" panose="020B0600070205080204" pitchFamily="34" charset="-128"/>
              </a:rPr>
              <a:t>. Bisogna installarlo e aggiungere all’immagine </a:t>
            </a:r>
            <a:r>
              <a:rPr lang="it-IT" dirty="0" err="1" smtClean="0">
                <a:ea typeface="ＭＳ Ｐゴシック" panose="020B0600070205080204" pitchFamily="34" charset="-128"/>
              </a:rPr>
              <a:t>docker</a:t>
            </a:r>
            <a:r>
              <a:rPr lang="it-IT" dirty="0" smtClean="0">
                <a:ea typeface="ＭＳ Ｐゴシック" panose="020B0600070205080204" pitchFamily="34" charset="-128"/>
              </a:rPr>
              <a:t> che usa </a:t>
            </a:r>
            <a:r>
              <a:rPr lang="it-IT" dirty="0" err="1" smtClean="0">
                <a:ea typeface="ＭＳ Ｐゴシック" panose="020B0600070205080204" pitchFamily="34" charset="-128"/>
              </a:rPr>
              <a:t>imunes</a:t>
            </a:r>
            <a:r>
              <a:rPr lang="it-IT" dirty="0" smtClean="0">
                <a:ea typeface="ＭＳ Ｐゴシック" panose="020B0600070205080204" pitchFamily="34" charset="-128"/>
              </a:rPr>
              <a:t>.</a:t>
            </a:r>
          </a:p>
          <a:p>
            <a:pPr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Dalla </a:t>
            </a:r>
            <a:r>
              <a:rPr lang="it-IT" dirty="0" err="1" smtClean="0">
                <a:ea typeface="ＭＳ Ｐゴシック" panose="020B0600070205080204" pitchFamily="34" charset="-128"/>
              </a:rPr>
              <a:t>shell</a:t>
            </a:r>
            <a:r>
              <a:rPr lang="it-IT" dirty="0" smtClean="0">
                <a:ea typeface="ＭＳ Ｐゴシック" panose="020B0600070205080204" pitchFamily="34" charset="-128"/>
              </a:rPr>
              <a:t> del vostro computer digitare per installare </a:t>
            </a:r>
            <a:r>
              <a:rPr lang="it-IT" dirty="0" err="1" smtClean="0">
                <a:ea typeface="ＭＳ Ｐゴシック" panose="020B0600070205080204" pitchFamily="34" charset="-128"/>
              </a:rPr>
              <a:t>squid</a:t>
            </a:r>
            <a:r>
              <a:rPr lang="it-IT" dirty="0" smtClean="0">
                <a:ea typeface="ＭＳ Ｐゴシック" panose="020B0600070205080204" pitchFamily="34" charset="-128"/>
              </a:rPr>
              <a:t>:</a:t>
            </a:r>
          </a:p>
          <a:p>
            <a:pPr lvl="1"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sudo </a:t>
            </a:r>
            <a:r>
              <a:rPr lang="it-IT" dirty="0" err="1" smtClean="0">
                <a:ea typeface="ＭＳ Ｐゴシック" panose="020B0600070205080204" pitchFamily="34" charset="-128"/>
              </a:rPr>
              <a:t>apt-get_imunes</a:t>
            </a:r>
            <a:r>
              <a:rPr lang="it-IT" dirty="0" smtClean="0">
                <a:ea typeface="ＭＳ Ｐゴシック" panose="020B0600070205080204" pitchFamily="34" charset="-128"/>
              </a:rPr>
              <a:t> </a:t>
            </a:r>
            <a:r>
              <a:rPr lang="it-IT" dirty="0" err="1" smtClean="0">
                <a:ea typeface="ＭＳ Ｐゴシック" panose="020B0600070205080204" pitchFamily="34" charset="-128"/>
              </a:rPr>
              <a:t>install</a:t>
            </a:r>
            <a:r>
              <a:rPr lang="it-IT" dirty="0">
                <a:ea typeface="ＭＳ Ｐゴシック" panose="020B0600070205080204" pitchFamily="34" charset="-128"/>
              </a:rPr>
              <a:t> squid3 </a:t>
            </a:r>
            <a:r>
              <a:rPr lang="it-IT" dirty="0" err="1" smtClean="0">
                <a:ea typeface="ＭＳ Ｐゴシック" panose="020B0600070205080204" pitchFamily="34" charset="-128"/>
              </a:rPr>
              <a:t>squidclient</a:t>
            </a:r>
            <a:r>
              <a:rPr lang="it-IT" dirty="0" smtClean="0">
                <a:ea typeface="ＭＳ Ｐゴシック" panose="020B0600070205080204" pitchFamily="34" charset="-128"/>
              </a:rPr>
              <a:t> </a:t>
            </a:r>
            <a:r>
              <a:rPr lang="it-IT" dirty="0" err="1"/>
              <a:t>squidguard</a:t>
            </a:r>
            <a:endParaRPr lang="it-IT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Da questo momento ogni nodo di </a:t>
            </a:r>
            <a:r>
              <a:rPr lang="it-IT" dirty="0" err="1" smtClean="0">
                <a:ea typeface="ＭＳ Ｐゴシック" panose="020B0600070205080204" pitchFamily="34" charset="-128"/>
              </a:rPr>
              <a:t>imunes</a:t>
            </a:r>
            <a:r>
              <a:rPr lang="it-IT" dirty="0" smtClean="0">
                <a:ea typeface="ＭＳ Ｐゴシック" panose="020B0600070205080204" pitchFamily="34" charset="-128"/>
              </a:rPr>
              <a:t> può attivare il servizio di </a:t>
            </a:r>
            <a:r>
              <a:rPr lang="it-IT" dirty="0" err="1" smtClean="0">
                <a:ea typeface="ＭＳ Ｐゴシック" panose="020B0600070205080204" pitchFamily="34" charset="-128"/>
              </a:rPr>
              <a:t>proxing</a:t>
            </a:r>
            <a:r>
              <a:rPr lang="it-IT" dirty="0" smtClean="0"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2189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Proxy </a:t>
            </a:r>
            <a:r>
              <a:rPr lang="it-IT" altLang="it-IT" dirty="0" err="1" smtClean="0">
                <a:ea typeface="ＭＳ Ｐゴシック" panose="020B0600070205080204" pitchFamily="34" charset="-128"/>
              </a:rPr>
              <a:t>Configuration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2339"/>
            <a:ext cx="8229600" cy="4763860"/>
          </a:xfrm>
        </p:spPr>
      </p:pic>
    </p:spTree>
    <p:extLst>
      <p:ext uri="{BB962C8B-B14F-4D97-AF65-F5344CB8AC3E}">
        <p14:creationId xmlns:p14="http://schemas.microsoft.com/office/powerpoint/2010/main" val="8641799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Proxy </a:t>
            </a:r>
            <a:r>
              <a:rPr lang="it-IT" altLang="it-IT" dirty="0" err="1" smtClean="0">
                <a:ea typeface="ＭＳ Ｐゴシック" panose="020B0600070205080204" pitchFamily="34" charset="-128"/>
              </a:rPr>
              <a:t>Rule</a:t>
            </a:r>
            <a:r>
              <a:rPr lang="it-IT" altLang="it-IT" dirty="0" smtClean="0">
                <a:ea typeface="ＭＳ Ｐゴシック" panose="020B0600070205080204" pitchFamily="34" charset="-128"/>
              </a:rPr>
              <a:t> </a:t>
            </a:r>
            <a:r>
              <a:rPr lang="it-IT" altLang="it-IT" dirty="0" err="1" smtClean="0">
                <a:ea typeface="ＭＳ Ｐゴシック" panose="020B0600070205080204" pitchFamily="34" charset="-128"/>
              </a:rPr>
              <a:t>Configuration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Aprire</a:t>
            </a:r>
            <a:r>
              <a:rPr lang="en-US" dirty="0" smtClean="0"/>
              <a:t> shell Proxy</a:t>
            </a:r>
          </a:p>
          <a:p>
            <a:r>
              <a:rPr lang="en-US" dirty="0" err="1" smtClean="0"/>
              <a:t>Salvare</a:t>
            </a:r>
            <a:r>
              <a:rPr lang="en-US" dirty="0" smtClean="0"/>
              <a:t> la </a:t>
            </a:r>
            <a:r>
              <a:rPr lang="en-US" dirty="0" err="1" smtClean="0"/>
              <a:t>configurazione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(it’s safe! </a:t>
            </a:r>
            <a:r>
              <a:rPr lang="en-US" dirty="0" err="1" smtClean="0"/>
              <a:t>fatelo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per </a:t>
            </a:r>
            <a:r>
              <a:rPr lang="en-US" dirty="0" err="1" smtClean="0"/>
              <a:t>i</a:t>
            </a:r>
            <a:r>
              <a:rPr lang="en-US" dirty="0" smtClean="0"/>
              <a:t> file di </a:t>
            </a:r>
            <a:r>
              <a:rPr lang="en-US" dirty="0" err="1" smtClean="0"/>
              <a:t>configurazione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err="1" smtClean="0"/>
              <a:t>cp</a:t>
            </a:r>
            <a:r>
              <a:rPr lang="en-US" sz="2000" dirty="0"/>
              <a:t> /</a:t>
            </a:r>
            <a:r>
              <a:rPr lang="en-US" sz="2000" dirty="0" err="1"/>
              <a:t>etc</a:t>
            </a:r>
            <a:r>
              <a:rPr lang="en-US" sz="2000" dirty="0"/>
              <a:t>/squid3/</a:t>
            </a:r>
            <a:r>
              <a:rPr lang="en-US" sz="2000" dirty="0" err="1"/>
              <a:t>squid.conf</a:t>
            </a:r>
            <a:r>
              <a:rPr lang="en-US" sz="2000" dirty="0"/>
              <a:t> /</a:t>
            </a:r>
            <a:r>
              <a:rPr lang="en-US" sz="2000" dirty="0" err="1"/>
              <a:t>etc</a:t>
            </a:r>
            <a:r>
              <a:rPr lang="en-US" sz="2000" dirty="0"/>
              <a:t>/squid3/</a:t>
            </a:r>
            <a:r>
              <a:rPr lang="en-US" sz="2000" dirty="0" err="1"/>
              <a:t>squid.conf.original</a:t>
            </a:r>
            <a:endParaRPr lang="en-US" sz="2000" dirty="0" smtClean="0"/>
          </a:p>
          <a:p>
            <a:r>
              <a:rPr lang="en-US" dirty="0" err="1" smtClean="0"/>
              <a:t>Aprire</a:t>
            </a:r>
            <a:r>
              <a:rPr lang="en-US" dirty="0" smtClean="0"/>
              <a:t> con un editor di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file di </a:t>
            </a:r>
            <a:r>
              <a:rPr lang="en-US" dirty="0" err="1" smtClean="0"/>
              <a:t>configurazione</a:t>
            </a:r>
            <a:r>
              <a:rPr lang="en-US" dirty="0" smtClean="0"/>
              <a:t> (</a:t>
            </a:r>
            <a:r>
              <a:rPr lang="en-US" dirty="0" err="1" smtClean="0"/>
              <a:t>io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vi, 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vim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/squid3/</a:t>
            </a:r>
            <a:r>
              <a:rPr lang="en-US" dirty="0" err="1" smtClean="0"/>
              <a:t>squid.conf</a:t>
            </a:r>
            <a:endParaRPr lang="en-US" dirty="0" smtClean="0"/>
          </a:p>
          <a:p>
            <a:pPr lvl="2"/>
            <a:r>
              <a:rPr lang="en-US" dirty="0" err="1" smtClean="0"/>
              <a:t>Trovare</a:t>
            </a:r>
            <a:r>
              <a:rPr lang="en-US" dirty="0" smtClean="0"/>
              <a:t> </a:t>
            </a:r>
            <a:r>
              <a:rPr lang="en-US" dirty="0" err="1" smtClean="0"/>
              <a:t>l’intero</a:t>
            </a:r>
            <a:r>
              <a:rPr lang="en-US" dirty="0" smtClean="0"/>
              <a:t> file @ </a:t>
            </a:r>
            <a:r>
              <a:rPr lang="en-US" dirty="0" smtClean="0">
                <a:hlinkClick r:id="rId3"/>
              </a:rPr>
              <a:t>www.github.com/anonymez/NetworkSecurityLab/squid.conf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8612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Proxy </a:t>
            </a:r>
            <a:r>
              <a:rPr lang="it-IT" altLang="it-IT" dirty="0" err="1" smtClean="0">
                <a:ea typeface="ＭＳ Ｐゴシック" panose="020B0600070205080204" pitchFamily="34" charset="-128"/>
              </a:rPr>
              <a:t>squid.conf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Andremo</a:t>
            </a:r>
            <a:r>
              <a:rPr lang="en-US" dirty="0" smtClean="0"/>
              <a:t> ad </a:t>
            </a:r>
            <a:r>
              <a:rPr lang="en-US" dirty="0" err="1" smtClean="0"/>
              <a:t>analizzare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/</a:t>
            </a:r>
            <a:r>
              <a:rPr lang="en-US" dirty="0" err="1" smtClean="0"/>
              <a:t>comandi</a:t>
            </a:r>
            <a:r>
              <a:rPr lang="en-US" dirty="0" smtClean="0"/>
              <a:t> del file di </a:t>
            </a:r>
            <a:r>
              <a:rPr lang="en-US" dirty="0" err="1" smtClean="0"/>
              <a:t>configurazione</a:t>
            </a:r>
            <a:r>
              <a:rPr lang="en-US" dirty="0" smtClean="0"/>
              <a:t> di squid:</a:t>
            </a:r>
          </a:p>
          <a:p>
            <a:pPr lvl="1"/>
            <a:r>
              <a:rPr lang="en-US" dirty="0" smtClean="0"/>
              <a:t>la </a:t>
            </a:r>
            <a:r>
              <a:rPr lang="en-US" dirty="0"/>
              <a:t>porta dove </a:t>
            </a:r>
            <a:r>
              <a:rPr lang="en-US" dirty="0" err="1"/>
              <a:t>ascolta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smtClean="0"/>
              <a:t>proxy server</a:t>
            </a:r>
          </a:p>
          <a:p>
            <a:pPr lvl="2"/>
            <a:r>
              <a:rPr lang="en-US" dirty="0" err="1" smtClean="0"/>
              <a:t>http_port</a:t>
            </a:r>
            <a:r>
              <a:rPr lang="en-US" dirty="0" smtClean="0"/>
              <a:t> 3128</a:t>
            </a:r>
          </a:p>
          <a:p>
            <a:pPr lvl="1"/>
            <a:r>
              <a:rPr lang="pt-BR" dirty="0" err="1" smtClean="0"/>
              <a:t>il</a:t>
            </a:r>
            <a:r>
              <a:rPr lang="pt-BR" dirty="0" smtClean="0"/>
              <a:t> nome </a:t>
            </a:r>
            <a:r>
              <a:rPr lang="pt-BR" dirty="0" err="1" smtClean="0"/>
              <a:t>del</a:t>
            </a:r>
            <a:r>
              <a:rPr lang="pt-BR" dirty="0" smtClean="0"/>
              <a:t> proxy</a:t>
            </a:r>
          </a:p>
          <a:p>
            <a:pPr lvl="2"/>
            <a:r>
              <a:rPr lang="pt-BR" dirty="0" err="1"/>
              <a:t>visible_hostname</a:t>
            </a:r>
            <a:r>
              <a:rPr lang="pt-BR" dirty="0"/>
              <a:t> firewall</a:t>
            </a:r>
            <a:endParaRPr lang="pt-BR" dirty="0" smtClean="0"/>
          </a:p>
          <a:p>
            <a:pPr lvl="1"/>
            <a:r>
              <a:rPr lang="pt-BR" dirty="0" err="1" smtClean="0"/>
              <a:t>definizione</a:t>
            </a:r>
            <a:r>
              <a:rPr lang="pt-BR" dirty="0" smtClean="0"/>
              <a:t> </a:t>
            </a:r>
            <a:r>
              <a:rPr lang="pt-BR" dirty="0" err="1" smtClean="0"/>
              <a:t>delle</a:t>
            </a:r>
            <a:r>
              <a:rPr lang="pt-BR" dirty="0" smtClean="0"/>
              <a:t> </a:t>
            </a:r>
            <a:r>
              <a:rPr lang="pt-BR" dirty="0" err="1" smtClean="0"/>
              <a:t>reti</a:t>
            </a:r>
            <a:r>
              <a:rPr lang="pt-BR" dirty="0" smtClean="0"/>
              <a:t> </a:t>
            </a:r>
            <a:r>
              <a:rPr lang="pt-BR" dirty="0" err="1" smtClean="0"/>
              <a:t>locali</a:t>
            </a:r>
            <a:endParaRPr lang="pt-BR" dirty="0" smtClean="0"/>
          </a:p>
          <a:p>
            <a:pPr lvl="2"/>
            <a:r>
              <a:rPr lang="pt-BR" dirty="0" err="1" smtClean="0"/>
              <a:t>acl</a:t>
            </a:r>
            <a:r>
              <a:rPr lang="pt-BR" dirty="0" smtClean="0"/>
              <a:t> </a:t>
            </a:r>
            <a:r>
              <a:rPr lang="pt-BR" dirty="0" err="1" smtClean="0"/>
              <a:t>localnet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 10.0.1.0/24</a:t>
            </a:r>
          </a:p>
          <a:p>
            <a:pPr lvl="2"/>
            <a:r>
              <a:rPr lang="pt-BR" dirty="0" err="1" smtClean="0"/>
              <a:t>acl</a:t>
            </a:r>
            <a:r>
              <a:rPr lang="pt-BR" dirty="0" smtClean="0"/>
              <a:t> </a:t>
            </a:r>
            <a:r>
              <a:rPr lang="pt-BR" dirty="0" err="1"/>
              <a:t>localhost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 </a:t>
            </a:r>
            <a:r>
              <a:rPr lang="pt-BR" dirty="0" smtClean="0"/>
              <a:t>127.0.0.1/255.255.255.255</a:t>
            </a:r>
          </a:p>
          <a:p>
            <a:pPr lvl="1"/>
            <a:r>
              <a:rPr lang="en-US" dirty="0" err="1" smtClean="0"/>
              <a:t>abilitiamo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connessione</a:t>
            </a:r>
            <a:r>
              <a:rPr lang="en-US" dirty="0" smtClean="0"/>
              <a:t> le </a:t>
            </a:r>
            <a:r>
              <a:rPr lang="en-US" dirty="0" err="1" smtClean="0"/>
              <a:t>reti</a:t>
            </a:r>
            <a:r>
              <a:rPr lang="en-US" dirty="0" smtClean="0"/>
              <a:t> </a:t>
            </a:r>
            <a:r>
              <a:rPr lang="en-US" dirty="0" err="1" smtClean="0"/>
              <a:t>locali</a:t>
            </a:r>
            <a:r>
              <a:rPr lang="en-US" dirty="0" smtClean="0"/>
              <a:t> definite</a:t>
            </a:r>
          </a:p>
          <a:p>
            <a:pPr lvl="2"/>
            <a:r>
              <a:rPr lang="en-US" dirty="0" err="1"/>
              <a:t>http_access</a:t>
            </a:r>
            <a:r>
              <a:rPr lang="en-US" dirty="0"/>
              <a:t> allow </a:t>
            </a:r>
            <a:r>
              <a:rPr lang="en-US" dirty="0" err="1" smtClean="0"/>
              <a:t>localnet</a:t>
            </a:r>
            <a:endParaRPr lang="en-US" dirty="0" smtClean="0"/>
          </a:p>
          <a:p>
            <a:pPr lvl="2"/>
            <a:r>
              <a:rPr lang="en-US" dirty="0" err="1" smtClean="0"/>
              <a:t>http_access</a:t>
            </a:r>
            <a:r>
              <a:rPr lang="en-US" dirty="0" smtClean="0"/>
              <a:t> allow 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7222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Abilitare il </a:t>
            </a:r>
            <a:r>
              <a:rPr lang="it-IT" altLang="it-IT" dirty="0" err="1" smtClean="0">
                <a:ea typeface="ＭＳ Ｐゴシック" panose="020B0600070205080204" pitchFamily="34" charset="-128"/>
              </a:rPr>
              <a:t>proxy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proxy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attivato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nodi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rete:</a:t>
            </a:r>
          </a:p>
          <a:p>
            <a:pPr lvl="1"/>
            <a:r>
              <a:rPr lang="en-US" dirty="0" err="1" smtClean="0"/>
              <a:t>esiste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transparent 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vedremo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permette</a:t>
            </a:r>
            <a:r>
              <a:rPr lang="en-US" dirty="0" smtClean="0"/>
              <a:t> in </a:t>
            </a:r>
            <a:r>
              <a:rPr lang="en-US" dirty="0" err="1" smtClean="0"/>
              <a:t>combinazione</a:t>
            </a:r>
            <a:r>
              <a:rPr lang="en-US" dirty="0" smtClean="0"/>
              <a:t> con </a:t>
            </a:r>
            <a:r>
              <a:rPr lang="en-US" dirty="0" err="1" smtClean="0"/>
              <a:t>nmap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trasparente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nodi</a:t>
            </a:r>
            <a:endParaRPr lang="en-US" dirty="0" smtClean="0"/>
          </a:p>
          <a:p>
            <a:pPr lvl="1"/>
            <a:r>
              <a:rPr lang="en-US" dirty="0" smtClean="0"/>
              <a:t>per </a:t>
            </a:r>
            <a:r>
              <a:rPr lang="en-US" dirty="0" err="1" smtClean="0"/>
              <a:t>inserirlo</a:t>
            </a:r>
            <a:r>
              <a:rPr lang="en-US" dirty="0" smtClean="0"/>
              <a:t> </a:t>
            </a:r>
            <a:r>
              <a:rPr lang="en-US" dirty="0" err="1" smtClean="0"/>
              <a:t>manualmente</a:t>
            </a:r>
            <a:r>
              <a:rPr lang="en-US" dirty="0" smtClean="0"/>
              <a:t> </a:t>
            </a:r>
            <a:r>
              <a:rPr lang="en-US" dirty="0" err="1" smtClean="0"/>
              <a:t>bisogna</a:t>
            </a:r>
            <a:r>
              <a:rPr lang="en-US" dirty="0" smtClean="0"/>
              <a:t> </a:t>
            </a:r>
            <a:r>
              <a:rPr lang="en-US" dirty="0" err="1" smtClean="0"/>
              <a:t>settare</a:t>
            </a:r>
            <a:r>
              <a:rPr lang="en-US" dirty="0" smtClean="0"/>
              <a:t> la </a:t>
            </a:r>
            <a:r>
              <a:rPr lang="en-US" dirty="0" err="1" smtClean="0"/>
              <a:t>variabile</a:t>
            </a:r>
            <a:r>
              <a:rPr lang="en-US" dirty="0" smtClean="0"/>
              <a:t> di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http_proxy</a:t>
            </a:r>
            <a:endParaRPr lang="en-US" dirty="0" smtClean="0"/>
          </a:p>
          <a:p>
            <a:pPr lvl="2"/>
            <a:r>
              <a:rPr lang="en-US" dirty="0" smtClean="0"/>
              <a:t>export </a:t>
            </a:r>
            <a:r>
              <a:rPr lang="en-US" dirty="0" err="1" smtClean="0"/>
              <a:t>http_proxy</a:t>
            </a:r>
            <a:r>
              <a:rPr lang="en-US" dirty="0" smtClean="0"/>
              <a:t>=“http://10.0.1.20:3128”</a:t>
            </a:r>
          </a:p>
        </p:txBody>
      </p:sp>
    </p:spTree>
    <p:extLst>
      <p:ext uri="{BB962C8B-B14F-4D97-AF65-F5344CB8AC3E}">
        <p14:creationId xmlns:p14="http://schemas.microsoft.com/office/powerpoint/2010/main" val="3723448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err="1" smtClean="0">
                <a:ea typeface="ＭＳ Ｐゴシック" panose="020B0600070205080204" pitchFamily="34" charset="-128"/>
              </a:rPr>
              <a:t>SquidGuard</a:t>
            </a:r>
            <a:r>
              <a:rPr lang="it-IT" altLang="it-IT" dirty="0" smtClean="0">
                <a:ea typeface="ＭＳ Ｐゴシック" panose="020B0600070205080204" pitchFamily="34" charset="-128"/>
              </a:rPr>
              <a:t>(1)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SquidGuard</a:t>
            </a:r>
            <a:r>
              <a:rPr lang="en-US" dirty="0" smtClean="0"/>
              <a:t> ci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effettuare</a:t>
            </a:r>
            <a:r>
              <a:rPr lang="en-US" dirty="0" smtClean="0"/>
              <a:t> filtering in base al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richiesto</a:t>
            </a:r>
            <a:r>
              <a:rPr lang="en-US" dirty="0" smtClean="0"/>
              <a:t>. </a:t>
            </a:r>
            <a:r>
              <a:rPr lang="en-US" dirty="0" err="1" smtClean="0"/>
              <a:t>Lavora</a:t>
            </a:r>
            <a:r>
              <a:rPr lang="en-US" dirty="0" smtClean="0"/>
              <a:t> con un database (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di </a:t>
            </a:r>
            <a:r>
              <a:rPr lang="en-US" dirty="0" err="1" smtClean="0"/>
              <a:t>siti</a:t>
            </a:r>
            <a:r>
              <a:rPr lang="en-US" dirty="0" smtClean="0"/>
              <a:t> </a:t>
            </a:r>
            <a:r>
              <a:rPr lang="en-US" dirty="0" err="1" smtClean="0"/>
              <a:t>permessi</a:t>
            </a:r>
            <a:r>
              <a:rPr lang="en-US" dirty="0" smtClean="0"/>
              <a:t> e non </a:t>
            </a:r>
            <a:r>
              <a:rPr lang="en-US" dirty="0" err="1" smtClean="0"/>
              <a:t>permessi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Copiare</a:t>
            </a:r>
            <a:r>
              <a:rPr lang="en-US" dirty="0" smtClean="0"/>
              <a:t> la </a:t>
            </a:r>
            <a:r>
              <a:rPr lang="en-US" dirty="0" err="1" smtClean="0"/>
              <a:t>versione</a:t>
            </a:r>
            <a:r>
              <a:rPr lang="en-US" dirty="0" smtClean="0"/>
              <a:t> </a:t>
            </a:r>
            <a:r>
              <a:rPr lang="en-US" dirty="0" err="1" smtClean="0"/>
              <a:t>originale</a:t>
            </a:r>
            <a:r>
              <a:rPr lang="en-US" dirty="0" smtClean="0"/>
              <a:t> del file di </a:t>
            </a:r>
            <a:r>
              <a:rPr lang="en-US" dirty="0" err="1" smtClean="0"/>
              <a:t>configurazione</a:t>
            </a:r>
            <a:r>
              <a:rPr lang="en-US" dirty="0" smtClean="0"/>
              <a:t> di </a:t>
            </a:r>
            <a:r>
              <a:rPr lang="en-US" dirty="0" err="1" smtClean="0"/>
              <a:t>squidguard</a:t>
            </a:r>
            <a:endParaRPr lang="en-US" dirty="0" smtClean="0"/>
          </a:p>
          <a:p>
            <a:pPr lvl="2"/>
            <a:r>
              <a:rPr lang="en-US" sz="1800" dirty="0" err="1"/>
              <a:t>cp</a:t>
            </a:r>
            <a:r>
              <a:rPr lang="en-US" sz="1800" dirty="0"/>
              <a:t> mv /</a:t>
            </a:r>
            <a:r>
              <a:rPr lang="en-US" sz="1800" dirty="0" err="1"/>
              <a:t>etc</a:t>
            </a:r>
            <a:r>
              <a:rPr lang="en-US" sz="1800" dirty="0"/>
              <a:t>/squid3/</a:t>
            </a:r>
            <a:r>
              <a:rPr lang="en-US" sz="1800" dirty="0" err="1"/>
              <a:t>squidGuard.conf</a:t>
            </a:r>
            <a:r>
              <a:rPr lang="en-US" sz="1800" dirty="0"/>
              <a:t> /</a:t>
            </a:r>
            <a:r>
              <a:rPr lang="en-US" sz="1800" dirty="0" err="1" smtClean="0"/>
              <a:t>etc</a:t>
            </a:r>
            <a:r>
              <a:rPr lang="en-US" sz="1800" dirty="0" smtClean="0"/>
              <a:t>/squid3/</a:t>
            </a:r>
            <a:r>
              <a:rPr lang="en-US" sz="1800" dirty="0" err="1" smtClean="0"/>
              <a:t>squidGuard.conf.original</a:t>
            </a:r>
            <a:endParaRPr lang="en-US" sz="1800" dirty="0"/>
          </a:p>
          <a:p>
            <a:pPr lvl="1"/>
            <a:r>
              <a:rPr lang="en-US" sz="2100" dirty="0" err="1" smtClean="0"/>
              <a:t>Editare</a:t>
            </a:r>
            <a:r>
              <a:rPr lang="en-US" sz="2100" dirty="0" smtClean="0"/>
              <a:t> </a:t>
            </a:r>
            <a:r>
              <a:rPr lang="en-US" sz="2100" dirty="0" err="1" smtClean="0"/>
              <a:t>il</a:t>
            </a:r>
            <a:r>
              <a:rPr lang="en-US" sz="2100" dirty="0" smtClean="0"/>
              <a:t> file di </a:t>
            </a:r>
            <a:r>
              <a:rPr lang="en-US" sz="2100" dirty="0" err="1" smtClean="0"/>
              <a:t>configurazione</a:t>
            </a:r>
            <a:r>
              <a:rPr lang="en-US" sz="2100" dirty="0"/>
              <a:t> </a:t>
            </a:r>
            <a:r>
              <a:rPr lang="en-US" sz="2100" dirty="0" smtClean="0"/>
              <a:t>di squid per </a:t>
            </a:r>
            <a:r>
              <a:rPr lang="en-US" sz="2100" dirty="0" err="1" smtClean="0"/>
              <a:t>abilitare</a:t>
            </a:r>
            <a:r>
              <a:rPr lang="en-US" sz="2100" dirty="0" smtClean="0"/>
              <a:t> </a:t>
            </a:r>
            <a:r>
              <a:rPr lang="en-US" sz="2100" dirty="0" err="1" smtClean="0"/>
              <a:t>squidguard</a:t>
            </a:r>
            <a:endParaRPr lang="en-US" sz="2100" dirty="0" smtClean="0"/>
          </a:p>
          <a:p>
            <a:pPr lvl="2"/>
            <a:r>
              <a:rPr lang="en-US" sz="1800" dirty="0" err="1" smtClean="0"/>
              <a:t>redirect_program</a:t>
            </a:r>
            <a:r>
              <a:rPr lang="en-US" sz="1800" dirty="0" smtClean="0"/>
              <a:t> </a:t>
            </a:r>
            <a:r>
              <a:rPr lang="en-US" sz="1800" dirty="0"/>
              <a:t>/</a:t>
            </a:r>
            <a:r>
              <a:rPr lang="en-US" sz="1800" dirty="0" err="1"/>
              <a:t>usr</a:t>
            </a:r>
            <a:r>
              <a:rPr lang="en-US" sz="1800" dirty="0"/>
              <a:t>/bin/</a:t>
            </a:r>
            <a:r>
              <a:rPr lang="en-US" sz="1800" dirty="0" err="1"/>
              <a:t>squidGuard</a:t>
            </a:r>
            <a:r>
              <a:rPr lang="en-US" sz="1800" dirty="0"/>
              <a:t> -c /</a:t>
            </a:r>
            <a:r>
              <a:rPr lang="en-US" sz="1800" dirty="0" err="1" smtClean="0"/>
              <a:t>etc</a:t>
            </a:r>
            <a:r>
              <a:rPr lang="en-US" sz="1800" dirty="0" smtClean="0"/>
              <a:t>/squid/</a:t>
            </a:r>
            <a:r>
              <a:rPr lang="en-US" sz="1800" dirty="0" err="1" smtClean="0"/>
              <a:t>squidGuard.conf</a:t>
            </a:r>
            <a:endParaRPr lang="en-US" sz="1800" dirty="0" smtClean="0"/>
          </a:p>
          <a:p>
            <a:pPr lvl="1"/>
            <a:r>
              <a:rPr lang="en-US" sz="2100" dirty="0" err="1" smtClean="0"/>
              <a:t>Creiamo</a:t>
            </a:r>
            <a:r>
              <a:rPr lang="en-US" sz="2100" dirty="0" smtClean="0"/>
              <a:t> le directory e file per </a:t>
            </a:r>
            <a:r>
              <a:rPr lang="en-US" sz="2100" dirty="0" err="1" smtClean="0"/>
              <a:t>il</a:t>
            </a:r>
            <a:r>
              <a:rPr lang="en-US" sz="2100" dirty="0" smtClean="0"/>
              <a:t> </a:t>
            </a:r>
            <a:r>
              <a:rPr lang="en-US" sz="2100" dirty="0" err="1" smtClean="0"/>
              <a:t>nostro</a:t>
            </a:r>
            <a:r>
              <a:rPr lang="en-US" sz="2100" dirty="0" smtClean="0"/>
              <a:t> DB</a:t>
            </a:r>
          </a:p>
          <a:p>
            <a:pPr lvl="2"/>
            <a:r>
              <a:rPr lang="en-US" sz="1700" dirty="0" err="1"/>
              <a:t>sudo</a:t>
            </a:r>
            <a:r>
              <a:rPr lang="en-US" sz="1700" dirty="0"/>
              <a:t> </a:t>
            </a:r>
            <a:r>
              <a:rPr lang="en-US" sz="1700" dirty="0" err="1"/>
              <a:t>mkdir</a:t>
            </a:r>
            <a:r>
              <a:rPr lang="en-US" sz="1700" dirty="0"/>
              <a:t> /</a:t>
            </a:r>
            <a:r>
              <a:rPr lang="en-US" sz="1700" dirty="0" err="1"/>
              <a:t>var</a:t>
            </a:r>
            <a:r>
              <a:rPr lang="en-US" sz="1700" dirty="0"/>
              <a:t>/lib/</a:t>
            </a:r>
            <a:r>
              <a:rPr lang="en-US" sz="1700" dirty="0" err="1"/>
              <a:t>squidguard</a:t>
            </a:r>
            <a:r>
              <a:rPr lang="en-US" sz="1700" dirty="0"/>
              <a:t>/</a:t>
            </a:r>
            <a:r>
              <a:rPr lang="en-US" sz="1700" dirty="0" err="1"/>
              <a:t>db</a:t>
            </a:r>
            <a:r>
              <a:rPr lang="en-US" sz="1700" dirty="0"/>
              <a:t>/weapons/ </a:t>
            </a:r>
            <a:endParaRPr lang="en-US" sz="1700" dirty="0" smtClean="0"/>
          </a:p>
          <a:p>
            <a:pPr lvl="2"/>
            <a:r>
              <a:rPr lang="en-US" sz="1700" dirty="0" err="1" smtClean="0"/>
              <a:t>sudo</a:t>
            </a:r>
            <a:r>
              <a:rPr lang="en-US" sz="1700" dirty="0" smtClean="0"/>
              <a:t> </a:t>
            </a:r>
            <a:r>
              <a:rPr lang="en-US" sz="1700" dirty="0" err="1"/>
              <a:t>nano</a:t>
            </a:r>
            <a:r>
              <a:rPr lang="en-US" sz="1700" dirty="0"/>
              <a:t> /</a:t>
            </a:r>
            <a:r>
              <a:rPr lang="en-US" sz="1700" dirty="0" err="1" smtClean="0"/>
              <a:t>var</a:t>
            </a:r>
            <a:r>
              <a:rPr lang="en-US" sz="1700" dirty="0" smtClean="0"/>
              <a:t>/lib/</a:t>
            </a:r>
            <a:r>
              <a:rPr lang="en-US" sz="1700" dirty="0" err="1" smtClean="0"/>
              <a:t>squidguard</a:t>
            </a:r>
            <a:r>
              <a:rPr lang="en-US" sz="1700" dirty="0" smtClean="0"/>
              <a:t>/</a:t>
            </a:r>
            <a:r>
              <a:rPr lang="en-US" sz="1700" dirty="0" err="1" smtClean="0"/>
              <a:t>db</a:t>
            </a:r>
            <a:r>
              <a:rPr lang="en-US" sz="1700" dirty="0" smtClean="0"/>
              <a:t>/weapons/domains</a:t>
            </a:r>
          </a:p>
          <a:p>
            <a:pPr lvl="1"/>
            <a:r>
              <a:rPr lang="en-US" sz="2100" dirty="0" err="1" smtClean="0"/>
              <a:t>aggiungere</a:t>
            </a:r>
            <a:r>
              <a:rPr lang="en-US" sz="2100" dirty="0" smtClean="0"/>
              <a:t> in domains</a:t>
            </a:r>
          </a:p>
          <a:p>
            <a:pPr lvl="2"/>
            <a:r>
              <a:rPr lang="en-US" sz="1700" dirty="0" err="1" smtClean="0"/>
              <a:t>israeli-weapons.com</a:t>
            </a:r>
            <a:endParaRPr lang="en-US" sz="1700" dirty="0" smtClean="0"/>
          </a:p>
          <a:p>
            <a:pPr lvl="2"/>
            <a:r>
              <a:rPr lang="en-US" sz="1700" dirty="0" smtClean="0"/>
              <a:t> </a:t>
            </a:r>
            <a:r>
              <a:rPr lang="en-US" sz="1700" dirty="0" err="1"/>
              <a:t>uws.com</a:t>
            </a:r>
            <a:r>
              <a:rPr lang="en-US" sz="1700" dirty="0"/>
              <a:t> </a:t>
            </a:r>
            <a:endParaRPr lang="en-US" sz="1700" dirty="0" smtClean="0"/>
          </a:p>
          <a:p>
            <a:pPr lvl="2"/>
            <a:r>
              <a:rPr lang="en-US" sz="1700" dirty="0" err="1" smtClean="0"/>
              <a:t>glock.com</a:t>
            </a:r>
            <a:r>
              <a:rPr lang="en-US" sz="1700" dirty="0" smtClean="0"/>
              <a:t>	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821180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err="1" smtClean="0">
                <a:ea typeface="ＭＳ Ｐゴシック" panose="020B0600070205080204" pitchFamily="34" charset="-128"/>
              </a:rPr>
              <a:t>SquidGuard</a:t>
            </a:r>
            <a:r>
              <a:rPr lang="it-IT" altLang="it-IT" dirty="0" smtClean="0">
                <a:ea typeface="ＭＳ Ｐゴシック" panose="020B0600070205080204" pitchFamily="34" charset="-128"/>
              </a:rPr>
              <a:t>(2)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err="1"/>
              <a:t>Salvare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e </a:t>
            </a:r>
            <a:r>
              <a:rPr lang="en-US" dirty="0" err="1"/>
              <a:t>chiudere</a:t>
            </a:r>
            <a:r>
              <a:rPr lang="en-US" dirty="0"/>
              <a:t> </a:t>
            </a:r>
            <a:r>
              <a:rPr lang="en-US" dirty="0" err="1"/>
              <a:t>l'editor</a:t>
            </a:r>
            <a:r>
              <a:rPr lang="en-US" dirty="0"/>
              <a:t>, </a:t>
            </a:r>
            <a:r>
              <a:rPr lang="en-US" dirty="0" err="1"/>
              <a:t>dunque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giusti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permessi</a:t>
            </a:r>
            <a:r>
              <a:rPr lang="en-US" dirty="0"/>
              <a:t> 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proxy:proxy</a:t>
            </a:r>
            <a:r>
              <a:rPr lang="en-US" dirty="0"/>
              <a:t> -R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squidguard</a:t>
            </a:r>
            <a:r>
              <a:rPr lang="en-US" dirty="0" smtClean="0"/>
              <a:t>/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err="1" smtClean="0"/>
              <a:t>Aprire</a:t>
            </a:r>
            <a:r>
              <a:rPr lang="en-US" dirty="0" smtClean="0"/>
              <a:t> </a:t>
            </a:r>
            <a:r>
              <a:rPr lang="en-US" dirty="0" err="1"/>
              <a:t>il</a:t>
            </a:r>
            <a:r>
              <a:rPr lang="en-US" dirty="0"/>
              <a:t> file di </a:t>
            </a:r>
            <a:r>
              <a:rPr lang="en-US" dirty="0" err="1"/>
              <a:t>configurazione</a:t>
            </a:r>
            <a:r>
              <a:rPr lang="en-US" dirty="0"/>
              <a:t> di </a:t>
            </a:r>
            <a:r>
              <a:rPr lang="en-US" dirty="0" err="1"/>
              <a:t>squidGuard</a:t>
            </a:r>
            <a:r>
              <a:rPr lang="en-US" dirty="0"/>
              <a:t> 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/squid/</a:t>
            </a:r>
            <a:r>
              <a:rPr lang="en-US" dirty="0" err="1" smtClean="0"/>
              <a:t>squidGuard.conf</a:t>
            </a:r>
            <a:endParaRPr lang="en-US" dirty="0" smtClean="0"/>
          </a:p>
          <a:p>
            <a:pPr lvl="1"/>
            <a:r>
              <a:rPr lang="en-US" dirty="0" err="1" smtClean="0"/>
              <a:t>Cercare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</a:t>
            </a:r>
            <a:r>
              <a:rPr lang="en-US" dirty="0" err="1"/>
              <a:t>all'interno</a:t>
            </a:r>
            <a:r>
              <a:rPr lang="en-US" dirty="0"/>
              <a:t> del file: </a:t>
            </a:r>
          </a:p>
          <a:p>
            <a:pPr lvl="2"/>
            <a:r>
              <a:rPr lang="en-US" dirty="0" err="1"/>
              <a:t>logdir</a:t>
            </a:r>
            <a:r>
              <a:rPr lang="en-US" dirty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/log/squid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/>
              <a:t>trovata</a:t>
            </a:r>
            <a:r>
              <a:rPr lang="en-US" dirty="0"/>
              <a:t>, </a:t>
            </a:r>
            <a:r>
              <a:rPr lang="en-US" dirty="0" err="1"/>
              <a:t>cancellarla</a:t>
            </a:r>
            <a:r>
              <a:rPr lang="en-US" dirty="0"/>
              <a:t> </a:t>
            </a:r>
            <a:r>
              <a:rPr lang="en-US" dirty="0" err="1"/>
              <a:t>insieme</a:t>
            </a:r>
            <a:r>
              <a:rPr lang="en-US" dirty="0"/>
              <a:t> a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resto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segue tale </a:t>
            </a:r>
            <a:r>
              <a:rPr lang="en-US" dirty="0" err="1"/>
              <a:t>riga</a:t>
            </a:r>
            <a:r>
              <a:rPr lang="en-US" dirty="0"/>
              <a:t> e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testo</a:t>
            </a:r>
            <a:r>
              <a:rPr lang="en-US" dirty="0"/>
              <a:t>: </a:t>
            </a:r>
          </a:p>
          <a:p>
            <a:pPr lvl="2"/>
            <a:r>
              <a:rPr lang="en-US" dirty="0" err="1"/>
              <a:t>dest</a:t>
            </a:r>
            <a:r>
              <a:rPr lang="en-US" dirty="0"/>
              <a:t> weapons { </a:t>
            </a:r>
            <a:endParaRPr lang="en-US" dirty="0" smtClean="0"/>
          </a:p>
          <a:p>
            <a:pPr marL="868680" lvl="3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domainlist</a:t>
            </a:r>
            <a:r>
              <a:rPr lang="en-US" dirty="0" smtClean="0"/>
              <a:t> weapons/domains</a:t>
            </a:r>
          </a:p>
          <a:p>
            <a:pPr marL="868680" lvl="3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pPr marL="868680" lvl="3" indent="0">
              <a:buNone/>
            </a:pPr>
            <a:r>
              <a:rPr lang="en-US" dirty="0" err="1" smtClean="0"/>
              <a:t>acl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868680" lvl="3" indent="0">
              <a:buNone/>
            </a:pPr>
            <a:r>
              <a:rPr lang="en-US" dirty="0" smtClean="0"/>
              <a:t>		default </a:t>
            </a:r>
            <a:r>
              <a:rPr lang="en-US" dirty="0"/>
              <a:t>{ </a:t>
            </a:r>
            <a:endParaRPr lang="en-US" dirty="0" smtClean="0"/>
          </a:p>
          <a:p>
            <a:pPr marL="868680" lvl="3" indent="0">
              <a:buNone/>
            </a:pPr>
            <a:r>
              <a:rPr lang="en-US" dirty="0"/>
              <a:t>	</a:t>
            </a:r>
            <a:r>
              <a:rPr lang="en-US" dirty="0" smtClean="0"/>
              <a:t>		pass !weapons </a:t>
            </a:r>
          </a:p>
          <a:p>
            <a:pPr marL="868680" lvl="3" indent="0">
              <a:buNone/>
            </a:pPr>
            <a:r>
              <a:rPr lang="en-US" dirty="0"/>
              <a:t>	</a:t>
            </a:r>
            <a:r>
              <a:rPr lang="en-US" dirty="0" smtClean="0"/>
              <a:t>		redirect </a:t>
            </a:r>
            <a:r>
              <a:rPr lang="en-US" dirty="0"/>
              <a:t>http://</a:t>
            </a:r>
            <a:r>
              <a:rPr lang="en-US" dirty="0" err="1" smtClean="0"/>
              <a:t>yourip</a:t>
            </a:r>
            <a:r>
              <a:rPr lang="en-US" dirty="0" smtClean="0"/>
              <a:t>/</a:t>
            </a:r>
            <a:r>
              <a:rPr lang="en-US" dirty="0" err="1" smtClean="0"/>
              <a:t>block.html</a:t>
            </a:r>
            <a:endParaRPr lang="en-US" dirty="0" smtClean="0"/>
          </a:p>
          <a:p>
            <a:pPr marL="868680" lvl="3" indent="0">
              <a:buNone/>
            </a:pPr>
            <a:r>
              <a:rPr lang="en-US" dirty="0" smtClean="0"/>
              <a:t> 		}</a:t>
            </a:r>
          </a:p>
          <a:p>
            <a:pPr marL="868680" lvl="3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522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err="1" smtClean="0">
                <a:ea typeface="ＭＳ Ｐゴシック" panose="020B0600070205080204" pitchFamily="34" charset="-128"/>
              </a:rPr>
              <a:t>SquidGuard</a:t>
            </a:r>
            <a:r>
              <a:rPr lang="it-IT" altLang="it-IT" dirty="0" smtClean="0">
                <a:ea typeface="ＭＳ Ｐゴシック" panose="020B0600070205080204" pitchFamily="34" charset="-128"/>
              </a:rPr>
              <a:t>(3)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redirect serve per </a:t>
            </a:r>
            <a:r>
              <a:rPr lang="en-US" dirty="0" err="1" smtClean="0"/>
              <a:t>indicare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mostare</a:t>
            </a:r>
            <a:r>
              <a:rPr lang="en-US" dirty="0" smtClean="0"/>
              <a:t> in </a:t>
            </a:r>
            <a:r>
              <a:rPr lang="en-US" dirty="0" err="1" smtClean="0"/>
              <a:t>caso</a:t>
            </a:r>
            <a:r>
              <a:rPr lang="en-US" dirty="0" smtClean="0"/>
              <a:t> di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rilevato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Per </a:t>
            </a:r>
            <a:r>
              <a:rPr lang="en-US" dirty="0" err="1"/>
              <a:t>rendere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file del database </a:t>
            </a:r>
            <a:r>
              <a:rPr lang="en-US" dirty="0" err="1"/>
              <a:t>leggibili</a:t>
            </a:r>
            <a:r>
              <a:rPr lang="en-US" dirty="0"/>
              <a:t> da </a:t>
            </a:r>
            <a:r>
              <a:rPr lang="en-US" b="1" dirty="0" err="1"/>
              <a:t>squidGuard</a:t>
            </a:r>
            <a:r>
              <a:rPr lang="en-US" dirty="0"/>
              <a:t> 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sufficiente</a:t>
            </a:r>
            <a:r>
              <a:rPr lang="en-US" dirty="0"/>
              <a:t> </a:t>
            </a:r>
            <a:r>
              <a:rPr lang="en-US" dirty="0" err="1"/>
              <a:t>digitare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squidGuard</a:t>
            </a:r>
            <a:r>
              <a:rPr lang="en-US" dirty="0"/>
              <a:t> -C </a:t>
            </a:r>
            <a:r>
              <a:rPr lang="en-US" dirty="0" smtClean="0"/>
              <a:t>all</a:t>
            </a:r>
          </a:p>
          <a:p>
            <a:pPr lvl="1"/>
            <a:r>
              <a:rPr lang="en-US" dirty="0" err="1" smtClean="0"/>
              <a:t>Assicurarsi</a:t>
            </a:r>
            <a:r>
              <a:rPr lang="en-US" dirty="0" smtClean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 proxy 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possessore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file. A tale </a:t>
            </a:r>
            <a:r>
              <a:rPr lang="en-US" dirty="0" err="1"/>
              <a:t>scopo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sufficiente</a:t>
            </a:r>
            <a:r>
              <a:rPr lang="en-US" dirty="0"/>
              <a:t> </a:t>
            </a:r>
            <a:r>
              <a:rPr lang="en-US" dirty="0" err="1"/>
              <a:t>digitare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proxy:proxy</a:t>
            </a:r>
            <a:r>
              <a:rPr lang="en-US" dirty="0"/>
              <a:t> -R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squidguard</a:t>
            </a:r>
            <a:r>
              <a:rPr lang="en-US" dirty="0" smtClean="0"/>
              <a:t>/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err="1" smtClean="0"/>
              <a:t>Infine</a:t>
            </a:r>
            <a:r>
              <a:rPr lang="en-US" dirty="0" smtClean="0"/>
              <a:t> </a:t>
            </a:r>
            <a:r>
              <a:rPr lang="en-US" dirty="0" err="1"/>
              <a:t>attivare</a:t>
            </a:r>
            <a:r>
              <a:rPr lang="en-US" dirty="0"/>
              <a:t> di </a:t>
            </a:r>
            <a:r>
              <a:rPr lang="en-US" b="1" dirty="0"/>
              <a:t>squid</a:t>
            </a:r>
            <a:r>
              <a:rPr lang="en-US" dirty="0"/>
              <a:t> e </a:t>
            </a:r>
            <a:r>
              <a:rPr lang="en-US" b="1" dirty="0" err="1"/>
              <a:t>squidGuard</a:t>
            </a:r>
            <a:r>
              <a:rPr lang="en-US" dirty="0"/>
              <a:t> 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 </a:t>
            </a:r>
          </a:p>
          <a:p>
            <a:pPr lvl="2"/>
            <a:r>
              <a:rPr lang="en-US" dirty="0"/>
              <a:t>squid -k reconfigure</a:t>
            </a:r>
          </a:p>
        </p:txBody>
      </p:sp>
    </p:spTree>
    <p:extLst>
      <p:ext uri="{BB962C8B-B14F-4D97-AF65-F5344CB8AC3E}">
        <p14:creationId xmlns:p14="http://schemas.microsoft.com/office/powerpoint/2010/main" val="9965802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3000" dirty="0" smtClean="0"/>
              <a:t>Nella scorsa lezione abbiamo:</a:t>
            </a:r>
          </a:p>
          <a:p>
            <a:pPr lvl="1"/>
            <a:r>
              <a:rPr lang="it-IT" sz="2700" dirty="0" smtClean="0"/>
              <a:t> visto i comandi base di IPTABLES</a:t>
            </a:r>
          </a:p>
          <a:p>
            <a:pPr lvl="1"/>
            <a:r>
              <a:rPr lang="it-IT" sz="2700" dirty="0" smtClean="0"/>
              <a:t>creato delle regole di </a:t>
            </a:r>
            <a:r>
              <a:rPr lang="it-IT" sz="2700" dirty="0" err="1" smtClean="0"/>
              <a:t>firewalling</a:t>
            </a:r>
            <a:r>
              <a:rPr lang="it-IT" sz="2700" dirty="0"/>
              <a:t> </a:t>
            </a:r>
            <a:r>
              <a:rPr lang="it-IT" sz="2700" dirty="0" smtClean="0"/>
              <a:t>(STATELESS)</a:t>
            </a:r>
          </a:p>
          <a:p>
            <a:endParaRPr lang="it-IT" sz="3000" dirty="0" smtClean="0"/>
          </a:p>
          <a:p>
            <a:r>
              <a:rPr lang="it-IT" sz="3000" dirty="0" smtClean="0"/>
              <a:t>Oggi:</a:t>
            </a:r>
          </a:p>
          <a:p>
            <a:pPr lvl="1"/>
            <a:r>
              <a:rPr lang="it-IT" sz="2700" dirty="0" smtClean="0"/>
              <a:t>CUSTOM CHAIN</a:t>
            </a:r>
          </a:p>
          <a:p>
            <a:pPr lvl="1"/>
            <a:r>
              <a:rPr lang="it-IT" sz="2700" dirty="0" smtClean="0"/>
              <a:t>correggeremo l’esercizio per casa (DMZ)</a:t>
            </a:r>
          </a:p>
          <a:p>
            <a:pPr lvl="1"/>
            <a:r>
              <a:rPr lang="it-IT" sz="2700" dirty="0" smtClean="0"/>
              <a:t>utilizzeremo IPTABLES nella modalità STATEFUL</a:t>
            </a:r>
          </a:p>
          <a:p>
            <a:pPr lvl="1"/>
            <a:r>
              <a:rPr lang="it-IT" sz="2700" dirty="0" smtClean="0"/>
              <a:t>Inizieremo a vedere come utilizzare un IDS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67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4" descr="doma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622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3848" y="407707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filippo.gaudenzi@unimi.it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121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STANDARD CHAIN</a:t>
            </a:r>
          </a:p>
          <a:p>
            <a:pPr lvl="1"/>
            <a:r>
              <a:rPr lang="it-IT" dirty="0" smtClean="0"/>
              <a:t>INPUT, FORWARD, OUTPUT</a:t>
            </a:r>
            <a:endParaRPr lang="it-IT" dirty="0"/>
          </a:p>
          <a:p>
            <a:r>
              <a:rPr lang="it-IT" dirty="0" smtClean="0"/>
              <a:t>E’ possibile creare nuove </a:t>
            </a:r>
            <a:r>
              <a:rPr lang="it-IT" dirty="0" err="1" smtClean="0"/>
              <a:t>chain</a:t>
            </a:r>
            <a:r>
              <a:rPr lang="it-IT" dirty="0" smtClean="0"/>
              <a:t>?</a:t>
            </a:r>
          </a:p>
          <a:p>
            <a:pPr lvl="1"/>
            <a:r>
              <a:rPr lang="it-IT" dirty="0" smtClean="0"/>
              <a:t>SI</a:t>
            </a:r>
          </a:p>
          <a:p>
            <a:pPr lvl="1"/>
            <a:r>
              <a:rPr lang="it-IT" dirty="0" err="1" smtClean="0"/>
              <a:t>iptables</a:t>
            </a:r>
            <a:r>
              <a:rPr lang="it-IT" dirty="0" smtClean="0"/>
              <a:t> -</a:t>
            </a:r>
            <a:r>
              <a:rPr lang="it-IT" dirty="0" err="1" smtClean="0"/>
              <a:t>N</a:t>
            </a:r>
            <a:r>
              <a:rPr lang="it-IT" dirty="0" smtClean="0"/>
              <a:t> &lt;</a:t>
            </a:r>
            <a:r>
              <a:rPr lang="it-IT" dirty="0" err="1" smtClean="0"/>
              <a:t>customChain</a:t>
            </a:r>
            <a:r>
              <a:rPr lang="it-IT" dirty="0" smtClean="0"/>
              <a:t>&gt;</a:t>
            </a:r>
          </a:p>
          <a:p>
            <a:pPr lvl="1"/>
            <a:endParaRPr lang="it-IT" dirty="0"/>
          </a:p>
          <a:p>
            <a:pPr lvl="1"/>
            <a:r>
              <a:rPr lang="it-IT" dirty="0" smtClean="0"/>
              <a:t>come/dove lavorano?</a:t>
            </a:r>
          </a:p>
          <a:p>
            <a:pPr lvl="1"/>
            <a:r>
              <a:rPr lang="it-IT" dirty="0" smtClean="0"/>
              <a:t>deve essere impostato un </a:t>
            </a:r>
            <a:r>
              <a:rPr lang="it-IT" dirty="0" err="1" smtClean="0"/>
              <a:t>jump</a:t>
            </a:r>
            <a:endParaRPr lang="it-IT" dirty="0" smtClean="0"/>
          </a:p>
          <a:p>
            <a:pPr lvl="2"/>
            <a:r>
              <a:rPr lang="it-IT" dirty="0" err="1" smtClean="0"/>
              <a:t>iptables</a:t>
            </a:r>
            <a:r>
              <a:rPr lang="it-IT" dirty="0" smtClean="0"/>
              <a:t> –</a:t>
            </a:r>
            <a:r>
              <a:rPr lang="it-IT" dirty="0" err="1" smtClean="0"/>
              <a:t>N</a:t>
            </a:r>
            <a:r>
              <a:rPr lang="it-IT" dirty="0" smtClean="0"/>
              <a:t> WEBSERVER</a:t>
            </a:r>
          </a:p>
          <a:p>
            <a:pPr lvl="2"/>
            <a:r>
              <a:rPr lang="it-IT" dirty="0" err="1" smtClean="0"/>
              <a:t>iptables</a:t>
            </a:r>
            <a:r>
              <a:rPr lang="it-IT" dirty="0" smtClean="0"/>
              <a:t> –t </a:t>
            </a:r>
            <a:r>
              <a:rPr lang="it-IT" dirty="0" err="1" smtClean="0"/>
              <a:t>filter</a:t>
            </a:r>
            <a:r>
              <a:rPr lang="it-IT" dirty="0" smtClean="0"/>
              <a:t> –I FORWARD –</a:t>
            </a:r>
            <a:r>
              <a:rPr lang="it-IT" dirty="0" err="1" smtClean="0"/>
              <a:t>j</a:t>
            </a:r>
            <a:r>
              <a:rPr lang="it-IT" dirty="0" smtClean="0"/>
              <a:t> WEBSERVER</a:t>
            </a:r>
          </a:p>
        </p:txBody>
      </p:sp>
      <p:sp>
        <p:nvSpPr>
          <p:cNvPr id="9216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CUSTOM CHAIN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5375693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25624"/>
          </a:xfrm>
        </p:spPr>
        <p:txBody>
          <a:bodyPr/>
          <a:lstStyle/>
          <a:p>
            <a:r>
              <a:rPr lang="en-US" dirty="0" smtClean="0"/>
              <a:t>DMZ protection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per casa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5440412" cy="4014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9276" y="2048650"/>
            <a:ext cx="2272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Servizi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server web -&gt;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lighttpd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dns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-&gt;  bind9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server mail -&gt;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smtp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845" y="3995869"/>
            <a:ext cx="2764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Requisiti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solo la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lan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puo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’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accedere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servizi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web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nella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DMZ.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Il server di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posta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deve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poter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inviare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messaggi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verso la rete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esterna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per casa - SOLUZIONE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0" b="12969"/>
          <a:stretch/>
        </p:blipFill>
        <p:spPr>
          <a:xfrm>
            <a:off x="668188" y="1916832"/>
            <a:ext cx="7807624" cy="4392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1412776"/>
            <a:ext cx="570401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 IPTABLES –P FORWARD DROP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IPTABLES 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–P INPUT DROP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IPTABLES 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–P OUTPUT DROP</a:t>
            </a:r>
          </a:p>
          <a:p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 IPTABLES –A FORWARD –p TCP –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dport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 80 –s 10.0.2.0/24 –d 10.0.1.10</a:t>
            </a:r>
          </a:p>
          <a:p>
            <a:r>
              <a:rPr lang="is-IS" sz="11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is-IS" sz="1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IPTABLES 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–A FORWARD –p 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TCP –s 10.0.1.12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STATELESS vs STATEFUL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87043" name="Segnaposto contenut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Quali sono le differenze fra STATELESS e STATEFULL?</a:t>
            </a:r>
            <a:endParaRPr lang="it-IT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8740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STATELESS vs STATEFUL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87043" name="Segnaposto contenut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Quali sono le differenze fra STATELESS e STATEFULL?</a:t>
            </a:r>
            <a:endParaRPr lang="it-IT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916832"/>
            <a:ext cx="8075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Iptabls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puo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’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gestione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traffico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ricordando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flussi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delle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connessioni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dei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protocolli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usati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.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Il modulo 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ip_conntrack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 di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Netfilter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preoccupa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di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gestire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le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connessioni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fornire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gli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strumenti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per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poterle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controllare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 /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proc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/net/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ip_conntrack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 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il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kernel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mantiene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aggiorna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in tempo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reale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lo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stato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delle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connessioni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gestite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il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numero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massimo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è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configurabile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modificando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 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b="1" dirty="0" err="1" smtClean="0">
                <a:latin typeface="Calibri" charset="0"/>
                <a:ea typeface="Calibri" charset="0"/>
                <a:cs typeface="Calibri" charset="0"/>
              </a:rPr>
              <a:t>proc</a:t>
            </a: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/sys/net/ipv4/</a:t>
            </a:r>
            <a:r>
              <a:rPr lang="en-US" b="1" dirty="0" err="1" smtClean="0">
                <a:latin typeface="Calibri" charset="0"/>
                <a:ea typeface="Calibri" charset="0"/>
                <a:cs typeface="Calibri" charset="0"/>
              </a:rPr>
              <a:t>ip_conntrack_max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311" y="4808010"/>
            <a:ext cx="766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Utilizzando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module “state”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è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possibile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dividere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traffico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secondo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diversi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stati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70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STATEFUL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87043" name="Segnaposto contenut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defRPr/>
            </a:pPr>
            <a:r>
              <a:rPr lang="it-IT" dirty="0" err="1" smtClean="0">
                <a:ea typeface="ＭＳ Ｐゴシック" panose="020B0600070205080204" pitchFamily="34" charset="-128"/>
              </a:rPr>
              <a:t>traffic</a:t>
            </a:r>
            <a:r>
              <a:rPr lang="it-IT" dirty="0" smtClean="0">
                <a:ea typeface="ＭＳ Ｐゴシック" panose="020B0600070205080204" pitchFamily="34" charset="-128"/>
              </a:rPr>
              <a:t> </a:t>
            </a:r>
            <a:r>
              <a:rPr lang="it-IT" dirty="0" err="1" smtClean="0">
                <a:ea typeface="ＭＳ Ｐゴシック" panose="020B0600070205080204" pitchFamily="34" charset="-128"/>
              </a:rPr>
              <a:t>states</a:t>
            </a:r>
            <a:r>
              <a:rPr lang="it-IT" dirty="0" smtClean="0">
                <a:ea typeface="ＭＳ Ｐゴシック" panose="020B0600070205080204" pitchFamily="34" charset="-128"/>
              </a:rPr>
              <a:t>:</a:t>
            </a:r>
          </a:p>
          <a:p>
            <a:pPr lvl="1"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NEW – primo pacchetto della connessione (</a:t>
            </a:r>
            <a:r>
              <a:rPr lang="it-IT" dirty="0" err="1" smtClean="0">
                <a:ea typeface="ＭＳ Ｐゴシック" panose="020B0600070205080204" pitchFamily="34" charset="-128"/>
              </a:rPr>
              <a:t>syn</a:t>
            </a:r>
            <a:r>
              <a:rPr lang="it-IT" dirty="0" smtClean="0">
                <a:ea typeface="ＭＳ Ｐゴシック" panose="020B0600070205080204" pitchFamily="34" charset="-128"/>
              </a:rPr>
              <a:t> TCP o UDP)</a:t>
            </a:r>
          </a:p>
          <a:p>
            <a:pPr lvl="1"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ESTABLISHED – pacchetti di connessioni già stabilite (almeno un pacchetto inviato da entrambe le parti)</a:t>
            </a:r>
          </a:p>
          <a:p>
            <a:pPr lvl="1"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RELATED –pacchetti relativi a nuove connessioni ma che fanno parte di connessioni già esistenti (particolari FTP)</a:t>
            </a:r>
          </a:p>
          <a:p>
            <a:pPr lvl="1"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INVALID – pacchetti che non appartengono a nessuno dei casi precedenti (solitamente vanno in DROP)</a:t>
            </a:r>
          </a:p>
          <a:p>
            <a:pPr lvl="1">
              <a:defRPr/>
            </a:pPr>
            <a:endParaRPr lang="it-IT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Alcuni protocolli hanno stati dedicati (FTP, IRC </a:t>
            </a:r>
            <a:r>
              <a:rPr lang="it-IT" dirty="0" err="1" smtClean="0">
                <a:ea typeface="ＭＳ Ｐゴシック" panose="020B0600070205080204" pitchFamily="34" charset="-128"/>
              </a:rPr>
              <a:t>etc</a:t>
            </a:r>
            <a:r>
              <a:rPr lang="it-IT" dirty="0" smtClean="0">
                <a:ea typeface="ＭＳ Ｐゴシック" panose="020B0600070205080204" pitchFamily="34" charset="-128"/>
              </a:rPr>
              <a:t>)</a:t>
            </a:r>
            <a:endParaRPr lang="it-IT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3036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olo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640960" cy="990600"/>
          </a:xfrm>
        </p:spPr>
        <p:txBody>
          <a:bodyPr/>
          <a:lstStyle/>
          <a:p>
            <a:r>
              <a:rPr lang="it-IT" altLang="it-IT" dirty="0" smtClean="0">
                <a:ea typeface="ＭＳ Ｐゴシック" panose="020B0600070205080204" pitchFamily="34" charset="-128"/>
              </a:rPr>
              <a:t>STATEFUL - ESERCIZIO</a:t>
            </a:r>
            <a:endParaRPr lang="it-IT" altLang="it-IT" dirty="0">
              <a:ea typeface="ＭＳ Ｐゴシック" panose="020B0600070205080204" pitchFamily="34" charset="-128"/>
            </a:endParaRPr>
          </a:p>
        </p:txBody>
      </p:sp>
      <p:sp>
        <p:nvSpPr>
          <p:cNvPr id="87043" name="Segnaposto contenut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/>
          </a:bodyPr>
          <a:lstStyle/>
          <a:p>
            <a:pPr>
              <a:defRPr/>
            </a:pPr>
            <a:r>
              <a:rPr lang="it-IT" dirty="0" smtClean="0">
                <a:ea typeface="ＭＳ Ｐゴシック" panose="020B0600070205080204" pitchFamily="34" charset="-128"/>
              </a:rPr>
              <a:t>Proteggere il proprio PC abilitando soltanto connessioni in uscita e abilitando in input solo connessioni iniziate dal PC stesso:</a:t>
            </a:r>
          </a:p>
          <a:p>
            <a:pPr>
              <a:defRPr/>
            </a:pPr>
            <a:endParaRPr lang="it-IT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it-IT" dirty="0" smtClean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it-IT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it-IT" dirty="0" smtClean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it-IT" dirty="0" smtClean="0"/>
          </a:p>
          <a:p>
            <a:pPr lvl="1">
              <a:defRPr/>
            </a:pPr>
            <a:r>
              <a:rPr lang="it-IT" dirty="0" smtClean="0"/>
              <a:t>LAVORIAMO CON IL FIREWALL DEL PC</a:t>
            </a:r>
            <a:endParaRPr lang="it-IT" dirty="0"/>
          </a:p>
          <a:p>
            <a:pPr lvl="1">
              <a:defRPr/>
            </a:pPr>
            <a:r>
              <a:rPr lang="it-IT" dirty="0" smtClean="0"/>
              <a:t># </a:t>
            </a:r>
            <a:r>
              <a:rPr lang="it-IT" dirty="0" err="1"/>
              <a:t>iptables</a:t>
            </a:r>
            <a:r>
              <a:rPr lang="it-IT" dirty="0"/>
              <a:t> -</a:t>
            </a:r>
            <a:r>
              <a:rPr lang="it-IT" dirty="0" err="1"/>
              <a:t>P</a:t>
            </a:r>
            <a:r>
              <a:rPr lang="it-IT" dirty="0"/>
              <a:t> INPUT DROP 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# </a:t>
            </a:r>
            <a:r>
              <a:rPr lang="it-IT" dirty="0" err="1"/>
              <a:t>iptables</a:t>
            </a:r>
            <a:r>
              <a:rPr lang="it-IT" dirty="0"/>
              <a:t> -A INPUT -i ! eth1 -</a:t>
            </a:r>
            <a:r>
              <a:rPr lang="it-IT" dirty="0" err="1"/>
              <a:t>j</a:t>
            </a:r>
            <a:r>
              <a:rPr lang="it-IT" dirty="0"/>
              <a:t> ACCEPT 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# </a:t>
            </a:r>
            <a:r>
              <a:rPr lang="it-IT" dirty="0" err="1"/>
              <a:t>iptables</a:t>
            </a:r>
            <a:r>
              <a:rPr lang="it-IT" dirty="0"/>
              <a:t> -A INPUT -m state --state ESTABLISHED,RELATED -</a:t>
            </a:r>
            <a:r>
              <a:rPr lang="it-IT" dirty="0" err="1"/>
              <a:t>j</a:t>
            </a:r>
            <a:r>
              <a:rPr lang="it-IT" dirty="0"/>
              <a:t> ACCEPT</a:t>
            </a:r>
            <a:endParaRPr lang="it-IT" dirty="0" smtClean="0"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it-IT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8" b="32760"/>
          <a:stretch/>
        </p:blipFill>
        <p:spPr>
          <a:xfrm>
            <a:off x="593937" y="2492896"/>
            <a:ext cx="821690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15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sert">
  <a:themeElements>
    <a:clrScheme name="Assert">
      <a:dk1>
        <a:srgbClr val="252931"/>
      </a:dk1>
      <a:lt1>
        <a:sysClr val="window" lastClr="FFFFFF"/>
      </a:lt1>
      <a:dk2>
        <a:srgbClr val="003A59"/>
      </a:dk2>
      <a:lt2>
        <a:srgbClr val="FFEFC9"/>
      </a:lt2>
      <a:accent1>
        <a:srgbClr val="CC2222"/>
      </a:accent1>
      <a:accent2>
        <a:srgbClr val="007EC2"/>
      </a:accent2>
      <a:accent3>
        <a:srgbClr val="E4A000"/>
      </a:accent3>
      <a:accent4>
        <a:srgbClr val="2F6130"/>
      </a:accent4>
      <a:accent5>
        <a:srgbClr val="E88651"/>
      </a:accent5>
      <a:accent6>
        <a:srgbClr val="60B5CC"/>
      </a:accent6>
      <a:hlink>
        <a:srgbClr val="DD3131"/>
      </a:hlink>
      <a:folHlink>
        <a:srgbClr val="AD1C1C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assert</Template>
  <TotalTime>4407</TotalTime>
  <Words>845</Words>
  <Application>Microsoft Macintosh PowerPoint</Application>
  <PresentationFormat>On-screen Show (4:3)</PresentationFormat>
  <Paragraphs>167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Bookman Old Style</vt:lpstr>
      <vt:lpstr>Calibri</vt:lpstr>
      <vt:lpstr>Consolas</vt:lpstr>
      <vt:lpstr>Gill Sans MT</vt:lpstr>
      <vt:lpstr>ＭＳ Ｐゴシック</vt:lpstr>
      <vt:lpstr>Wingdings</vt:lpstr>
      <vt:lpstr>Wingdings 3</vt:lpstr>
      <vt:lpstr>assert</vt:lpstr>
      <vt:lpstr>Lezione Lab 2: Packet Filtering (STATEFUL): Netfilter &amp; IPTABLES</vt:lpstr>
      <vt:lpstr>Introduzione</vt:lpstr>
      <vt:lpstr>CUSTOM CHAIN</vt:lpstr>
      <vt:lpstr>Esercizio per casa</vt:lpstr>
      <vt:lpstr>Esercizio per casa - SOLUZIONE</vt:lpstr>
      <vt:lpstr>STATELESS vs STATEFUL</vt:lpstr>
      <vt:lpstr>STATELESS vs STATEFUL</vt:lpstr>
      <vt:lpstr>STATEFUL</vt:lpstr>
      <vt:lpstr>STATEFUL - ESERCIZIO</vt:lpstr>
      <vt:lpstr>STATEFUL - ESERCIZIO</vt:lpstr>
      <vt:lpstr>Proxy</vt:lpstr>
      <vt:lpstr>Proxy Installation</vt:lpstr>
      <vt:lpstr>Proxy Configuration</vt:lpstr>
      <vt:lpstr>Proxy Rule Configuration</vt:lpstr>
      <vt:lpstr>Proxy squid.conf</vt:lpstr>
      <vt:lpstr>Abilitare il proxy</vt:lpstr>
      <vt:lpstr>SquidGuard(1)</vt:lpstr>
      <vt:lpstr>SquidGuard(2)</vt:lpstr>
      <vt:lpstr>SquidGuard(3)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Claudio</dc:creator>
  <cp:lastModifiedBy>Filippo Gaudenzi</cp:lastModifiedBy>
  <cp:revision>272</cp:revision>
  <dcterms:created xsi:type="dcterms:W3CDTF">2011-05-02T13:02:16Z</dcterms:created>
  <dcterms:modified xsi:type="dcterms:W3CDTF">2017-01-22T10:15:12Z</dcterms:modified>
</cp:coreProperties>
</file>