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43"/>
  </p:normalViewPr>
  <p:slideViewPr>
    <p:cSldViewPr snapToGrid="0" snapToObjects="1">
      <p:cViewPr varScale="1">
        <p:scale>
          <a:sx n="88" d="100"/>
          <a:sy n="88" d="100"/>
        </p:scale>
        <p:origin x="19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elasticmapreduce/details/spark" TargetMode="External"/><Relationship Id="rId2" Type="http://schemas.openxmlformats.org/officeDocument/2006/relationships/hyperlink" Target="https://aws.amazon.com/elasticmapreduce/details/hado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it/emr/details/hbase/" TargetMode="External"/><Relationship Id="rId2" Type="http://schemas.openxmlformats.org/officeDocument/2006/relationships/hyperlink" Target="https://aws.amazon.com/it/emr/details/spark/" TargetMode="External"/><Relationship Id="rId1" Type="http://schemas.openxmlformats.org/officeDocument/2006/relationships/slideLayout" Target="../slideLayouts/slideLayout2.xml"/><Relationship Id="rId5" Type="http://schemas.openxmlformats.org/officeDocument/2006/relationships/hyperlink" Target="https://aws.amazon.com/blogs/big-data/use-apache-flink-on-amazon-emr/" TargetMode="External"/><Relationship Id="rId4" Type="http://schemas.openxmlformats.org/officeDocument/2006/relationships/hyperlink" Target="https://aws.amazon.com/it/emr/details/prest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hyperlink" Target="https://aws.amazon.com/emr/" TargetMode="External"/><Relationship Id="rId1" Type="http://schemas.openxmlformats.org/officeDocument/2006/relationships/slideLayout" Target="../slideLayouts/slideLayout2.xml"/><Relationship Id="rId4" Type="http://schemas.openxmlformats.org/officeDocument/2006/relationships/hyperlink" Target="https://aws.amazon.com/premiumsuppo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aws.amazon.com/cloudfro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008E-6ACC-EB4D-9E2A-915DA0D406EF}"/>
              </a:ext>
            </a:extLst>
          </p:cNvPr>
          <p:cNvSpPr>
            <a:spLocks noGrp="1"/>
          </p:cNvSpPr>
          <p:nvPr>
            <p:ph type="ctrTitle"/>
          </p:nvPr>
        </p:nvSpPr>
        <p:spPr/>
        <p:txBody>
          <a:bodyPr/>
          <a:lstStyle/>
          <a:p>
            <a:r>
              <a:rPr lang="it-IT" dirty="0"/>
              <a:t>AWS Big data </a:t>
            </a:r>
            <a:r>
              <a:rPr lang="it-IT" dirty="0" err="1"/>
              <a:t>cost</a:t>
            </a:r>
            <a:endParaRPr lang="it-IT" dirty="0"/>
          </a:p>
        </p:txBody>
      </p:sp>
      <p:sp>
        <p:nvSpPr>
          <p:cNvPr id="3" name="Subtitle 2">
            <a:extLst>
              <a:ext uri="{FF2B5EF4-FFF2-40B4-BE49-F238E27FC236}">
                <a16:creationId xmlns:a16="http://schemas.microsoft.com/office/drawing/2014/main" id="{85DE74E0-58E1-414C-8B6A-4EAC41F24C95}"/>
              </a:ext>
            </a:extLst>
          </p:cNvPr>
          <p:cNvSpPr>
            <a:spLocks noGrp="1"/>
          </p:cNvSpPr>
          <p:nvPr>
            <p:ph type="subTitle" idx="1"/>
          </p:nvPr>
        </p:nvSpPr>
        <p:spPr/>
        <p:txBody>
          <a:bodyPr/>
          <a:lstStyle/>
          <a:p>
            <a:r>
              <a:rPr lang="it-IT" dirty="0"/>
              <a:t>DEMM – Filippo </a:t>
            </a:r>
            <a:r>
              <a:rPr lang="it-IT" dirty="0" err="1"/>
              <a:t>Gaudenzi</a:t>
            </a:r>
            <a:endParaRPr lang="it-IT" dirty="0"/>
          </a:p>
        </p:txBody>
      </p:sp>
    </p:spTree>
    <p:extLst>
      <p:ext uri="{BB962C8B-B14F-4D97-AF65-F5344CB8AC3E}">
        <p14:creationId xmlns:p14="http://schemas.microsoft.com/office/powerpoint/2010/main" val="31714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GB" dirty="0"/>
              <a:t>AWS </a:t>
            </a:r>
            <a:r>
              <a:rPr lang="en-GB" dirty="0" err="1"/>
              <a:t>STorage</a:t>
            </a:r>
            <a:r>
              <a:rPr lang="en-GB" dirty="0"/>
              <a:t> – EFS</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2071479" y="3349244"/>
            <a:ext cx="7729728" cy="3101983"/>
          </a:xfrm>
        </p:spPr>
        <p:txBody>
          <a:bodyPr>
            <a:normAutofit fontScale="92500" lnSpcReduction="10000"/>
          </a:bodyPr>
          <a:lstStyle/>
          <a:p>
            <a:pPr fontAlgn="base"/>
            <a:r>
              <a:rPr lang="it-IT" dirty="0"/>
              <a:t>EFS: At some </a:t>
            </a:r>
            <a:r>
              <a:rPr lang="it-IT" dirty="0" err="1"/>
              <a:t>point</a:t>
            </a:r>
            <a:r>
              <a:rPr lang="it-IT" dirty="0"/>
              <a:t>, </a:t>
            </a:r>
            <a:r>
              <a:rPr lang="it-IT" dirty="0" err="1"/>
              <a:t>it</a:t>
            </a:r>
            <a:r>
              <a:rPr lang="it-IT" dirty="0"/>
              <a:t> </a:t>
            </a:r>
            <a:r>
              <a:rPr lang="it-IT" dirty="0" err="1"/>
              <a:t>became</a:t>
            </a:r>
            <a:r>
              <a:rPr lang="it-IT" dirty="0"/>
              <a:t> </a:t>
            </a:r>
            <a:r>
              <a:rPr lang="it-IT" dirty="0" err="1"/>
              <a:t>clear</a:t>
            </a:r>
            <a:r>
              <a:rPr lang="it-IT" dirty="0"/>
              <a:t> </a:t>
            </a:r>
            <a:r>
              <a:rPr lang="it-IT" dirty="0" err="1"/>
              <a:t>that</a:t>
            </a:r>
            <a:r>
              <a:rPr lang="it-IT" dirty="0"/>
              <a:t> EBS </a:t>
            </a:r>
            <a:r>
              <a:rPr lang="it-IT" dirty="0" err="1"/>
              <a:t>may</a:t>
            </a:r>
            <a:r>
              <a:rPr lang="it-IT" dirty="0"/>
              <a:t> be </a:t>
            </a:r>
            <a:r>
              <a:rPr lang="it-IT" dirty="0" err="1"/>
              <a:t>good</a:t>
            </a:r>
            <a:r>
              <a:rPr lang="it-IT" dirty="0"/>
              <a:t> for </a:t>
            </a:r>
            <a:r>
              <a:rPr lang="it-IT" dirty="0" err="1"/>
              <a:t>setting</a:t>
            </a:r>
            <a:r>
              <a:rPr lang="it-IT" dirty="0"/>
              <a:t> up a drive for </a:t>
            </a:r>
            <a:r>
              <a:rPr lang="it-IT" dirty="0" err="1"/>
              <a:t>virtual</a:t>
            </a:r>
            <a:r>
              <a:rPr lang="it-IT" dirty="0"/>
              <a:t> </a:t>
            </a:r>
            <a:r>
              <a:rPr lang="it-IT" dirty="0" err="1"/>
              <a:t>machines</a:t>
            </a:r>
            <a:r>
              <a:rPr lang="it-IT" dirty="0"/>
              <a:t>, and S3 </a:t>
            </a:r>
            <a:r>
              <a:rPr lang="it-IT" dirty="0" err="1"/>
              <a:t>is</a:t>
            </a:r>
            <a:r>
              <a:rPr lang="it-IT" dirty="0"/>
              <a:t> </a:t>
            </a:r>
            <a:r>
              <a:rPr lang="it-IT" dirty="0" err="1"/>
              <a:t>good</a:t>
            </a:r>
            <a:r>
              <a:rPr lang="it-IT" dirty="0"/>
              <a:t> for </a:t>
            </a:r>
            <a:r>
              <a:rPr lang="it-IT" dirty="0" err="1"/>
              <a:t>storage</a:t>
            </a:r>
            <a:r>
              <a:rPr lang="it-IT" dirty="0"/>
              <a:t>, </a:t>
            </a:r>
            <a:r>
              <a:rPr lang="it-IT" dirty="0" err="1"/>
              <a:t>but</a:t>
            </a:r>
            <a:r>
              <a:rPr lang="it-IT" dirty="0"/>
              <a:t> </a:t>
            </a:r>
            <a:r>
              <a:rPr lang="it-IT" dirty="0" err="1"/>
              <a:t>what</a:t>
            </a:r>
            <a:r>
              <a:rPr lang="it-IT" dirty="0"/>
              <a:t> </a:t>
            </a:r>
            <a:r>
              <a:rPr lang="it-IT" dirty="0" err="1"/>
              <a:t>if</a:t>
            </a:r>
            <a:r>
              <a:rPr lang="it-IT" dirty="0"/>
              <a:t> </a:t>
            </a:r>
            <a:r>
              <a:rPr lang="it-IT" dirty="0" err="1"/>
              <a:t>you</a:t>
            </a:r>
            <a:r>
              <a:rPr lang="it-IT" dirty="0"/>
              <a:t> </a:t>
            </a:r>
            <a:r>
              <a:rPr lang="it-IT" dirty="0" err="1"/>
              <a:t>want</a:t>
            </a:r>
            <a:r>
              <a:rPr lang="it-IT" dirty="0"/>
              <a:t> to </a:t>
            </a:r>
            <a:r>
              <a:rPr lang="it-IT" dirty="0" err="1"/>
              <a:t>run</a:t>
            </a:r>
            <a:r>
              <a:rPr lang="it-IT" dirty="0"/>
              <a:t> an </a:t>
            </a:r>
            <a:r>
              <a:rPr lang="it-IT" dirty="0" err="1"/>
              <a:t>application</a:t>
            </a:r>
            <a:r>
              <a:rPr lang="it-IT" dirty="0"/>
              <a:t> with high </a:t>
            </a:r>
            <a:r>
              <a:rPr lang="it-IT" dirty="0" err="1"/>
              <a:t>workloads</a:t>
            </a:r>
            <a:r>
              <a:rPr lang="it-IT" dirty="0"/>
              <a:t> </a:t>
            </a:r>
            <a:r>
              <a:rPr lang="it-IT" dirty="0" err="1"/>
              <a:t>that</a:t>
            </a:r>
            <a:r>
              <a:rPr lang="it-IT" dirty="0"/>
              <a:t> </a:t>
            </a:r>
            <a:r>
              <a:rPr lang="it-IT" dirty="0" err="1"/>
              <a:t>need</a:t>
            </a:r>
            <a:r>
              <a:rPr lang="it-IT" dirty="0"/>
              <a:t> </a:t>
            </a:r>
            <a:r>
              <a:rPr lang="it-IT" dirty="0" err="1"/>
              <a:t>scalable</a:t>
            </a:r>
            <a:r>
              <a:rPr lang="it-IT" dirty="0"/>
              <a:t> </a:t>
            </a:r>
            <a:r>
              <a:rPr lang="it-IT" dirty="0" err="1"/>
              <a:t>storage</a:t>
            </a:r>
            <a:r>
              <a:rPr lang="it-IT" dirty="0"/>
              <a:t> and </a:t>
            </a:r>
            <a:r>
              <a:rPr lang="it-IT" dirty="0" err="1"/>
              <a:t>relatively</a:t>
            </a:r>
            <a:r>
              <a:rPr lang="it-IT" dirty="0"/>
              <a:t> fast output? Amazon </a:t>
            </a:r>
            <a:r>
              <a:rPr lang="it-IT" dirty="0" err="1"/>
              <a:t>Elastic</a:t>
            </a:r>
            <a:r>
              <a:rPr lang="it-IT" dirty="0"/>
              <a:t> File System </a:t>
            </a:r>
            <a:r>
              <a:rPr lang="it-IT" dirty="0" err="1"/>
              <a:t>was</a:t>
            </a:r>
            <a:r>
              <a:rPr lang="it-IT" dirty="0"/>
              <a:t> </a:t>
            </a:r>
            <a:r>
              <a:rPr lang="it-IT" dirty="0" err="1"/>
              <a:t>created</a:t>
            </a:r>
            <a:r>
              <a:rPr lang="it-IT" dirty="0"/>
              <a:t> to </a:t>
            </a:r>
            <a:r>
              <a:rPr lang="it-IT" dirty="0" err="1"/>
              <a:t>fulfill</a:t>
            </a:r>
            <a:r>
              <a:rPr lang="it-IT" dirty="0"/>
              <a:t> </a:t>
            </a:r>
            <a:r>
              <a:rPr lang="it-IT" dirty="0" err="1"/>
              <a:t>those</a:t>
            </a:r>
            <a:r>
              <a:rPr lang="it-IT" dirty="0"/>
              <a:t> </a:t>
            </a:r>
            <a:r>
              <a:rPr lang="it-IT" dirty="0" err="1"/>
              <a:t>needs</a:t>
            </a:r>
            <a:r>
              <a:rPr lang="it-IT" dirty="0"/>
              <a:t>.</a:t>
            </a:r>
          </a:p>
          <a:p>
            <a:pPr fontAlgn="base"/>
            <a:r>
              <a:rPr lang="it-IT" dirty="0"/>
              <a:t>Amazon EFS </a:t>
            </a:r>
            <a:r>
              <a:rPr lang="it-IT" dirty="0" err="1"/>
              <a:t>is</a:t>
            </a:r>
            <a:r>
              <a:rPr lang="it-IT" dirty="0"/>
              <a:t> </a:t>
            </a:r>
            <a:r>
              <a:rPr lang="it-IT" dirty="0" err="1"/>
              <a:t>automatically</a:t>
            </a:r>
            <a:r>
              <a:rPr lang="it-IT" dirty="0"/>
              <a:t> </a:t>
            </a:r>
            <a:r>
              <a:rPr lang="it-IT" dirty="0" err="1"/>
              <a:t>scalable</a:t>
            </a:r>
            <a:r>
              <a:rPr lang="it-IT" dirty="0"/>
              <a:t> - </a:t>
            </a:r>
            <a:r>
              <a:rPr lang="it-IT" dirty="0" err="1"/>
              <a:t>that</a:t>
            </a:r>
            <a:r>
              <a:rPr lang="it-IT" dirty="0"/>
              <a:t> </a:t>
            </a:r>
            <a:r>
              <a:rPr lang="it-IT" dirty="0" err="1"/>
              <a:t>means</a:t>
            </a:r>
            <a:r>
              <a:rPr lang="it-IT" dirty="0"/>
              <a:t> </a:t>
            </a:r>
            <a:r>
              <a:rPr lang="it-IT" dirty="0" err="1"/>
              <a:t>that</a:t>
            </a:r>
            <a:r>
              <a:rPr lang="it-IT" dirty="0"/>
              <a:t> </a:t>
            </a:r>
            <a:r>
              <a:rPr lang="it-IT" dirty="0" err="1"/>
              <a:t>your</a:t>
            </a:r>
            <a:r>
              <a:rPr lang="it-IT" dirty="0"/>
              <a:t> </a:t>
            </a:r>
            <a:r>
              <a:rPr lang="it-IT" dirty="0" err="1"/>
              <a:t>running</a:t>
            </a:r>
            <a:r>
              <a:rPr lang="it-IT" dirty="0"/>
              <a:t> </a:t>
            </a:r>
            <a:r>
              <a:rPr lang="it-IT" dirty="0" err="1"/>
              <a:t>applications</a:t>
            </a:r>
            <a:r>
              <a:rPr lang="it-IT" dirty="0"/>
              <a:t> </a:t>
            </a:r>
            <a:r>
              <a:rPr lang="it-IT" dirty="0" err="1"/>
              <a:t>won't</a:t>
            </a:r>
            <a:r>
              <a:rPr lang="it-IT" dirty="0"/>
              <a:t> </a:t>
            </a:r>
            <a:r>
              <a:rPr lang="it-IT" dirty="0" err="1"/>
              <a:t>have</a:t>
            </a:r>
            <a:r>
              <a:rPr lang="it-IT" dirty="0"/>
              <a:t> </a:t>
            </a:r>
            <a:r>
              <a:rPr lang="it-IT" dirty="0" err="1"/>
              <a:t>any</a:t>
            </a:r>
            <a:r>
              <a:rPr lang="it-IT" dirty="0"/>
              <a:t> </a:t>
            </a:r>
            <a:r>
              <a:rPr lang="it-IT" dirty="0" err="1"/>
              <a:t>problems</a:t>
            </a:r>
            <a:r>
              <a:rPr lang="it-IT" dirty="0"/>
              <a:t> </a:t>
            </a:r>
            <a:r>
              <a:rPr lang="it-IT" dirty="0" err="1"/>
              <a:t>if</a:t>
            </a:r>
            <a:r>
              <a:rPr lang="it-IT" dirty="0"/>
              <a:t> the </a:t>
            </a:r>
            <a:r>
              <a:rPr lang="it-IT" dirty="0" err="1"/>
              <a:t>workload</a:t>
            </a:r>
            <a:r>
              <a:rPr lang="it-IT" dirty="0"/>
              <a:t> </a:t>
            </a:r>
            <a:r>
              <a:rPr lang="it-IT" dirty="0" err="1"/>
              <a:t>suddenly</a:t>
            </a:r>
            <a:r>
              <a:rPr lang="it-IT" dirty="0"/>
              <a:t> </a:t>
            </a:r>
            <a:r>
              <a:rPr lang="it-IT" dirty="0" err="1"/>
              <a:t>becomes</a:t>
            </a:r>
            <a:r>
              <a:rPr lang="it-IT" dirty="0"/>
              <a:t> </a:t>
            </a:r>
            <a:r>
              <a:rPr lang="it-IT" dirty="0" err="1"/>
              <a:t>higher</a:t>
            </a:r>
            <a:r>
              <a:rPr lang="it-IT" dirty="0"/>
              <a:t> - the </a:t>
            </a:r>
            <a:r>
              <a:rPr lang="it-IT" dirty="0" err="1"/>
              <a:t>storage</a:t>
            </a:r>
            <a:r>
              <a:rPr lang="it-IT" dirty="0"/>
              <a:t> </a:t>
            </a:r>
            <a:r>
              <a:rPr lang="it-IT" dirty="0" err="1"/>
              <a:t>will</a:t>
            </a:r>
            <a:r>
              <a:rPr lang="it-IT" dirty="0"/>
              <a:t> scale </a:t>
            </a:r>
            <a:r>
              <a:rPr lang="it-IT" dirty="0" err="1"/>
              <a:t>itself</a:t>
            </a:r>
            <a:r>
              <a:rPr lang="it-IT" dirty="0"/>
              <a:t> </a:t>
            </a:r>
            <a:r>
              <a:rPr lang="it-IT" dirty="0" err="1"/>
              <a:t>automatically</a:t>
            </a:r>
            <a:r>
              <a:rPr lang="it-IT" dirty="0"/>
              <a:t>. </a:t>
            </a:r>
            <a:r>
              <a:rPr lang="it-IT" dirty="0" err="1"/>
              <a:t>If</a:t>
            </a:r>
            <a:r>
              <a:rPr lang="it-IT" dirty="0"/>
              <a:t> the </a:t>
            </a:r>
            <a:r>
              <a:rPr lang="it-IT" dirty="0" err="1"/>
              <a:t>workload</a:t>
            </a:r>
            <a:r>
              <a:rPr lang="it-IT" dirty="0"/>
              <a:t> </a:t>
            </a:r>
            <a:r>
              <a:rPr lang="it-IT" dirty="0" err="1"/>
              <a:t>decreases</a:t>
            </a:r>
            <a:r>
              <a:rPr lang="it-IT" dirty="0"/>
              <a:t> - the </a:t>
            </a:r>
            <a:r>
              <a:rPr lang="it-IT" dirty="0" err="1"/>
              <a:t>storage</a:t>
            </a:r>
            <a:r>
              <a:rPr lang="it-IT" dirty="0"/>
              <a:t> </a:t>
            </a:r>
            <a:r>
              <a:rPr lang="it-IT" dirty="0" err="1"/>
              <a:t>will</a:t>
            </a:r>
            <a:r>
              <a:rPr lang="it-IT" dirty="0"/>
              <a:t> scale down, so </a:t>
            </a:r>
            <a:r>
              <a:rPr lang="it-IT" dirty="0" err="1"/>
              <a:t>you</a:t>
            </a:r>
            <a:r>
              <a:rPr lang="it-IT" dirty="0"/>
              <a:t> </a:t>
            </a:r>
            <a:r>
              <a:rPr lang="it-IT" dirty="0" err="1"/>
              <a:t>won't</a:t>
            </a:r>
            <a:r>
              <a:rPr lang="it-IT" dirty="0"/>
              <a:t> </a:t>
            </a:r>
            <a:r>
              <a:rPr lang="it-IT" dirty="0" err="1"/>
              <a:t>pay</a:t>
            </a:r>
            <a:r>
              <a:rPr lang="it-IT" dirty="0"/>
              <a:t> </a:t>
            </a:r>
            <a:r>
              <a:rPr lang="it-IT" dirty="0" err="1"/>
              <a:t>anything</a:t>
            </a:r>
            <a:r>
              <a:rPr lang="it-IT" dirty="0"/>
              <a:t> for the </a:t>
            </a:r>
            <a:r>
              <a:rPr lang="it-IT" dirty="0" err="1"/>
              <a:t>storage</a:t>
            </a:r>
            <a:r>
              <a:rPr lang="it-IT" dirty="0"/>
              <a:t> </a:t>
            </a:r>
            <a:r>
              <a:rPr lang="it-IT" dirty="0" err="1"/>
              <a:t>you</a:t>
            </a:r>
            <a:r>
              <a:rPr lang="it-IT" dirty="0"/>
              <a:t> </a:t>
            </a:r>
            <a:r>
              <a:rPr lang="it-IT" dirty="0" err="1"/>
              <a:t>don't</a:t>
            </a:r>
            <a:r>
              <a:rPr lang="it-IT" dirty="0"/>
              <a:t> use.</a:t>
            </a:r>
          </a:p>
          <a:p>
            <a:pPr fontAlgn="base"/>
            <a:r>
              <a:rPr lang="it-IT" dirty="0" err="1"/>
              <a:t>You</a:t>
            </a:r>
            <a:r>
              <a:rPr lang="it-IT" dirty="0"/>
              <a:t> can </a:t>
            </a:r>
            <a:r>
              <a:rPr lang="it-IT" dirty="0" err="1"/>
              <a:t>mount</a:t>
            </a:r>
            <a:r>
              <a:rPr lang="it-IT" dirty="0"/>
              <a:t> EFS to </a:t>
            </a:r>
            <a:r>
              <a:rPr lang="it-IT" dirty="0" err="1"/>
              <a:t>various</a:t>
            </a:r>
            <a:r>
              <a:rPr lang="it-IT" dirty="0"/>
              <a:t> AWS </a:t>
            </a:r>
            <a:r>
              <a:rPr lang="it-IT" dirty="0" err="1"/>
              <a:t>services</a:t>
            </a:r>
            <a:r>
              <a:rPr lang="it-IT" dirty="0"/>
              <a:t> and </a:t>
            </a:r>
            <a:r>
              <a:rPr lang="it-IT" dirty="0" err="1"/>
              <a:t>access</a:t>
            </a:r>
            <a:r>
              <a:rPr lang="it-IT" dirty="0"/>
              <a:t> </a:t>
            </a:r>
            <a:r>
              <a:rPr lang="it-IT" dirty="0" err="1"/>
              <a:t>it</a:t>
            </a:r>
            <a:r>
              <a:rPr lang="it-IT" dirty="0"/>
              <a:t> from </a:t>
            </a:r>
            <a:r>
              <a:rPr lang="it-IT" dirty="0" err="1"/>
              <a:t>various</a:t>
            </a:r>
            <a:r>
              <a:rPr lang="it-IT" dirty="0"/>
              <a:t> </a:t>
            </a:r>
            <a:r>
              <a:rPr lang="it-IT" dirty="0" err="1"/>
              <a:t>virtual</a:t>
            </a:r>
            <a:r>
              <a:rPr lang="it-IT" dirty="0"/>
              <a:t> </a:t>
            </a:r>
            <a:r>
              <a:rPr lang="it-IT" dirty="0" err="1"/>
              <a:t>machines</a:t>
            </a:r>
            <a:r>
              <a:rPr lang="it-IT" dirty="0"/>
              <a:t>. Amazon EFS </a:t>
            </a:r>
            <a:r>
              <a:rPr lang="it-IT" dirty="0" err="1"/>
              <a:t>is</a:t>
            </a:r>
            <a:r>
              <a:rPr lang="it-IT" dirty="0"/>
              <a:t> </a:t>
            </a:r>
            <a:r>
              <a:rPr lang="it-IT" dirty="0" err="1"/>
              <a:t>especially</a:t>
            </a:r>
            <a:r>
              <a:rPr lang="it-IT" dirty="0"/>
              <a:t> </a:t>
            </a:r>
            <a:r>
              <a:rPr lang="it-IT" dirty="0" err="1"/>
              <a:t>helpful</a:t>
            </a:r>
            <a:r>
              <a:rPr lang="it-IT" dirty="0"/>
              <a:t> for </a:t>
            </a:r>
            <a:r>
              <a:rPr lang="it-IT" dirty="0" err="1"/>
              <a:t>running</a:t>
            </a:r>
            <a:r>
              <a:rPr lang="it-IT" dirty="0"/>
              <a:t> </a:t>
            </a:r>
            <a:r>
              <a:rPr lang="it-IT" dirty="0" err="1"/>
              <a:t>servers</a:t>
            </a:r>
            <a:r>
              <a:rPr lang="it-IT" dirty="0"/>
              <a:t>, </a:t>
            </a:r>
            <a:r>
              <a:rPr lang="it-IT" dirty="0" err="1"/>
              <a:t>shared</a:t>
            </a:r>
            <a:r>
              <a:rPr lang="it-IT" dirty="0"/>
              <a:t> </a:t>
            </a:r>
            <a:r>
              <a:rPr lang="it-IT" dirty="0" err="1"/>
              <a:t>volumes</a:t>
            </a:r>
            <a:r>
              <a:rPr lang="it-IT" dirty="0"/>
              <a:t> (</a:t>
            </a:r>
            <a:r>
              <a:rPr lang="it-IT" dirty="0" err="1"/>
              <a:t>like</a:t>
            </a:r>
            <a:r>
              <a:rPr lang="it-IT" dirty="0"/>
              <a:t> NAS </a:t>
            </a:r>
            <a:r>
              <a:rPr lang="it-IT" dirty="0" err="1"/>
              <a:t>devices</a:t>
            </a:r>
            <a:r>
              <a:rPr lang="it-IT" dirty="0"/>
              <a:t>), big data </a:t>
            </a:r>
            <a:r>
              <a:rPr lang="it-IT" dirty="0" err="1"/>
              <a:t>analysis</a:t>
            </a:r>
            <a:r>
              <a:rPr lang="it-IT" dirty="0"/>
              <a:t>, and </a:t>
            </a:r>
            <a:r>
              <a:rPr lang="it-IT" dirty="0" err="1"/>
              <a:t>any</a:t>
            </a:r>
            <a:r>
              <a:rPr lang="it-IT" dirty="0"/>
              <a:t> </a:t>
            </a:r>
            <a:r>
              <a:rPr lang="it-IT" dirty="0" err="1"/>
              <a:t>scalable</a:t>
            </a:r>
            <a:r>
              <a:rPr lang="it-IT" dirty="0"/>
              <a:t> </a:t>
            </a:r>
            <a:r>
              <a:rPr lang="it-IT" dirty="0" err="1"/>
              <a:t>workload</a:t>
            </a:r>
            <a:r>
              <a:rPr lang="it-IT" dirty="0"/>
              <a:t> </a:t>
            </a:r>
            <a:r>
              <a:rPr lang="it-IT" dirty="0" err="1"/>
              <a:t>you</a:t>
            </a:r>
            <a:r>
              <a:rPr lang="it-IT" dirty="0"/>
              <a:t> can </a:t>
            </a:r>
            <a:r>
              <a:rPr lang="it-IT" dirty="0" err="1"/>
              <a:t>think</a:t>
            </a:r>
            <a:r>
              <a:rPr lang="it-IT" dirty="0"/>
              <a:t> of.</a:t>
            </a:r>
          </a:p>
          <a:p>
            <a:pPr fontAlgn="base"/>
            <a:endParaRPr lang="en-GB" dirty="0"/>
          </a:p>
        </p:txBody>
      </p:sp>
      <p:pic>
        <p:nvPicPr>
          <p:cNvPr id="5" name="Picture 4">
            <a:extLst>
              <a:ext uri="{FF2B5EF4-FFF2-40B4-BE49-F238E27FC236}">
                <a16:creationId xmlns:a16="http://schemas.microsoft.com/office/drawing/2014/main" id="{EF054DA3-6EE4-6C47-87C6-9F636D642CA6}"/>
              </a:ext>
            </a:extLst>
          </p:cNvPr>
          <p:cNvPicPr>
            <a:picLocks noChangeAspect="1"/>
          </p:cNvPicPr>
          <p:nvPr/>
        </p:nvPicPr>
        <p:blipFill>
          <a:blip r:embed="rId2"/>
          <a:stretch>
            <a:fillRect/>
          </a:stretch>
        </p:blipFill>
        <p:spPr>
          <a:xfrm>
            <a:off x="3479800" y="1475089"/>
            <a:ext cx="5232400" cy="1587500"/>
          </a:xfrm>
          <a:prstGeom prst="rect">
            <a:avLst/>
          </a:prstGeom>
        </p:spPr>
      </p:pic>
    </p:spTree>
    <p:extLst>
      <p:ext uri="{BB962C8B-B14F-4D97-AF65-F5344CB8AC3E}">
        <p14:creationId xmlns:p14="http://schemas.microsoft.com/office/powerpoint/2010/main" val="286001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GB" dirty="0"/>
              <a:t>AWS </a:t>
            </a:r>
            <a:r>
              <a:rPr lang="en-GB" dirty="0" err="1"/>
              <a:t>STorage</a:t>
            </a:r>
            <a:r>
              <a:rPr lang="en-GB" dirty="0"/>
              <a:t> – EFS</a:t>
            </a:r>
          </a:p>
        </p:txBody>
      </p:sp>
      <p:pic>
        <p:nvPicPr>
          <p:cNvPr id="5" name="Picture 4">
            <a:extLst>
              <a:ext uri="{FF2B5EF4-FFF2-40B4-BE49-F238E27FC236}">
                <a16:creationId xmlns:a16="http://schemas.microsoft.com/office/drawing/2014/main" id="{EF054DA3-6EE4-6C47-87C6-9F636D642CA6}"/>
              </a:ext>
            </a:extLst>
          </p:cNvPr>
          <p:cNvPicPr>
            <a:picLocks noChangeAspect="1"/>
          </p:cNvPicPr>
          <p:nvPr/>
        </p:nvPicPr>
        <p:blipFill>
          <a:blip r:embed="rId2"/>
          <a:stretch>
            <a:fillRect/>
          </a:stretch>
        </p:blipFill>
        <p:spPr>
          <a:xfrm>
            <a:off x="3479800" y="1475089"/>
            <a:ext cx="5232400" cy="1587500"/>
          </a:xfrm>
          <a:prstGeom prst="rect">
            <a:avLst/>
          </a:prstGeom>
        </p:spPr>
      </p:pic>
      <p:pic>
        <p:nvPicPr>
          <p:cNvPr id="8" name="Picture 7">
            <a:extLst>
              <a:ext uri="{FF2B5EF4-FFF2-40B4-BE49-F238E27FC236}">
                <a16:creationId xmlns:a16="http://schemas.microsoft.com/office/drawing/2014/main" id="{A5C8D2A1-B099-7340-8628-F1B42FB7136E}"/>
              </a:ext>
            </a:extLst>
          </p:cNvPr>
          <p:cNvPicPr>
            <a:picLocks noChangeAspect="1"/>
          </p:cNvPicPr>
          <p:nvPr/>
        </p:nvPicPr>
        <p:blipFill>
          <a:blip r:embed="rId3"/>
          <a:stretch>
            <a:fillRect/>
          </a:stretch>
        </p:blipFill>
        <p:spPr>
          <a:xfrm>
            <a:off x="603250" y="3443515"/>
            <a:ext cx="10985500" cy="3048000"/>
          </a:xfrm>
          <a:prstGeom prst="rect">
            <a:avLst/>
          </a:prstGeom>
        </p:spPr>
      </p:pic>
    </p:spTree>
    <p:extLst>
      <p:ext uri="{BB962C8B-B14F-4D97-AF65-F5344CB8AC3E}">
        <p14:creationId xmlns:p14="http://schemas.microsoft.com/office/powerpoint/2010/main" val="267216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926B-3931-8848-86E4-D4522EBDC884}"/>
              </a:ext>
            </a:extLst>
          </p:cNvPr>
          <p:cNvSpPr>
            <a:spLocks noGrp="1"/>
          </p:cNvSpPr>
          <p:nvPr>
            <p:ph type="title"/>
          </p:nvPr>
        </p:nvSpPr>
        <p:spPr>
          <a:xfrm>
            <a:off x="2274679" y="268006"/>
            <a:ext cx="7729728" cy="1188720"/>
          </a:xfrm>
        </p:spPr>
        <p:txBody>
          <a:bodyPr/>
          <a:lstStyle/>
          <a:p>
            <a:r>
              <a:rPr lang="en-AU"/>
              <a:t>Problem</a:t>
            </a:r>
          </a:p>
        </p:txBody>
      </p:sp>
      <p:sp>
        <p:nvSpPr>
          <p:cNvPr id="3" name="Content Placeholder 2">
            <a:extLst>
              <a:ext uri="{FF2B5EF4-FFF2-40B4-BE49-F238E27FC236}">
                <a16:creationId xmlns:a16="http://schemas.microsoft.com/office/drawing/2014/main" id="{BB5D687E-BCBF-F04B-88DA-F890D578B076}"/>
              </a:ext>
            </a:extLst>
          </p:cNvPr>
          <p:cNvSpPr>
            <a:spLocks noGrp="1"/>
          </p:cNvSpPr>
          <p:nvPr>
            <p:ph idx="1"/>
          </p:nvPr>
        </p:nvSpPr>
        <p:spPr>
          <a:xfrm>
            <a:off x="435428" y="1625600"/>
            <a:ext cx="10929258" cy="4949371"/>
          </a:xfrm>
        </p:spPr>
        <p:txBody>
          <a:bodyPr>
            <a:normAutofit/>
          </a:bodyPr>
          <a:lstStyle/>
          <a:p>
            <a:r>
              <a:rPr lang="en-AU" b="1" dirty="0"/>
              <a:t>Cost Analysis of Building Hadoop Clusters Using Cloud Technologies</a:t>
            </a:r>
          </a:p>
          <a:p>
            <a:r>
              <a:rPr lang="en-AU" dirty="0"/>
              <a:t>A programmatic ad-tech platform generates terabytes of data on a daily basis. To effectively process and leverage this data, we use big data tools like Hadoop for reporting and analytics. Our infrastructure is hosted in </a:t>
            </a:r>
            <a:r>
              <a:rPr lang="en-AU" dirty="0">
                <a:hlinkClick r:id="rId2"/>
              </a:rPr>
              <a:t>Amazon AWS</a:t>
            </a:r>
            <a:r>
              <a:rPr lang="en-AU" dirty="0"/>
              <a:t> across multiple locations globally.</a:t>
            </a:r>
          </a:p>
          <a:p>
            <a:pPr marL="0" indent="0">
              <a:buNone/>
            </a:pPr>
            <a:r>
              <a:rPr lang="en-AU" b="1" dirty="0"/>
              <a:t>Problem Definition</a:t>
            </a:r>
          </a:p>
          <a:p>
            <a:pPr marL="0" indent="0">
              <a:buNone/>
            </a:pPr>
            <a:r>
              <a:rPr lang="en-AU" dirty="0"/>
              <a:t>Build a Hadoop cluster that can be used to </a:t>
            </a:r>
            <a:r>
              <a:rPr lang="en-AU" dirty="0" err="1"/>
              <a:t>analyze</a:t>
            </a:r>
            <a:r>
              <a:rPr lang="en-AU" dirty="0"/>
              <a:t> hundreds of terabytes of data in the most efficient way possible. The work load will include a mix of hourly/daily scheduled jobs as well as ad-hoc queries for on spot data analysis (</a:t>
            </a:r>
            <a:r>
              <a:rPr lang="en-US" dirty="0"/>
              <a:t>100 TB of data in the cluster with 480 mappers and 160 reducers)</a:t>
            </a:r>
            <a:r>
              <a:rPr lang="en-AU" dirty="0"/>
              <a:t>.</a:t>
            </a:r>
          </a:p>
          <a:p>
            <a:r>
              <a:rPr lang="en-AU" dirty="0"/>
              <a:t>The two most important factors that govern setting up a Hadoop cluster are:</a:t>
            </a:r>
          </a:p>
          <a:p>
            <a:r>
              <a:rPr lang="en-AU" dirty="0"/>
              <a:t>Total HDFS cluster space required to store all data that needs to be </a:t>
            </a:r>
            <a:r>
              <a:rPr lang="en-AU" dirty="0" err="1"/>
              <a:t>analyzed</a:t>
            </a:r>
            <a:endParaRPr lang="en-AU" dirty="0"/>
          </a:p>
          <a:p>
            <a:r>
              <a:rPr lang="en-AU" dirty="0"/>
              <a:t>Adequate number of mappers and reducers configured to handle varying cluster workload</a:t>
            </a:r>
          </a:p>
          <a:p>
            <a:endParaRPr lang="en-AU" dirty="0"/>
          </a:p>
        </p:txBody>
      </p:sp>
    </p:spTree>
    <p:extLst>
      <p:ext uri="{BB962C8B-B14F-4D97-AF65-F5344CB8AC3E}">
        <p14:creationId xmlns:p14="http://schemas.microsoft.com/office/powerpoint/2010/main" val="312059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2998-673F-D54A-8998-B14106215603}"/>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972E4D4E-E9EC-9D4D-897E-342E2D36EEB8}"/>
              </a:ext>
            </a:extLst>
          </p:cNvPr>
          <p:cNvSpPr>
            <a:spLocks noGrp="1"/>
          </p:cNvSpPr>
          <p:nvPr>
            <p:ph idx="1"/>
          </p:nvPr>
        </p:nvSpPr>
        <p:spPr>
          <a:xfrm>
            <a:off x="653143" y="2638044"/>
            <a:ext cx="11234057" cy="3101983"/>
          </a:xfrm>
        </p:spPr>
        <p:txBody>
          <a:bodyPr/>
          <a:lstStyle/>
          <a:p>
            <a:pPr marL="742950" indent="-742950">
              <a:buFont typeface="+mj-lt"/>
              <a:buAutoNum type="arabicPeriod"/>
            </a:pPr>
            <a:r>
              <a:rPr lang="en-US" sz="3600" dirty="0"/>
              <a:t>Running static Hadoop cluster with EC2 instances in AWS</a:t>
            </a:r>
          </a:p>
          <a:p>
            <a:pPr marL="742950" indent="-742950">
              <a:buFont typeface="+mj-lt"/>
              <a:buAutoNum type="arabicPeriod"/>
            </a:pPr>
            <a:endParaRPr lang="en-US" sz="3600" dirty="0"/>
          </a:p>
          <a:p>
            <a:pPr marL="742950" indent="-742950">
              <a:buFont typeface="+mj-lt"/>
              <a:buAutoNum type="arabicPeriod"/>
            </a:pPr>
            <a:r>
              <a:rPr lang="en-US" sz="3600" dirty="0"/>
              <a:t>Elastic Map Reduce (EMR), EC2 and S3</a:t>
            </a:r>
          </a:p>
          <a:p>
            <a:endParaRPr lang="en-US" dirty="0"/>
          </a:p>
        </p:txBody>
      </p:sp>
    </p:spTree>
    <p:extLst>
      <p:ext uri="{BB962C8B-B14F-4D97-AF65-F5344CB8AC3E}">
        <p14:creationId xmlns:p14="http://schemas.microsoft.com/office/powerpoint/2010/main" val="67012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3970-56BF-CE42-9289-8EB4B004BFF1}"/>
              </a:ext>
            </a:extLst>
          </p:cNvPr>
          <p:cNvSpPr>
            <a:spLocks noGrp="1"/>
          </p:cNvSpPr>
          <p:nvPr>
            <p:ph type="title"/>
          </p:nvPr>
        </p:nvSpPr>
        <p:spPr>
          <a:xfrm>
            <a:off x="2231136" y="282520"/>
            <a:ext cx="7729728" cy="1188720"/>
          </a:xfrm>
        </p:spPr>
        <p:txBody>
          <a:bodyPr/>
          <a:lstStyle/>
          <a:p>
            <a:r>
              <a:rPr lang="en-US" dirty="0"/>
              <a:t>Solution 1</a:t>
            </a:r>
          </a:p>
        </p:txBody>
      </p:sp>
      <p:sp>
        <p:nvSpPr>
          <p:cNvPr id="3" name="Content Placeholder 2">
            <a:extLst>
              <a:ext uri="{FF2B5EF4-FFF2-40B4-BE49-F238E27FC236}">
                <a16:creationId xmlns:a16="http://schemas.microsoft.com/office/drawing/2014/main" id="{CCC5FDDB-C6FD-154F-A0C0-37408A856536}"/>
              </a:ext>
            </a:extLst>
          </p:cNvPr>
          <p:cNvSpPr>
            <a:spLocks noGrp="1"/>
          </p:cNvSpPr>
          <p:nvPr>
            <p:ph idx="1"/>
          </p:nvPr>
        </p:nvSpPr>
        <p:spPr>
          <a:xfrm>
            <a:off x="242679" y="1625600"/>
            <a:ext cx="11513892" cy="5123543"/>
          </a:xfrm>
        </p:spPr>
        <p:txBody>
          <a:bodyPr>
            <a:normAutofit fontScale="92500"/>
          </a:bodyPr>
          <a:lstStyle/>
          <a:p>
            <a:r>
              <a:rPr lang="en-US" sz="2400" dirty="0"/>
              <a:t>In a static Hadoop cluster, data that needs to be crunched has to be stored in HDFS. For the sample problem statement, let’s assume that we need to build a Hadoop cluster which can store 100 TB of data in the cluster (480 mappers, 160 reducers). </a:t>
            </a:r>
          </a:p>
          <a:p>
            <a:r>
              <a:rPr lang="en-US" sz="2400" dirty="0"/>
              <a:t>HDFS storage required = Data to be stored * Replication Factor / Recommended HDFS utilization %</a:t>
            </a:r>
          </a:p>
          <a:p>
            <a:r>
              <a:rPr lang="en-US" sz="2400" dirty="0"/>
              <a:t>Replication Factor: Hadoop framework was built to take care of machine failures by replicating data over several machines. Generally, it is recommended that 3 copies of data should be stored in 3 different machines, so if one machine fails, other machines can provide the data.</a:t>
            </a:r>
          </a:p>
          <a:p>
            <a:r>
              <a:rPr lang="en-US" sz="2400" dirty="0"/>
              <a:t>HDFS utilization %:  While processing data on Hadoop framework, we run jobs which generate some transient and output data which needs to be stored in HDFS as well. Hence, it is recommended that at any given time, HDFS space utilized should not be more than 60%.</a:t>
            </a:r>
          </a:p>
          <a:p>
            <a:r>
              <a:rPr lang="en-US" sz="2400" dirty="0"/>
              <a:t>For someone having a 100TB data usage, cost of static Hadoop cluster will come out to be ~$78,000 </a:t>
            </a:r>
            <a:endParaRPr lang="en-US" dirty="0"/>
          </a:p>
        </p:txBody>
      </p:sp>
    </p:spTree>
    <p:extLst>
      <p:ext uri="{BB962C8B-B14F-4D97-AF65-F5344CB8AC3E}">
        <p14:creationId xmlns:p14="http://schemas.microsoft.com/office/powerpoint/2010/main" val="398822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B332-3BB1-7740-A10B-3E07C2BF37B3}"/>
              </a:ext>
            </a:extLst>
          </p:cNvPr>
          <p:cNvSpPr>
            <a:spLocks noGrp="1"/>
          </p:cNvSpPr>
          <p:nvPr>
            <p:ph type="title"/>
          </p:nvPr>
        </p:nvSpPr>
        <p:spPr/>
        <p:txBody>
          <a:bodyPr/>
          <a:lstStyle/>
          <a:p>
            <a:r>
              <a:rPr lang="en-US" dirty="0"/>
              <a:t>Solution 1 COST (IRELAND)</a:t>
            </a:r>
          </a:p>
        </p:txBody>
      </p:sp>
      <p:sp>
        <p:nvSpPr>
          <p:cNvPr id="3" name="Content Placeholder 2">
            <a:extLst>
              <a:ext uri="{FF2B5EF4-FFF2-40B4-BE49-F238E27FC236}">
                <a16:creationId xmlns:a16="http://schemas.microsoft.com/office/drawing/2014/main" id="{8C780CA6-F140-0E49-835B-77946743518A}"/>
              </a:ext>
            </a:extLst>
          </p:cNvPr>
          <p:cNvSpPr>
            <a:spLocks noGrp="1"/>
          </p:cNvSpPr>
          <p:nvPr>
            <p:ph idx="1"/>
          </p:nvPr>
        </p:nvSpPr>
        <p:spPr>
          <a:xfrm>
            <a:off x="638629" y="2609016"/>
            <a:ext cx="11088914" cy="3922413"/>
          </a:xfrm>
        </p:spPr>
        <p:txBody>
          <a:bodyPr>
            <a:normAutofit fontScale="92500" lnSpcReduction="20000"/>
          </a:bodyPr>
          <a:lstStyle/>
          <a:p>
            <a:pPr marL="0" indent="0">
              <a:buNone/>
            </a:pPr>
            <a:r>
              <a:rPr lang="en-US" dirty="0"/>
              <a:t>http://calculator.s3.amazonaws.com/</a:t>
            </a:r>
            <a:r>
              <a:rPr lang="en-US" dirty="0" err="1"/>
              <a:t>index.html</a:t>
            </a:r>
            <a:endParaRPr lang="en-US" b="1" dirty="0"/>
          </a:p>
          <a:p>
            <a:pPr marL="0" indent="0">
              <a:buNone/>
            </a:pPr>
            <a:r>
              <a:rPr lang="en-US" b="1" dirty="0"/>
              <a:t>STORAGE</a:t>
            </a:r>
          </a:p>
          <a:p>
            <a:r>
              <a:rPr lang="en-US" dirty="0"/>
              <a:t>We use EC2 instances as storage</a:t>
            </a:r>
          </a:p>
          <a:p>
            <a:pPr lvl="1"/>
            <a:r>
              <a:rPr lang="en-US" dirty="0"/>
              <a:t>Using m1.xlarge -&gt; cost 0.379€/h</a:t>
            </a:r>
          </a:p>
          <a:p>
            <a:pPr lvl="1"/>
            <a:r>
              <a:rPr lang="en-US" dirty="0"/>
              <a:t>m1.xlarge has 1.6TB of HD</a:t>
            </a:r>
          </a:p>
          <a:p>
            <a:pPr lvl="1"/>
            <a:r>
              <a:rPr lang="en-US" dirty="0"/>
              <a:t>HDFS storage required= 100 *3 /0.6 = 500T   -&gt; 500/1.6= 312VM</a:t>
            </a:r>
          </a:p>
          <a:p>
            <a:pPr lvl="1"/>
            <a:r>
              <a:rPr lang="en-US" dirty="0"/>
              <a:t>Total Cost= 0.379*24*30*312=85k €</a:t>
            </a:r>
          </a:p>
          <a:p>
            <a:pPr marL="0" indent="0">
              <a:buNone/>
            </a:pPr>
            <a:r>
              <a:rPr lang="en-US" b="1" dirty="0"/>
              <a:t>COMPUTE</a:t>
            </a:r>
          </a:p>
          <a:p>
            <a:r>
              <a:rPr lang="en-US" dirty="0"/>
              <a:t>Storage nodes can be used ad computational node:</a:t>
            </a:r>
          </a:p>
          <a:p>
            <a:pPr lvl="1"/>
            <a:r>
              <a:rPr lang="it-IT" dirty="0" err="1"/>
              <a:t>eight</a:t>
            </a:r>
            <a:r>
              <a:rPr lang="it-IT" dirty="0"/>
              <a:t> </a:t>
            </a:r>
            <a:r>
              <a:rPr lang="it-IT" dirty="0" err="1"/>
              <a:t>mappers</a:t>
            </a:r>
            <a:r>
              <a:rPr lang="it-IT" dirty="0"/>
              <a:t> per </a:t>
            </a:r>
            <a:r>
              <a:rPr lang="it-IT" dirty="0" err="1"/>
              <a:t>node</a:t>
            </a:r>
            <a:r>
              <a:rPr lang="it-IT" dirty="0"/>
              <a:t>  (m1.xlarge) -&gt; 312*8= 2496 Fair </a:t>
            </a:r>
            <a:r>
              <a:rPr lang="it-IT" dirty="0" err="1"/>
              <a:t>enough</a:t>
            </a:r>
            <a:endParaRPr lang="it-IT" dirty="0"/>
          </a:p>
          <a:p>
            <a:pPr lvl="1"/>
            <a:r>
              <a:rPr lang="it-IT" dirty="0"/>
              <a:t>Three </a:t>
            </a:r>
            <a:r>
              <a:rPr lang="it-IT" dirty="0" err="1"/>
              <a:t>reducers</a:t>
            </a:r>
            <a:r>
              <a:rPr lang="it-IT" dirty="0"/>
              <a:t> per </a:t>
            </a:r>
            <a:r>
              <a:rPr lang="it-IT" dirty="0" err="1"/>
              <a:t>node</a:t>
            </a:r>
            <a:r>
              <a:rPr lang="it-IT" dirty="0"/>
              <a:t> (m1.xlarge) -&gt; 312*3=</a:t>
            </a:r>
            <a:r>
              <a:rPr lang="en-US" dirty="0"/>
              <a:t> 932 Fair enough</a:t>
            </a:r>
          </a:p>
          <a:p>
            <a:pPr lvl="1"/>
            <a:r>
              <a:rPr lang="en-US" dirty="0"/>
              <a:t>Total Cost 0</a:t>
            </a:r>
          </a:p>
        </p:txBody>
      </p:sp>
    </p:spTree>
    <p:extLst>
      <p:ext uri="{BB962C8B-B14F-4D97-AF65-F5344CB8AC3E}">
        <p14:creationId xmlns:p14="http://schemas.microsoft.com/office/powerpoint/2010/main" val="1068056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3970-56BF-CE42-9289-8EB4B004BFF1}"/>
              </a:ext>
            </a:extLst>
          </p:cNvPr>
          <p:cNvSpPr>
            <a:spLocks noGrp="1"/>
          </p:cNvSpPr>
          <p:nvPr>
            <p:ph type="title"/>
          </p:nvPr>
        </p:nvSpPr>
        <p:spPr>
          <a:xfrm>
            <a:off x="2231136" y="282520"/>
            <a:ext cx="7729728" cy="1188720"/>
          </a:xfrm>
        </p:spPr>
        <p:txBody>
          <a:bodyPr/>
          <a:lstStyle/>
          <a:p>
            <a:r>
              <a:rPr lang="en-US" dirty="0"/>
              <a:t>Solution 1I</a:t>
            </a:r>
          </a:p>
        </p:txBody>
      </p:sp>
      <p:sp>
        <p:nvSpPr>
          <p:cNvPr id="3" name="Content Placeholder 2">
            <a:extLst>
              <a:ext uri="{FF2B5EF4-FFF2-40B4-BE49-F238E27FC236}">
                <a16:creationId xmlns:a16="http://schemas.microsoft.com/office/drawing/2014/main" id="{CCC5FDDB-C6FD-154F-A0C0-37408A856536}"/>
              </a:ext>
            </a:extLst>
          </p:cNvPr>
          <p:cNvSpPr>
            <a:spLocks noGrp="1"/>
          </p:cNvSpPr>
          <p:nvPr>
            <p:ph idx="1"/>
          </p:nvPr>
        </p:nvSpPr>
        <p:spPr>
          <a:xfrm>
            <a:off x="242679" y="1625600"/>
            <a:ext cx="11513892" cy="5123543"/>
          </a:xfrm>
        </p:spPr>
        <p:txBody>
          <a:bodyPr>
            <a:normAutofit/>
          </a:bodyPr>
          <a:lstStyle/>
          <a:p>
            <a:r>
              <a:rPr lang="it-IT" sz="2400" dirty="0"/>
              <a:t>S3 </a:t>
            </a:r>
            <a:r>
              <a:rPr lang="it-IT" sz="2400" dirty="0" err="1"/>
              <a:t>is</a:t>
            </a:r>
            <a:r>
              <a:rPr lang="it-IT" sz="2400" dirty="0"/>
              <a:t> the HDFS </a:t>
            </a:r>
            <a:r>
              <a:rPr lang="it-IT" sz="2400" dirty="0" err="1"/>
              <a:t>equivalent</a:t>
            </a:r>
            <a:r>
              <a:rPr lang="it-IT" sz="2400" dirty="0"/>
              <a:t> in EMR. </a:t>
            </a:r>
            <a:r>
              <a:rPr lang="it-IT" sz="2400" dirty="0" err="1"/>
              <a:t>Basically</a:t>
            </a:r>
            <a:r>
              <a:rPr lang="it-IT" sz="2400" dirty="0"/>
              <a:t> in </a:t>
            </a:r>
            <a:r>
              <a:rPr lang="it-IT" sz="2400" dirty="0" err="1"/>
              <a:t>this</a:t>
            </a:r>
            <a:r>
              <a:rPr lang="it-IT" sz="2400" dirty="0"/>
              <a:t> case, </a:t>
            </a:r>
            <a:r>
              <a:rPr lang="it-IT" sz="2400" dirty="0" err="1"/>
              <a:t>you</a:t>
            </a:r>
            <a:r>
              <a:rPr lang="it-IT" sz="2400" dirty="0"/>
              <a:t> </a:t>
            </a:r>
            <a:r>
              <a:rPr lang="it-IT" sz="2400" dirty="0" err="1"/>
              <a:t>form</a:t>
            </a:r>
            <a:r>
              <a:rPr lang="it-IT" sz="2400" dirty="0"/>
              <a:t> a cluster </a:t>
            </a:r>
            <a:r>
              <a:rPr lang="it-IT" sz="2400" dirty="0" err="1"/>
              <a:t>using</a:t>
            </a:r>
            <a:r>
              <a:rPr lang="it-IT" sz="2400" dirty="0"/>
              <a:t> EC2 </a:t>
            </a:r>
            <a:r>
              <a:rPr lang="it-IT" sz="2400" dirty="0" err="1"/>
              <a:t>instances</a:t>
            </a:r>
            <a:r>
              <a:rPr lang="it-IT" sz="2400" dirty="0"/>
              <a:t>. </a:t>
            </a:r>
            <a:r>
              <a:rPr lang="it-IT" sz="2400" dirty="0" err="1"/>
              <a:t>Whenever</a:t>
            </a:r>
            <a:r>
              <a:rPr lang="it-IT" sz="2400" dirty="0"/>
              <a:t> a job </a:t>
            </a:r>
            <a:r>
              <a:rPr lang="it-IT" sz="2400" dirty="0" err="1"/>
              <a:t>is</a:t>
            </a:r>
            <a:r>
              <a:rPr lang="it-IT" sz="2400" dirty="0"/>
              <a:t> </a:t>
            </a:r>
            <a:r>
              <a:rPr lang="it-IT" sz="2400" dirty="0" err="1"/>
              <a:t>executed</a:t>
            </a:r>
            <a:r>
              <a:rPr lang="it-IT" sz="2400" dirty="0"/>
              <a:t>, data </a:t>
            </a:r>
            <a:r>
              <a:rPr lang="it-IT" sz="2400" dirty="0" err="1"/>
              <a:t>is</a:t>
            </a:r>
            <a:r>
              <a:rPr lang="it-IT" sz="2400" dirty="0"/>
              <a:t> </a:t>
            </a:r>
            <a:r>
              <a:rPr lang="it-IT" sz="2400" dirty="0" err="1"/>
              <a:t>copied</a:t>
            </a:r>
            <a:r>
              <a:rPr lang="it-IT" sz="2400" dirty="0"/>
              <a:t> from S3 to HDFS of the cluster. </a:t>
            </a:r>
            <a:r>
              <a:rPr lang="it-IT" sz="2400" dirty="0" err="1"/>
              <a:t>There</a:t>
            </a:r>
            <a:r>
              <a:rPr lang="it-IT" sz="2400" dirty="0"/>
              <a:t> </a:t>
            </a:r>
            <a:r>
              <a:rPr lang="it-IT" sz="2400" dirty="0" err="1"/>
              <a:t>is</a:t>
            </a:r>
            <a:r>
              <a:rPr lang="it-IT" sz="2400" dirty="0"/>
              <a:t> an </a:t>
            </a:r>
            <a:r>
              <a:rPr lang="it-IT" sz="2400" dirty="0" err="1"/>
              <a:t>abstraction</a:t>
            </a:r>
            <a:r>
              <a:rPr lang="it-IT" sz="2400" dirty="0"/>
              <a:t> </a:t>
            </a:r>
            <a:r>
              <a:rPr lang="it-IT" sz="2400" dirty="0" err="1"/>
              <a:t>layer</a:t>
            </a:r>
            <a:r>
              <a:rPr lang="it-IT" sz="2400" dirty="0"/>
              <a:t> </a:t>
            </a:r>
            <a:r>
              <a:rPr lang="it-IT" sz="2400" dirty="0" err="1"/>
              <a:t>involved</a:t>
            </a:r>
            <a:r>
              <a:rPr lang="it-IT" sz="2400" dirty="0"/>
              <a:t> and the </a:t>
            </a:r>
            <a:r>
              <a:rPr lang="it-IT" sz="2400" dirty="0" err="1"/>
              <a:t>user</a:t>
            </a:r>
            <a:r>
              <a:rPr lang="it-IT" sz="2400" dirty="0"/>
              <a:t> </a:t>
            </a:r>
            <a:r>
              <a:rPr lang="it-IT" sz="2400" dirty="0" err="1"/>
              <a:t>need</a:t>
            </a:r>
            <a:r>
              <a:rPr lang="it-IT" sz="2400" dirty="0"/>
              <a:t> </a:t>
            </a:r>
            <a:r>
              <a:rPr lang="it-IT" sz="2400" dirty="0" err="1"/>
              <a:t>not</a:t>
            </a:r>
            <a:r>
              <a:rPr lang="it-IT" sz="2400" dirty="0"/>
              <a:t> </a:t>
            </a:r>
            <a:r>
              <a:rPr lang="it-IT" sz="2400" dirty="0" err="1"/>
              <a:t>bother</a:t>
            </a:r>
            <a:r>
              <a:rPr lang="it-IT" sz="2400" dirty="0"/>
              <a:t> </a:t>
            </a:r>
            <a:r>
              <a:rPr lang="it-IT" sz="2400" dirty="0" err="1"/>
              <a:t>about</a:t>
            </a:r>
            <a:r>
              <a:rPr lang="it-IT" sz="2400" dirty="0"/>
              <a:t> S3 </a:t>
            </a:r>
            <a:r>
              <a:rPr lang="it-IT" sz="2400" dirty="0" err="1"/>
              <a:t>intricacies</a:t>
            </a:r>
            <a:r>
              <a:rPr lang="it-IT" sz="2400" dirty="0"/>
              <a:t>; EMR take </a:t>
            </a:r>
            <a:r>
              <a:rPr lang="it-IT" sz="2400" dirty="0" err="1"/>
              <a:t>cares</a:t>
            </a:r>
            <a:r>
              <a:rPr lang="it-IT" sz="2400" dirty="0"/>
              <a:t> of </a:t>
            </a:r>
            <a:r>
              <a:rPr lang="it-IT" sz="2400" dirty="0" err="1"/>
              <a:t>this</a:t>
            </a:r>
            <a:r>
              <a:rPr lang="it-IT" sz="2400" dirty="0"/>
              <a:t> </a:t>
            </a:r>
            <a:r>
              <a:rPr lang="it-IT" sz="2400" dirty="0" err="1"/>
              <a:t>internally</a:t>
            </a:r>
            <a:r>
              <a:rPr lang="it-IT" sz="2400" dirty="0"/>
              <a:t>. EMR cluster can be </a:t>
            </a:r>
            <a:r>
              <a:rPr lang="it-IT" sz="2400" dirty="0" err="1"/>
              <a:t>scaled</a:t>
            </a:r>
            <a:r>
              <a:rPr lang="it-IT" sz="2400" dirty="0"/>
              <a:t> up or down </a:t>
            </a:r>
            <a:r>
              <a:rPr lang="it-IT" sz="2400" b="1" i="1" dirty="0" err="1"/>
              <a:t>manually</a:t>
            </a:r>
            <a:r>
              <a:rPr lang="it-IT" sz="2400" dirty="0"/>
              <a:t> </a:t>
            </a:r>
            <a:r>
              <a:rPr lang="it-IT" sz="2400" dirty="0" err="1"/>
              <a:t>either</a:t>
            </a:r>
            <a:r>
              <a:rPr lang="it-IT" sz="2400" dirty="0"/>
              <a:t> by click of a </a:t>
            </a:r>
            <a:r>
              <a:rPr lang="it-IT" sz="2400" dirty="0" err="1"/>
              <a:t>button</a:t>
            </a:r>
            <a:r>
              <a:rPr lang="it-IT" sz="2400" dirty="0"/>
              <a:t> or by </a:t>
            </a:r>
            <a:r>
              <a:rPr lang="it-IT" sz="2400" dirty="0" err="1"/>
              <a:t>calling</a:t>
            </a:r>
            <a:r>
              <a:rPr lang="it-IT" sz="2400" dirty="0"/>
              <a:t> AWS API. Using S3 </a:t>
            </a:r>
            <a:r>
              <a:rPr lang="it-IT" sz="2400" dirty="0" err="1"/>
              <a:t>as</a:t>
            </a:r>
            <a:r>
              <a:rPr lang="it-IT" sz="2400" dirty="0"/>
              <a:t> </a:t>
            </a:r>
            <a:r>
              <a:rPr lang="it-IT" sz="2400" dirty="0" err="1"/>
              <a:t>storage</a:t>
            </a:r>
            <a:r>
              <a:rPr lang="it-IT" sz="2400" dirty="0"/>
              <a:t> </a:t>
            </a:r>
            <a:r>
              <a:rPr lang="it-IT" sz="2400" dirty="0" err="1"/>
              <a:t>instead</a:t>
            </a:r>
            <a:r>
              <a:rPr lang="it-IT" sz="2400" dirty="0"/>
              <a:t> of HDFS </a:t>
            </a:r>
            <a:r>
              <a:rPr lang="it-IT" sz="2400" b="1" i="1" dirty="0" err="1"/>
              <a:t>has</a:t>
            </a:r>
            <a:r>
              <a:rPr lang="it-IT" sz="2400" b="1" i="1" dirty="0"/>
              <a:t> </a:t>
            </a:r>
            <a:r>
              <a:rPr lang="it-IT" sz="2400" b="1" i="1" dirty="0" err="1"/>
              <a:t>huge</a:t>
            </a:r>
            <a:r>
              <a:rPr lang="it-IT" sz="2400" b="1" i="1" dirty="0"/>
              <a:t> </a:t>
            </a:r>
            <a:r>
              <a:rPr lang="it-IT" sz="2400" b="1" i="1" dirty="0" err="1"/>
              <a:t>cost</a:t>
            </a:r>
            <a:r>
              <a:rPr lang="it-IT" sz="2400" b="1" i="1" dirty="0"/>
              <a:t> </a:t>
            </a:r>
            <a:r>
              <a:rPr lang="it-IT" sz="2400" b="1" i="1" dirty="0" err="1"/>
              <a:t>implications</a:t>
            </a:r>
            <a:r>
              <a:rPr lang="it-IT" sz="2400" dirty="0" err="1"/>
              <a:t>since</a:t>
            </a:r>
            <a:r>
              <a:rPr lang="it-IT" sz="2400" dirty="0"/>
              <a:t> S3 </a:t>
            </a:r>
            <a:r>
              <a:rPr lang="it-IT" sz="2400" dirty="0" err="1"/>
              <a:t>storage</a:t>
            </a:r>
            <a:r>
              <a:rPr lang="it-IT" sz="2400" dirty="0"/>
              <a:t> </a:t>
            </a:r>
            <a:r>
              <a:rPr lang="it-IT" sz="2400" dirty="0" err="1"/>
              <a:t>is</a:t>
            </a:r>
            <a:r>
              <a:rPr lang="it-IT" sz="2400" dirty="0"/>
              <a:t> </a:t>
            </a:r>
            <a:r>
              <a:rPr lang="it-IT" sz="2400" dirty="0" err="1"/>
              <a:t>cheaper</a:t>
            </a:r>
            <a:r>
              <a:rPr lang="it-IT" sz="2400" dirty="0"/>
              <a:t>.  </a:t>
            </a:r>
            <a:r>
              <a:rPr lang="it-IT" sz="2400" dirty="0" err="1"/>
              <a:t>Since</a:t>
            </a:r>
            <a:r>
              <a:rPr lang="it-IT" sz="2400" dirty="0"/>
              <a:t> S3 </a:t>
            </a:r>
            <a:r>
              <a:rPr lang="it-IT" sz="2400" dirty="0" err="1"/>
              <a:t>guarantees</a:t>
            </a:r>
            <a:r>
              <a:rPr lang="it-IT" sz="2400" dirty="0"/>
              <a:t> 99.99% </a:t>
            </a:r>
            <a:r>
              <a:rPr lang="it-IT" sz="2400" dirty="0" err="1"/>
              <a:t>availability</a:t>
            </a:r>
            <a:r>
              <a:rPr lang="it-IT" sz="2400" dirty="0"/>
              <a:t>, </a:t>
            </a:r>
            <a:r>
              <a:rPr lang="it-IT" sz="2400" dirty="0" err="1"/>
              <a:t>there</a:t>
            </a:r>
            <a:r>
              <a:rPr lang="it-IT" sz="2400" dirty="0"/>
              <a:t> </a:t>
            </a:r>
            <a:r>
              <a:rPr lang="it-IT" sz="2400" dirty="0" err="1"/>
              <a:t>is</a:t>
            </a:r>
            <a:r>
              <a:rPr lang="it-IT" sz="2400" dirty="0"/>
              <a:t> no </a:t>
            </a:r>
            <a:r>
              <a:rPr lang="it-IT" sz="2400" dirty="0" err="1"/>
              <a:t>need</a:t>
            </a:r>
            <a:r>
              <a:rPr lang="it-IT" sz="2400" dirty="0"/>
              <a:t> to replicate data </a:t>
            </a:r>
            <a:r>
              <a:rPr lang="it-IT" sz="2400" dirty="0" err="1"/>
              <a:t>as</a:t>
            </a:r>
            <a:r>
              <a:rPr lang="it-IT" sz="2400" dirty="0"/>
              <a:t> </a:t>
            </a:r>
            <a:r>
              <a:rPr lang="it-IT" sz="2400" dirty="0" err="1"/>
              <a:t>well</a:t>
            </a:r>
            <a:r>
              <a:rPr lang="it-IT" sz="2400" dirty="0"/>
              <a:t>. </a:t>
            </a:r>
            <a:r>
              <a:rPr lang="it-IT" sz="2400" dirty="0" err="1"/>
              <a:t>However</a:t>
            </a:r>
            <a:r>
              <a:rPr lang="it-IT" sz="2400" dirty="0"/>
              <a:t> in EMR, </a:t>
            </a:r>
            <a:r>
              <a:rPr lang="it-IT" sz="2400" dirty="0" err="1"/>
              <a:t>one</a:t>
            </a:r>
            <a:r>
              <a:rPr lang="it-IT" sz="2400" dirty="0"/>
              <a:t> </a:t>
            </a:r>
            <a:r>
              <a:rPr lang="it-IT" sz="2400" dirty="0" err="1"/>
              <a:t>has</a:t>
            </a:r>
            <a:r>
              <a:rPr lang="it-IT" sz="2400" dirty="0"/>
              <a:t> to </a:t>
            </a:r>
            <a:r>
              <a:rPr lang="it-IT" sz="2400" dirty="0" err="1"/>
              <a:t>pay</a:t>
            </a:r>
            <a:r>
              <a:rPr lang="it-IT" sz="2400" dirty="0"/>
              <a:t> processing/</a:t>
            </a:r>
            <a:r>
              <a:rPr lang="it-IT" sz="2400" dirty="0" err="1"/>
              <a:t>computational</a:t>
            </a:r>
            <a:r>
              <a:rPr lang="it-IT" sz="2400" dirty="0"/>
              <a:t> </a:t>
            </a:r>
            <a:r>
              <a:rPr lang="it-IT" sz="2400" dirty="0" err="1"/>
              <a:t>cost</a:t>
            </a:r>
            <a:r>
              <a:rPr lang="it-IT" sz="2400" dirty="0"/>
              <a:t> </a:t>
            </a:r>
            <a:r>
              <a:rPr lang="it-IT" sz="2400" dirty="0" err="1"/>
              <a:t>separately</a:t>
            </a:r>
            <a:r>
              <a:rPr lang="it-IT" sz="2400" dirty="0"/>
              <a:t>.</a:t>
            </a:r>
          </a:p>
        </p:txBody>
      </p:sp>
    </p:spTree>
    <p:extLst>
      <p:ext uri="{BB962C8B-B14F-4D97-AF65-F5344CB8AC3E}">
        <p14:creationId xmlns:p14="http://schemas.microsoft.com/office/powerpoint/2010/main" val="326196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B332-3BB1-7740-A10B-3E07C2BF37B3}"/>
              </a:ext>
            </a:extLst>
          </p:cNvPr>
          <p:cNvSpPr>
            <a:spLocks noGrp="1"/>
          </p:cNvSpPr>
          <p:nvPr>
            <p:ph type="title"/>
          </p:nvPr>
        </p:nvSpPr>
        <p:spPr/>
        <p:txBody>
          <a:bodyPr/>
          <a:lstStyle/>
          <a:p>
            <a:r>
              <a:rPr lang="en-US" dirty="0"/>
              <a:t>Solution 1I COST (IRELAND)</a:t>
            </a:r>
          </a:p>
        </p:txBody>
      </p:sp>
      <p:sp>
        <p:nvSpPr>
          <p:cNvPr id="3" name="Content Placeholder 2">
            <a:extLst>
              <a:ext uri="{FF2B5EF4-FFF2-40B4-BE49-F238E27FC236}">
                <a16:creationId xmlns:a16="http://schemas.microsoft.com/office/drawing/2014/main" id="{8C780CA6-F140-0E49-835B-77946743518A}"/>
              </a:ext>
            </a:extLst>
          </p:cNvPr>
          <p:cNvSpPr>
            <a:spLocks noGrp="1"/>
          </p:cNvSpPr>
          <p:nvPr>
            <p:ph idx="1"/>
          </p:nvPr>
        </p:nvSpPr>
        <p:spPr>
          <a:xfrm>
            <a:off x="638629" y="2609016"/>
            <a:ext cx="11088914" cy="3922413"/>
          </a:xfrm>
        </p:spPr>
        <p:txBody>
          <a:bodyPr>
            <a:normAutofit/>
          </a:bodyPr>
          <a:lstStyle/>
          <a:p>
            <a:pPr marL="0" indent="0">
              <a:buNone/>
            </a:pPr>
            <a:r>
              <a:rPr lang="en-GB" dirty="0"/>
              <a:t>http://calculator.s3.amazonaws.com/</a:t>
            </a:r>
            <a:r>
              <a:rPr lang="en-GB" dirty="0" err="1"/>
              <a:t>index.html</a:t>
            </a:r>
            <a:endParaRPr lang="en-GB" b="1" dirty="0"/>
          </a:p>
          <a:p>
            <a:pPr marL="0" indent="0">
              <a:buNone/>
            </a:pPr>
            <a:r>
              <a:rPr lang="en-GB" b="1" dirty="0"/>
              <a:t>STORAGE</a:t>
            </a:r>
          </a:p>
          <a:p>
            <a:r>
              <a:rPr lang="en-GB" dirty="0"/>
              <a:t>We use S3 as storage</a:t>
            </a:r>
          </a:p>
          <a:p>
            <a:pPr lvl="1"/>
            <a:r>
              <a:rPr lang="en-GB" dirty="0"/>
              <a:t>100TB Storage -&gt;</a:t>
            </a:r>
          </a:p>
          <a:p>
            <a:pPr lvl="1"/>
            <a:r>
              <a:rPr lang="en-GB" dirty="0"/>
              <a:t>We won’t drill down into transfer cost</a:t>
            </a:r>
          </a:p>
          <a:p>
            <a:pPr marL="0" indent="0">
              <a:buNone/>
            </a:pPr>
            <a:r>
              <a:rPr lang="en-GB" b="1" dirty="0"/>
              <a:t>COMPUTE</a:t>
            </a:r>
          </a:p>
          <a:p>
            <a:r>
              <a:rPr lang="en-GB" dirty="0"/>
              <a:t>We use EMR+EC2 for computational purpose (we need 640ma:</a:t>
            </a:r>
          </a:p>
          <a:p>
            <a:pPr lvl="1"/>
            <a:r>
              <a:rPr lang="en-GB" dirty="0"/>
              <a:t>eight mappers per node  (m1.xlarge) -&gt; 480/8= </a:t>
            </a:r>
            <a:r>
              <a:rPr lang="en-GB" b="1" dirty="0"/>
              <a:t>60</a:t>
            </a:r>
          </a:p>
          <a:p>
            <a:pPr lvl="1"/>
            <a:r>
              <a:rPr lang="en-GB" dirty="0"/>
              <a:t>three reducer per node (m1.xlarge) -&gt; 160/3= 53</a:t>
            </a:r>
          </a:p>
          <a:p>
            <a:pPr lvl="1"/>
            <a:r>
              <a:rPr lang="en-GB" dirty="0"/>
              <a:t>Total Cost=&gt;2,5k</a:t>
            </a:r>
          </a:p>
        </p:txBody>
      </p:sp>
    </p:spTree>
    <p:extLst>
      <p:ext uri="{BB962C8B-B14F-4D97-AF65-F5344CB8AC3E}">
        <p14:creationId xmlns:p14="http://schemas.microsoft.com/office/powerpoint/2010/main" val="201124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B8F-2247-F842-8B26-EE589742010A}"/>
              </a:ext>
            </a:extLst>
          </p:cNvPr>
          <p:cNvSpPr>
            <a:spLocks noGrp="1"/>
          </p:cNvSpPr>
          <p:nvPr>
            <p:ph type="title"/>
          </p:nvPr>
        </p:nvSpPr>
        <p:spPr/>
        <p:txBody>
          <a:bodyPr/>
          <a:lstStyle/>
          <a:p>
            <a:r>
              <a:rPr lang="en-US" dirty="0" err="1"/>
              <a:t>HomeWOrK</a:t>
            </a:r>
            <a:endParaRPr lang="en-US" dirty="0"/>
          </a:p>
        </p:txBody>
      </p:sp>
      <p:sp>
        <p:nvSpPr>
          <p:cNvPr id="3" name="Content Placeholder 2">
            <a:extLst>
              <a:ext uri="{FF2B5EF4-FFF2-40B4-BE49-F238E27FC236}">
                <a16:creationId xmlns:a16="http://schemas.microsoft.com/office/drawing/2014/main" id="{084074F2-876C-0E49-BA35-12E6AAE3D0EF}"/>
              </a:ext>
            </a:extLst>
          </p:cNvPr>
          <p:cNvSpPr>
            <a:spLocks noGrp="1"/>
          </p:cNvSpPr>
          <p:nvPr>
            <p:ph idx="1"/>
          </p:nvPr>
        </p:nvSpPr>
        <p:spPr/>
        <p:txBody>
          <a:bodyPr/>
          <a:lstStyle/>
          <a:p>
            <a:r>
              <a:rPr lang="en-US" dirty="0"/>
              <a:t>Which is the cost using just the number of machine we need and EBS? It may be helpful to use different size machine.</a:t>
            </a:r>
          </a:p>
        </p:txBody>
      </p:sp>
    </p:spTree>
    <p:extLst>
      <p:ext uri="{BB962C8B-B14F-4D97-AF65-F5344CB8AC3E}">
        <p14:creationId xmlns:p14="http://schemas.microsoft.com/office/powerpoint/2010/main" val="263922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0FD0-9006-ED42-A971-9DBA6DB2BD1A}"/>
              </a:ext>
            </a:extLst>
          </p:cNvPr>
          <p:cNvSpPr>
            <a:spLocks noGrp="1"/>
          </p:cNvSpPr>
          <p:nvPr>
            <p:ph type="title"/>
          </p:nvPr>
        </p:nvSpPr>
        <p:spPr/>
        <p:txBody>
          <a:bodyPr/>
          <a:lstStyle/>
          <a:p>
            <a:r>
              <a:rPr lang="en-GB"/>
              <a:t>AWS e i servizi BIG DATA</a:t>
            </a:r>
          </a:p>
        </p:txBody>
      </p:sp>
      <p:sp>
        <p:nvSpPr>
          <p:cNvPr id="3" name="Content Placeholder 2">
            <a:extLst>
              <a:ext uri="{FF2B5EF4-FFF2-40B4-BE49-F238E27FC236}">
                <a16:creationId xmlns:a16="http://schemas.microsoft.com/office/drawing/2014/main" id="{9DFBF4F4-A4E7-E94A-A086-A1E86CC4EF80}"/>
              </a:ext>
            </a:extLst>
          </p:cNvPr>
          <p:cNvSpPr>
            <a:spLocks noGrp="1"/>
          </p:cNvSpPr>
          <p:nvPr>
            <p:ph idx="1"/>
          </p:nvPr>
        </p:nvSpPr>
        <p:spPr/>
        <p:txBody>
          <a:bodyPr/>
          <a:lstStyle/>
          <a:p>
            <a:r>
              <a:rPr lang="en-GB" dirty="0"/>
              <a:t>Two Approaches:	</a:t>
            </a:r>
          </a:p>
          <a:p>
            <a:pPr lvl="1"/>
            <a:r>
              <a:rPr lang="en-GB" dirty="0"/>
              <a:t>Manual (Building your own cluster and using HDFS)</a:t>
            </a:r>
          </a:p>
          <a:p>
            <a:pPr lvl="1"/>
            <a:r>
              <a:rPr lang="en-GB" dirty="0"/>
              <a:t>Using EMR (Amazon Elastic Map Reduce is a managed cluster platform that simplifies running big data frameworks, such as </a:t>
            </a:r>
            <a:r>
              <a:rPr lang="en-GB" dirty="0">
                <a:hlinkClick r:id="rId2"/>
              </a:rPr>
              <a:t>Apache Hadoop</a:t>
            </a:r>
            <a:r>
              <a:rPr lang="en-GB" dirty="0"/>
              <a:t> and </a:t>
            </a:r>
            <a:r>
              <a:rPr lang="en-GB" dirty="0">
                <a:hlinkClick r:id="rId3"/>
              </a:rPr>
              <a:t>Apache Spark</a:t>
            </a:r>
            <a:r>
              <a:rPr lang="en-GB" dirty="0"/>
              <a:t>)</a:t>
            </a:r>
          </a:p>
        </p:txBody>
      </p:sp>
    </p:spTree>
    <p:extLst>
      <p:ext uri="{BB962C8B-B14F-4D97-AF65-F5344CB8AC3E}">
        <p14:creationId xmlns:p14="http://schemas.microsoft.com/office/powerpoint/2010/main" val="34826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4DB4-EEB2-3E41-B315-D188B9521F9C}"/>
              </a:ext>
            </a:extLst>
          </p:cNvPr>
          <p:cNvSpPr>
            <a:spLocks noGrp="1"/>
          </p:cNvSpPr>
          <p:nvPr>
            <p:ph type="title"/>
          </p:nvPr>
        </p:nvSpPr>
        <p:spPr/>
        <p:txBody>
          <a:bodyPr/>
          <a:lstStyle/>
          <a:p>
            <a:r>
              <a:rPr lang="en-GB" dirty="0"/>
              <a:t>AWS EMR</a:t>
            </a:r>
          </a:p>
        </p:txBody>
      </p:sp>
      <p:sp>
        <p:nvSpPr>
          <p:cNvPr id="3" name="Content Placeholder 2">
            <a:extLst>
              <a:ext uri="{FF2B5EF4-FFF2-40B4-BE49-F238E27FC236}">
                <a16:creationId xmlns:a16="http://schemas.microsoft.com/office/drawing/2014/main" id="{8767D851-B052-794E-A000-BB48DA32BE86}"/>
              </a:ext>
            </a:extLst>
          </p:cNvPr>
          <p:cNvSpPr>
            <a:spLocks noGrp="1"/>
          </p:cNvSpPr>
          <p:nvPr>
            <p:ph idx="1"/>
          </p:nvPr>
        </p:nvSpPr>
        <p:spPr/>
        <p:txBody>
          <a:bodyPr/>
          <a:lstStyle/>
          <a:p>
            <a:r>
              <a:rPr lang="it-IT" dirty="0"/>
              <a:t>Amazon EMR fornisce un </a:t>
            </a:r>
            <a:r>
              <a:rPr lang="it-IT" dirty="0" err="1"/>
              <a:t>framework</a:t>
            </a:r>
            <a:r>
              <a:rPr lang="it-IT" dirty="0"/>
              <a:t> </a:t>
            </a:r>
            <a:r>
              <a:rPr lang="it-IT" dirty="0" err="1"/>
              <a:t>Hadoop</a:t>
            </a:r>
            <a:r>
              <a:rPr lang="it-IT" dirty="0"/>
              <a:t> gestito che consente di elaborare grandi quantità di dati su un numero dinamico di istanze Amazon EC2, rendendo l'operazione più semplice, più rapida e più economica. In Amazon EMR è anche possibile eseguire altri </a:t>
            </a:r>
            <a:r>
              <a:rPr lang="it-IT" dirty="0" err="1"/>
              <a:t>framework</a:t>
            </a:r>
            <a:r>
              <a:rPr lang="it-IT" dirty="0"/>
              <a:t> distribuiti comuni, quali </a:t>
            </a:r>
            <a:r>
              <a:rPr lang="it-IT" dirty="0">
                <a:hlinkClick r:id="rId2"/>
              </a:rPr>
              <a:t>Apache Spark</a:t>
            </a:r>
            <a:r>
              <a:rPr lang="it-IT" dirty="0"/>
              <a:t>, </a:t>
            </a:r>
            <a:r>
              <a:rPr lang="it-IT" dirty="0">
                <a:hlinkClick r:id="rId3"/>
              </a:rPr>
              <a:t>HBase</a:t>
            </a:r>
            <a:r>
              <a:rPr lang="it-IT" dirty="0"/>
              <a:t>, </a:t>
            </a:r>
            <a:r>
              <a:rPr lang="it-IT" dirty="0">
                <a:hlinkClick r:id="rId4"/>
              </a:rPr>
              <a:t>Presto</a:t>
            </a:r>
            <a:r>
              <a:rPr lang="it-IT" dirty="0"/>
              <a:t> e </a:t>
            </a:r>
            <a:r>
              <a:rPr lang="it-IT" dirty="0">
                <a:hlinkClick r:id="rId5"/>
              </a:rPr>
              <a:t>Flink</a:t>
            </a:r>
            <a:r>
              <a:rPr lang="it-IT" dirty="0"/>
              <a:t>, nonché interagire con i dati contenuti in altri </a:t>
            </a:r>
            <a:r>
              <a:rPr lang="it-IT" dirty="0" err="1"/>
              <a:t>datastore</a:t>
            </a:r>
            <a:r>
              <a:rPr lang="it-IT" dirty="0"/>
              <a:t> AWS come Amazon S3 e Amazon </a:t>
            </a:r>
            <a:r>
              <a:rPr lang="it-IT" dirty="0" err="1"/>
              <a:t>DynamoDB</a:t>
            </a:r>
            <a:r>
              <a:rPr lang="it-IT" dirty="0"/>
              <a:t>.</a:t>
            </a:r>
          </a:p>
          <a:p>
            <a:r>
              <a:rPr lang="it-IT" dirty="0"/>
              <a:t>Amazon EMR è una soluzione sicura e affidabile per un'ampia gamma di casi d'uso per Big Data, ideale per una vasta gamma di casi di utilizzo: analisi di log, indicizzazione Web, trasformazione dei dati (ETL), apprendimento automatico, analisi finanziarie, simulazioni scientifiche e ricerche bioinformatiche.</a:t>
            </a:r>
          </a:p>
          <a:p>
            <a:endParaRPr lang="en-GB" dirty="0"/>
          </a:p>
        </p:txBody>
      </p:sp>
    </p:spTree>
    <p:extLst>
      <p:ext uri="{BB962C8B-B14F-4D97-AF65-F5344CB8AC3E}">
        <p14:creationId xmlns:p14="http://schemas.microsoft.com/office/powerpoint/2010/main" val="290202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F40F-8C10-584E-A92F-FB0B048E304C}"/>
              </a:ext>
            </a:extLst>
          </p:cNvPr>
          <p:cNvSpPr>
            <a:spLocks noGrp="1"/>
          </p:cNvSpPr>
          <p:nvPr>
            <p:ph type="title"/>
          </p:nvPr>
        </p:nvSpPr>
        <p:spPr>
          <a:xfrm>
            <a:off x="2216622" y="195435"/>
            <a:ext cx="7729728" cy="1188720"/>
          </a:xfrm>
        </p:spPr>
        <p:txBody>
          <a:bodyPr/>
          <a:lstStyle/>
          <a:p>
            <a:r>
              <a:rPr lang="en-GB" dirty="0"/>
              <a:t>YELP Use Case</a:t>
            </a:r>
          </a:p>
        </p:txBody>
      </p:sp>
      <p:sp>
        <p:nvSpPr>
          <p:cNvPr id="3" name="Content Placeholder 2">
            <a:extLst>
              <a:ext uri="{FF2B5EF4-FFF2-40B4-BE49-F238E27FC236}">
                <a16:creationId xmlns:a16="http://schemas.microsoft.com/office/drawing/2014/main" id="{24102FDD-DC59-3B46-AFAE-64AAC0B942EC}"/>
              </a:ext>
            </a:extLst>
          </p:cNvPr>
          <p:cNvSpPr>
            <a:spLocks noGrp="1"/>
          </p:cNvSpPr>
          <p:nvPr>
            <p:ph idx="1"/>
          </p:nvPr>
        </p:nvSpPr>
        <p:spPr>
          <a:xfrm>
            <a:off x="623944" y="1596576"/>
            <a:ext cx="11241741" cy="4717142"/>
          </a:xfrm>
        </p:spPr>
        <p:txBody>
          <a:bodyPr>
            <a:noAutofit/>
          </a:bodyPr>
          <a:lstStyle/>
          <a:p>
            <a:pPr marL="0" indent="0">
              <a:spcBef>
                <a:spcPts val="600"/>
              </a:spcBef>
              <a:buNone/>
            </a:pPr>
            <a:r>
              <a:rPr lang="en-US" sz="1200" b="1" u="sng" dirty="0"/>
              <a:t>Why Amazon Web Services</a:t>
            </a:r>
            <a:endParaRPr lang="en-US" sz="1200" b="1" dirty="0"/>
          </a:p>
          <a:p>
            <a:pPr marL="0" indent="0" algn="just">
              <a:lnSpc>
                <a:spcPct val="120000"/>
              </a:lnSpc>
              <a:spcBef>
                <a:spcPts val="600"/>
              </a:spcBef>
              <a:buNone/>
            </a:pPr>
            <a:r>
              <a:rPr lang="en-US" sz="1200" dirty="0"/>
              <a:t>Yelp originally depended upon giant RAIDs to store their logs, along with a single local instance of Hadoop. When Yelp made the move to </a:t>
            </a:r>
            <a:r>
              <a:rPr lang="en-US" sz="1200" dirty="0">
                <a:hlinkClick r:id="rId2"/>
              </a:rPr>
              <a:t>Amazon Elastic MapReduce</a:t>
            </a:r>
            <a:r>
              <a:rPr lang="en-US" sz="1200" dirty="0"/>
              <a:t> (Amazon EMR), they replaced the RAIDs with </a:t>
            </a:r>
            <a:r>
              <a:rPr lang="en-US" sz="1200" dirty="0">
                <a:hlinkClick r:id="rId3"/>
              </a:rPr>
              <a:t>Amazon Simple Storage Service</a:t>
            </a:r>
            <a:r>
              <a:rPr lang="en-US" sz="1200" dirty="0"/>
              <a:t> (Amazon S3) and immediately transferred all Hadoop jobs to Amazon Elastic MapReduce.</a:t>
            </a:r>
          </a:p>
          <a:p>
            <a:pPr marL="0" indent="0" algn="just">
              <a:lnSpc>
                <a:spcPct val="120000"/>
              </a:lnSpc>
              <a:spcBef>
                <a:spcPts val="600"/>
              </a:spcBef>
              <a:buNone/>
            </a:pPr>
            <a:r>
              <a:rPr lang="en-US" sz="1200" dirty="0"/>
              <a:t>“We were running out of hard drive space and capacity on our Hadoop cluster,” says Yelp search and data-mining engineer Dave Marin.</a:t>
            </a:r>
          </a:p>
          <a:p>
            <a:pPr marL="0" indent="0" algn="just">
              <a:lnSpc>
                <a:spcPct val="120000"/>
              </a:lnSpc>
              <a:spcBef>
                <a:spcPts val="600"/>
              </a:spcBef>
              <a:buNone/>
            </a:pPr>
            <a:r>
              <a:rPr lang="en-US" sz="1200" dirty="0"/>
              <a:t>Yelp uses Amazon S3 to store daily logs and photos, generating around 1.2TB of logs per day. The company also uses Amazon EMR to power approximately 20 separate batch scripts, most of those processing the logs. Features powered by Amazon Elastic MapReduce include:</a:t>
            </a:r>
          </a:p>
          <a:p>
            <a:pPr algn="just">
              <a:lnSpc>
                <a:spcPct val="120000"/>
              </a:lnSpc>
              <a:spcBef>
                <a:spcPts val="600"/>
              </a:spcBef>
            </a:pPr>
            <a:r>
              <a:rPr lang="en-US" sz="1200" dirty="0"/>
              <a:t>People Who Viewed this Also Viewed</a:t>
            </a:r>
          </a:p>
          <a:p>
            <a:pPr algn="just">
              <a:lnSpc>
                <a:spcPct val="120000"/>
              </a:lnSpc>
              <a:spcBef>
                <a:spcPts val="600"/>
              </a:spcBef>
            </a:pPr>
            <a:r>
              <a:rPr lang="en-US" sz="1200" dirty="0"/>
              <a:t>Review highlights</a:t>
            </a:r>
          </a:p>
          <a:p>
            <a:pPr algn="just">
              <a:lnSpc>
                <a:spcPct val="120000"/>
              </a:lnSpc>
              <a:spcBef>
                <a:spcPts val="600"/>
              </a:spcBef>
            </a:pPr>
            <a:r>
              <a:rPr lang="en-US" sz="1200" dirty="0"/>
              <a:t>Auto complete as you type on search</a:t>
            </a:r>
          </a:p>
          <a:p>
            <a:pPr algn="just">
              <a:lnSpc>
                <a:spcPct val="120000"/>
              </a:lnSpc>
              <a:spcBef>
                <a:spcPts val="600"/>
              </a:spcBef>
            </a:pPr>
            <a:r>
              <a:rPr lang="en-US" sz="1200" dirty="0"/>
              <a:t>Search spelling suggestions</a:t>
            </a:r>
          </a:p>
          <a:p>
            <a:pPr algn="just">
              <a:lnSpc>
                <a:spcPct val="120000"/>
              </a:lnSpc>
              <a:spcBef>
                <a:spcPts val="600"/>
              </a:spcBef>
            </a:pPr>
            <a:r>
              <a:rPr lang="en-US" sz="1200" dirty="0"/>
              <a:t>Top searches</a:t>
            </a:r>
          </a:p>
          <a:p>
            <a:pPr algn="just">
              <a:lnSpc>
                <a:spcPct val="120000"/>
              </a:lnSpc>
              <a:spcBef>
                <a:spcPts val="600"/>
              </a:spcBef>
            </a:pPr>
            <a:r>
              <a:rPr lang="en-US" sz="1200" dirty="0"/>
              <a:t>Ads</a:t>
            </a:r>
          </a:p>
          <a:p>
            <a:pPr marL="0" indent="0" algn="just">
              <a:lnSpc>
                <a:spcPct val="120000"/>
              </a:lnSpc>
              <a:spcBef>
                <a:spcPts val="600"/>
              </a:spcBef>
              <a:buNone/>
            </a:pPr>
            <a:r>
              <a:rPr lang="en-US" sz="1200" dirty="0"/>
              <a:t>Their jobs are written exclusively in Python, while Yelp uses their own open-source library, </a:t>
            </a:r>
            <a:r>
              <a:rPr lang="en-US" sz="1200" dirty="0" err="1"/>
              <a:t>mrjob</a:t>
            </a:r>
            <a:r>
              <a:rPr lang="en-US" sz="1200" dirty="0"/>
              <a:t>, to run their Hadoop streaming jobs on Amazon EMR, with </a:t>
            </a:r>
            <a:r>
              <a:rPr lang="en-US" sz="1200" dirty="0" err="1"/>
              <a:t>boto</a:t>
            </a:r>
            <a:r>
              <a:rPr lang="en-US" sz="1200" dirty="0"/>
              <a:t> to talk to Amazon S3. Yelp also uses s3cmd and the Ruby Elastic MapReduce utility for monitoring.</a:t>
            </a:r>
          </a:p>
          <a:p>
            <a:pPr marL="0" indent="0" algn="just">
              <a:lnSpc>
                <a:spcPct val="120000"/>
              </a:lnSpc>
              <a:spcBef>
                <a:spcPts val="600"/>
              </a:spcBef>
              <a:buNone/>
            </a:pPr>
            <a:r>
              <a:rPr lang="en-US" sz="1200" dirty="0"/>
              <a:t>Yelp developers advise others working with AWS to use the </a:t>
            </a:r>
            <a:r>
              <a:rPr lang="en-US" sz="1200" dirty="0" err="1"/>
              <a:t>boto</a:t>
            </a:r>
            <a:r>
              <a:rPr lang="en-US" sz="1200" dirty="0"/>
              <a:t> API as well as </a:t>
            </a:r>
            <a:r>
              <a:rPr lang="en-US" sz="1200" dirty="0" err="1"/>
              <a:t>mrjob</a:t>
            </a:r>
            <a:r>
              <a:rPr lang="en-US" sz="1200" dirty="0"/>
              <a:t> to ensure full utilization of Amazon Elastic MapReduce job flows. Yelp runs approximately 250 Amazon Elastic MapReduce jobs per day, processing 30TB of data and is grateful for </a:t>
            </a:r>
            <a:r>
              <a:rPr lang="en-US" sz="1200" dirty="0">
                <a:hlinkClick r:id="rId4"/>
              </a:rPr>
              <a:t>AWS Support</a:t>
            </a:r>
            <a:r>
              <a:rPr lang="en-US" sz="1200" dirty="0"/>
              <a:t> that helped with their Hadoop application development.</a:t>
            </a:r>
          </a:p>
          <a:p>
            <a:pPr marL="0" indent="0">
              <a:spcBef>
                <a:spcPts val="600"/>
              </a:spcBef>
              <a:buNone/>
            </a:pPr>
            <a:r>
              <a:rPr lang="en-US" sz="1200" b="1" u="sng" dirty="0"/>
              <a:t>The Benefits</a:t>
            </a:r>
          </a:p>
          <a:p>
            <a:pPr>
              <a:spcBef>
                <a:spcPts val="600"/>
              </a:spcBef>
            </a:pPr>
            <a:r>
              <a:rPr lang="en-US" sz="1200" dirty="0"/>
              <a:t>Using Amazon Elastic MapReduce Yelp was able to save $55000 in upfront hardware costs and get up and running in a matter of days not months. However, most important to Yelp is the opportunity cost. “With AWS, our developers can now do things they couldn’t before,” says Marin. “Our systems team can focus their energies on other challenges.”</a:t>
            </a:r>
          </a:p>
        </p:txBody>
      </p:sp>
    </p:spTree>
    <p:extLst>
      <p:ext uri="{BB962C8B-B14F-4D97-AF65-F5344CB8AC3E}">
        <p14:creationId xmlns:p14="http://schemas.microsoft.com/office/powerpoint/2010/main" val="6881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US" dirty="0"/>
              <a:t>EMR COST</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300736" y="1563987"/>
            <a:ext cx="7729728" cy="3101983"/>
          </a:xfrm>
        </p:spPr>
        <p:txBody>
          <a:bodyPr>
            <a:normAutofit/>
          </a:bodyPr>
          <a:lstStyle/>
          <a:p>
            <a:r>
              <a:rPr lang="en-US" dirty="0" err="1"/>
              <a:t>Tariffa</a:t>
            </a:r>
            <a:r>
              <a:rPr lang="en-US" dirty="0"/>
              <a:t> minima 1min – </a:t>
            </a:r>
            <a:r>
              <a:rPr lang="en-US" dirty="0" err="1"/>
              <a:t>costo</a:t>
            </a:r>
            <a:r>
              <a:rPr lang="en-US" dirty="0"/>
              <a:t> </a:t>
            </a:r>
            <a:r>
              <a:rPr lang="en-US" dirty="0" err="1"/>
              <a:t>lineare</a:t>
            </a:r>
            <a:endParaRPr lang="en-US" dirty="0"/>
          </a:p>
          <a:p>
            <a:pPr lvl="1"/>
            <a:r>
              <a:rPr lang="it-IT" dirty="0"/>
              <a:t>Un cluster con 10 nodi in esecuzione per 10 ore costa esattamente come un cluster con 100 nodi in esecuzione per un’ora</a:t>
            </a:r>
          </a:p>
          <a:p>
            <a:r>
              <a:rPr lang="en-US" dirty="0" err="1"/>
              <a:t>Tariffa</a:t>
            </a:r>
            <a:r>
              <a:rPr lang="en-US" dirty="0"/>
              <a:t> </a:t>
            </a:r>
            <a:r>
              <a:rPr lang="en-US" dirty="0" err="1"/>
              <a:t>Oraria</a:t>
            </a:r>
            <a:endParaRPr lang="en-US" dirty="0"/>
          </a:p>
          <a:p>
            <a:pPr lvl="1"/>
            <a:r>
              <a:rPr lang="it-IT" dirty="0"/>
              <a:t>Dipende dal tipo di istanza in uso (standard, CPU extra, memoria extra, </a:t>
            </a:r>
            <a:r>
              <a:rPr lang="it-IT" dirty="0" err="1"/>
              <a:t>storage</a:t>
            </a:r>
            <a:r>
              <a:rPr lang="it-IT" dirty="0"/>
              <a:t> extra, ecc.)</a:t>
            </a:r>
          </a:p>
          <a:p>
            <a:r>
              <a:rPr lang="it-IT" dirty="0"/>
              <a:t>Fatturazione viene calcolata al secondo </a:t>
            </a:r>
            <a:endParaRPr lang="en-US" dirty="0"/>
          </a:p>
        </p:txBody>
      </p:sp>
    </p:spTree>
    <p:extLst>
      <p:ext uri="{BB962C8B-B14F-4D97-AF65-F5344CB8AC3E}">
        <p14:creationId xmlns:p14="http://schemas.microsoft.com/office/powerpoint/2010/main" val="10205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US" dirty="0"/>
              <a:t>EMR COST</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300736" y="1563987"/>
            <a:ext cx="7729728" cy="3101983"/>
          </a:xfrm>
        </p:spPr>
        <p:txBody>
          <a:bodyPr>
            <a:normAutofit/>
          </a:bodyPr>
          <a:lstStyle/>
          <a:p>
            <a:r>
              <a:rPr lang="en-US" dirty="0" err="1"/>
              <a:t>Tariffa</a:t>
            </a:r>
            <a:r>
              <a:rPr lang="en-US" dirty="0"/>
              <a:t> minima 1min – </a:t>
            </a:r>
            <a:r>
              <a:rPr lang="en-US" dirty="0" err="1"/>
              <a:t>costo</a:t>
            </a:r>
            <a:r>
              <a:rPr lang="en-US" dirty="0"/>
              <a:t> </a:t>
            </a:r>
            <a:r>
              <a:rPr lang="en-US" dirty="0" err="1"/>
              <a:t>lineare</a:t>
            </a:r>
            <a:endParaRPr lang="en-US" dirty="0"/>
          </a:p>
          <a:p>
            <a:pPr lvl="1"/>
            <a:r>
              <a:rPr lang="it-IT" dirty="0"/>
              <a:t>Un cluster con 10 nodi in esecuzione per 10 ore costa esattamente come un cluster con 100 nodi in esecuzione per un’ora</a:t>
            </a:r>
          </a:p>
          <a:p>
            <a:r>
              <a:rPr lang="en-US" dirty="0" err="1"/>
              <a:t>Tariffa</a:t>
            </a:r>
            <a:r>
              <a:rPr lang="en-US" dirty="0"/>
              <a:t> </a:t>
            </a:r>
            <a:r>
              <a:rPr lang="en-US" dirty="0" err="1"/>
              <a:t>Oraria</a:t>
            </a:r>
            <a:endParaRPr lang="en-US" dirty="0"/>
          </a:p>
          <a:p>
            <a:pPr lvl="1"/>
            <a:r>
              <a:rPr lang="it-IT" dirty="0"/>
              <a:t>Dipende dal tipo di istanza in uso (standard, CPU extra, memoria extra, </a:t>
            </a:r>
            <a:r>
              <a:rPr lang="it-IT" dirty="0" err="1"/>
              <a:t>storage</a:t>
            </a:r>
            <a:r>
              <a:rPr lang="it-IT" dirty="0"/>
              <a:t> extra, ecc.)</a:t>
            </a:r>
          </a:p>
          <a:p>
            <a:r>
              <a:rPr lang="it-IT" dirty="0"/>
              <a:t>Fatturazione viene calcolata al secondo </a:t>
            </a:r>
            <a:endParaRPr lang="en-US" dirty="0"/>
          </a:p>
        </p:txBody>
      </p:sp>
      <p:pic>
        <p:nvPicPr>
          <p:cNvPr id="5" name="Picture 4">
            <a:extLst>
              <a:ext uri="{FF2B5EF4-FFF2-40B4-BE49-F238E27FC236}">
                <a16:creationId xmlns:a16="http://schemas.microsoft.com/office/drawing/2014/main" id="{4C6983EA-0E21-A545-9BF2-945DD06228BC}"/>
              </a:ext>
            </a:extLst>
          </p:cNvPr>
          <p:cNvPicPr>
            <a:picLocks noChangeAspect="1"/>
          </p:cNvPicPr>
          <p:nvPr/>
        </p:nvPicPr>
        <p:blipFill>
          <a:blip r:embed="rId2"/>
          <a:stretch>
            <a:fillRect/>
          </a:stretch>
        </p:blipFill>
        <p:spPr>
          <a:xfrm>
            <a:off x="3205980" y="3643087"/>
            <a:ext cx="8633123" cy="2916464"/>
          </a:xfrm>
          <a:prstGeom prst="rect">
            <a:avLst/>
          </a:prstGeom>
        </p:spPr>
      </p:pic>
    </p:spTree>
    <p:extLst>
      <p:ext uri="{BB962C8B-B14F-4D97-AF65-F5344CB8AC3E}">
        <p14:creationId xmlns:p14="http://schemas.microsoft.com/office/powerpoint/2010/main" val="11731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US" dirty="0"/>
              <a:t>EMR COST</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300736" y="1563987"/>
            <a:ext cx="7729728" cy="3101983"/>
          </a:xfrm>
        </p:spPr>
        <p:txBody>
          <a:bodyPr>
            <a:normAutofit/>
          </a:bodyPr>
          <a:lstStyle/>
          <a:p>
            <a:r>
              <a:rPr lang="en-US" dirty="0" err="1"/>
              <a:t>Tariffa</a:t>
            </a:r>
            <a:r>
              <a:rPr lang="en-US" dirty="0"/>
              <a:t> minima 1min – </a:t>
            </a:r>
            <a:r>
              <a:rPr lang="en-US" dirty="0" err="1"/>
              <a:t>costo</a:t>
            </a:r>
            <a:r>
              <a:rPr lang="en-US" dirty="0"/>
              <a:t> </a:t>
            </a:r>
            <a:r>
              <a:rPr lang="en-US" dirty="0" err="1"/>
              <a:t>lineare</a:t>
            </a:r>
            <a:endParaRPr lang="en-US" dirty="0"/>
          </a:p>
          <a:p>
            <a:pPr lvl="1"/>
            <a:r>
              <a:rPr lang="it-IT" dirty="0"/>
              <a:t>Un cluster con 10 nodi in esecuzione per 10 ore costa esattamente come un cluster con 100 nodi in esecuzione per un’ora</a:t>
            </a:r>
          </a:p>
          <a:p>
            <a:r>
              <a:rPr lang="en-US" dirty="0" err="1"/>
              <a:t>Tariffa</a:t>
            </a:r>
            <a:r>
              <a:rPr lang="en-US" dirty="0"/>
              <a:t> </a:t>
            </a:r>
            <a:r>
              <a:rPr lang="en-US" dirty="0" err="1"/>
              <a:t>Oraria</a:t>
            </a:r>
            <a:endParaRPr lang="en-US" dirty="0"/>
          </a:p>
          <a:p>
            <a:pPr lvl="1"/>
            <a:r>
              <a:rPr lang="it-IT" dirty="0"/>
              <a:t>Dipende dal tipo di istanza in uso (standard, CPU extra, memoria extra, </a:t>
            </a:r>
            <a:r>
              <a:rPr lang="it-IT" dirty="0" err="1"/>
              <a:t>storage</a:t>
            </a:r>
            <a:r>
              <a:rPr lang="it-IT" dirty="0"/>
              <a:t> extra, ecc.)</a:t>
            </a:r>
          </a:p>
          <a:p>
            <a:r>
              <a:rPr lang="it-IT" dirty="0"/>
              <a:t>Fatturazione viene calcolata al secondo </a:t>
            </a:r>
            <a:endParaRPr lang="en-US" dirty="0"/>
          </a:p>
        </p:txBody>
      </p:sp>
      <p:pic>
        <p:nvPicPr>
          <p:cNvPr id="5" name="Picture 4">
            <a:extLst>
              <a:ext uri="{FF2B5EF4-FFF2-40B4-BE49-F238E27FC236}">
                <a16:creationId xmlns:a16="http://schemas.microsoft.com/office/drawing/2014/main" id="{4C6983EA-0E21-A545-9BF2-945DD06228BC}"/>
              </a:ext>
            </a:extLst>
          </p:cNvPr>
          <p:cNvPicPr>
            <a:picLocks noChangeAspect="1"/>
          </p:cNvPicPr>
          <p:nvPr/>
        </p:nvPicPr>
        <p:blipFill>
          <a:blip r:embed="rId2"/>
          <a:stretch>
            <a:fillRect/>
          </a:stretch>
        </p:blipFill>
        <p:spPr>
          <a:xfrm>
            <a:off x="3205980" y="3643087"/>
            <a:ext cx="8633123" cy="2916464"/>
          </a:xfrm>
          <a:prstGeom prst="rect">
            <a:avLst/>
          </a:prstGeom>
        </p:spPr>
      </p:pic>
      <p:sp>
        <p:nvSpPr>
          <p:cNvPr id="6" name="Title 1">
            <a:extLst>
              <a:ext uri="{FF2B5EF4-FFF2-40B4-BE49-F238E27FC236}">
                <a16:creationId xmlns:a16="http://schemas.microsoft.com/office/drawing/2014/main" id="{6F3ABD5D-2E4A-734B-BD4A-FC459E67382B}"/>
              </a:ext>
            </a:extLst>
          </p:cNvPr>
          <p:cNvSpPr txBox="1">
            <a:spLocks/>
          </p:cNvSpPr>
          <p:nvPr/>
        </p:nvSpPr>
        <p:spPr bwMode="black">
          <a:xfrm>
            <a:off x="2383536" y="4506959"/>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A </a:t>
            </a:r>
            <a:r>
              <a:rPr lang="en-US" dirty="0" err="1"/>
              <a:t>questo</a:t>
            </a:r>
            <a:r>
              <a:rPr lang="en-US" dirty="0"/>
              <a:t> </a:t>
            </a:r>
            <a:r>
              <a:rPr lang="en-US" dirty="0" err="1"/>
              <a:t>va</a:t>
            </a:r>
            <a:r>
              <a:rPr lang="en-US" dirty="0"/>
              <a:t> </a:t>
            </a:r>
            <a:r>
              <a:rPr lang="en-US" dirty="0" err="1"/>
              <a:t>aggiunto</a:t>
            </a:r>
            <a:r>
              <a:rPr lang="en-US" dirty="0"/>
              <a:t> lo storage</a:t>
            </a:r>
          </a:p>
        </p:txBody>
      </p:sp>
    </p:spTree>
    <p:extLst>
      <p:ext uri="{BB962C8B-B14F-4D97-AF65-F5344CB8AC3E}">
        <p14:creationId xmlns:p14="http://schemas.microsoft.com/office/powerpoint/2010/main" val="21694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GB"/>
              <a:t>AWS STorage – s3</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2071479" y="3349244"/>
            <a:ext cx="7729728" cy="3101983"/>
          </a:xfrm>
        </p:spPr>
        <p:txBody>
          <a:bodyPr>
            <a:normAutofit fontScale="92500" lnSpcReduction="20000"/>
          </a:bodyPr>
          <a:lstStyle/>
          <a:p>
            <a:pPr fontAlgn="base"/>
            <a:r>
              <a:rPr lang="en-GB"/>
              <a:t>S3 - Amazon S3 stores data as objects in a flat environment (without a hierarchy). Each object (file) in the storage contains a header with associated sequence of bytes from 0 byte to 5 TB. Objects in Amazon S3 are associated with a unique identifier (key), so access to them can be obtained through web requests from anywhere. For example, any authorized node in your own datacenter or external user can get access to any object in your Amazon S3 bucket.</a:t>
            </a:r>
          </a:p>
          <a:p>
            <a:pPr fontAlgn="base"/>
            <a:r>
              <a:rPr lang="en-GB"/>
              <a:t>Amazon S3 also allows hosting static website content. You can get access to it either from your Amazon S3 bucket or through content delivery network </a:t>
            </a:r>
            <a:r>
              <a:rPr lang="en-GB">
                <a:hlinkClick r:id="rId2"/>
              </a:rPr>
              <a:t>AWS CloudFront</a:t>
            </a:r>
            <a:r>
              <a:rPr lang="en-GB"/>
              <a:t>.</a:t>
            </a:r>
          </a:p>
          <a:p>
            <a:pPr fontAlgn="base"/>
            <a:r>
              <a:rPr lang="en-GB"/>
              <a:t>Amazon S3 is highly scalable storage service with famous "eleven nines" data durability  (99,999999999%). That means that the chance of your data to be lost somewhere inside AWS datacenters is minimal.</a:t>
            </a:r>
          </a:p>
          <a:p>
            <a:pPr fontAlgn="base"/>
            <a:endParaRPr lang="en-GB"/>
          </a:p>
        </p:txBody>
      </p:sp>
      <p:pic>
        <p:nvPicPr>
          <p:cNvPr id="5" name="Picture 4">
            <a:extLst>
              <a:ext uri="{FF2B5EF4-FFF2-40B4-BE49-F238E27FC236}">
                <a16:creationId xmlns:a16="http://schemas.microsoft.com/office/drawing/2014/main" id="{EF054DA3-6EE4-6C47-87C6-9F636D642CA6}"/>
              </a:ext>
            </a:extLst>
          </p:cNvPr>
          <p:cNvPicPr>
            <a:picLocks noChangeAspect="1"/>
          </p:cNvPicPr>
          <p:nvPr/>
        </p:nvPicPr>
        <p:blipFill>
          <a:blip r:embed="rId3"/>
          <a:stretch>
            <a:fillRect/>
          </a:stretch>
        </p:blipFill>
        <p:spPr>
          <a:xfrm>
            <a:off x="3479800" y="1475089"/>
            <a:ext cx="5232400" cy="1587500"/>
          </a:xfrm>
          <a:prstGeom prst="rect">
            <a:avLst/>
          </a:prstGeom>
        </p:spPr>
      </p:pic>
    </p:spTree>
    <p:extLst>
      <p:ext uri="{BB962C8B-B14F-4D97-AF65-F5344CB8AC3E}">
        <p14:creationId xmlns:p14="http://schemas.microsoft.com/office/powerpoint/2010/main" val="278306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493-6F64-D94A-B150-53AFDCBA9CE5}"/>
              </a:ext>
            </a:extLst>
          </p:cNvPr>
          <p:cNvSpPr>
            <a:spLocks noGrp="1"/>
          </p:cNvSpPr>
          <p:nvPr>
            <p:ph type="title"/>
          </p:nvPr>
        </p:nvSpPr>
        <p:spPr>
          <a:xfrm>
            <a:off x="2231136" y="209950"/>
            <a:ext cx="7729728" cy="1188720"/>
          </a:xfrm>
        </p:spPr>
        <p:txBody>
          <a:bodyPr/>
          <a:lstStyle/>
          <a:p>
            <a:r>
              <a:rPr lang="en-GB" dirty="0"/>
              <a:t>AWS </a:t>
            </a:r>
            <a:r>
              <a:rPr lang="en-GB" dirty="0" err="1"/>
              <a:t>STorage</a:t>
            </a:r>
            <a:r>
              <a:rPr lang="en-GB" dirty="0"/>
              <a:t> – EBS</a:t>
            </a:r>
          </a:p>
        </p:txBody>
      </p:sp>
      <p:sp>
        <p:nvSpPr>
          <p:cNvPr id="3" name="Content Placeholder 2">
            <a:extLst>
              <a:ext uri="{FF2B5EF4-FFF2-40B4-BE49-F238E27FC236}">
                <a16:creationId xmlns:a16="http://schemas.microsoft.com/office/drawing/2014/main" id="{03866868-DE83-9545-A52B-56AF8C74E8D2}"/>
              </a:ext>
            </a:extLst>
          </p:cNvPr>
          <p:cNvSpPr>
            <a:spLocks noGrp="1"/>
          </p:cNvSpPr>
          <p:nvPr>
            <p:ph idx="1"/>
          </p:nvPr>
        </p:nvSpPr>
        <p:spPr>
          <a:xfrm>
            <a:off x="2071479" y="3349244"/>
            <a:ext cx="7729728" cy="3101983"/>
          </a:xfrm>
        </p:spPr>
        <p:txBody>
          <a:bodyPr>
            <a:normAutofit fontScale="92500"/>
          </a:bodyPr>
          <a:lstStyle/>
          <a:p>
            <a:pPr fontAlgn="base"/>
            <a:r>
              <a:rPr lang="en-GB" dirty="0"/>
              <a:t>EBS: </a:t>
            </a:r>
            <a:r>
              <a:rPr lang="it-IT" dirty="0"/>
              <a:t>Amazon EBS </a:t>
            </a:r>
            <a:r>
              <a:rPr lang="it-IT" dirty="0" err="1"/>
              <a:t>is</a:t>
            </a:r>
            <a:r>
              <a:rPr lang="it-IT" dirty="0"/>
              <a:t> </a:t>
            </a:r>
            <a:r>
              <a:rPr lang="it-IT" dirty="0" err="1"/>
              <a:t>designed</a:t>
            </a:r>
            <a:r>
              <a:rPr lang="it-IT" dirty="0"/>
              <a:t> to </a:t>
            </a:r>
            <a:r>
              <a:rPr lang="it-IT" dirty="0" err="1"/>
              <a:t>store</a:t>
            </a:r>
            <a:r>
              <a:rPr lang="it-IT" dirty="0"/>
              <a:t> data in </a:t>
            </a:r>
            <a:r>
              <a:rPr lang="it-IT" dirty="0" err="1"/>
              <a:t>volumes</a:t>
            </a:r>
            <a:r>
              <a:rPr lang="it-IT" dirty="0"/>
              <a:t> of a </a:t>
            </a:r>
            <a:r>
              <a:rPr lang="it-IT" dirty="0" err="1"/>
              <a:t>provisioned</a:t>
            </a:r>
            <a:r>
              <a:rPr lang="it-IT" dirty="0"/>
              <a:t> </a:t>
            </a:r>
            <a:r>
              <a:rPr lang="it-IT" dirty="0" err="1"/>
              <a:t>size</a:t>
            </a:r>
            <a:r>
              <a:rPr lang="it-IT" dirty="0"/>
              <a:t> </a:t>
            </a:r>
            <a:r>
              <a:rPr lang="it-IT" dirty="0" err="1"/>
              <a:t>attached</a:t>
            </a:r>
            <a:r>
              <a:rPr lang="it-IT" dirty="0"/>
              <a:t> to an Amazon EC2 </a:t>
            </a:r>
            <a:r>
              <a:rPr lang="it-IT" dirty="0" err="1"/>
              <a:t>instance</a:t>
            </a:r>
            <a:r>
              <a:rPr lang="it-IT" dirty="0"/>
              <a:t>, </a:t>
            </a:r>
            <a:r>
              <a:rPr lang="it-IT" dirty="0" err="1"/>
              <a:t>similar</a:t>
            </a:r>
            <a:r>
              <a:rPr lang="it-IT" dirty="0"/>
              <a:t> to a </a:t>
            </a:r>
            <a:r>
              <a:rPr lang="it-IT" dirty="0" err="1"/>
              <a:t>local</a:t>
            </a:r>
            <a:r>
              <a:rPr lang="it-IT" dirty="0"/>
              <a:t> disk drive on </a:t>
            </a:r>
            <a:r>
              <a:rPr lang="it-IT" dirty="0" err="1"/>
              <a:t>your</a:t>
            </a:r>
            <a:r>
              <a:rPr lang="it-IT" dirty="0"/>
              <a:t> </a:t>
            </a:r>
            <a:r>
              <a:rPr lang="it-IT" dirty="0" err="1"/>
              <a:t>physical</a:t>
            </a:r>
            <a:r>
              <a:rPr lang="it-IT" dirty="0"/>
              <a:t> machine. Amazon EBS </a:t>
            </a:r>
            <a:r>
              <a:rPr lang="it-IT" dirty="0" err="1"/>
              <a:t>only</a:t>
            </a:r>
            <a:r>
              <a:rPr lang="it-IT" dirty="0"/>
              <a:t> </a:t>
            </a:r>
            <a:r>
              <a:rPr lang="it-IT" dirty="0" err="1"/>
              <a:t>allows</a:t>
            </a:r>
            <a:r>
              <a:rPr lang="it-IT" dirty="0"/>
              <a:t> to </a:t>
            </a:r>
            <a:r>
              <a:rPr lang="it-IT" dirty="0" err="1"/>
              <a:t>attach</a:t>
            </a:r>
            <a:r>
              <a:rPr lang="it-IT" dirty="0"/>
              <a:t> the volume to </a:t>
            </a:r>
            <a:r>
              <a:rPr lang="it-IT" dirty="0" err="1"/>
              <a:t>another</a:t>
            </a:r>
            <a:r>
              <a:rPr lang="it-IT" dirty="0"/>
              <a:t> EC2 </a:t>
            </a:r>
            <a:r>
              <a:rPr lang="it-IT" dirty="0" err="1"/>
              <a:t>instance</a:t>
            </a:r>
            <a:r>
              <a:rPr lang="it-IT" dirty="0"/>
              <a:t> or </a:t>
            </a:r>
            <a:r>
              <a:rPr lang="it-IT" dirty="0" err="1"/>
              <a:t>keep</a:t>
            </a:r>
            <a:r>
              <a:rPr lang="it-IT" dirty="0"/>
              <a:t> </a:t>
            </a:r>
            <a:r>
              <a:rPr lang="it-IT" dirty="0" err="1"/>
              <a:t>it</a:t>
            </a:r>
            <a:r>
              <a:rPr lang="it-IT" dirty="0"/>
              <a:t> in a standby mode. </a:t>
            </a:r>
            <a:r>
              <a:rPr lang="it-IT" dirty="0" err="1"/>
              <a:t>It’s</a:t>
            </a:r>
            <a:r>
              <a:rPr lang="it-IT" dirty="0"/>
              <a:t> </a:t>
            </a:r>
            <a:r>
              <a:rPr lang="it-IT" dirty="0" err="1"/>
              <a:t>important</a:t>
            </a:r>
            <a:r>
              <a:rPr lang="it-IT" dirty="0"/>
              <a:t> </a:t>
            </a:r>
            <a:r>
              <a:rPr lang="it-IT" dirty="0" err="1"/>
              <a:t>as</a:t>
            </a:r>
            <a:r>
              <a:rPr lang="it-IT" dirty="0"/>
              <a:t> once </a:t>
            </a:r>
            <a:r>
              <a:rPr lang="it-IT" dirty="0" err="1"/>
              <a:t>you</a:t>
            </a:r>
            <a:r>
              <a:rPr lang="it-IT" dirty="0"/>
              <a:t> </a:t>
            </a:r>
            <a:r>
              <a:rPr lang="it-IT" dirty="0" err="1"/>
              <a:t>configure</a:t>
            </a:r>
            <a:r>
              <a:rPr lang="it-IT" dirty="0"/>
              <a:t> the volume in Amazon EBS, </a:t>
            </a:r>
            <a:r>
              <a:rPr lang="it-IT" dirty="0" err="1"/>
              <a:t>it</a:t>
            </a:r>
            <a:r>
              <a:rPr lang="it-IT" dirty="0"/>
              <a:t> </a:t>
            </a:r>
            <a:r>
              <a:rPr lang="it-IT" dirty="0" err="1"/>
              <a:t>can’t</a:t>
            </a:r>
            <a:r>
              <a:rPr lang="it-IT" dirty="0"/>
              <a:t> be </a:t>
            </a:r>
            <a:r>
              <a:rPr lang="it-IT" dirty="0" err="1"/>
              <a:t>easily</a:t>
            </a:r>
            <a:r>
              <a:rPr lang="it-IT" dirty="0"/>
              <a:t> </a:t>
            </a:r>
            <a:r>
              <a:rPr lang="it-IT" dirty="0" err="1"/>
              <a:t>scaled</a:t>
            </a:r>
            <a:r>
              <a:rPr lang="it-IT" dirty="0"/>
              <a:t>. </a:t>
            </a:r>
            <a:r>
              <a:rPr lang="it-IT" dirty="0" err="1"/>
              <a:t>If</a:t>
            </a:r>
            <a:r>
              <a:rPr lang="it-IT" dirty="0"/>
              <a:t> </a:t>
            </a:r>
            <a:r>
              <a:rPr lang="it-IT" dirty="0" err="1"/>
              <a:t>you</a:t>
            </a:r>
            <a:r>
              <a:rPr lang="it-IT" dirty="0"/>
              <a:t> </a:t>
            </a:r>
            <a:r>
              <a:rPr lang="it-IT" dirty="0" err="1"/>
              <a:t>need</a:t>
            </a:r>
            <a:r>
              <a:rPr lang="it-IT" dirty="0"/>
              <a:t> more </a:t>
            </a:r>
            <a:r>
              <a:rPr lang="it-IT" dirty="0" err="1"/>
              <a:t>storage</a:t>
            </a:r>
            <a:r>
              <a:rPr lang="it-IT" dirty="0"/>
              <a:t> </a:t>
            </a:r>
            <a:r>
              <a:rPr lang="it-IT" dirty="0" err="1"/>
              <a:t>space</a:t>
            </a:r>
            <a:r>
              <a:rPr lang="it-IT" dirty="0"/>
              <a:t>, </a:t>
            </a:r>
            <a:r>
              <a:rPr lang="it-IT" dirty="0" err="1"/>
              <a:t>you</a:t>
            </a:r>
            <a:r>
              <a:rPr lang="it-IT" dirty="0"/>
              <a:t> </a:t>
            </a:r>
            <a:r>
              <a:rPr lang="it-IT" dirty="0" err="1"/>
              <a:t>will</a:t>
            </a:r>
            <a:r>
              <a:rPr lang="it-IT" dirty="0"/>
              <a:t> </a:t>
            </a:r>
            <a:r>
              <a:rPr lang="it-IT" dirty="0" err="1"/>
              <a:t>need</a:t>
            </a:r>
            <a:r>
              <a:rPr lang="it-IT" dirty="0"/>
              <a:t> to </a:t>
            </a:r>
            <a:r>
              <a:rPr lang="it-IT" dirty="0" err="1"/>
              <a:t>buy</a:t>
            </a:r>
            <a:r>
              <a:rPr lang="it-IT" dirty="0"/>
              <a:t> and </a:t>
            </a:r>
            <a:r>
              <a:rPr lang="it-IT" dirty="0" err="1"/>
              <a:t>configure</a:t>
            </a:r>
            <a:r>
              <a:rPr lang="it-IT" dirty="0"/>
              <a:t> a new volume of a </a:t>
            </a:r>
            <a:r>
              <a:rPr lang="it-IT" dirty="0" err="1"/>
              <a:t>bigger</a:t>
            </a:r>
            <a:r>
              <a:rPr lang="it-IT" dirty="0"/>
              <a:t> </a:t>
            </a:r>
            <a:r>
              <a:rPr lang="it-IT" dirty="0" err="1"/>
              <a:t>size</a:t>
            </a:r>
            <a:r>
              <a:rPr lang="it-IT" dirty="0"/>
              <a:t>.</a:t>
            </a:r>
          </a:p>
          <a:p>
            <a:r>
              <a:rPr lang="it-IT" b="1" dirty="0"/>
              <a:t>General </a:t>
            </a:r>
            <a:r>
              <a:rPr lang="it-IT" b="1" dirty="0" err="1"/>
              <a:t>Purpose</a:t>
            </a:r>
            <a:r>
              <a:rPr lang="it-IT" b="1" dirty="0"/>
              <a:t> (SSD) </a:t>
            </a:r>
            <a:r>
              <a:rPr lang="it-IT" b="1" dirty="0" err="1"/>
              <a:t>Volumes</a:t>
            </a:r>
            <a:endParaRPr lang="it-IT" b="1" dirty="0"/>
          </a:p>
          <a:p>
            <a:r>
              <a:rPr lang="it-IT" b="1" dirty="0" err="1"/>
              <a:t>Provisioned</a:t>
            </a:r>
            <a:r>
              <a:rPr lang="it-IT" b="1" dirty="0"/>
              <a:t> IOPS (SSD) </a:t>
            </a:r>
            <a:r>
              <a:rPr lang="it-IT" b="1" dirty="0" err="1"/>
              <a:t>Volumes</a:t>
            </a:r>
            <a:endParaRPr lang="it-IT" b="1" dirty="0"/>
          </a:p>
          <a:p>
            <a:r>
              <a:rPr lang="it-IT" b="1" dirty="0" err="1"/>
              <a:t>Magnetic</a:t>
            </a:r>
            <a:r>
              <a:rPr lang="it-IT" b="1" dirty="0"/>
              <a:t> </a:t>
            </a:r>
            <a:r>
              <a:rPr lang="it-IT" b="1" dirty="0" err="1"/>
              <a:t>Volumesì</a:t>
            </a:r>
            <a:br>
              <a:rPr lang="it-IT" dirty="0"/>
            </a:br>
            <a:endParaRPr lang="en-GB" dirty="0"/>
          </a:p>
        </p:txBody>
      </p:sp>
      <p:pic>
        <p:nvPicPr>
          <p:cNvPr id="5" name="Picture 4">
            <a:extLst>
              <a:ext uri="{FF2B5EF4-FFF2-40B4-BE49-F238E27FC236}">
                <a16:creationId xmlns:a16="http://schemas.microsoft.com/office/drawing/2014/main" id="{EF054DA3-6EE4-6C47-87C6-9F636D642CA6}"/>
              </a:ext>
            </a:extLst>
          </p:cNvPr>
          <p:cNvPicPr>
            <a:picLocks noChangeAspect="1"/>
          </p:cNvPicPr>
          <p:nvPr/>
        </p:nvPicPr>
        <p:blipFill>
          <a:blip r:embed="rId2"/>
          <a:stretch>
            <a:fillRect/>
          </a:stretch>
        </p:blipFill>
        <p:spPr>
          <a:xfrm>
            <a:off x="3479800" y="1475089"/>
            <a:ext cx="5232400" cy="1587500"/>
          </a:xfrm>
          <a:prstGeom prst="rect">
            <a:avLst/>
          </a:prstGeom>
        </p:spPr>
      </p:pic>
    </p:spTree>
    <p:extLst>
      <p:ext uri="{BB962C8B-B14F-4D97-AF65-F5344CB8AC3E}">
        <p14:creationId xmlns:p14="http://schemas.microsoft.com/office/powerpoint/2010/main" val="39327871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243</TotalTime>
  <Words>1005</Words>
  <Application>Microsoft Macintosh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AWS Big data cost</vt:lpstr>
      <vt:lpstr>AWS e i servizi BIG DATA</vt:lpstr>
      <vt:lpstr>AWS EMR</vt:lpstr>
      <vt:lpstr>YELP Use Case</vt:lpstr>
      <vt:lpstr>EMR COST</vt:lpstr>
      <vt:lpstr>EMR COST</vt:lpstr>
      <vt:lpstr>EMR COST</vt:lpstr>
      <vt:lpstr>AWS STorage – s3</vt:lpstr>
      <vt:lpstr>AWS STorage – EBS</vt:lpstr>
      <vt:lpstr>AWS STorage – EFS</vt:lpstr>
      <vt:lpstr>AWS STorage – EFS</vt:lpstr>
      <vt:lpstr>Problem</vt:lpstr>
      <vt:lpstr>Solutions</vt:lpstr>
      <vt:lpstr>Solution 1</vt:lpstr>
      <vt:lpstr>Solution 1 COST (IRELAND)</vt:lpstr>
      <vt:lpstr>Solution 1I</vt:lpstr>
      <vt:lpstr>Solution 1I COST (IRELAND)</vt:lpstr>
      <vt:lpstr>HomeWOrK</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Big data cost</dc:title>
  <dc:creator>Filippo Gaudenzi</dc:creator>
  <cp:lastModifiedBy>Filippo Gaudenzi</cp:lastModifiedBy>
  <cp:revision>30</cp:revision>
  <dcterms:created xsi:type="dcterms:W3CDTF">2018-06-22T08:31:04Z</dcterms:created>
  <dcterms:modified xsi:type="dcterms:W3CDTF">2018-06-22T12:34:51Z</dcterms:modified>
</cp:coreProperties>
</file>