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4"/>
          <p:cNvSpPr txBox="1"/>
          <p:nvPr/>
        </p:nvSpPr>
        <p:spPr>
          <a:xfrm>
            <a:off x="1454150" y="702310"/>
            <a:ext cx="4412615" cy="1068070"/>
          </a:xfrm>
          <a:prstGeom prst="rect">
            <a:avLst/>
          </a:prstGeom>
          <a:noFill/>
          <a:ln w="19050">
            <a:solidFill>
              <a:schemeClr val="tx2"/>
            </a:solidFill>
          </a:ln>
        </p:spPr>
        <p:txBody>
          <a:bodyPr wrap="square" rtlCol="0">
            <a:noAutofit/>
          </a:bodyPr>
          <a:p>
            <a:pPr algn="just"/>
            <a:r>
              <a:rPr lang="en-US" altLang="zh-CN" sz="1200" dirty="0" err="1">
                <a:latin typeface="Times New Roman" panose="02020603050405020304" pitchFamily="18" charset="0"/>
                <a:cs typeface="Times New Roman" panose="02020603050405020304" pitchFamily="18" charset="0"/>
              </a:rPr>
              <a:t>You are a process monitor for the interaction process of a coding requirement analyst and a programmer. The task of coding requirement analyst is to write requirement coding plan for the programmer, and the task of programmer is to write python code based on the user's requirement and coding plan from analyst. </a:t>
            </a:r>
            <a:endParaRPr lang="en-US" altLang="zh-CN" sz="1200" dirty="0" err="1">
              <a:latin typeface="Times New Roman" panose="02020603050405020304" pitchFamily="18" charset="0"/>
              <a:cs typeface="Times New Roman" panose="02020603050405020304" pitchFamily="18" charset="0"/>
            </a:endParaRPr>
          </a:p>
        </p:txBody>
      </p:sp>
      <p:sp>
        <p:nvSpPr>
          <p:cNvPr id="4" name="文本框 6"/>
          <p:cNvSpPr txBox="1"/>
          <p:nvPr/>
        </p:nvSpPr>
        <p:spPr>
          <a:xfrm>
            <a:off x="1391285" y="426720"/>
            <a:ext cx="1758315" cy="275590"/>
          </a:xfrm>
          <a:prstGeom prst="rect">
            <a:avLst/>
          </a:prstGeom>
          <a:noFill/>
        </p:spPr>
        <p:txBody>
          <a:bodyPr wrap="square" rtlCol="0">
            <a:spAutoFit/>
          </a:bodyPr>
          <a:p>
            <a:r>
              <a:rPr lang="en-US" altLang="zh-CN" sz="1200" b="1" dirty="0">
                <a:latin typeface="Times New Roman" panose="02020603050405020304" pitchFamily="18" charset="0"/>
                <a:cs typeface="Times New Roman" panose="02020603050405020304" pitchFamily="18" charset="0"/>
                <a:sym typeface="+mn-ea"/>
              </a:rPr>
              <a:t>(a) </a:t>
            </a:r>
            <a:r>
              <a:rPr lang="en-US" altLang="zh-CN" sz="1200" b="1" dirty="0">
                <a:latin typeface="Times New Roman" panose="02020603050405020304" pitchFamily="18" charset="0"/>
                <a:cs typeface="Times New Roman" panose="02020603050405020304" pitchFamily="18" charset="0"/>
              </a:rPr>
              <a:t>System Prompt</a:t>
            </a:r>
            <a:endParaRPr lang="zh-CN" altLang="en-US" sz="1200" b="1" dirty="0">
              <a:latin typeface="Times New Roman" panose="02020603050405020304" pitchFamily="18" charset="0"/>
              <a:cs typeface="Times New Roman" panose="02020603050405020304" pitchFamily="18" charset="0"/>
            </a:endParaRPr>
          </a:p>
        </p:txBody>
      </p:sp>
      <p:sp>
        <p:nvSpPr>
          <p:cNvPr id="11" name="文本框 6"/>
          <p:cNvSpPr txBox="1"/>
          <p:nvPr/>
        </p:nvSpPr>
        <p:spPr>
          <a:xfrm>
            <a:off x="1391285" y="2542282"/>
            <a:ext cx="2204720" cy="275590"/>
          </a:xfrm>
          <a:prstGeom prst="rect">
            <a:avLst/>
          </a:prstGeom>
          <a:noFill/>
        </p:spPr>
        <p:txBody>
          <a:bodyPr wrap="none" rtlCol="0">
            <a:spAutoFit/>
          </a:bodyPr>
          <a:p>
            <a:pPr algn="l"/>
            <a:r>
              <a:rPr lang="en-US" altLang="zh-CN" sz="1200" b="1" dirty="0">
                <a:latin typeface="Times New Roman" panose="02020603050405020304" pitchFamily="18" charset="0"/>
                <a:cs typeface="Times New Roman" panose="02020603050405020304" pitchFamily="18" charset="0"/>
                <a:sym typeface="+mn-ea"/>
              </a:rPr>
              <a:t>(b) </a:t>
            </a:r>
            <a:r>
              <a:rPr lang="en-US" altLang="zh-CN" sz="1200" b="1" dirty="0">
                <a:latin typeface="Times New Roman" panose="02020603050405020304" pitchFamily="18" charset="0"/>
                <a:cs typeface="Times New Roman" panose="02020603050405020304" pitchFamily="18" charset="0"/>
              </a:rPr>
              <a:t>Plan Interpretation Prompt</a:t>
            </a:r>
            <a:endParaRPr lang="zh-CN" altLang="en-US" sz="12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454150" y="2790825"/>
            <a:ext cx="4411980" cy="3134360"/>
          </a:xfrm>
          <a:prstGeom prst="rect">
            <a:avLst/>
          </a:prstGeom>
          <a:noFill/>
          <a:ln w="19050">
            <a:solidFill>
              <a:schemeClr val="tx2"/>
            </a:solidFill>
          </a:ln>
        </p:spPr>
        <p:txBody>
          <a:bodyPr wrap="square" rtlCol="0">
            <a:noAutofit/>
          </a:bodyPr>
          <a:p>
            <a:pPr algn="just"/>
            <a:r>
              <a:rPr lang="en-US" altLang="zh-CN" sz="1200" dirty="0" err="1">
                <a:solidFill>
                  <a:schemeClr val="accent1"/>
                </a:solidFill>
                <a:latin typeface="Times New Roman" panose="02020603050405020304" pitchFamily="18" charset="0"/>
                <a:cs typeface="Times New Roman" panose="02020603050405020304" pitchFamily="18" charset="0"/>
                <a:sym typeface="+mn-ea"/>
              </a:rPr>
              <a:t>Now you receive a coding plan from the analyst and the original requirement from user. </a:t>
            </a:r>
            <a:r>
              <a:rPr lang="en-US" sz="1200" dirty="0" err="1">
                <a:solidFill>
                  <a:schemeClr val="accent1"/>
                </a:solidFill>
                <a:latin typeface="Times New Roman" panose="02020603050405020304" pitchFamily="18" charset="0"/>
                <a:cs typeface="Times New Roman" panose="02020603050405020304" pitchFamily="18" charset="0"/>
                <a:sym typeface="+mn-ea"/>
              </a:rPr>
              <a:t>The plan needs further interpretation. Please provide insights based on the following perspectives:</a:t>
            </a:r>
            <a:endParaRPr lang="en-US" sz="1200" dirty="0" err="1">
              <a:solidFill>
                <a:schemeClr val="accent1"/>
              </a:solidFill>
              <a:latin typeface="Times New Roman" panose="02020603050405020304" pitchFamily="18" charset="0"/>
              <a:cs typeface="Times New Roman" panose="02020603050405020304" pitchFamily="18" charset="0"/>
            </a:endParaRPr>
          </a:p>
          <a:p>
            <a:pPr algn="just"/>
            <a:r>
              <a:rPr lang="en-US" sz="1200" dirty="0" err="1">
                <a:latin typeface="Times New Roman" panose="02020603050405020304" pitchFamily="18" charset="0"/>
                <a:cs typeface="Times New Roman" panose="02020603050405020304" pitchFamily="18" charset="0"/>
              </a:rPr>
              <a:t>1. </a:t>
            </a:r>
            <a:r>
              <a:rPr lang="en-US" sz="1200" dirty="0" err="1">
                <a:latin typeface="Times New Roman" panose="02020603050405020304" pitchFamily="18" charset="0"/>
                <a:cs typeface="Times New Roman" panose="02020603050405020304" pitchFamily="18" charset="0"/>
                <a:sym typeface="+mn-ea"/>
              </a:rPr>
              <a:t>Identify the </a:t>
            </a:r>
            <a:r>
              <a:rPr lang="en-US" altLang="zh-CN" sz="1200" dirty="0" err="1">
                <a:solidFill>
                  <a:srgbClr val="C00000"/>
                </a:solidFill>
                <a:latin typeface="Times New Roman" panose="02020603050405020304" pitchFamily="18" charset="0"/>
                <a:cs typeface="Times New Roman" panose="02020603050405020304" pitchFamily="18" charset="0"/>
                <a:sym typeface="+mn-ea"/>
              </a:rPr>
              <a:t>core concepts</a:t>
            </a:r>
            <a:r>
              <a:rPr lang="en-US" sz="1200" dirty="0" err="1">
                <a:latin typeface="Times New Roman" panose="02020603050405020304" pitchFamily="18" charset="0"/>
                <a:cs typeface="Times New Roman" panose="02020603050405020304" pitchFamily="18" charset="0"/>
                <a:sym typeface="+mn-ea"/>
              </a:rPr>
              <a:t> (key words, important definitions) of the requirement, and make </a:t>
            </a:r>
            <a:r>
              <a:rPr lang="en-US" altLang="zh-CN" sz="1200" dirty="0" err="1">
                <a:latin typeface="Times New Roman" panose="02020603050405020304" pitchFamily="18" charset="0"/>
                <a:cs typeface="Times New Roman" panose="02020603050405020304" pitchFamily="18" charset="0"/>
                <a:sym typeface="+mn-ea"/>
              </a:rPr>
              <a:t>detailed explanations </a:t>
            </a:r>
            <a:r>
              <a:rPr lang="en-US" sz="1200" dirty="0" err="1">
                <a:latin typeface="Times New Roman" panose="02020603050405020304" pitchFamily="18" charset="0"/>
                <a:cs typeface="Times New Roman" panose="02020603050405020304" pitchFamily="18" charset="0"/>
                <a:sym typeface="+mn-ea"/>
              </a:rPr>
              <a:t>for each concept. </a:t>
            </a:r>
            <a:endParaRPr lang="en-US" sz="1200" dirty="0" err="1">
              <a:latin typeface="Times New Roman" panose="02020603050405020304" pitchFamily="18" charset="0"/>
              <a:cs typeface="Times New Roman" panose="02020603050405020304" pitchFamily="18" charset="0"/>
            </a:endParaRPr>
          </a:p>
          <a:p>
            <a:pPr algn="just"/>
            <a:r>
              <a:rPr lang="en-US" sz="1200" dirty="0" err="1">
                <a:latin typeface="Times New Roman" panose="02020603050405020304" pitchFamily="18" charset="0"/>
                <a:cs typeface="Times New Roman" panose="02020603050405020304" pitchFamily="18" charset="0"/>
              </a:rPr>
              <a:t>2. Identify all phrases showing </a:t>
            </a:r>
            <a:r>
              <a:rPr lang="en-US" altLang="zh-CN" sz="1200" dirty="0" err="1">
                <a:solidFill>
                  <a:srgbClr val="C00000"/>
                </a:solidFill>
                <a:latin typeface="Times New Roman" panose="02020603050405020304" pitchFamily="18" charset="0"/>
                <a:cs typeface="Times New Roman" panose="02020603050405020304" pitchFamily="18" charset="0"/>
              </a:rPr>
              <a:t>quantitative relationships or degree relationships</a:t>
            </a:r>
            <a:r>
              <a:rPr lang="en-US" sz="1200" dirty="0" err="1">
                <a:latin typeface="Times New Roman" panose="02020603050405020304" pitchFamily="18" charset="0"/>
                <a:cs typeface="Times New Roman" panose="02020603050405020304" pitchFamily="18" charset="0"/>
              </a:rPr>
              <a:t>, and explain their meaning in the requirement.</a:t>
            </a:r>
            <a:endParaRPr lang="en-US" sz="1200" dirty="0" err="1">
              <a:latin typeface="Times New Roman" panose="02020603050405020304" pitchFamily="18" charset="0"/>
              <a:cs typeface="Times New Roman" panose="02020603050405020304" pitchFamily="18" charset="0"/>
            </a:endParaRPr>
          </a:p>
          <a:p>
            <a:pPr algn="just"/>
            <a:r>
              <a:rPr lang="en-US" sz="1200" dirty="0" err="1">
                <a:latin typeface="Times New Roman" panose="02020603050405020304" pitchFamily="18" charset="0"/>
                <a:cs typeface="Times New Roman" panose="02020603050405020304" pitchFamily="18" charset="0"/>
              </a:rPr>
              <a:t>3. Check if some steps in the plan can be split into sub-steps, and provide the </a:t>
            </a:r>
            <a:r>
              <a:rPr lang="en-US" altLang="zh-CN" sz="1200" dirty="0" err="1">
                <a:solidFill>
                  <a:srgbClr val="C00000"/>
                </a:solidFill>
                <a:latin typeface="Times New Roman" panose="02020603050405020304" pitchFamily="18" charset="0"/>
                <a:cs typeface="Times New Roman" panose="02020603050405020304" pitchFamily="18" charset="0"/>
              </a:rPr>
              <a:t>logic flow and conditional judgements</a:t>
            </a:r>
            <a:r>
              <a:rPr lang="en-US" sz="1200" dirty="0" err="1">
                <a:solidFill>
                  <a:srgbClr val="C00000"/>
                </a:solidFill>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for the identified sub-steps.</a:t>
            </a:r>
            <a:endParaRPr lang="en-US" sz="1200" dirty="0" err="1">
              <a:latin typeface="Times New Roman" panose="02020603050405020304" pitchFamily="18" charset="0"/>
              <a:cs typeface="Times New Roman" panose="02020603050405020304" pitchFamily="18" charset="0"/>
            </a:endParaRPr>
          </a:p>
          <a:p>
            <a:pPr algn="just"/>
            <a:r>
              <a:rPr lang="en-US" altLang="zh-CN" sz="1200" dirty="0" err="1">
                <a:latin typeface="Times New Roman" panose="02020603050405020304" pitchFamily="18" charset="0"/>
                <a:cs typeface="Times New Roman" panose="02020603050405020304" pitchFamily="18" charset="0"/>
              </a:rPr>
              <a:t>4. For the steps in plan, check if some steps should be implement simultaneously (in one code block or if-else statement), and explain the implementation</a:t>
            </a:r>
            <a:endParaRPr lang="en-US" altLang="zh-CN" sz="1200" dirty="0" err="1">
              <a:latin typeface="Times New Roman" panose="02020603050405020304" pitchFamily="18" charset="0"/>
              <a:cs typeface="Times New Roman" panose="02020603050405020304" pitchFamily="18" charset="0"/>
            </a:endParaRPr>
          </a:p>
          <a:p>
            <a:pPr algn="just"/>
            <a:r>
              <a:rPr lang="en-US" sz="1200" dirty="0" err="1">
                <a:latin typeface="Times New Roman" panose="02020603050405020304" pitchFamily="18" charset="0"/>
                <a:cs typeface="Times New Roman" panose="02020603050405020304" pitchFamily="18" charset="0"/>
              </a:rPr>
              <a:t>5. Based on the requirement and plan, generate </a:t>
            </a:r>
            <a:r>
              <a:rPr lang="en-US" altLang="zh-CN" sz="1200" dirty="0" err="1">
                <a:solidFill>
                  <a:srgbClr val="C00000"/>
                </a:solidFill>
                <a:latin typeface="Times New Roman" panose="02020603050405020304" pitchFamily="18" charset="0"/>
                <a:cs typeface="Times New Roman" panose="02020603050405020304" pitchFamily="18" charset="0"/>
              </a:rPr>
              <a:t>three edge</a:t>
            </a:r>
            <a:r>
              <a:rPr lang="en-US" sz="1200" dirty="0" err="1">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cases</a:t>
            </a:r>
            <a:r>
              <a:rPr lang="en-US" altLang="zh-CN" sz="1200" dirty="0" err="1">
                <a:solidFill>
                  <a:schemeClr val="accent2">
                    <a:lumMod val="75000"/>
                  </a:schemeClr>
                </a:solidFill>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for the requirement, and show the logic of handling these edge cases in detail. </a:t>
            </a:r>
            <a:endParaRPr lang="en-US" altLang="zh-CN" sz="1200" dirty="0" err="1">
              <a:latin typeface="Times New Roman" panose="02020603050405020304" pitchFamily="18" charset="0"/>
              <a:cs typeface="Times New Roman" panose="02020603050405020304" pitchFamily="18" charset="0"/>
            </a:endParaRPr>
          </a:p>
          <a:p>
            <a:pPr algn="just"/>
            <a:endParaRPr lang="en-US" altLang="zh-CN" sz="1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流程图: 终止 5"/>
          <p:cNvSpPr/>
          <p:nvPr/>
        </p:nvSpPr>
        <p:spPr>
          <a:xfrm>
            <a:off x="2653665" y="117475"/>
            <a:ext cx="1805305" cy="309245"/>
          </a:xfrm>
          <a:prstGeom prst="flowChartTerminator">
            <a:avLst/>
          </a:prstGeom>
          <a:solidFill>
            <a:schemeClr val="accent1">
              <a:lumMod val="75000"/>
            </a:schemeClr>
          </a:solidFill>
          <a:ln>
            <a:solidFill>
              <a:schemeClr val="accent1">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400" b="1" dirty="0">
                <a:solidFill>
                  <a:schemeClr val="bg1"/>
                </a:solidFill>
                <a:latin typeface="Times New Roman" panose="02020603050405020304" pitchFamily="18" charset="0"/>
                <a:cs typeface="Times New Roman" panose="02020603050405020304" pitchFamily="18" charset="0"/>
              </a:rPr>
              <a:t>MonitorPrompt</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16" name="文本框 15"/>
          <p:cNvSpPr txBox="1"/>
          <p:nvPr>
            <p:custDataLst>
              <p:tags r:id="rId1"/>
            </p:custDataLst>
          </p:nvPr>
        </p:nvSpPr>
        <p:spPr>
          <a:xfrm>
            <a:off x="6614795" y="702310"/>
            <a:ext cx="4412615" cy="5131435"/>
          </a:xfrm>
          <a:prstGeom prst="rect">
            <a:avLst/>
          </a:prstGeom>
          <a:noFill/>
          <a:ln w="19050">
            <a:solidFill>
              <a:schemeClr val="tx2"/>
            </a:solidFill>
          </a:ln>
        </p:spPr>
        <p:txBody>
          <a:bodyPr wrap="square" rtlCol="0">
            <a:noAutofit/>
          </a:bodyPr>
          <a:p>
            <a:pPr algn="just"/>
            <a:r>
              <a:rPr lang="en-US" sz="1200" dirty="0" err="1">
                <a:solidFill>
                  <a:srgbClr val="00B050"/>
                </a:solidFill>
                <a:latin typeface="Times New Roman" panose="02020603050405020304" pitchFamily="18" charset="0"/>
                <a:cs typeface="Times New Roman" panose="02020603050405020304" pitchFamily="18" charset="0"/>
                <a:sym typeface="+mn-ea"/>
              </a:rPr>
              <a:t>- </a:t>
            </a:r>
            <a:r>
              <a:rPr lang="en-US" altLang="zh-CN" sz="1200" dirty="0" err="1">
                <a:solidFill>
                  <a:srgbClr val="00B050"/>
                </a:solidFill>
                <a:latin typeface="Times New Roman" panose="02020603050405020304" pitchFamily="18" charset="0"/>
                <a:cs typeface="Times New Roman" panose="02020603050405020304" pitchFamily="18" charset="0"/>
                <a:sym typeface="+mn-ea"/>
              </a:rPr>
              <a:t>The format of your output should be:</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[core concept]</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&lt;core concept&gt;</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Explanation: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[phrase showing quantity relationship]</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&lt;phrase1&gt;: &lt;explanation&gt;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[degree adverb]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&lt;degree adverb1&gt;: &lt;explanation&gt;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a:t>
            </a:r>
            <a:r>
              <a:rPr lang="en-US" altLang="zh-CN" sz="1200" dirty="0" err="1">
                <a:solidFill>
                  <a:srgbClr val="00B050"/>
                </a:solidFill>
                <a:latin typeface="Times New Roman" panose="02020603050405020304" pitchFamily="18" charset="0"/>
                <a:cs typeface="Times New Roman" panose="02020603050405020304" pitchFamily="18" charset="0"/>
                <a:sym typeface="+mn-ea"/>
              </a:rPr>
              <a:t>sub-steps</a:t>
            </a:r>
            <a:r>
              <a:rPr lang="en-US" altLang="zh-CN" sz="1200" dirty="0" err="1">
                <a:solidFill>
                  <a:srgbClr val="00B050"/>
                </a:solidFill>
                <a:latin typeface="Times New Roman" panose="02020603050405020304" pitchFamily="18" charset="0"/>
                <a:cs typeface="Times New Roman" panose="02020603050405020304" pitchFamily="18" charset="0"/>
                <a:sym typeface="+mn-ea"/>
              </a:rPr>
              <a:t>]</a:t>
            </a:r>
            <a:endParaRPr lang="en-US" altLang="zh-CN" sz="1200" dirty="0" err="1">
              <a:solidFill>
                <a:srgbClr val="00B050"/>
              </a:solidFill>
              <a:latin typeface="Times New Roman" panose="02020603050405020304" pitchFamily="18" charset="0"/>
              <a:cs typeface="Times New Roman" panose="02020603050405020304" pitchFamily="18" charset="0"/>
              <a:sym typeface="+mn-ea"/>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a:t>
            </a:r>
            <a:r>
              <a:rPr lang="en-US" altLang="zh-CN" sz="1200" dirty="0" err="1">
                <a:solidFill>
                  <a:srgbClr val="00B050"/>
                </a:solidFill>
                <a:latin typeface="Times New Roman" panose="02020603050405020304" pitchFamily="18" charset="0"/>
                <a:cs typeface="Times New Roman" panose="02020603050405020304" pitchFamily="18" charset="0"/>
                <a:sym typeface="+mn-ea"/>
              </a:rPr>
              <a:t> logic flow and conditional judgements)</a:t>
            </a:r>
            <a:endParaRPr lang="en-US" altLang="zh-CN" sz="1200" dirty="0" err="1">
              <a:solidFill>
                <a:srgbClr val="00B050"/>
              </a:solidFill>
              <a:latin typeface="Times New Roman" panose="02020603050405020304" pitchFamily="18" charset="0"/>
              <a:cs typeface="Times New Roman" panose="02020603050405020304" pitchFamily="18" charset="0"/>
              <a:sym typeface="+mn-ea"/>
            </a:endParaRPr>
          </a:p>
          <a:p>
            <a:pPr indent="457200"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a:t>
            </a:r>
            <a:endParaRPr lang="en-US" altLang="zh-CN" sz="1200" dirty="0" err="1">
              <a:solidFill>
                <a:srgbClr val="00B050"/>
              </a:solidFill>
              <a:latin typeface="Times New Roman" panose="02020603050405020304" pitchFamily="18" charset="0"/>
              <a:cs typeface="Times New Roman" panose="02020603050405020304" pitchFamily="18" charset="0"/>
              <a:sym typeface="+mn-ea"/>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[code logic]</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(check if there are steps should be considered simultaneously)</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[edge case]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&lt;edge case1&gt; = &lt;expected output&gt;</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Explanation:</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[extra code for edge case]</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We need extra code to handle the edge cases.</a:t>
            </a:r>
            <a:endParaRPr lang="en-US" altLang="zh-CN" sz="1200" dirty="0" err="1">
              <a:solidFill>
                <a:srgbClr val="00B050"/>
              </a:solidFill>
              <a:latin typeface="Times New Roman" panose="02020603050405020304" pitchFamily="18" charset="0"/>
              <a:cs typeface="Times New Roman" panose="02020603050405020304" pitchFamily="18" charset="0"/>
            </a:endParaRPr>
          </a:p>
          <a:p>
            <a:pPr algn="just"/>
            <a:r>
              <a:rPr lang="en-US" altLang="zh-CN" sz="1200" dirty="0" err="1">
                <a:solidFill>
                  <a:srgbClr val="00B050"/>
                </a:solidFill>
                <a:latin typeface="Times New Roman" panose="02020603050405020304" pitchFamily="18" charset="0"/>
                <a:cs typeface="Times New Roman" panose="02020603050405020304" pitchFamily="18" charset="0"/>
                <a:sym typeface="+mn-ea"/>
              </a:rPr>
              <a:t>        (code for handling the edge case)</a:t>
            </a:r>
            <a:endParaRPr lang="en-US" altLang="zh-CN" sz="1200" dirty="0" err="1">
              <a:solidFill>
                <a:srgbClr val="00B05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custDataLst>
              <p:tags r:id="rId1"/>
            </p:custDataLst>
          </p:nvPr>
        </p:nvSpPr>
        <p:spPr>
          <a:xfrm>
            <a:off x="1170305" y="1136650"/>
            <a:ext cx="4033520" cy="5131435"/>
          </a:xfrm>
          <a:prstGeom prst="rect">
            <a:avLst/>
          </a:prstGeom>
          <a:noFill/>
          <a:ln w="19050">
            <a:solidFill>
              <a:schemeClr val="tx2"/>
            </a:solidFill>
          </a:ln>
        </p:spPr>
        <p:txBody>
          <a:bodyPr wrap="square" rtlCol="0">
            <a:noAutofit/>
          </a:bodyPr>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For example:</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Prompt 1:</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[requirement]</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def how_many_times(string: str, substring: str) -&gt; int:</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Find how many times a specific substring appears within the original string. Include overlapping instances.</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&gt;&gt;&gt; how_many_times('', 'a')</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0</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&gt;&gt;&gt; how_many_times('aaa', 'a')</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3</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&gt;&gt;&gt; how_many_times('aaaa', 'aa')</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3</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[plan]</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"plan":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"subproblems":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"Identify the length of the original 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"Identify the length of the substring",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"Iterate through the original string to find all occurrences of the substring",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"Count the number of occurrences found"</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"steps":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"Get the input string and substring from the user",</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"Initialize a counter variable to keep track of the number of occurrences",</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"Iterate through the original string using a sliding window approach",</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"Check if the current substring matches the input substring",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"If a match is found, increment the counter variable",</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"Return the final count of occurrences"</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solidFill>
                  <a:schemeClr val="tx1"/>
                </a:solidFill>
                <a:latin typeface="Times New Roman" panose="02020603050405020304" pitchFamily="18" charset="0"/>
                <a:ea typeface="Consolas" panose="020B0609020204030204"/>
                <a:cs typeface="Times New Roman" panose="02020603050405020304" pitchFamily="18" charset="0"/>
                <a:sym typeface="+mn-ea"/>
              </a:rPr>
              <a:t>}</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p:txBody>
      </p:sp>
      <p:sp>
        <p:nvSpPr>
          <p:cNvPr id="6" name="文本框 5"/>
          <p:cNvSpPr txBox="1"/>
          <p:nvPr>
            <p:custDataLst>
              <p:tags r:id="rId2"/>
            </p:custDataLst>
          </p:nvPr>
        </p:nvSpPr>
        <p:spPr>
          <a:xfrm>
            <a:off x="5579745" y="1136650"/>
            <a:ext cx="4223385" cy="5131435"/>
          </a:xfrm>
          <a:prstGeom prst="rect">
            <a:avLst/>
          </a:prstGeom>
          <a:noFill/>
          <a:ln w="19050">
            <a:solidFill>
              <a:schemeClr val="tx2"/>
            </a:solidFill>
          </a:ln>
        </p:spPr>
        <p:txBody>
          <a:bodyPr wrap="square" rtlCol="0">
            <a:noAutofit/>
          </a:bodyPr>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Answer 1:</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[core concept]</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'overlapping'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In the requirement it means that we could count the apperance of substring in the original string include overalap cases</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[relational phrases]</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No phrase showing quantity relationship</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No degree adverb</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[sub-steps]</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indent="0">
              <a:lnSpc>
                <a:spcPts val="950"/>
              </a:lnSpc>
            </a:pPr>
            <a:r>
              <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rPr>
              <a:t>    sub-steps for step 3:</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indent="457200">
              <a:lnSpc>
                <a:spcPts val="950"/>
              </a:lnSpc>
            </a:pPr>
            <a:r>
              <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rPr>
              <a:t>1. sset the left and right bar of the sliding window as 0</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indent="457200">
              <a:lnSpc>
                <a:spcPts val="950"/>
              </a:lnSpc>
            </a:pPr>
            <a:r>
              <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rPr>
              <a:t>2. move the right bar to find the matchs</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[code logic]</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The step 3-5 should be implement simultaneously</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"Iterate through the original string using a sliding window approach",</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"Check if the current substring matches the input substring",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"If a match is found, increment the counter variable"</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This could be done by writing one for loop to iterate through the orginal string, extract every substring with the size of substring, check if it match the input substring and increment the counter variable if a match is found</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[edge case] </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how_many_times('', 'a') = 0</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explanation: Since the original string is empty, the substring cannot appear, so the expected output is 0.</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how_many_times('abc', '') = 4</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explanation: '' appears four times in the orginal string. 'abc'.count('')=2</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how_many_times('x', 'x') = 1 </a:t>
            </a:r>
            <a:endParaRPr lang="en-US" altLang="zh-CN" sz="1200">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explanation: 'x' appears one time in itself.</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[extra code for edge case]</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Extra code are needed to handle the edge case.</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if not 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return 0</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elif not substring:</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return len(string)+1</a:t>
            </a:r>
            <a:endParaRPr lang="en-US" altLang="zh-CN" sz="1200" b="0">
              <a:solidFill>
                <a:schemeClr val="tx1"/>
              </a:solidFill>
              <a:latin typeface="Times New Roman" panose="02020603050405020304" pitchFamily="18" charset="0"/>
              <a:ea typeface="Consolas" panose="020B0609020204030204"/>
              <a:cs typeface="Times New Roman" panose="02020603050405020304" pitchFamily="18" charset="0"/>
            </a:endParaRPr>
          </a:p>
          <a:p>
            <a:pPr>
              <a:lnSpc>
                <a:spcPts val="950"/>
              </a:lnSpc>
            </a:pPr>
            <a:r>
              <a:rPr lang="en-US" altLang="zh-CN" sz="1200">
                <a:latin typeface="Times New Roman" panose="02020603050405020304" pitchFamily="18" charset="0"/>
                <a:ea typeface="Consolas" panose="020B0609020204030204"/>
                <a:cs typeface="Times New Roman" panose="02020603050405020304" pitchFamily="18" charset="0"/>
                <a:sym typeface="+mn-ea"/>
              </a:rPr>
              <a:t>        (other code)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custDataLst>
              <p:tags r:id="rId1"/>
            </p:custDataLst>
          </p:nvPr>
        </p:nvSpPr>
        <p:spPr>
          <a:xfrm>
            <a:off x="1170305" y="1136650"/>
            <a:ext cx="4033520" cy="5131435"/>
          </a:xfrm>
          <a:prstGeom prst="rect">
            <a:avLst/>
          </a:prstGeom>
          <a:noFill/>
          <a:ln w="19050">
            <a:solidFill>
              <a:schemeClr val="tx2"/>
            </a:solidFill>
          </a:ln>
        </p:spPr>
        <p:txBody>
          <a:bodyPr wrap="square" rtlCol="0">
            <a:noAutofit/>
          </a:bodyPr>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Prompt 2:</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[requirement]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def search(lst):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\'\'\'You are given a non-empty list of positive integers. Return the largest integer that is more than zero and appears at least as many times as the integer itself. If no such a value exist, return -1.</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search([4, 1, 2, 2, 3, 1]) == 2</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search([1, 2, 2, 3, 3, 3, 4, 4, 4]) == 3</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search([5, 5, 4, 4, 4]) == -1</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[plan]</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"plan":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"subproblems":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"Identify the frequency of each integer in the list",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"Find the largest integer that appears at least as many times as itself",</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"Handle the case where no such integer exists"</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"steps":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"Create a dictionary to store the frequency of each integer in the list",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"Iterate through the list and update the frequency in the dictionary",</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"Iterate through the dictionary to find the largest integer that meets the condition",</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"Return the result or -1 if no such integer exists"</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p:txBody>
      </p:sp>
      <p:sp>
        <p:nvSpPr>
          <p:cNvPr id="6" name="文本框 5"/>
          <p:cNvSpPr txBox="1"/>
          <p:nvPr>
            <p:custDataLst>
              <p:tags r:id="rId2"/>
            </p:custDataLst>
          </p:nvPr>
        </p:nvSpPr>
        <p:spPr>
          <a:xfrm>
            <a:off x="5579745" y="1136650"/>
            <a:ext cx="4846320" cy="5131435"/>
          </a:xfrm>
          <a:prstGeom prst="rect">
            <a:avLst/>
          </a:prstGeom>
          <a:noFill/>
          <a:ln w="19050">
            <a:solidFill>
              <a:schemeClr val="tx2"/>
            </a:solidFill>
          </a:ln>
        </p:spPr>
        <p:txBody>
          <a:bodyPr wrap="square" rtlCol="0">
            <a:noAutofit/>
          </a:bodyPr>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Answer 2:</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[core concept]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'positive': means that all interger in the list is &gt; 0</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least as many times': means appears of a number &gt;= its value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[relational phrases]</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'more than': means that we need to find interger &gt; 0</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'at least as many times': means that we need to find the interger whose appears times is greater than or equal to its value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'largest': means that we need the bigest interger that appears greater or equal to its value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latin typeface="Times New Roman" panose="02020603050405020304" pitchFamily="18" charset="0"/>
                <a:ea typeface="Consolas" panose="020B0609020204030204"/>
                <a:cs typeface="Times New Roman" panose="02020603050405020304" pitchFamily="18" charset="0"/>
                <a:sym typeface="+mn-ea"/>
              </a:rPr>
              <a:t># [sub-steps]</a:t>
            </a:r>
            <a:endParaRPr lang="en-US" altLang="zh-CN" sz="1200" dirty="0" err="1">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latin typeface="Times New Roman" panose="02020603050405020304" pitchFamily="18" charset="0"/>
                <a:ea typeface="Consolas" panose="020B0609020204030204"/>
                <a:cs typeface="Times New Roman" panose="02020603050405020304" pitchFamily="18" charset="0"/>
                <a:sym typeface="+mn-ea"/>
              </a:rPr>
              <a:t>    sub-steps for step 3:</a:t>
            </a:r>
            <a:endParaRPr lang="en-US" altLang="zh-CN" sz="1200" dirty="0" err="1">
              <a:latin typeface="Times New Roman" panose="02020603050405020304" pitchFamily="18" charset="0"/>
              <a:ea typeface="Consolas" panose="020B0609020204030204"/>
              <a:cs typeface="Times New Roman" panose="02020603050405020304" pitchFamily="18" charset="0"/>
              <a:sym typeface="+mn-ea"/>
            </a:endParaRPr>
          </a:p>
          <a:p>
            <a:pPr indent="457200">
              <a:lnSpc>
                <a:spcPts val="950"/>
              </a:lnSpc>
            </a:pPr>
            <a:r>
              <a:rPr lang="en-US" altLang="zh-CN" sz="1200" dirty="0" err="1">
                <a:latin typeface="Times New Roman" panose="02020603050405020304" pitchFamily="18" charset="0"/>
                <a:ea typeface="Consolas" panose="020B0609020204030204"/>
                <a:cs typeface="Times New Roman" panose="02020603050405020304" pitchFamily="18" charset="0"/>
                <a:sym typeface="+mn-ea"/>
              </a:rPr>
              <a:t>1. set the result as the first element that appears as at least its value</a:t>
            </a:r>
            <a:endParaRPr lang="en-US" altLang="zh-CN" sz="1200" dirty="0" err="1">
              <a:latin typeface="Times New Roman" panose="02020603050405020304" pitchFamily="18" charset="0"/>
              <a:ea typeface="Consolas" panose="020B0609020204030204"/>
              <a:cs typeface="Times New Roman" panose="02020603050405020304" pitchFamily="18" charset="0"/>
              <a:sym typeface="+mn-ea"/>
            </a:endParaRPr>
          </a:p>
          <a:p>
            <a:pPr indent="457200">
              <a:lnSpc>
                <a:spcPts val="950"/>
              </a:lnSpc>
            </a:pPr>
            <a:r>
              <a:rPr lang="en-US" altLang="zh-CN" sz="1200" dirty="0" err="1">
                <a:latin typeface="Times New Roman" panose="02020603050405020304" pitchFamily="18" charset="0"/>
                <a:ea typeface="Consolas" panose="020B0609020204030204"/>
                <a:cs typeface="Times New Roman" panose="02020603050405020304" pitchFamily="18" charset="0"/>
                <a:sym typeface="+mn-ea"/>
              </a:rPr>
              <a:t>2. iterate through the list, is the value mees the requiremnt and is         larger than current result, set it to the value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[code logic]</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There are no steps that could be implement simultaneously. All 4 steps shoule be implement step by step.</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[edge case]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search([2,2,3,3,3]) = 3</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explanation: Both 2 and 3 appears greater than or equal to its value, but 3 is the largest number</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search([3,3,2,4,4,4]) = -1</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explanation: number 2 appears one time, number 3 appears two times,number 4 appears three times, none of them appears greater than or equal to its value, so the function return -1</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[extra code for edge case]</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a:p>
            <a:pPr>
              <a:lnSpc>
                <a:spcPts val="950"/>
              </a:lnSpc>
            </a:pPr>
            <a:r>
              <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rPr>
              <a:t>    We do not need extra code to handle the edge case. We could set the original return answer to -1 and then find the largest interger that meets the need. </a:t>
            </a:r>
            <a:endParaRPr lang="en-US" altLang="zh-CN" sz="1200" dirty="0" err="1">
              <a:solidFill>
                <a:schemeClr val="tx1"/>
              </a:solidFill>
              <a:latin typeface="Times New Roman" panose="02020603050405020304" pitchFamily="18" charset="0"/>
              <a:ea typeface="Consolas" panose="020B0609020204030204"/>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6"/>
          <p:cNvSpPr txBox="1"/>
          <p:nvPr/>
        </p:nvSpPr>
        <p:spPr>
          <a:xfrm>
            <a:off x="906780" y="450592"/>
            <a:ext cx="1716405" cy="275590"/>
          </a:xfrm>
          <a:prstGeom prst="rect">
            <a:avLst/>
          </a:prstGeom>
          <a:noFill/>
        </p:spPr>
        <p:txBody>
          <a:bodyPr wrap="none" rtlCol="0">
            <a:spAutoFit/>
          </a:bodyPr>
          <a:p>
            <a:pPr algn="l"/>
            <a:r>
              <a:rPr lang="en-US" altLang="zh-CN" sz="1200" b="1" dirty="0">
                <a:latin typeface="Times New Roman" panose="02020603050405020304" pitchFamily="18" charset="0"/>
                <a:cs typeface="Times New Roman" panose="02020603050405020304" pitchFamily="18" charset="0"/>
                <a:sym typeface="+mn-ea"/>
              </a:rPr>
              <a:t>(c) </a:t>
            </a:r>
            <a:r>
              <a:rPr lang="en-US" altLang="zh-CN" sz="1200" b="1" dirty="0">
                <a:latin typeface="Times New Roman" panose="02020603050405020304" pitchFamily="18" charset="0"/>
                <a:cs typeface="Times New Roman" panose="02020603050405020304" pitchFamily="18" charset="0"/>
              </a:rPr>
              <a:t>Code Check Prompt</a:t>
            </a:r>
            <a:endParaRPr lang="zh-CN" altLang="en-US" sz="1200" b="1" dirty="0">
              <a:latin typeface="Times New Roman" panose="02020603050405020304" pitchFamily="18" charset="0"/>
              <a:cs typeface="Times New Roman" panose="02020603050405020304" pitchFamily="18" charset="0"/>
            </a:endParaRPr>
          </a:p>
        </p:txBody>
      </p:sp>
      <p:sp>
        <p:nvSpPr>
          <p:cNvPr id="15" name="文本框 4"/>
          <p:cNvSpPr txBox="1"/>
          <p:nvPr/>
        </p:nvSpPr>
        <p:spPr>
          <a:xfrm>
            <a:off x="927735" y="708025"/>
            <a:ext cx="4413250" cy="3221990"/>
          </a:xfrm>
          <a:prstGeom prst="rect">
            <a:avLst/>
          </a:prstGeom>
          <a:noFill/>
          <a:ln w="19050">
            <a:solidFill>
              <a:schemeClr val="tx2"/>
            </a:solidFill>
          </a:ln>
        </p:spPr>
        <p:txBody>
          <a:bodyPr wrap="square" rtlCol="0">
            <a:noAutofit/>
          </a:bodyPr>
          <a:p>
            <a:pPr algn="just">
              <a:buClrTx/>
              <a:buSzTx/>
              <a:buNone/>
            </a:pPr>
            <a:r>
              <a:rPr lang="en-US" sz="1200" dirty="0" err="1">
                <a:solidFill>
                  <a:schemeClr val="accent1"/>
                </a:solidFill>
                <a:latin typeface="Times New Roman" panose="02020603050405020304" pitchFamily="18" charset="0"/>
                <a:cs typeface="Times New Roman" panose="02020603050405020304" pitchFamily="18" charset="0"/>
              </a:rPr>
              <a:t>Now you receive a python code generated by the programmer, and the plan written by analyst as well as the original question. Your task is to judge whether the code follow the plan. If not, please explain the code's misunderstanding code to the plan. Your judgement should base on the following perspective. </a:t>
            </a:r>
            <a:endParaRPr lang="en-US" altLang="zh-CN" sz="1200" dirty="0" err="1">
              <a:latin typeface="Times New Roman" panose="02020603050405020304" pitchFamily="18" charset="0"/>
              <a:cs typeface="Times New Roman" panose="02020603050405020304" pitchFamily="18" charset="0"/>
            </a:endParaRPr>
          </a:p>
          <a:p>
            <a:pPr algn="just">
              <a:buClrTx/>
              <a:buSzTx/>
              <a:buNone/>
            </a:pPr>
            <a:r>
              <a:rPr lang="en-US" sz="1200" dirty="0" err="1">
                <a:latin typeface="Times New Roman" panose="02020603050405020304" pitchFamily="18" charset="0"/>
                <a:cs typeface="Times New Roman" panose="02020603050405020304" pitchFamily="18" charset="0"/>
              </a:rPr>
              <a:t>1. Does the code correctly follow the </a:t>
            </a:r>
            <a:r>
              <a:rPr lang="en-US" sz="1200" dirty="0" err="1">
                <a:solidFill>
                  <a:srgbClr val="C00000"/>
                </a:solidFill>
                <a:latin typeface="Times New Roman" panose="02020603050405020304" pitchFamily="18" charset="0"/>
                <a:cs typeface="Times New Roman" panose="02020603050405020304" pitchFamily="18" charset="0"/>
              </a:rPr>
              <a:t>core concepts</a:t>
            </a:r>
            <a:r>
              <a:rPr lang="en-US" sz="1200" dirty="0" err="1">
                <a:latin typeface="Times New Roman" panose="02020603050405020304" pitchFamily="18" charset="0"/>
                <a:cs typeface="Times New Roman" panose="02020603050405020304" pitchFamily="18" charset="0"/>
              </a:rPr>
              <a:t> in plan?</a:t>
            </a:r>
            <a:endParaRPr lang="en-US" sz="1200" dirty="0" err="1">
              <a:latin typeface="Times New Roman" panose="02020603050405020304" pitchFamily="18" charset="0"/>
              <a:cs typeface="Times New Roman" panose="02020603050405020304" pitchFamily="18" charset="0"/>
            </a:endParaRPr>
          </a:p>
          <a:p>
            <a:pPr algn="just">
              <a:buClrTx/>
              <a:buSzTx/>
              <a:buNone/>
            </a:pPr>
            <a:r>
              <a:rPr lang="en-US" sz="1200" dirty="0" err="1">
                <a:latin typeface="Times New Roman" panose="02020603050405020304" pitchFamily="18" charset="0"/>
                <a:cs typeface="Times New Roman" panose="02020603050405020304" pitchFamily="18" charset="0"/>
              </a:rPr>
              <a:t>2. Can the code handle all </a:t>
            </a:r>
            <a:r>
              <a:rPr lang="en-US" sz="1200" dirty="0" err="1">
                <a:solidFill>
                  <a:srgbClr val="C00000"/>
                </a:solidFill>
                <a:latin typeface="Times New Roman" panose="02020603050405020304" pitchFamily="18" charset="0"/>
                <a:cs typeface="Times New Roman" panose="02020603050405020304" pitchFamily="18" charset="0"/>
              </a:rPr>
              <a:t>edge cases</a:t>
            </a:r>
            <a:r>
              <a:rPr lang="en-US" sz="1200" dirty="0" err="1">
                <a:latin typeface="Times New Roman" panose="02020603050405020304" pitchFamily="18" charset="0"/>
                <a:cs typeface="Times New Roman" panose="02020603050405020304" pitchFamily="18" charset="0"/>
              </a:rPr>
              <a:t> provided in the plan?</a:t>
            </a:r>
            <a:endParaRPr lang="en-US" sz="1200" dirty="0" err="1">
              <a:latin typeface="Times New Roman" panose="02020603050405020304" pitchFamily="18" charset="0"/>
              <a:cs typeface="Times New Roman" panose="02020603050405020304" pitchFamily="18" charset="0"/>
            </a:endParaRPr>
          </a:p>
          <a:p>
            <a:pPr algn="just">
              <a:buClrTx/>
              <a:buSzTx/>
              <a:buNone/>
            </a:pPr>
            <a:r>
              <a:rPr lang="en-US" sz="1200" dirty="0" err="1">
                <a:latin typeface="Times New Roman" panose="02020603050405020304" pitchFamily="18" charset="0"/>
                <a:cs typeface="Times New Roman" panose="02020603050405020304" pitchFamily="18" charset="0"/>
              </a:rPr>
              <a:t>3. </a:t>
            </a:r>
            <a:r>
              <a:rPr lang="en-US" sz="1200" dirty="0" err="1">
                <a:latin typeface="Times New Roman" panose="02020603050405020304" pitchFamily="18" charset="0"/>
                <a:cs typeface="Times New Roman" panose="02020603050405020304" pitchFamily="18" charset="0"/>
                <a:sym typeface="+mn-ea"/>
              </a:rPr>
              <a:t>Does </a:t>
            </a:r>
            <a:r>
              <a:rPr lang="en-US" sz="1200" dirty="0" err="1">
                <a:latin typeface="Times New Roman" panose="02020603050405020304" pitchFamily="18" charset="0"/>
                <a:cs typeface="Times New Roman" panose="02020603050405020304" pitchFamily="18" charset="0"/>
              </a:rPr>
              <a:t>the code correctly follow the sub-steps or logic identified in the plan?</a:t>
            </a:r>
            <a:endParaRPr lang="en-US" sz="1200" dirty="0" err="1">
              <a:latin typeface="Times New Roman" panose="02020603050405020304" pitchFamily="18" charset="0"/>
              <a:cs typeface="Times New Roman" panose="02020603050405020304" pitchFamily="18" charset="0"/>
            </a:endParaRPr>
          </a:p>
          <a:p>
            <a:pPr algn="just">
              <a:buClrTx/>
              <a:buSzTx/>
              <a:buNone/>
            </a:pPr>
            <a:r>
              <a:rPr lang="en-US" sz="1200" dirty="0" err="1">
                <a:latin typeface="Times New Roman" panose="02020603050405020304" pitchFamily="18" charset="0"/>
                <a:cs typeface="Times New Roman" panose="02020603050405020304" pitchFamily="18" charset="0"/>
                <a:sym typeface="+mn-ea"/>
              </a:rPr>
              <a:t>3. Does the code correctly comprehend the relation phrases?</a:t>
            </a:r>
            <a:endParaRPr lang="en-US" sz="1200" dirty="0" err="1">
              <a:latin typeface="Times New Roman" panose="02020603050405020304" pitchFamily="18" charset="0"/>
              <a:cs typeface="Times New Roman" panose="02020603050405020304" pitchFamily="18" charset="0"/>
              <a:sym typeface="+mn-ea"/>
            </a:endParaRPr>
          </a:p>
          <a:p>
            <a:pPr algn="just">
              <a:buClrTx/>
              <a:buSzTx/>
              <a:buNone/>
            </a:pPr>
            <a:endParaRPr lang="en-US" sz="1200" dirty="0" err="1">
              <a:latin typeface="Times New Roman" panose="02020603050405020304" pitchFamily="18" charset="0"/>
              <a:cs typeface="Times New Roman" panose="02020603050405020304" pitchFamily="18" charset="0"/>
            </a:endParaRPr>
          </a:p>
          <a:p>
            <a:pPr algn="just">
              <a:buClrTx/>
              <a:buSzTx/>
              <a:buNone/>
            </a:pPr>
            <a:r>
              <a:rPr lang="en-US" sz="1200" dirty="0" err="1">
                <a:solidFill>
                  <a:schemeClr val="accent6">
                    <a:lumMod val="75000"/>
                  </a:schemeClr>
                </a:solidFill>
                <a:latin typeface="Times New Roman" panose="02020603050405020304" pitchFamily="18" charset="0"/>
                <a:cs typeface="Times New Roman" panose="02020603050405020304" pitchFamily="18" charset="0"/>
                <a:sym typeface="+mn-ea"/>
              </a:rPr>
              <a:t># </a:t>
            </a:r>
            <a:r>
              <a:rPr lang="en-US" sz="1200" dirty="0" err="1">
                <a:solidFill>
                  <a:schemeClr val="accent6">
                    <a:lumMod val="75000"/>
                  </a:schemeClr>
                </a:solidFill>
                <a:latin typeface="Times New Roman" panose="02020603050405020304" pitchFamily="18" charset="0"/>
                <a:cs typeface="Times New Roman" panose="02020603050405020304" pitchFamily="18" charset="0"/>
              </a:rPr>
              <a:t> The format of your output should be ...</a:t>
            </a:r>
            <a:endParaRPr lang="en-US" sz="1200" dirty="0" err="1">
              <a:solidFill>
                <a:schemeClr val="accent6">
                  <a:lumMod val="75000"/>
                </a:schemeClr>
              </a:solidFill>
              <a:latin typeface="Times New Roman" panose="02020603050405020304" pitchFamily="18" charset="0"/>
              <a:cs typeface="Times New Roman" panose="02020603050405020304" pitchFamily="18" charset="0"/>
            </a:endParaRPr>
          </a:p>
          <a:p>
            <a:pPr algn="just">
              <a:buClrTx/>
              <a:buSzTx/>
              <a:buNone/>
            </a:pPr>
            <a:r>
              <a:rPr lang="en-US" sz="1200" dirty="0" err="1">
                <a:solidFill>
                  <a:schemeClr val="accent6">
                    <a:lumMod val="75000"/>
                  </a:schemeClr>
                </a:solidFill>
                <a:latin typeface="Times New Roman" panose="02020603050405020304" pitchFamily="18" charset="0"/>
                <a:cs typeface="Times New Roman" panose="02020603050405020304" pitchFamily="18" charset="0"/>
              </a:rPr>
              <a:t>[YES] / [NO]</a:t>
            </a:r>
            <a:endParaRPr lang="en-US" sz="1200" dirty="0" err="1">
              <a:solidFill>
                <a:schemeClr val="accent6">
                  <a:lumMod val="75000"/>
                </a:schemeClr>
              </a:solidFill>
              <a:latin typeface="Times New Roman" panose="02020603050405020304" pitchFamily="18" charset="0"/>
              <a:cs typeface="Times New Roman" panose="02020603050405020304" pitchFamily="18" charset="0"/>
            </a:endParaRPr>
          </a:p>
          <a:p>
            <a:pPr algn="just">
              <a:buClrTx/>
              <a:buSzTx/>
              <a:buNone/>
            </a:pPr>
            <a:r>
              <a:rPr lang="en-US" altLang="zh-CN" sz="1200" dirty="0" err="1">
                <a:solidFill>
                  <a:schemeClr val="accent6">
                    <a:lumMod val="75000"/>
                  </a:schemeClr>
                </a:solidFill>
                <a:latin typeface="Times New Roman" panose="02020603050405020304" pitchFamily="18" charset="0"/>
                <a:cs typeface="Times New Roman" panose="02020603050405020304" pitchFamily="18" charset="0"/>
              </a:rPr>
              <a:t>(if the answer is yes)</a:t>
            </a:r>
            <a:endParaRPr lang="en-US" altLang="zh-CN" sz="1200" dirty="0" err="1">
              <a:solidFill>
                <a:schemeClr val="accent6">
                  <a:lumMod val="75000"/>
                </a:schemeClr>
              </a:solidFill>
              <a:latin typeface="Times New Roman" panose="02020603050405020304" pitchFamily="18" charset="0"/>
              <a:cs typeface="Times New Roman" panose="02020603050405020304" pitchFamily="18" charset="0"/>
            </a:endParaRPr>
          </a:p>
          <a:p>
            <a:pPr algn="just">
              <a:buClrTx/>
              <a:buSzTx/>
              <a:buNone/>
            </a:pPr>
            <a:r>
              <a:rPr lang="en-US" altLang="zh-CN" sz="1200" dirty="0" err="1">
                <a:solidFill>
                  <a:schemeClr val="accent6">
                    <a:lumMod val="75000"/>
                  </a:schemeClr>
                </a:solidFill>
                <a:latin typeface="Times New Roman" panose="02020603050405020304" pitchFamily="18" charset="0"/>
                <a:cs typeface="Times New Roman" panose="02020603050405020304" pitchFamily="18" charset="0"/>
              </a:rPr>
              <a:t>[suggestions]</a:t>
            </a:r>
            <a:endParaRPr lang="en-US" altLang="zh-CN" sz="1200" dirty="0" err="1">
              <a:solidFill>
                <a:schemeClr val="accent6">
                  <a:lumMod val="75000"/>
                </a:schemeClr>
              </a:solidFill>
              <a:latin typeface="Times New Roman" panose="02020603050405020304" pitchFamily="18" charset="0"/>
              <a:cs typeface="Times New Roman" panose="02020603050405020304" pitchFamily="18" charset="0"/>
            </a:endParaRPr>
          </a:p>
          <a:p>
            <a:pPr algn="just">
              <a:buClrTx/>
              <a:buSzTx/>
              <a:buNone/>
            </a:pPr>
            <a:r>
              <a:rPr lang="en-US" altLang="zh-CN" sz="1200" dirty="0" err="1">
                <a:solidFill>
                  <a:schemeClr val="accent6">
                    <a:lumMod val="75000"/>
                  </a:schemeClr>
                </a:solidFill>
                <a:latin typeface="Times New Roman" panose="02020603050405020304" pitchFamily="18" charset="0"/>
                <a:cs typeface="Times New Roman" panose="02020603050405020304" pitchFamily="18" charset="0"/>
              </a:rPr>
              <a:t>1. ...</a:t>
            </a:r>
            <a:endParaRPr lang="en-US" altLang="zh-CN" sz="1200" dirty="0" err="1">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DIAGRAM_VIRTUALLY_FRAME" val="{&quot;height&quot;:415.95,&quot;left&quot;:106.8,&quot;top&quot;:11.9,&quot;width&quot;:803.1}"/>
</p:tagLst>
</file>

<file path=ppt/tags/tag2.xml><?xml version="1.0" encoding="utf-8"?>
<p:tagLst xmlns:p="http://schemas.openxmlformats.org/presentationml/2006/main">
  <p:tag name="KSO_WM_DIAGRAM_VIRTUALLY_FRAME" val="{&quot;height&quot;:415.95,&quot;left&quot;:106.8,&quot;top&quot;:11.9,&quot;width&quot;:803.1}"/>
</p:tagLst>
</file>

<file path=ppt/tags/tag3.xml><?xml version="1.0" encoding="utf-8"?>
<p:tagLst xmlns:p="http://schemas.openxmlformats.org/presentationml/2006/main">
  <p:tag name="KSO_WM_DIAGRAM_VIRTUALLY_FRAME" val="{&quot;height&quot;:415.95,&quot;left&quot;:106.8,&quot;top&quot;:11.9,&quot;width&quot;:803.1}"/>
</p:tagLst>
</file>

<file path=ppt/tags/tag4.xml><?xml version="1.0" encoding="utf-8"?>
<p:tagLst xmlns:p="http://schemas.openxmlformats.org/presentationml/2006/main">
  <p:tag name="KSO_WM_DIAGRAM_VIRTUALLY_FRAME" val="{&quot;height&quot;:415.95,&quot;left&quot;:106.8,&quot;top&quot;:11.9,&quot;width&quot;:803.1}"/>
</p:tagLst>
</file>

<file path=ppt/tags/tag5.xml><?xml version="1.0" encoding="utf-8"?>
<p:tagLst xmlns:p="http://schemas.openxmlformats.org/presentationml/2006/main">
  <p:tag name="KSO_WM_DIAGRAM_VIRTUALLY_FRAME" val="{&quot;height&quot;:415.95,&quot;left&quot;:106.8,&quot;top&quot;:11.9,&quot;width&quot;:80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7228</Words>
  <Application>WPS 演示</Application>
  <PresentationFormat>宽屏</PresentationFormat>
  <Paragraphs>182</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Times New Roman</vt:lpstr>
      <vt:lpstr>Calibri</vt:lpstr>
      <vt:lpstr>微软雅黑</vt:lpstr>
      <vt:lpstr>Arial Unicode MS</vt:lpstr>
      <vt:lpstr>Consolas</vt:lpstr>
      <vt:lpstr>WPS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zongyi</dc:creator>
  <cp:lastModifiedBy>难得糊涂</cp:lastModifiedBy>
  <cp:revision>20</cp:revision>
  <dcterms:created xsi:type="dcterms:W3CDTF">2023-08-09T12:44:00Z</dcterms:created>
  <dcterms:modified xsi:type="dcterms:W3CDTF">2025-06-01T04:03:02Z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