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0" autoAdjust="0"/>
    <p:restoredTop sz="94660"/>
  </p:normalViewPr>
  <p:slideViewPr>
    <p:cSldViewPr snapToGrid="0">
      <p:cViewPr varScale="1">
        <p:scale>
          <a:sx n="120" d="100"/>
          <a:sy n="120" d="100"/>
        </p:scale>
        <p:origin x="1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Titelmasterformat durch Klicken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08.05.2021</a:t>
            </a:fld>
            <a:endParaRPr lang="de-DE"/>
          </a:p>
        </p:txBody>
      </p:sp>
      <p:sp>
        <p:nvSpPr>
          <p:cNvPr id="5" name="Footer Placeholder 4"/>
          <p:cNvSpPr>
            <a:spLocks noGrp="1"/>
          </p:cNvSpPr>
          <p:nvPr>
            <p:ph type="ftr" sz="quarter" idx="11"/>
          </p:nvPr>
        </p:nvSpPr>
        <p:spPr>
          <a:xfrm>
            <a:off x="2416500" y="329307"/>
            <a:ext cx="4973915" cy="309201"/>
          </a:xfrm>
        </p:spPr>
        <p:txBody>
          <a:bodyPr/>
          <a:lstStyle/>
          <a:p>
            <a:endParaRPr lang="de-DE"/>
          </a:p>
        </p:txBody>
      </p:sp>
      <p:sp>
        <p:nvSpPr>
          <p:cNvPr id="6" name="Slide Number Placeholder 5"/>
          <p:cNvSpPr>
            <a:spLocks noGrp="1"/>
          </p:cNvSpPr>
          <p:nvPr>
            <p:ph type="sldNum" sz="quarter" idx="12"/>
          </p:nvPr>
        </p:nvSpPr>
        <p:spPr>
          <a:xfrm>
            <a:off x="1437664" y="798973"/>
            <a:ext cx="811019" cy="503578"/>
          </a:xfrm>
        </p:spPr>
        <p:txBody>
          <a:bodyPr/>
          <a:lstStyle/>
          <a:p>
            <a:fld id="{5CF88C25-EBE1-43FD-B643-FAF24555680C}" type="slidenum">
              <a:rPr lang="de-DE" smtClean="0"/>
              <a:t>‹Nr.›</a:t>
            </a:fld>
            <a:endParaRPr lang="de-D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60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08.05.2021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5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08.05.2021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18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08.05.2021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744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Titelmasterformat durch Klicken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FA4F5965-8405-4D70-9CE2-9CC7054E67C5}" type="datetimeFigureOut">
              <a:rPr lang="de-DE" smtClean="0"/>
              <a:t>08.05.2021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74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A4F5965-8405-4D70-9CE2-9CC7054E67C5}" type="datetimeFigureOut">
              <a:rPr lang="de-DE" smtClean="0"/>
              <a:t>08.05.2021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CF88C25-EBE1-43FD-B643-FAF24555680C}" type="slidenum">
              <a:rPr lang="de-DE" smtClean="0"/>
              <a:t>‹Nr.›</a:t>
            </a:fld>
            <a:endParaRPr lang="de-D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A4F5965-8405-4D70-9CE2-9CC7054E67C5}" type="datetimeFigureOut">
              <a:rPr lang="de-DE" smtClean="0"/>
              <a:t>08.05.2021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CF88C25-EBE1-43FD-B643-FAF24555680C}" type="slidenum">
              <a:rPr lang="de-DE" smtClean="0"/>
              <a:t>‹Nr.›</a:t>
            </a:fld>
            <a:endParaRPr lang="de-D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053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FA4F5965-8405-4D70-9CE2-9CC7054E67C5}" type="datetimeFigureOut">
              <a:rPr lang="de-DE" smtClean="0"/>
              <a:t>08.05.2021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5CF88C25-EBE1-43FD-B643-FAF24555680C}" type="slidenum">
              <a:rPr lang="de-DE" smtClean="0"/>
              <a:t>‹Nr.›</a:t>
            </a:fld>
            <a:endParaRPr lang="de-D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394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F5965-8405-4D70-9CE2-9CC7054E67C5}" type="datetimeFigureOut">
              <a:rPr lang="de-DE" smtClean="0"/>
              <a:t>08.05.2021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5CF88C25-EBE1-43FD-B643-FAF24555680C}" type="slidenum">
              <a:rPr lang="de-DE" smtClean="0"/>
              <a:t>‹Nr.›</a:t>
            </a:fld>
            <a:endParaRPr lang="de-DE"/>
          </a:p>
        </p:txBody>
      </p:sp>
    </p:spTree>
    <p:extLst>
      <p:ext uri="{BB962C8B-B14F-4D97-AF65-F5344CB8AC3E}">
        <p14:creationId xmlns:p14="http://schemas.microsoft.com/office/powerpoint/2010/main" val="9478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Titelmasterformat durch Klicken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FA4F5965-8405-4D70-9CE2-9CC7054E67C5}" type="datetimeFigureOut">
              <a:rPr lang="de-DE" smtClean="0"/>
              <a:t>08.05.2021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CF88C25-EBE1-43FD-B643-FAF24555680C}" type="slidenum">
              <a:rPr lang="de-DE" smtClean="0"/>
              <a:t>‹Nr.›</a:t>
            </a:fld>
            <a:endParaRPr lang="de-D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877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4F5965-8405-4D70-9CE2-9CC7054E67C5}" type="datetimeFigureOut">
              <a:rPr lang="de-DE" smtClean="0"/>
              <a:t>08.05.2021</a:t>
            </a:fld>
            <a:endParaRPr lang="de-DE"/>
          </a:p>
        </p:txBody>
      </p:sp>
      <p:sp>
        <p:nvSpPr>
          <p:cNvPr id="6" name="Footer Placeholder 5"/>
          <p:cNvSpPr>
            <a:spLocks noGrp="1"/>
          </p:cNvSpPr>
          <p:nvPr>
            <p:ph type="ftr" sz="quarter" idx="11"/>
          </p:nvPr>
        </p:nvSpPr>
        <p:spPr>
          <a:xfrm>
            <a:off x="1447382" y="318640"/>
            <a:ext cx="5541004" cy="320931"/>
          </a:xfrm>
        </p:spPr>
        <p:txBody>
          <a:bodyPr/>
          <a:lstStyle/>
          <a:p>
            <a:endParaRPr lang="de-DE"/>
          </a:p>
        </p:txBody>
      </p:sp>
      <p:sp>
        <p:nvSpPr>
          <p:cNvPr id="7" name="Slide Number Placeholder 6"/>
          <p:cNvSpPr>
            <a:spLocks noGrp="1"/>
          </p:cNvSpPr>
          <p:nvPr>
            <p:ph type="sldNum" sz="quarter" idx="12"/>
          </p:nvPr>
        </p:nvSpPr>
        <p:spPr/>
        <p:txBody>
          <a:bodyPr/>
          <a:lstStyle/>
          <a:p>
            <a:fld id="{5CF88C25-EBE1-43FD-B643-FAF24555680C}" type="slidenum">
              <a:rPr lang="de-DE" smtClean="0"/>
              <a:t>‹Nr.›</a:t>
            </a:fld>
            <a:endParaRPr lang="de-D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98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4F5965-8405-4D70-9CE2-9CC7054E67C5}" type="datetimeFigureOut">
              <a:rPr lang="de-DE" smtClean="0"/>
              <a:t>08.05.2021</a:t>
            </a:fld>
            <a:endParaRPr lang="de-D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F88C25-EBE1-43FD-B643-FAF24555680C}" type="slidenum">
              <a:rPr lang="de-DE" smtClean="0"/>
              <a:t>‹Nr.›</a:t>
            </a:fld>
            <a:endParaRPr lang="de-D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0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Projekt </a:t>
            </a:r>
            <a:br>
              <a:rPr lang="de-DE" dirty="0"/>
            </a:br>
            <a:r>
              <a:rPr lang="de-DE" dirty="0"/>
              <a:t>„Game </a:t>
            </a:r>
            <a:r>
              <a:rPr lang="de-DE" dirty="0" err="1"/>
              <a:t>of</a:t>
            </a:r>
            <a:r>
              <a:rPr lang="de-DE" dirty="0"/>
              <a:t> Colors“</a:t>
            </a:r>
          </a:p>
        </p:txBody>
      </p:sp>
      <p:sp>
        <p:nvSpPr>
          <p:cNvPr id="3" name="Untertitel 2"/>
          <p:cNvSpPr>
            <a:spLocks noGrp="1"/>
          </p:cNvSpPr>
          <p:nvPr>
            <p:ph type="subTitle" idx="1"/>
          </p:nvPr>
        </p:nvSpPr>
        <p:spPr/>
        <p:txBody>
          <a:bodyPr/>
          <a:lstStyle/>
          <a:p>
            <a:r>
              <a:rPr lang="de-DE" dirty="0"/>
              <a:t>Entwurf der </a:t>
            </a:r>
            <a:r>
              <a:rPr lang="de-DE" dirty="0" err="1"/>
              <a:t>NetzwerkSchicht</a:t>
            </a:r>
            <a:endParaRPr lang="de-DE" dirty="0"/>
          </a:p>
          <a:p>
            <a:endParaRPr lang="de-DE" dirty="0"/>
          </a:p>
        </p:txBody>
      </p:sp>
      <p:sp>
        <p:nvSpPr>
          <p:cNvPr id="4" name="Untertitel 2"/>
          <p:cNvSpPr txBox="1">
            <a:spLocks/>
          </p:cNvSpPr>
          <p:nvPr/>
        </p:nvSpPr>
        <p:spPr>
          <a:xfrm>
            <a:off x="2417778" y="350838"/>
            <a:ext cx="8250221" cy="1655762"/>
          </a:xfrm>
          <a:prstGeom prst="rect">
            <a:avLst/>
          </a:prstGeom>
        </p:spPr>
        <p:txBody>
          <a:bodyPr vert="horz" lIns="91440" tIns="91440" rIns="91440" bIns="91440" rtlCol="0">
            <a:normAutofit/>
          </a:bodyPr>
          <a:lstStyle>
            <a:lvl1pPr indent="0" defTabSz="914400">
              <a:lnSpc>
                <a:spcPct val="120000"/>
              </a:lnSpc>
              <a:spcBef>
                <a:spcPts val="1000"/>
              </a:spcBef>
              <a:buClr>
                <a:schemeClr val="accent1"/>
              </a:buClr>
              <a:buSzPct val="100000"/>
              <a:buFont typeface="Arial" panose="020B0604020202020204" pitchFamily="34" charset="0"/>
              <a:buNone/>
              <a:defRPr b="0" cap="all" baseline="0">
                <a:effectLst/>
              </a:defRPr>
            </a:lvl1pPr>
            <a:lvl2pPr indent="0" algn="ctr" defTabSz="914400">
              <a:lnSpc>
                <a:spcPct val="120000"/>
              </a:lnSpc>
              <a:spcBef>
                <a:spcPts val="500"/>
              </a:spcBef>
              <a:buClr>
                <a:schemeClr val="accent1"/>
              </a:buClr>
              <a:buSzPct val="100000"/>
              <a:buFont typeface="Arial" panose="020B0604020202020204" pitchFamily="34" charset="0"/>
              <a:buNone/>
              <a:defRPr cap="none" baseline="0">
                <a:effectLst/>
              </a:defRPr>
            </a:lvl2pPr>
            <a:lvl3pPr indent="0" algn="ctr" defTabSz="914400">
              <a:lnSpc>
                <a:spcPct val="120000"/>
              </a:lnSpc>
              <a:spcBef>
                <a:spcPts val="500"/>
              </a:spcBef>
              <a:buClr>
                <a:schemeClr val="accent1"/>
              </a:buClr>
              <a:buSzPct val="100000"/>
              <a:buFont typeface="Arial" panose="020B0604020202020204" pitchFamily="34" charset="0"/>
              <a:buNone/>
              <a:defRPr>
                <a:effectLst/>
              </a:defRPr>
            </a:lvl3pPr>
            <a:lvl4pPr indent="0" algn="ctr" defTabSz="914400">
              <a:lnSpc>
                <a:spcPct val="120000"/>
              </a:lnSpc>
              <a:spcBef>
                <a:spcPts val="500"/>
              </a:spcBef>
              <a:buClr>
                <a:schemeClr val="accent1"/>
              </a:buClr>
              <a:buSzPct val="100000"/>
              <a:buFont typeface="Arial" panose="020B0604020202020204" pitchFamily="34" charset="0"/>
              <a:buNone/>
              <a:defRPr sz="1600" cap="none" baseline="0">
                <a:effectLst/>
              </a:defRPr>
            </a:lvl4pPr>
            <a:lvl5pPr indent="0" algn="ctr" defTabSz="914400">
              <a:lnSpc>
                <a:spcPct val="120000"/>
              </a:lnSpc>
              <a:spcBef>
                <a:spcPts val="500"/>
              </a:spcBef>
              <a:buClr>
                <a:schemeClr val="accent1"/>
              </a:buClr>
              <a:buSzPct val="100000"/>
              <a:buFont typeface="Arial" panose="020B0604020202020204" pitchFamily="34" charset="0"/>
              <a:buNone/>
              <a:defRPr sz="1600">
                <a:effectLst/>
              </a:defRPr>
            </a:lvl5pPr>
            <a:lvl6pPr indent="0" algn="ctr" defTabSz="914400">
              <a:lnSpc>
                <a:spcPct val="120000"/>
              </a:lnSpc>
              <a:spcBef>
                <a:spcPts val="500"/>
              </a:spcBef>
              <a:buClr>
                <a:schemeClr val="accent1"/>
              </a:buClr>
              <a:buSzPct val="100000"/>
              <a:buFont typeface="Arial" panose="020B0604020202020204" pitchFamily="34" charset="0"/>
              <a:buNone/>
              <a:defRPr sz="1600">
                <a:effectLst/>
              </a:defRPr>
            </a:lvl6pPr>
            <a:lvl7pPr indent="0" algn="ctr" defTabSz="914400">
              <a:lnSpc>
                <a:spcPct val="120000"/>
              </a:lnSpc>
              <a:spcBef>
                <a:spcPts val="500"/>
              </a:spcBef>
              <a:buClr>
                <a:schemeClr val="accent1"/>
              </a:buClr>
              <a:buSzPct val="100000"/>
              <a:buFont typeface="Arial" panose="020B0604020202020204" pitchFamily="34" charset="0"/>
              <a:buNone/>
              <a:defRPr sz="1600">
                <a:effectLst/>
              </a:defRPr>
            </a:lvl7pPr>
            <a:lvl8pPr indent="0" algn="ctr" defTabSz="914400">
              <a:lnSpc>
                <a:spcPct val="120000"/>
              </a:lnSpc>
              <a:spcBef>
                <a:spcPts val="500"/>
              </a:spcBef>
              <a:buClr>
                <a:schemeClr val="accent1"/>
              </a:buClr>
              <a:buSzPct val="100000"/>
              <a:buFont typeface="Arial" panose="020B0604020202020204" pitchFamily="34" charset="0"/>
              <a:buNone/>
              <a:defRPr sz="1600" baseline="0">
                <a:effectLst/>
              </a:defRPr>
            </a:lvl8pPr>
            <a:lvl9pPr indent="0" algn="ctr" defTabSz="914400">
              <a:lnSpc>
                <a:spcPct val="120000"/>
              </a:lnSpc>
              <a:spcBef>
                <a:spcPts val="500"/>
              </a:spcBef>
              <a:buClr>
                <a:schemeClr val="accent1"/>
              </a:buClr>
              <a:buSzPct val="100000"/>
              <a:buFont typeface="Arial" panose="020B0604020202020204" pitchFamily="34" charset="0"/>
              <a:buNone/>
              <a:defRPr sz="1600" baseline="0">
                <a:effectLst/>
              </a:defRPr>
            </a:lvl9pPr>
          </a:lstStyle>
          <a:p>
            <a:r>
              <a:rPr lang="de-DE" dirty="0"/>
              <a:t>Gymnasium Korschenbroich</a:t>
            </a:r>
          </a:p>
          <a:p>
            <a:r>
              <a:rPr lang="de-DE" dirty="0"/>
              <a:t>Informatik-AG</a:t>
            </a:r>
          </a:p>
        </p:txBody>
      </p:sp>
    </p:spTree>
    <p:extLst>
      <p:ext uri="{BB962C8B-B14F-4D97-AF65-F5344CB8AC3E}">
        <p14:creationId xmlns:p14="http://schemas.microsoft.com/office/powerpoint/2010/main" val="194916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Genereller Aufbau der Anwendung</a:t>
            </a:r>
          </a:p>
        </p:txBody>
      </p:sp>
      <p:sp>
        <p:nvSpPr>
          <p:cNvPr id="3" name="Inhaltsplatzhalter 2"/>
          <p:cNvSpPr>
            <a:spLocks noGrp="1"/>
          </p:cNvSpPr>
          <p:nvPr>
            <p:ph idx="1"/>
          </p:nvPr>
        </p:nvSpPr>
        <p:spPr>
          <a:xfrm>
            <a:off x="1451579" y="2015732"/>
            <a:ext cx="10092721" cy="3908818"/>
          </a:xfrm>
        </p:spPr>
        <p:txBody>
          <a:bodyPr>
            <a:normAutofit fontScale="70000" lnSpcReduction="20000"/>
          </a:bodyPr>
          <a:lstStyle/>
          <a:p>
            <a:r>
              <a:rPr lang="de-DE" dirty="0"/>
              <a:t>Die Anwendung „Game </a:t>
            </a:r>
            <a:r>
              <a:rPr lang="de-DE" dirty="0" err="1"/>
              <a:t>of</a:t>
            </a:r>
            <a:r>
              <a:rPr lang="de-DE" dirty="0"/>
              <a:t> Colors“ besteht aus </a:t>
            </a:r>
            <a:br>
              <a:rPr lang="de-DE" dirty="0"/>
            </a:br>
            <a:r>
              <a:rPr lang="de-DE" dirty="0"/>
              <a:t>drei „Schichten“:</a:t>
            </a:r>
          </a:p>
          <a:p>
            <a:pPr lvl="1"/>
            <a:r>
              <a:rPr lang="de-DE" dirty="0"/>
              <a:t>GUI - Benutzerschnittstelle</a:t>
            </a:r>
          </a:p>
          <a:p>
            <a:pPr lvl="1"/>
            <a:r>
              <a:rPr lang="de-DE" dirty="0"/>
              <a:t>App - Anwendungslogik</a:t>
            </a:r>
          </a:p>
          <a:p>
            <a:pPr lvl="1"/>
            <a:r>
              <a:rPr lang="de-DE" dirty="0"/>
              <a:t>Net – Netzwerkschicht</a:t>
            </a:r>
          </a:p>
          <a:p>
            <a:r>
              <a:rPr lang="de-DE" dirty="0"/>
              <a:t>Eine Person spielt an einem Computer</a:t>
            </a:r>
            <a:br>
              <a:rPr lang="de-DE" dirty="0"/>
            </a:br>
            <a:r>
              <a:rPr lang="de-DE" dirty="0"/>
              <a:t>mit anderen zusammen, die an anderen</a:t>
            </a:r>
            <a:br>
              <a:rPr lang="de-DE" dirty="0"/>
            </a:br>
            <a:r>
              <a:rPr lang="de-DE" dirty="0"/>
              <a:t>Computern sitzen.</a:t>
            </a:r>
          </a:p>
          <a:p>
            <a:r>
              <a:rPr lang="de-DE" dirty="0"/>
              <a:t>Auf jedem der Computer läuft die Anwendung „Game </a:t>
            </a:r>
            <a:r>
              <a:rPr lang="de-DE" dirty="0" err="1"/>
              <a:t>of</a:t>
            </a:r>
            <a:r>
              <a:rPr lang="de-DE" dirty="0"/>
              <a:t> Colors“.</a:t>
            </a:r>
          </a:p>
          <a:p>
            <a:r>
              <a:rPr lang="de-DE" dirty="0"/>
              <a:t>Eine Person lädt die anderen zu einem Spiel ein. </a:t>
            </a:r>
            <a:br>
              <a:rPr lang="de-DE" dirty="0"/>
            </a:br>
            <a:r>
              <a:rPr lang="de-DE" dirty="0"/>
              <a:t>Sie ist der „Host“ für dieses eine Spiel.</a:t>
            </a:r>
          </a:p>
          <a:p>
            <a:r>
              <a:rPr lang="de-DE" dirty="0"/>
              <a:t>Die Computer sind über das Internet miteinander verbunden.</a:t>
            </a:r>
          </a:p>
          <a:p>
            <a:r>
              <a:rPr lang="de-DE" dirty="0"/>
              <a:t>Das Bild zeigt als Beispiel, dass sich drei Spieler zu einem Spiel zusammengefunden haben. </a:t>
            </a:r>
            <a:br>
              <a:rPr lang="de-DE" dirty="0"/>
            </a:br>
            <a:r>
              <a:rPr lang="de-DE" dirty="0"/>
              <a:t>An dem Rechner links sitzt der „Host“. </a:t>
            </a:r>
          </a:p>
        </p:txBody>
      </p:sp>
      <p:sp>
        <p:nvSpPr>
          <p:cNvPr id="11" name="Freihandform: Form 10"/>
          <p:cNvSpPr/>
          <p:nvPr/>
        </p:nvSpPr>
        <p:spPr>
          <a:xfrm>
            <a:off x="5591381" y="2969846"/>
            <a:ext cx="2299006" cy="1718678"/>
          </a:xfrm>
          <a:custGeom>
            <a:avLst/>
            <a:gdLst>
              <a:gd name="connsiteX0" fmla="*/ 614034 w 2299006"/>
              <a:gd name="connsiteY0" fmla="*/ 0 h 1718678"/>
              <a:gd name="connsiteX1" fmla="*/ 74773 w 2299006"/>
              <a:gd name="connsiteY1" fmla="*/ 312616 h 1718678"/>
              <a:gd name="connsiteX2" fmla="*/ 2067696 w 2299006"/>
              <a:gd name="connsiteY2" fmla="*/ 1563077 h 1718678"/>
              <a:gd name="connsiteX3" fmla="*/ 2177111 w 2299006"/>
              <a:gd name="connsiteY3" fmla="*/ 1656862 h 1718678"/>
            </a:gdLst>
            <a:ahLst/>
            <a:cxnLst>
              <a:cxn ang="0">
                <a:pos x="connsiteX0" y="connsiteY0"/>
              </a:cxn>
              <a:cxn ang="0">
                <a:pos x="connsiteX1" y="connsiteY1"/>
              </a:cxn>
              <a:cxn ang="0">
                <a:pos x="connsiteX2" y="connsiteY2"/>
              </a:cxn>
              <a:cxn ang="0">
                <a:pos x="connsiteX3" y="connsiteY3"/>
              </a:cxn>
            </a:cxnLst>
            <a:rect l="l" t="t" r="r" b="b"/>
            <a:pathLst>
              <a:path w="2299006" h="1718678">
                <a:moveTo>
                  <a:pt x="614034" y="0"/>
                </a:moveTo>
                <a:cubicBezTo>
                  <a:pt x="223265" y="26051"/>
                  <a:pt x="-167504" y="52103"/>
                  <a:pt x="74773" y="312616"/>
                </a:cubicBezTo>
                <a:cubicBezTo>
                  <a:pt x="317050" y="573129"/>
                  <a:pt x="1717306" y="1339036"/>
                  <a:pt x="2067696" y="1563077"/>
                </a:cubicBezTo>
                <a:cubicBezTo>
                  <a:pt x="2418086" y="1787118"/>
                  <a:pt x="2297598" y="1721990"/>
                  <a:pt x="2177111" y="16568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Form 11"/>
          <p:cNvSpPr/>
          <p:nvPr/>
        </p:nvSpPr>
        <p:spPr>
          <a:xfrm>
            <a:off x="7608619" y="2537736"/>
            <a:ext cx="1019566" cy="1868032"/>
          </a:xfrm>
          <a:custGeom>
            <a:avLst/>
            <a:gdLst>
              <a:gd name="connsiteX0" fmla="*/ 581904 w 1019566"/>
              <a:gd name="connsiteY0" fmla="*/ 182018 h 1868032"/>
              <a:gd name="connsiteX1" fmla="*/ 3566 w 1019566"/>
              <a:gd name="connsiteY1" fmla="*/ 135126 h 1868032"/>
              <a:gd name="connsiteX2" fmla="*/ 824181 w 1019566"/>
              <a:gd name="connsiteY2" fmla="*/ 1690387 h 1868032"/>
              <a:gd name="connsiteX3" fmla="*/ 1019566 w 1019566"/>
              <a:gd name="connsiteY3" fmla="*/ 1768541 h 1868032"/>
            </a:gdLst>
            <a:ahLst/>
            <a:cxnLst>
              <a:cxn ang="0">
                <a:pos x="connsiteX0" y="connsiteY0"/>
              </a:cxn>
              <a:cxn ang="0">
                <a:pos x="connsiteX1" y="connsiteY1"/>
              </a:cxn>
              <a:cxn ang="0">
                <a:pos x="connsiteX2" y="connsiteY2"/>
              </a:cxn>
              <a:cxn ang="0">
                <a:pos x="connsiteX3" y="connsiteY3"/>
              </a:cxn>
            </a:cxnLst>
            <a:rect l="l" t="t" r="r" b="b"/>
            <a:pathLst>
              <a:path w="1019566" h="1868032">
                <a:moveTo>
                  <a:pt x="581904" y="182018"/>
                </a:moveTo>
                <a:cubicBezTo>
                  <a:pt x="272545" y="32874"/>
                  <a:pt x="-36813" y="-116269"/>
                  <a:pt x="3566" y="135126"/>
                </a:cubicBezTo>
                <a:cubicBezTo>
                  <a:pt x="43945" y="386521"/>
                  <a:pt x="654848" y="1418151"/>
                  <a:pt x="824181" y="1690387"/>
                </a:cubicBezTo>
                <a:cubicBezTo>
                  <a:pt x="993514" y="1962623"/>
                  <a:pt x="1006540" y="1865582"/>
                  <a:pt x="1019566" y="17685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Form 13"/>
          <p:cNvSpPr/>
          <p:nvPr/>
        </p:nvSpPr>
        <p:spPr>
          <a:xfrm>
            <a:off x="9480062" y="2920315"/>
            <a:ext cx="1156676" cy="1065531"/>
          </a:xfrm>
          <a:custGeom>
            <a:avLst/>
            <a:gdLst>
              <a:gd name="connsiteX0" fmla="*/ 1156676 w 1156676"/>
              <a:gd name="connsiteY0" fmla="*/ 57347 h 1065531"/>
              <a:gd name="connsiteX1" fmla="*/ 414215 w 1156676"/>
              <a:gd name="connsiteY1" fmla="*/ 18270 h 1065531"/>
              <a:gd name="connsiteX2" fmla="*/ 171938 w 1156676"/>
              <a:gd name="connsiteY2" fmla="*/ 315254 h 1065531"/>
              <a:gd name="connsiteX3" fmla="*/ 0 w 1156676"/>
              <a:gd name="connsiteY3" fmla="*/ 1065531 h 1065531"/>
            </a:gdLst>
            <a:ahLst/>
            <a:cxnLst>
              <a:cxn ang="0">
                <a:pos x="connsiteX0" y="connsiteY0"/>
              </a:cxn>
              <a:cxn ang="0">
                <a:pos x="connsiteX1" y="connsiteY1"/>
              </a:cxn>
              <a:cxn ang="0">
                <a:pos x="connsiteX2" y="connsiteY2"/>
              </a:cxn>
              <a:cxn ang="0">
                <a:pos x="connsiteX3" y="connsiteY3"/>
              </a:cxn>
            </a:cxnLst>
            <a:rect l="l" t="t" r="r" b="b"/>
            <a:pathLst>
              <a:path w="1156676" h="1065531">
                <a:moveTo>
                  <a:pt x="1156676" y="57347"/>
                </a:moveTo>
                <a:cubicBezTo>
                  <a:pt x="867507" y="16316"/>
                  <a:pt x="578338" y="-24714"/>
                  <a:pt x="414215" y="18270"/>
                </a:cubicBezTo>
                <a:cubicBezTo>
                  <a:pt x="250092" y="61254"/>
                  <a:pt x="240974" y="140711"/>
                  <a:pt x="171938" y="315254"/>
                </a:cubicBezTo>
                <a:cubicBezTo>
                  <a:pt x="102902" y="489797"/>
                  <a:pt x="51451" y="777664"/>
                  <a:pt x="0" y="10655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8278" y="2039835"/>
            <a:ext cx="2185404" cy="1317112"/>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3880" y="1941971"/>
            <a:ext cx="1729158" cy="1736826"/>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765" y="2015732"/>
            <a:ext cx="1231731" cy="1341215"/>
          </a:xfrm>
          <a:prstGeom prst="rect">
            <a:avLst/>
          </a:prstGeom>
        </p:spPr>
      </p:pic>
      <p:sp>
        <p:nvSpPr>
          <p:cNvPr id="9" name="Wolke 8"/>
          <p:cNvSpPr/>
          <p:nvPr/>
        </p:nvSpPr>
        <p:spPr>
          <a:xfrm>
            <a:off x="7323015" y="3829185"/>
            <a:ext cx="2635263" cy="102131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9" name="Gruppieren 18"/>
          <p:cNvGrpSpPr/>
          <p:nvPr/>
        </p:nvGrpSpPr>
        <p:grpSpPr>
          <a:xfrm>
            <a:off x="9958278" y="231729"/>
            <a:ext cx="1765346" cy="1326072"/>
            <a:chOff x="1451580" y="4931508"/>
            <a:chExt cx="2250088" cy="1689629"/>
          </a:xfrm>
        </p:grpSpPr>
        <p:sp>
          <p:nvSpPr>
            <p:cNvPr id="15" name="Textfeld 14"/>
            <p:cNvSpPr txBox="1"/>
            <p:nvPr/>
          </p:nvSpPr>
          <p:spPr>
            <a:xfrm>
              <a:off x="1451580" y="4931508"/>
              <a:ext cx="2250088" cy="16896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16" name="Textfeld 15"/>
            <p:cNvSpPr txBox="1"/>
            <p:nvPr/>
          </p:nvSpPr>
          <p:spPr>
            <a:xfrm>
              <a:off x="1915612" y="5268712"/>
              <a:ext cx="1322025" cy="3693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85000" lnSpcReduction="20000"/>
            </a:bodyPr>
            <a:lstStyle/>
            <a:p>
              <a:pPr algn="ctr"/>
              <a:r>
                <a:rPr lang="de-DE" dirty="0"/>
                <a:t>GUI</a:t>
              </a:r>
            </a:p>
          </p:txBody>
        </p:sp>
        <p:sp>
          <p:nvSpPr>
            <p:cNvPr id="17" name="Textfeld 16"/>
            <p:cNvSpPr txBox="1"/>
            <p:nvPr/>
          </p:nvSpPr>
          <p:spPr>
            <a:xfrm>
              <a:off x="1915612" y="5705638"/>
              <a:ext cx="1322025" cy="3693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85000" lnSpcReduction="20000"/>
            </a:bodyPr>
            <a:lstStyle/>
            <a:p>
              <a:pPr algn="ctr"/>
              <a:r>
                <a:rPr lang="de-DE" dirty="0"/>
                <a:t>App</a:t>
              </a:r>
            </a:p>
          </p:txBody>
        </p:sp>
        <p:sp>
          <p:nvSpPr>
            <p:cNvPr id="18" name="Textfeld 17"/>
            <p:cNvSpPr txBox="1"/>
            <p:nvPr/>
          </p:nvSpPr>
          <p:spPr>
            <a:xfrm>
              <a:off x="1915612" y="6142565"/>
              <a:ext cx="1322025" cy="3693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85000" lnSpcReduction="20000"/>
            </a:bodyPr>
            <a:lstStyle/>
            <a:p>
              <a:pPr algn="ctr"/>
              <a:r>
                <a:rPr lang="de-DE" dirty="0"/>
                <a:t>Net</a:t>
              </a:r>
            </a:p>
          </p:txBody>
        </p:sp>
      </p:grpSp>
      <p:pic>
        <p:nvPicPr>
          <p:cNvPr id="20" name="Grafik 19"/>
          <p:cNvPicPr>
            <a:picLocks noChangeAspect="1"/>
          </p:cNvPicPr>
          <p:nvPr/>
        </p:nvPicPr>
        <p:blipFill>
          <a:blip r:embed="rId5"/>
          <a:stretch>
            <a:fillRect/>
          </a:stretch>
        </p:blipFill>
        <p:spPr>
          <a:xfrm>
            <a:off x="6431664" y="2180781"/>
            <a:ext cx="650155" cy="491526"/>
          </a:xfrm>
          <a:prstGeom prst="rect">
            <a:avLst/>
          </a:prstGeom>
        </p:spPr>
      </p:pic>
      <p:pic>
        <p:nvPicPr>
          <p:cNvPr id="21" name="Grafik 20"/>
          <p:cNvPicPr>
            <a:picLocks noChangeAspect="1"/>
          </p:cNvPicPr>
          <p:nvPr/>
        </p:nvPicPr>
        <p:blipFill>
          <a:blip r:embed="rId5"/>
          <a:stretch>
            <a:fillRect/>
          </a:stretch>
        </p:blipFill>
        <p:spPr>
          <a:xfrm>
            <a:off x="8401926" y="2151529"/>
            <a:ext cx="537860" cy="406630"/>
          </a:xfrm>
          <a:prstGeom prst="rect">
            <a:avLst/>
          </a:prstGeom>
          <a:scene3d>
            <a:camera prst="orthographicFront">
              <a:rot lat="102468" lon="18317984" rev="1195791"/>
            </a:camera>
            <a:lightRig rig="threePt" dir="t"/>
          </a:scene3d>
        </p:spPr>
      </p:pic>
      <p:pic>
        <p:nvPicPr>
          <p:cNvPr id="22" name="Grafik 21"/>
          <p:cNvPicPr>
            <a:picLocks noChangeAspect="1"/>
          </p:cNvPicPr>
          <p:nvPr/>
        </p:nvPicPr>
        <p:blipFill>
          <a:blip r:embed="rId5"/>
          <a:stretch>
            <a:fillRect/>
          </a:stretch>
        </p:blipFill>
        <p:spPr>
          <a:xfrm>
            <a:off x="10497857" y="2151528"/>
            <a:ext cx="650155" cy="491526"/>
          </a:xfrm>
          <a:prstGeom prst="rect">
            <a:avLst/>
          </a:prstGeom>
          <a:scene3d>
            <a:camera prst="orthographicFront">
              <a:rot lat="0" lon="0" rev="0"/>
            </a:camera>
            <a:lightRig rig="threePt" dir="t"/>
          </a:scene3d>
        </p:spPr>
      </p:pic>
      <p:pic>
        <p:nvPicPr>
          <p:cNvPr id="23" name="Grafik 22"/>
          <p:cNvPicPr>
            <a:picLocks noChangeAspect="1"/>
          </p:cNvPicPr>
          <p:nvPr/>
        </p:nvPicPr>
        <p:blipFill>
          <a:blip r:embed="rId5"/>
          <a:stretch>
            <a:fillRect/>
          </a:stretch>
        </p:blipFill>
        <p:spPr>
          <a:xfrm>
            <a:off x="4646034" y="2674552"/>
            <a:ext cx="650155" cy="491526"/>
          </a:xfrm>
          <a:prstGeom prst="rect">
            <a:avLst/>
          </a:prstGeom>
        </p:spPr>
      </p:pic>
      <p:pic>
        <p:nvPicPr>
          <p:cNvPr id="24" name="Grafik 23"/>
          <p:cNvPicPr>
            <a:picLocks noChangeAspect="1"/>
          </p:cNvPicPr>
          <p:nvPr/>
        </p:nvPicPr>
        <p:blipFill>
          <a:blip r:embed="rId6"/>
          <a:stretch>
            <a:fillRect/>
          </a:stretch>
        </p:blipFill>
        <p:spPr>
          <a:xfrm>
            <a:off x="104396" y="2827170"/>
            <a:ext cx="1647825" cy="200025"/>
          </a:xfrm>
          <a:prstGeom prst="rect">
            <a:avLst/>
          </a:prstGeom>
        </p:spPr>
      </p:pic>
      <p:pic>
        <p:nvPicPr>
          <p:cNvPr id="26" name="Grafik 25"/>
          <p:cNvPicPr>
            <a:picLocks noChangeAspect="1"/>
          </p:cNvPicPr>
          <p:nvPr/>
        </p:nvPicPr>
        <p:blipFill>
          <a:blip r:embed="rId7"/>
          <a:stretch>
            <a:fillRect/>
          </a:stretch>
        </p:blipFill>
        <p:spPr>
          <a:xfrm>
            <a:off x="161546" y="2581819"/>
            <a:ext cx="1590675" cy="180975"/>
          </a:xfrm>
          <a:prstGeom prst="rect">
            <a:avLst/>
          </a:prstGeom>
        </p:spPr>
      </p:pic>
      <p:pic>
        <p:nvPicPr>
          <p:cNvPr id="27" name="Grafik 26"/>
          <p:cNvPicPr>
            <a:picLocks noChangeAspect="1"/>
          </p:cNvPicPr>
          <p:nvPr/>
        </p:nvPicPr>
        <p:blipFill>
          <a:blip r:embed="rId8"/>
          <a:stretch>
            <a:fillRect/>
          </a:stretch>
        </p:blipFill>
        <p:spPr>
          <a:xfrm>
            <a:off x="142495" y="3100956"/>
            <a:ext cx="1628775" cy="152400"/>
          </a:xfrm>
          <a:prstGeom prst="rect">
            <a:avLst/>
          </a:prstGeom>
        </p:spPr>
      </p:pic>
      <p:sp>
        <p:nvSpPr>
          <p:cNvPr id="28" name="Textfeld 27"/>
          <p:cNvSpPr txBox="1"/>
          <p:nvPr/>
        </p:nvSpPr>
        <p:spPr>
          <a:xfrm rot="19773791">
            <a:off x="5911891" y="1955400"/>
            <a:ext cx="589064" cy="23534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normAutofit fontScale="62500" lnSpcReduction="20000"/>
          </a:bodyPr>
          <a:lstStyle/>
          <a:p>
            <a:pPr algn="ctr"/>
            <a:r>
              <a:rPr lang="de-DE" dirty="0"/>
              <a:t>Host</a:t>
            </a:r>
          </a:p>
        </p:txBody>
      </p:sp>
    </p:spTree>
    <p:extLst>
      <p:ext uri="{BB962C8B-B14F-4D97-AF65-F5344CB8AC3E}">
        <p14:creationId xmlns:p14="http://schemas.microsoft.com/office/powerpoint/2010/main" val="328091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Die Aufgaben der einzelnen Schichten für die Kommunikation während des Spiels</a:t>
            </a:r>
          </a:p>
        </p:txBody>
      </p:sp>
      <p:sp>
        <p:nvSpPr>
          <p:cNvPr id="3" name="Inhaltsplatzhalter 2"/>
          <p:cNvSpPr>
            <a:spLocks noGrp="1"/>
          </p:cNvSpPr>
          <p:nvPr>
            <p:ph idx="1"/>
          </p:nvPr>
        </p:nvSpPr>
        <p:spPr>
          <a:xfrm>
            <a:off x="108915" y="4898791"/>
            <a:ext cx="5668675" cy="1131148"/>
          </a:xfrm>
        </p:spPr>
        <p:txBody>
          <a:bodyPr>
            <a:normAutofit fontScale="32500" lnSpcReduction="20000"/>
          </a:bodyPr>
          <a:lstStyle/>
          <a:p>
            <a:r>
              <a:rPr lang="de-DE" sz="4300" dirty="0"/>
              <a:t>Legende:</a:t>
            </a:r>
          </a:p>
          <a:p>
            <a:pPr lvl="1">
              <a:tabLst>
                <a:tab pos="2870200" algn="l"/>
              </a:tabLst>
            </a:pPr>
            <a:r>
              <a:rPr lang="de-DE" sz="3400" dirty="0"/>
              <a:t>Benachrichtigung durch Observation:	wird observiert durch (Observer-Pattern)</a:t>
            </a:r>
          </a:p>
          <a:p>
            <a:pPr lvl="1">
              <a:tabLst>
                <a:tab pos="2870200" algn="l"/>
              </a:tabLst>
            </a:pPr>
            <a:r>
              <a:rPr lang="de-DE" sz="3400" dirty="0"/>
              <a:t>Benachrichtigung durch Aufruf: 	ruft auf</a:t>
            </a:r>
          </a:p>
          <a:p>
            <a:pPr lvl="1">
              <a:tabLst>
                <a:tab pos="2870200" algn="l"/>
              </a:tabLst>
            </a:pPr>
            <a:r>
              <a:rPr lang="de-DE" sz="3400" dirty="0"/>
              <a:t>Benachrichtigung durch Anfrage: 	fragt an / sendet Nachricht</a:t>
            </a:r>
          </a:p>
          <a:p>
            <a:pPr lvl="1"/>
            <a:endParaRPr lang="de-DE" dirty="0"/>
          </a:p>
        </p:txBody>
      </p:sp>
      <p:grpSp>
        <p:nvGrpSpPr>
          <p:cNvPr id="124" name="Gruppieren 123"/>
          <p:cNvGrpSpPr/>
          <p:nvPr/>
        </p:nvGrpSpPr>
        <p:grpSpPr>
          <a:xfrm>
            <a:off x="1033353" y="2108153"/>
            <a:ext cx="2668062" cy="2111422"/>
            <a:chOff x="1033353" y="2108153"/>
            <a:chExt cx="2668062" cy="2111422"/>
          </a:xfrm>
        </p:grpSpPr>
        <p:sp>
          <p:nvSpPr>
            <p:cNvPr id="24" name="Textfeld 23"/>
            <p:cNvSpPr txBox="1"/>
            <p:nvPr/>
          </p:nvSpPr>
          <p:spPr>
            <a:xfrm>
              <a:off x="1033353"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25" name="Textfeld 24"/>
            <p:cNvSpPr txBox="1"/>
            <p:nvPr/>
          </p:nvSpPr>
          <p:spPr>
            <a:xfrm>
              <a:off x="1200150"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27" name="Textfeld 26"/>
            <p:cNvSpPr txBox="1"/>
            <p:nvPr/>
          </p:nvSpPr>
          <p:spPr>
            <a:xfrm>
              <a:off x="1200150"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28" name="Textfeld 27"/>
            <p:cNvSpPr txBox="1"/>
            <p:nvPr/>
          </p:nvSpPr>
          <p:spPr>
            <a:xfrm>
              <a:off x="1652467"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sp>
          <p:nvSpPr>
            <p:cNvPr id="30" name="Textfeld 29"/>
            <p:cNvSpPr txBox="1"/>
            <p:nvPr/>
          </p:nvSpPr>
          <p:spPr>
            <a:xfrm>
              <a:off x="2674455" y="3871451"/>
              <a:ext cx="598072"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Server</a:t>
              </a:r>
            </a:p>
          </p:txBody>
        </p:sp>
        <p:cxnSp>
          <p:nvCxnSpPr>
            <p:cNvPr id="34" name="Gerade Verbindung mit Pfeil 33"/>
            <p:cNvCxnSpPr/>
            <p:nvPr/>
          </p:nvCxnSpPr>
          <p:spPr>
            <a:xfrm flipV="1">
              <a:off x="2934115"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36" name="Gerade Verbindung mit Pfeil 35"/>
            <p:cNvCxnSpPr/>
            <p:nvPr/>
          </p:nvCxnSpPr>
          <p:spPr>
            <a:xfrm>
              <a:off x="1942979"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p:nvPr/>
          </p:nvCxnSpPr>
          <p:spPr>
            <a:xfrm>
              <a:off x="1942979" y="3212464"/>
              <a:ext cx="907737" cy="65380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p:cNvCxnSpPr/>
            <p:nvPr/>
          </p:nvCxnSpPr>
          <p:spPr>
            <a:xfrm flipV="1">
              <a:off x="2934115"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46" name="Gerade Verbindung mit Pfeil 45"/>
            <p:cNvCxnSpPr/>
            <p:nvPr/>
          </p:nvCxnSpPr>
          <p:spPr>
            <a:xfrm flipH="1" flipV="1">
              <a:off x="2233492" y="3999482"/>
              <a:ext cx="440963" cy="245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26" name="Textfeld 25"/>
            <p:cNvSpPr txBox="1"/>
            <p:nvPr/>
          </p:nvSpPr>
          <p:spPr>
            <a:xfrm>
              <a:off x="1200150"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grpSp>
      <p:cxnSp>
        <p:nvCxnSpPr>
          <p:cNvPr id="56" name="Gerade Verbindung mit Pfeil 55"/>
          <p:cNvCxnSpPr/>
          <p:nvPr/>
        </p:nvCxnSpPr>
        <p:spPr>
          <a:xfrm>
            <a:off x="1936508" y="4132425"/>
            <a:ext cx="6471" cy="649125"/>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grpSp>
        <p:nvGrpSpPr>
          <p:cNvPr id="128" name="Gruppieren 127"/>
          <p:cNvGrpSpPr/>
          <p:nvPr/>
        </p:nvGrpSpPr>
        <p:grpSpPr>
          <a:xfrm>
            <a:off x="4867964" y="2108153"/>
            <a:ext cx="2668062" cy="2111422"/>
            <a:chOff x="4867964" y="2108153"/>
            <a:chExt cx="2668062" cy="2111422"/>
          </a:xfrm>
        </p:grpSpPr>
        <p:sp>
          <p:nvSpPr>
            <p:cNvPr id="57" name="Textfeld 56"/>
            <p:cNvSpPr txBox="1"/>
            <p:nvPr/>
          </p:nvSpPr>
          <p:spPr>
            <a:xfrm>
              <a:off x="4867964"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58" name="Textfeld 57"/>
            <p:cNvSpPr txBox="1"/>
            <p:nvPr/>
          </p:nvSpPr>
          <p:spPr>
            <a:xfrm>
              <a:off x="5034761"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59" name="Textfeld 58"/>
            <p:cNvSpPr txBox="1"/>
            <p:nvPr/>
          </p:nvSpPr>
          <p:spPr>
            <a:xfrm>
              <a:off x="5034761"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60" name="Textfeld 59"/>
            <p:cNvSpPr txBox="1"/>
            <p:nvPr/>
          </p:nvSpPr>
          <p:spPr>
            <a:xfrm>
              <a:off x="5487078"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sp>
          <p:nvSpPr>
            <p:cNvPr id="61" name="Textfeld 60"/>
            <p:cNvSpPr txBox="1"/>
            <p:nvPr/>
          </p:nvSpPr>
          <p:spPr>
            <a:xfrm>
              <a:off x="6509066" y="3871451"/>
              <a:ext cx="598072"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Server</a:t>
              </a:r>
            </a:p>
          </p:txBody>
        </p:sp>
        <p:cxnSp>
          <p:nvCxnSpPr>
            <p:cNvPr id="62" name="Gerade Verbindung mit Pfeil 61"/>
            <p:cNvCxnSpPr/>
            <p:nvPr/>
          </p:nvCxnSpPr>
          <p:spPr>
            <a:xfrm flipV="1">
              <a:off x="6768726"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63" name="Gerade Verbindung mit Pfeil 62"/>
            <p:cNvCxnSpPr/>
            <p:nvPr/>
          </p:nvCxnSpPr>
          <p:spPr>
            <a:xfrm>
              <a:off x="5777590"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64" name="Gerade Verbindung mit Pfeil 63"/>
            <p:cNvCxnSpPr>
              <a:endCxn id="60" idx="0"/>
            </p:cNvCxnSpPr>
            <p:nvPr/>
          </p:nvCxnSpPr>
          <p:spPr>
            <a:xfrm>
              <a:off x="5777590" y="3212464"/>
              <a:ext cx="1" cy="65898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65" name="Gerade Verbindung mit Pfeil 64"/>
            <p:cNvCxnSpPr/>
            <p:nvPr/>
          </p:nvCxnSpPr>
          <p:spPr>
            <a:xfrm flipV="1">
              <a:off x="6768726"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67" name="Textfeld 66"/>
            <p:cNvSpPr txBox="1"/>
            <p:nvPr/>
          </p:nvSpPr>
          <p:spPr>
            <a:xfrm>
              <a:off x="5034761"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grpSp>
      <p:grpSp>
        <p:nvGrpSpPr>
          <p:cNvPr id="129" name="Gruppieren 128"/>
          <p:cNvGrpSpPr/>
          <p:nvPr/>
        </p:nvGrpSpPr>
        <p:grpSpPr>
          <a:xfrm>
            <a:off x="8702575" y="2108153"/>
            <a:ext cx="2668062" cy="2111422"/>
            <a:chOff x="8702575" y="2108153"/>
            <a:chExt cx="2668062" cy="2111422"/>
          </a:xfrm>
        </p:grpSpPr>
        <p:sp>
          <p:nvSpPr>
            <p:cNvPr id="68" name="Textfeld 67"/>
            <p:cNvSpPr txBox="1"/>
            <p:nvPr/>
          </p:nvSpPr>
          <p:spPr>
            <a:xfrm>
              <a:off x="8702575"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69" name="Textfeld 68"/>
            <p:cNvSpPr txBox="1"/>
            <p:nvPr/>
          </p:nvSpPr>
          <p:spPr>
            <a:xfrm>
              <a:off x="8869372"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70" name="Textfeld 69"/>
            <p:cNvSpPr txBox="1"/>
            <p:nvPr/>
          </p:nvSpPr>
          <p:spPr>
            <a:xfrm>
              <a:off x="8869372"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71" name="Textfeld 70"/>
            <p:cNvSpPr txBox="1"/>
            <p:nvPr/>
          </p:nvSpPr>
          <p:spPr>
            <a:xfrm>
              <a:off x="9321689"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sp>
          <p:nvSpPr>
            <p:cNvPr id="72" name="Textfeld 71"/>
            <p:cNvSpPr txBox="1"/>
            <p:nvPr/>
          </p:nvSpPr>
          <p:spPr>
            <a:xfrm>
              <a:off x="10343677" y="3871451"/>
              <a:ext cx="598072"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Server</a:t>
              </a:r>
            </a:p>
          </p:txBody>
        </p:sp>
        <p:cxnSp>
          <p:nvCxnSpPr>
            <p:cNvPr id="73" name="Gerade Verbindung mit Pfeil 72"/>
            <p:cNvCxnSpPr/>
            <p:nvPr/>
          </p:nvCxnSpPr>
          <p:spPr>
            <a:xfrm flipV="1">
              <a:off x="10603337"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74" name="Gerade Verbindung mit Pfeil 73"/>
            <p:cNvCxnSpPr/>
            <p:nvPr/>
          </p:nvCxnSpPr>
          <p:spPr>
            <a:xfrm>
              <a:off x="9612201"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75" name="Gerade Verbindung mit Pfeil 74"/>
            <p:cNvCxnSpPr>
              <a:endCxn id="71" idx="0"/>
            </p:cNvCxnSpPr>
            <p:nvPr/>
          </p:nvCxnSpPr>
          <p:spPr>
            <a:xfrm>
              <a:off x="9612201" y="3212464"/>
              <a:ext cx="1" cy="65898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76" name="Gerade Verbindung mit Pfeil 75"/>
            <p:cNvCxnSpPr/>
            <p:nvPr/>
          </p:nvCxnSpPr>
          <p:spPr>
            <a:xfrm flipV="1">
              <a:off x="10603337"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78" name="Textfeld 77"/>
            <p:cNvSpPr txBox="1"/>
            <p:nvPr/>
          </p:nvSpPr>
          <p:spPr>
            <a:xfrm>
              <a:off x="8869372"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grpSp>
      <p:cxnSp>
        <p:nvCxnSpPr>
          <p:cNvPr id="84" name="Gerade Verbindung mit Pfeil 83"/>
          <p:cNvCxnSpPr/>
          <p:nvPr/>
        </p:nvCxnSpPr>
        <p:spPr>
          <a:xfrm>
            <a:off x="5777590" y="4121368"/>
            <a:ext cx="0" cy="435134"/>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sp>
        <p:nvSpPr>
          <p:cNvPr id="86" name="Textfeld 85"/>
          <p:cNvSpPr txBox="1"/>
          <p:nvPr/>
        </p:nvSpPr>
        <p:spPr>
          <a:xfrm rot="19773791">
            <a:off x="650026" y="1932842"/>
            <a:ext cx="766653"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de-DE" dirty="0"/>
              <a:t>Host</a:t>
            </a:r>
          </a:p>
        </p:txBody>
      </p:sp>
      <p:cxnSp>
        <p:nvCxnSpPr>
          <p:cNvPr id="88" name="Gerade Verbindung mit Pfeil 87"/>
          <p:cNvCxnSpPr/>
          <p:nvPr/>
        </p:nvCxnSpPr>
        <p:spPr>
          <a:xfrm>
            <a:off x="9612201" y="4132425"/>
            <a:ext cx="0" cy="435134"/>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1" name="Gerade Verbindung mit Pfeil 90"/>
          <p:cNvCxnSpPr/>
          <p:nvPr/>
        </p:nvCxnSpPr>
        <p:spPr>
          <a:xfrm flipV="1">
            <a:off x="2934115" y="4109108"/>
            <a:ext cx="5518" cy="482107"/>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4" name="Gerade Verbindung mit Pfeil 93"/>
          <p:cNvCxnSpPr/>
          <p:nvPr/>
        </p:nvCxnSpPr>
        <p:spPr>
          <a:xfrm flipH="1" flipV="1">
            <a:off x="2973491" y="4563626"/>
            <a:ext cx="6638711" cy="33141"/>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8" name="Gerade Verbindung mit Pfeil 97"/>
          <p:cNvCxnSpPr/>
          <p:nvPr/>
        </p:nvCxnSpPr>
        <p:spPr>
          <a:xfrm flipV="1">
            <a:off x="1942979" y="4811641"/>
            <a:ext cx="4865123" cy="10181"/>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1" name="Gerade Verbindung mit Pfeil 100"/>
          <p:cNvCxnSpPr/>
          <p:nvPr/>
        </p:nvCxnSpPr>
        <p:spPr>
          <a:xfrm flipV="1">
            <a:off x="6808102" y="4811641"/>
            <a:ext cx="3795235" cy="1"/>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3" name="Gerade Verbindung mit Pfeil 102"/>
          <p:cNvCxnSpPr/>
          <p:nvPr/>
        </p:nvCxnSpPr>
        <p:spPr>
          <a:xfrm flipV="1">
            <a:off x="6792021" y="4141289"/>
            <a:ext cx="5518" cy="680533"/>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5" name="Gerade Verbindung mit Pfeil 104"/>
          <p:cNvCxnSpPr/>
          <p:nvPr/>
        </p:nvCxnSpPr>
        <p:spPr>
          <a:xfrm flipV="1">
            <a:off x="10603337" y="4102583"/>
            <a:ext cx="5518" cy="680533"/>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7" name="Gerade Verbindung mit Pfeil 106"/>
          <p:cNvCxnSpPr/>
          <p:nvPr/>
        </p:nvCxnSpPr>
        <p:spPr>
          <a:xfrm flipV="1">
            <a:off x="3076488" y="5876014"/>
            <a:ext cx="2410590" cy="12049"/>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22" name="Gerade Verbindung mit Pfeil 121"/>
          <p:cNvCxnSpPr/>
          <p:nvPr/>
        </p:nvCxnSpPr>
        <p:spPr>
          <a:xfrm>
            <a:off x="3076488" y="5424825"/>
            <a:ext cx="2410590" cy="591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Gerade Verbindung mit Pfeil 122"/>
          <p:cNvCxnSpPr/>
          <p:nvPr/>
        </p:nvCxnSpPr>
        <p:spPr>
          <a:xfrm>
            <a:off x="3076488" y="5653377"/>
            <a:ext cx="2410590" cy="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130" name="Inhaltsplatzhalter 2"/>
          <p:cNvSpPr txBox="1">
            <a:spLocks/>
          </p:cNvSpPr>
          <p:nvPr/>
        </p:nvSpPr>
        <p:spPr>
          <a:xfrm>
            <a:off x="6376947" y="4940818"/>
            <a:ext cx="5648736" cy="108912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DE" sz="1300" dirty="0"/>
              <a:t>Nicht dargestellt ist das Protokoll in der Netzwerkschicht</a:t>
            </a:r>
          </a:p>
          <a:p>
            <a:r>
              <a:rPr lang="de-DE" sz="1300" dirty="0"/>
              <a:t>Nicht dargestellt ist die „</a:t>
            </a:r>
            <a:r>
              <a:rPr lang="de-DE" sz="1300" dirty="0" err="1"/>
              <a:t>Lifo</a:t>
            </a:r>
            <a:r>
              <a:rPr lang="de-DE" sz="1300" dirty="0"/>
              <a:t>-Queue“ in der Netzwerkschicht des Hosts</a:t>
            </a:r>
          </a:p>
          <a:p>
            <a:r>
              <a:rPr lang="de-DE" sz="1300" dirty="0"/>
              <a:t>Erläuterung der Grafik auf der nächsten Folie</a:t>
            </a:r>
          </a:p>
        </p:txBody>
      </p:sp>
    </p:spTree>
    <p:extLst>
      <p:ext uri="{BB962C8B-B14F-4D97-AF65-F5344CB8AC3E}">
        <p14:creationId xmlns:p14="http://schemas.microsoft.com/office/powerpoint/2010/main" val="337561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Kommunikation der Belegung von Feldern während des </a:t>
            </a:r>
            <a:r>
              <a:rPr lang="de-DE" dirty="0" err="1"/>
              <a:t>spiels</a:t>
            </a:r>
            <a:endParaRPr lang="de-DE" dirty="0"/>
          </a:p>
        </p:txBody>
      </p:sp>
      <p:sp>
        <p:nvSpPr>
          <p:cNvPr id="3" name="Inhaltsplatzhalter 2"/>
          <p:cNvSpPr>
            <a:spLocks noGrp="1"/>
          </p:cNvSpPr>
          <p:nvPr>
            <p:ph idx="1"/>
          </p:nvPr>
        </p:nvSpPr>
        <p:spPr>
          <a:xfrm>
            <a:off x="1451579" y="2015732"/>
            <a:ext cx="10092721" cy="3908818"/>
          </a:xfrm>
        </p:spPr>
        <p:txBody>
          <a:bodyPr>
            <a:normAutofit fontScale="92500" lnSpcReduction="20000"/>
          </a:bodyPr>
          <a:lstStyle/>
          <a:p>
            <a:r>
              <a:rPr lang="de-DE" dirty="0"/>
              <a:t>Beim Belegen eines Feldes durch einen Klick im GUI entsteht durch die Anwendungsschicht angestoßen in der Netzwerkschicht eine Nachricht.</a:t>
            </a:r>
          </a:p>
          <a:p>
            <a:r>
              <a:rPr lang="de-DE" dirty="0"/>
              <a:t>Diese Nachricht enthält die Informationen:</a:t>
            </a:r>
          </a:p>
          <a:p>
            <a:pPr lvl="1"/>
            <a:r>
              <a:rPr lang="de-DE" dirty="0"/>
              <a:t>Welcher Spieler hat geklickt?</a:t>
            </a:r>
          </a:p>
          <a:p>
            <a:pPr lvl="1"/>
            <a:r>
              <a:rPr lang="de-DE" dirty="0"/>
              <a:t>Welches Feld hat er geklickt?</a:t>
            </a:r>
          </a:p>
          <a:p>
            <a:pPr lvl="1"/>
            <a:r>
              <a:rPr lang="de-DE" dirty="0"/>
              <a:t>Den Zähler, den die </a:t>
            </a:r>
            <a:r>
              <a:rPr lang="de-DE" dirty="0" err="1"/>
              <a:t>Lifo</a:t>
            </a:r>
            <a:r>
              <a:rPr lang="de-DE" dirty="0"/>
              <a:t>-Queue für die Nachricht vergeben hat.</a:t>
            </a:r>
            <a:br>
              <a:rPr lang="de-DE" dirty="0"/>
            </a:br>
            <a:r>
              <a:rPr lang="de-DE" dirty="0"/>
              <a:t>Hat die </a:t>
            </a:r>
            <a:r>
              <a:rPr lang="de-DE" dirty="0" err="1"/>
              <a:t>Lifo</a:t>
            </a:r>
            <a:r>
              <a:rPr lang="de-DE" dirty="0"/>
              <a:t>-Queue noch keinen Zähler für diese Nachricht vergeben, so ist der Zähler „0“.</a:t>
            </a:r>
          </a:p>
          <a:p>
            <a:r>
              <a:rPr lang="de-DE" dirty="0"/>
              <a:t>Die Netzschicht des Hosts verwaltet eine „Last-In-First-Out-Queue“ (</a:t>
            </a:r>
            <a:r>
              <a:rPr lang="de-DE" dirty="0" err="1"/>
              <a:t>Lifo</a:t>
            </a:r>
            <a:r>
              <a:rPr lang="de-DE" dirty="0"/>
              <a:t>-Queue)</a:t>
            </a:r>
          </a:p>
          <a:p>
            <a:pPr lvl="1"/>
            <a:r>
              <a:rPr lang="de-DE" dirty="0"/>
              <a:t>Die </a:t>
            </a:r>
            <a:r>
              <a:rPr lang="de-DE" dirty="0" err="1"/>
              <a:t>Lifo</a:t>
            </a:r>
            <a:r>
              <a:rPr lang="de-DE" dirty="0"/>
              <a:t>-Queue erhält alle Nachrichten</a:t>
            </a:r>
          </a:p>
          <a:p>
            <a:pPr lvl="1"/>
            <a:r>
              <a:rPr lang="de-DE" dirty="0"/>
              <a:t>Beim Hinzufügen erhalten die Nachrichten die nächste laufende Nummer  </a:t>
            </a:r>
          </a:p>
          <a:p>
            <a:pPr lvl="1"/>
            <a:r>
              <a:rPr lang="de-DE" dirty="0"/>
              <a:t>Die </a:t>
            </a:r>
            <a:r>
              <a:rPr lang="de-DE" dirty="0" err="1"/>
              <a:t>Lifo</a:t>
            </a:r>
            <a:r>
              <a:rPr lang="de-DE" dirty="0"/>
              <a:t>-Queue wird durch den Client des Hosts observiert.</a:t>
            </a:r>
          </a:p>
          <a:p>
            <a:endParaRPr lang="de-DE" dirty="0"/>
          </a:p>
        </p:txBody>
      </p:sp>
    </p:spTree>
    <p:extLst>
      <p:ext uri="{BB962C8B-B14F-4D97-AF65-F5344CB8AC3E}">
        <p14:creationId xmlns:p14="http://schemas.microsoft.com/office/powerpoint/2010/main" val="76618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Kommunikation der Belegung von Feldern während des </a:t>
            </a:r>
            <a:r>
              <a:rPr lang="de-DE" dirty="0" err="1"/>
              <a:t>spiels</a:t>
            </a:r>
            <a:endParaRPr lang="de-DE" dirty="0"/>
          </a:p>
        </p:txBody>
      </p:sp>
      <p:sp>
        <p:nvSpPr>
          <p:cNvPr id="3" name="Inhaltsplatzhalter 2"/>
          <p:cNvSpPr>
            <a:spLocks noGrp="1"/>
          </p:cNvSpPr>
          <p:nvPr>
            <p:ph idx="1"/>
          </p:nvPr>
        </p:nvSpPr>
        <p:spPr>
          <a:xfrm>
            <a:off x="1451579" y="2015732"/>
            <a:ext cx="10092721" cy="3908818"/>
          </a:xfrm>
        </p:spPr>
        <p:txBody>
          <a:bodyPr>
            <a:normAutofit fontScale="70000" lnSpcReduction="20000"/>
          </a:bodyPr>
          <a:lstStyle/>
          <a:p>
            <a:r>
              <a:rPr lang="de-DE" dirty="0"/>
              <a:t>Eine Belegung eines Kästchens wird vom GUI an die Anwendung gemeldet. Die Anwendung meldet die Belegung an das Protokoll der Netzwerkschicht.</a:t>
            </a:r>
          </a:p>
          <a:p>
            <a:r>
              <a:rPr lang="de-DE" dirty="0"/>
              <a:t>Das Protokoll der Netzwerkschicht entscheidet</a:t>
            </a:r>
          </a:p>
          <a:p>
            <a:pPr lvl="1"/>
            <a:r>
              <a:rPr lang="de-DE" dirty="0"/>
              <a:t>Falls es selbst das Protokoll in der Netzwerkschicht des Hosts ist:</a:t>
            </a:r>
          </a:p>
          <a:p>
            <a:pPr lvl="2"/>
            <a:r>
              <a:rPr lang="de-DE" dirty="0"/>
              <a:t>…dann fügt es die Nachricht der </a:t>
            </a:r>
            <a:r>
              <a:rPr lang="de-DE" dirty="0" err="1"/>
              <a:t>Lifo</a:t>
            </a:r>
            <a:r>
              <a:rPr lang="de-DE" dirty="0"/>
              <a:t>-Queue hinzu.</a:t>
            </a:r>
          </a:p>
          <a:p>
            <a:pPr lvl="1"/>
            <a:r>
              <a:rPr lang="de-DE" dirty="0"/>
              <a:t>Falls nicht:</a:t>
            </a:r>
          </a:p>
          <a:p>
            <a:pPr lvl="2"/>
            <a:r>
              <a:rPr lang="de-DE" dirty="0"/>
              <a:t>…dann gibt es die Nachricht an den Client, der sie an den Server des Hosts sendet.</a:t>
            </a:r>
          </a:p>
          <a:p>
            <a:r>
              <a:rPr lang="de-DE" dirty="0"/>
              <a:t>Die Clients, die nicht zum Host gehören, nehmen die Nachricht vom Protokoll und senden sie an den Server des Hosts.</a:t>
            </a:r>
          </a:p>
          <a:p>
            <a:r>
              <a:rPr lang="de-DE" dirty="0"/>
              <a:t>Der Server des Hosts lauscht auf die Nachrichten der anderen Spieler und hängt sie an die </a:t>
            </a:r>
            <a:r>
              <a:rPr lang="de-DE" dirty="0" err="1"/>
              <a:t>Lifo</a:t>
            </a:r>
            <a:r>
              <a:rPr lang="de-DE" dirty="0"/>
              <a:t>-Queue an.</a:t>
            </a:r>
          </a:p>
          <a:p>
            <a:r>
              <a:rPr lang="de-DE" dirty="0"/>
              <a:t>Der Client des Hosts observiert die Queue. Wenn sie eine Nachricht enthält, dann entnimmt der Client des Host sie und sendet sie an die Server der anderen Spieler.</a:t>
            </a:r>
          </a:p>
          <a:p>
            <a:r>
              <a:rPr lang="de-DE" dirty="0"/>
              <a:t>Die Server, die nicht zum Host gehören, lauschen auf die Nachrichten des Clients des Hosts. Diese Server werden durch das Protokoll observiert. Das Protokoll wird durch die App observiert und setzt die Nachricht des Protokolls in die Belegung eines Feldes um. Das GUI wiederum observiert das Spielfeld in der App und zeigt die Belegung des Kästchens an.</a:t>
            </a:r>
          </a:p>
          <a:p>
            <a:endParaRPr lang="de-DE" dirty="0"/>
          </a:p>
          <a:p>
            <a:endParaRPr lang="de-DE" dirty="0"/>
          </a:p>
        </p:txBody>
      </p:sp>
    </p:spTree>
    <p:extLst>
      <p:ext uri="{BB962C8B-B14F-4D97-AF65-F5344CB8AC3E}">
        <p14:creationId xmlns:p14="http://schemas.microsoft.com/office/powerpoint/2010/main" val="4039044874"/>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369</Words>
  <Application>Microsoft Office PowerPoint</Application>
  <PresentationFormat>Breitbild</PresentationFormat>
  <Paragraphs>67</Paragraphs>
  <Slides>5</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5</vt:i4>
      </vt:variant>
    </vt:vector>
  </HeadingPairs>
  <TitlesOfParts>
    <vt:vector size="8" baseType="lpstr">
      <vt:lpstr>Arial</vt:lpstr>
      <vt:lpstr>Gill Sans MT</vt:lpstr>
      <vt:lpstr>Galerie</vt:lpstr>
      <vt:lpstr>Projekt  „Game of Colors“</vt:lpstr>
      <vt:lpstr>Genereller Aufbau der Anwendung</vt:lpstr>
      <vt:lpstr>Die Aufgaben der einzelnen Schichten für die Kommunikation während des Spiels</vt:lpstr>
      <vt:lpstr>Kommunikation der Belegung von Feldern während des spiels</vt:lpstr>
      <vt:lpstr>Kommunikation der Belegung von Feldern während des spiels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„Game of Colors“</dc:title>
  <dc:creator>Thorsten</dc:creator>
  <cp:lastModifiedBy>Thorsten</cp:lastModifiedBy>
  <cp:revision>14</cp:revision>
  <dcterms:created xsi:type="dcterms:W3CDTF">2021-05-08T12:04:39Z</dcterms:created>
  <dcterms:modified xsi:type="dcterms:W3CDTF">2021-05-08T20:36:49Z</dcterms:modified>
</cp:coreProperties>
</file>