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73" r:id="rId7"/>
    <p:sldId id="274" r:id="rId8"/>
    <p:sldId id="270" r:id="rId9"/>
    <p:sldId id="258" r:id="rId10"/>
    <p:sldId id="271" r:id="rId11"/>
    <p:sldId id="266" r:id="rId12"/>
    <p:sldId id="272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404A93-3E4D-48CC-AAE1-FFA4C089F794}" v="3" dt="2024-09-30T13:28:41.7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yush Bonde" userId="7ce110ce-fac9-4282-b081-436509205968" providerId="ADAL" clId="{CA404A93-3E4D-48CC-AAE1-FFA4C089F794}"/>
    <pc:docChg chg="undo custSel addSld modSld">
      <pc:chgData name="Piyush Bonde" userId="7ce110ce-fac9-4282-b081-436509205968" providerId="ADAL" clId="{CA404A93-3E4D-48CC-AAE1-FFA4C089F794}" dt="2024-10-04T13:21:12.720" v="445" actId="680"/>
      <pc:docMkLst>
        <pc:docMk/>
      </pc:docMkLst>
      <pc:sldChg chg="addSp delSp modSp mod">
        <pc:chgData name="Piyush Bonde" userId="7ce110ce-fac9-4282-b081-436509205968" providerId="ADAL" clId="{CA404A93-3E4D-48CC-AAE1-FFA4C089F794}" dt="2024-09-30T13:28:41.760" v="345" actId="14826"/>
        <pc:sldMkLst>
          <pc:docMk/>
          <pc:sldMk cId="2902794312" sldId="257"/>
        </pc:sldMkLst>
        <pc:spChg chg="add del mod">
          <ac:chgData name="Piyush Bonde" userId="7ce110ce-fac9-4282-b081-436509205968" providerId="ADAL" clId="{CA404A93-3E4D-48CC-AAE1-FFA4C089F794}" dt="2024-09-30T13:28:35.997" v="344" actId="478"/>
          <ac:spMkLst>
            <pc:docMk/>
            <pc:sldMk cId="2902794312" sldId="257"/>
            <ac:spMk id="5" creationId="{77FE7BD5-0619-09B0-31A9-FB19FFA6332A}"/>
          </ac:spMkLst>
        </pc:spChg>
        <pc:picChg chg="add del mod">
          <ac:chgData name="Piyush Bonde" userId="7ce110ce-fac9-4282-b081-436509205968" providerId="ADAL" clId="{CA404A93-3E4D-48CC-AAE1-FFA4C089F794}" dt="2024-09-30T13:28:41.760" v="345" actId="14826"/>
          <ac:picMkLst>
            <pc:docMk/>
            <pc:sldMk cId="2902794312" sldId="257"/>
            <ac:picMk id="6" creationId="{0D5405D5-733A-3A2E-B2B8-1B0E4A7F9D90}"/>
          </ac:picMkLst>
        </pc:picChg>
        <pc:picChg chg="add mod">
          <ac:chgData name="Piyush Bonde" userId="7ce110ce-fac9-4282-b081-436509205968" providerId="ADAL" clId="{CA404A93-3E4D-48CC-AAE1-FFA4C089F794}" dt="2024-09-30T13:28:35.740" v="343" actId="931"/>
          <ac:picMkLst>
            <pc:docMk/>
            <pc:sldMk cId="2902794312" sldId="257"/>
            <ac:picMk id="8" creationId="{17D83944-ABBF-22D9-B91C-98F0E20C5E51}"/>
          </ac:picMkLst>
        </pc:picChg>
      </pc:sldChg>
      <pc:sldChg chg="modSp mod">
        <pc:chgData name="Piyush Bonde" userId="7ce110ce-fac9-4282-b081-436509205968" providerId="ADAL" clId="{CA404A93-3E4D-48CC-AAE1-FFA4C089F794}" dt="2024-09-30T13:33:56.847" v="442" actId="20577"/>
        <pc:sldMkLst>
          <pc:docMk/>
          <pc:sldMk cId="3733486012" sldId="258"/>
        </pc:sldMkLst>
        <pc:spChg chg="mod">
          <ac:chgData name="Piyush Bonde" userId="7ce110ce-fac9-4282-b081-436509205968" providerId="ADAL" clId="{CA404A93-3E4D-48CC-AAE1-FFA4C089F794}" dt="2024-09-30T13:33:56.847" v="442" actId="20577"/>
          <ac:spMkLst>
            <pc:docMk/>
            <pc:sldMk cId="3733486012" sldId="258"/>
            <ac:spMk id="10" creationId="{EF2BC084-E6DB-4DE7-B309-042A85EBA700}"/>
          </ac:spMkLst>
        </pc:spChg>
      </pc:sldChg>
      <pc:sldChg chg="modSp mod">
        <pc:chgData name="Piyush Bonde" userId="7ce110ce-fac9-4282-b081-436509205968" providerId="ADAL" clId="{CA404A93-3E4D-48CC-AAE1-FFA4C089F794}" dt="2024-09-30T13:32:51.531" v="385" actId="2164"/>
        <pc:sldMkLst>
          <pc:docMk/>
          <pc:sldMk cId="1065425595" sldId="266"/>
        </pc:sldMkLst>
        <pc:graphicFrameChg chg="modGraphic">
          <ac:chgData name="Piyush Bonde" userId="7ce110ce-fac9-4282-b081-436509205968" providerId="ADAL" clId="{CA404A93-3E4D-48CC-AAE1-FFA4C089F794}" dt="2024-09-30T13:32:51.531" v="385" actId="2164"/>
          <ac:graphicFrameMkLst>
            <pc:docMk/>
            <pc:sldMk cId="1065425595" sldId="266"/>
            <ac:graphicFrameMk id="6" creationId="{E8EEB296-8554-4D20-B3B8-C0BBC380A58D}"/>
          </ac:graphicFrameMkLst>
        </pc:graphicFrameChg>
      </pc:sldChg>
      <pc:sldChg chg="modSp mod">
        <pc:chgData name="Piyush Bonde" userId="7ce110ce-fac9-4282-b081-436509205968" providerId="ADAL" clId="{CA404A93-3E4D-48CC-AAE1-FFA4C089F794}" dt="2024-09-30T13:32:26.200" v="383" actId="20577"/>
        <pc:sldMkLst>
          <pc:docMk/>
          <pc:sldMk cId="4006982918" sldId="270"/>
        </pc:sldMkLst>
        <pc:spChg chg="mod">
          <ac:chgData name="Piyush Bonde" userId="7ce110ce-fac9-4282-b081-436509205968" providerId="ADAL" clId="{CA404A93-3E4D-48CC-AAE1-FFA4C089F794}" dt="2024-09-30T13:32:26.200" v="383" actId="20577"/>
          <ac:spMkLst>
            <pc:docMk/>
            <pc:sldMk cId="4006982918" sldId="270"/>
            <ac:spMk id="4" creationId="{817658EC-2100-1E36-BEA2-2E071E511046}"/>
          </ac:spMkLst>
        </pc:spChg>
      </pc:sldChg>
      <pc:sldChg chg="modSp mod">
        <pc:chgData name="Piyush Bonde" userId="7ce110ce-fac9-4282-b081-436509205968" providerId="ADAL" clId="{CA404A93-3E4D-48CC-AAE1-FFA4C089F794}" dt="2024-10-04T09:02:28.580" v="443" actId="313"/>
        <pc:sldMkLst>
          <pc:docMk/>
          <pc:sldMk cId="381684357" sldId="271"/>
        </pc:sldMkLst>
        <pc:spChg chg="mod">
          <ac:chgData name="Piyush Bonde" userId="7ce110ce-fac9-4282-b081-436509205968" providerId="ADAL" clId="{CA404A93-3E4D-48CC-AAE1-FFA4C089F794}" dt="2024-10-04T09:02:28.580" v="443" actId="313"/>
          <ac:spMkLst>
            <pc:docMk/>
            <pc:sldMk cId="381684357" sldId="271"/>
            <ac:spMk id="10" creationId="{EF2BC084-E6DB-4DE7-B309-042A85EBA700}"/>
          </ac:spMkLst>
        </pc:spChg>
      </pc:sldChg>
      <pc:sldChg chg="modSp mod">
        <pc:chgData name="Piyush Bonde" userId="7ce110ce-fac9-4282-b081-436509205968" providerId="ADAL" clId="{CA404A93-3E4D-48CC-AAE1-FFA4C089F794}" dt="2024-09-30T10:37:20.994" v="294" actId="2164"/>
        <pc:sldMkLst>
          <pc:docMk/>
          <pc:sldMk cId="1307486625" sldId="272"/>
        </pc:sldMkLst>
        <pc:graphicFrameChg chg="modGraphic">
          <ac:chgData name="Piyush Bonde" userId="7ce110ce-fac9-4282-b081-436509205968" providerId="ADAL" clId="{CA404A93-3E4D-48CC-AAE1-FFA4C089F794}" dt="2024-09-30T10:37:20.994" v="294" actId="2164"/>
          <ac:graphicFrameMkLst>
            <pc:docMk/>
            <pc:sldMk cId="1307486625" sldId="272"/>
            <ac:graphicFrameMk id="6" creationId="{E8EEB296-8554-4D20-B3B8-C0BBC380A58D}"/>
          </ac:graphicFrameMkLst>
        </pc:graphicFrameChg>
      </pc:sldChg>
      <pc:sldChg chg="new">
        <pc:chgData name="Piyush Bonde" userId="7ce110ce-fac9-4282-b081-436509205968" providerId="ADAL" clId="{CA404A93-3E4D-48CC-AAE1-FFA4C089F794}" dt="2024-10-04T13:21:12.696" v="444" actId="680"/>
        <pc:sldMkLst>
          <pc:docMk/>
          <pc:sldMk cId="1103739022" sldId="273"/>
        </pc:sldMkLst>
      </pc:sldChg>
      <pc:sldChg chg="new">
        <pc:chgData name="Piyush Bonde" userId="7ce110ce-fac9-4282-b081-436509205968" providerId="ADAL" clId="{CA404A93-3E4D-48CC-AAE1-FFA4C089F794}" dt="2024-10-04T13:21:12.720" v="445" actId="680"/>
        <pc:sldMkLst>
          <pc:docMk/>
          <pc:sldMk cId="2779626666" sldId="27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10/4/2024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/>
              <a:t>Problem Statement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BCB693A-0611-24FC-C2A2-8B9A9D85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</a:t>
            </a:fld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Develop an IoT Solution with Dual Data Flows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1.Data Streaming</a:t>
            </a:r>
            <a:r>
              <a:rPr lang="en-US" sz="1500" dirty="0"/>
              <a:t>: Implement a system to stream data from various sources using the MQTT protocol, ensuring real-time data acquisition and efficient handling of IoT devices.</a:t>
            </a:r>
          </a:p>
          <a:p>
            <a:pPr marL="0" indent="0">
              <a:buNone/>
            </a:pPr>
            <a:r>
              <a:rPr lang="en-US" sz="1500" b="1" dirty="0"/>
              <a:t>2.Data Storage</a:t>
            </a:r>
            <a:r>
              <a:rPr lang="en-US" sz="1500" dirty="0"/>
              <a:t>: Design a robust database architecture to store the streamed data securely, with considerations for scalability and data integrity.</a:t>
            </a:r>
          </a:p>
          <a:p>
            <a:pPr marL="0" indent="0">
              <a:buNone/>
            </a:pPr>
            <a:r>
              <a:rPr lang="en-US" sz="1500" b="1" dirty="0"/>
              <a:t>3.Data Utilization</a:t>
            </a:r>
            <a:r>
              <a:rPr lang="en-US" sz="1500" dirty="0"/>
              <a:t>: Create a dynamic web application to consume the stored data, featuring an intuitive dashboard that provides meaningful insights and visualizations for end-users.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Additional Features</a:t>
            </a:r>
            <a:r>
              <a:rPr lang="en-US" sz="1500" dirty="0"/>
              <a:t>:</a:t>
            </a:r>
          </a:p>
          <a:p>
            <a:pPr marL="0" indent="0">
              <a:buNone/>
            </a:pPr>
            <a:r>
              <a:rPr lang="en-US" sz="1500" b="1" dirty="0"/>
              <a:t>O Data Analytics</a:t>
            </a:r>
            <a:r>
              <a:rPr lang="en-US" sz="1500" dirty="0"/>
              <a:t>: Integrate data analytics tools to process and analyze the data for trends and patterns.</a:t>
            </a:r>
          </a:p>
          <a:p>
            <a:pPr marL="0" indent="0">
              <a:buNone/>
            </a:pPr>
            <a:r>
              <a:rPr lang="en-US" sz="1500" b="1" dirty="0"/>
              <a:t>O Security Measures</a:t>
            </a:r>
            <a:r>
              <a:rPr lang="en-US" sz="1500" dirty="0"/>
              <a:t>: Implement security protocols to protect data during transmission and storage.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Architecture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5405D5-733A-3A2E-B2B8-1B0E4A7F9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44500" y="1409667"/>
            <a:ext cx="11252200" cy="4815521"/>
          </a:xfrm>
        </p:spPr>
      </p:pic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425B-D84B-7DB0-F600-B185ADDF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AB8594-0D93-C48E-C782-5E7D3D04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179A5-37B6-44DB-D4CC-71A3221E6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3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D0FEE-A51C-5F3D-DD10-5AD400F1E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36961E-F829-F838-33CD-C16DA460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3034F-CD08-8D83-D5B8-B8B942787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2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5187-E7F3-7208-1235-88846C6E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Technologies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03AEE5-4067-BCF8-C088-E429BD8A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17658EC-2100-1E36-BEA2-2E071E511046}"/>
              </a:ext>
            </a:extLst>
          </p:cNvPr>
          <p:cNvSpPr txBox="1">
            <a:spLocks/>
          </p:cNvSpPr>
          <p:nvPr/>
        </p:nvSpPr>
        <p:spPr>
          <a:xfrm>
            <a:off x="444499" y="1438429"/>
            <a:ext cx="9862475" cy="54195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Python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</a:rPr>
              <a:t>Flask</a:t>
            </a:r>
            <a:r>
              <a:rPr lang="en-US" sz="2000" dirty="0">
                <a:solidFill>
                  <a:schemeClr val="bg1"/>
                </a:solidFill>
              </a:rPr>
              <a:t> for </a:t>
            </a:r>
            <a:r>
              <a:rPr lang="en-US" sz="2000" b="1" dirty="0">
                <a:solidFill>
                  <a:schemeClr val="bg1"/>
                </a:solidFill>
              </a:rPr>
              <a:t>backend</a:t>
            </a:r>
          </a:p>
          <a:p>
            <a:pPr lvl="1"/>
            <a:r>
              <a:rPr lang="en-US" sz="2000" b="1" dirty="0" err="1">
                <a:solidFill>
                  <a:schemeClr val="bg1"/>
                </a:solidFill>
              </a:rPr>
              <a:t>Streamlit</a:t>
            </a:r>
            <a:r>
              <a:rPr lang="en-US" sz="2000" dirty="0">
                <a:solidFill>
                  <a:schemeClr val="bg1"/>
                </a:solidFill>
              </a:rPr>
              <a:t> for </a:t>
            </a:r>
            <a:r>
              <a:rPr lang="en-US" sz="2000" b="1" dirty="0">
                <a:solidFill>
                  <a:schemeClr val="bg1"/>
                </a:solidFill>
              </a:rPr>
              <a:t>frontend</a:t>
            </a:r>
          </a:p>
          <a:p>
            <a:pPr lvl="1"/>
            <a:r>
              <a:rPr lang="en-US" sz="2000" b="1" dirty="0" err="1">
                <a:solidFill>
                  <a:schemeClr val="bg1"/>
                </a:solidFill>
              </a:rPr>
              <a:t>Numpy</a:t>
            </a:r>
            <a:r>
              <a:rPr lang="en-US" sz="2000" dirty="0">
                <a:solidFill>
                  <a:schemeClr val="bg1"/>
                </a:solidFill>
              </a:rPr>
              <a:t> , </a:t>
            </a:r>
            <a:r>
              <a:rPr lang="en-US" sz="2000" b="1" dirty="0">
                <a:solidFill>
                  <a:schemeClr val="bg1"/>
                </a:solidFill>
              </a:rPr>
              <a:t>Pandas</a:t>
            </a:r>
            <a:r>
              <a:rPr lang="en-US" sz="2000" dirty="0">
                <a:solidFill>
                  <a:schemeClr val="bg1"/>
                </a:solidFill>
              </a:rPr>
              <a:t> for </a:t>
            </a:r>
            <a:r>
              <a:rPr lang="en-US" sz="2000" b="1" dirty="0">
                <a:solidFill>
                  <a:schemeClr val="bg1"/>
                </a:solidFill>
              </a:rPr>
              <a:t>data analytics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 </a:t>
            </a:r>
          </a:p>
          <a:p>
            <a:r>
              <a:rPr lang="en-US" b="1" dirty="0">
                <a:solidFill>
                  <a:schemeClr val="bg1"/>
                </a:solidFill>
              </a:rPr>
              <a:t>Influx DB – </a:t>
            </a:r>
            <a:r>
              <a:rPr lang="en-US" dirty="0" err="1">
                <a:solidFill>
                  <a:schemeClr val="bg1"/>
                </a:solidFill>
              </a:rPr>
              <a:t>TimeSeries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Database 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Mosquitto</a:t>
            </a:r>
            <a:r>
              <a:rPr lang="en-US" dirty="0">
                <a:solidFill>
                  <a:schemeClr val="bg1"/>
                </a:solidFill>
              </a:rPr>
              <a:t> - MQTT Broker </a:t>
            </a:r>
          </a:p>
          <a:p>
            <a:r>
              <a:rPr lang="en-US" b="1" dirty="0">
                <a:solidFill>
                  <a:schemeClr val="bg1"/>
                </a:solidFill>
              </a:rPr>
              <a:t>Grafana</a:t>
            </a:r>
            <a:r>
              <a:rPr lang="en-US" dirty="0">
                <a:solidFill>
                  <a:schemeClr val="bg1"/>
                </a:solidFill>
              </a:rPr>
              <a:t> - Data Visualization </a:t>
            </a:r>
          </a:p>
          <a:p>
            <a:r>
              <a:rPr lang="en-US" b="1" dirty="0">
                <a:solidFill>
                  <a:schemeClr val="bg1"/>
                </a:solidFill>
              </a:rPr>
              <a:t>SQLite</a:t>
            </a:r>
            <a:r>
              <a:rPr lang="en-US" dirty="0">
                <a:solidFill>
                  <a:schemeClr val="bg1"/>
                </a:solidFill>
              </a:rPr>
              <a:t> - for user metadata, </a:t>
            </a:r>
            <a:r>
              <a:rPr lang="en-US" dirty="0" err="1">
                <a:solidFill>
                  <a:schemeClr val="bg1"/>
                </a:solidFill>
              </a:rPr>
              <a:t>kpi</a:t>
            </a:r>
            <a:r>
              <a:rPr lang="en-US" dirty="0">
                <a:solidFill>
                  <a:schemeClr val="bg1"/>
                </a:solidFill>
              </a:rPr>
              <a:t> and data insights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1800" b="1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982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260629"/>
            <a:ext cx="11214100" cy="5419571"/>
          </a:xfrm>
        </p:spPr>
        <p:txBody>
          <a:bodyPr/>
          <a:lstStyle/>
          <a:p>
            <a:r>
              <a:rPr lang="en-US" b="1" dirty="0"/>
              <a:t>Data Generation </a:t>
            </a:r>
            <a:r>
              <a:rPr lang="en-US" dirty="0"/>
              <a:t>– Simulated IoT Data publishing to MQTT Broker with trend to data not randomly anything</a:t>
            </a:r>
          </a:p>
          <a:p>
            <a:r>
              <a:rPr lang="en-US" b="1" dirty="0"/>
              <a:t>Data </a:t>
            </a:r>
            <a:r>
              <a:rPr lang="en-US" b="1" dirty="0" err="1"/>
              <a:t>Aquisition</a:t>
            </a:r>
            <a:r>
              <a:rPr lang="en-US" b="1" dirty="0"/>
              <a:t> and </a:t>
            </a:r>
            <a:r>
              <a:rPr lang="en-US" b="1" dirty="0" err="1"/>
              <a:t>Injestion</a:t>
            </a:r>
            <a:r>
              <a:rPr lang="en-US" b="1" dirty="0"/>
              <a:t> </a:t>
            </a:r>
            <a:r>
              <a:rPr lang="en-US" dirty="0"/>
              <a:t>– DIS subscribes to the MQTT topics -&gt; receives data -&gt; auto forward to </a:t>
            </a:r>
            <a:r>
              <a:rPr lang="en-US" dirty="0" err="1"/>
              <a:t>InfluxDB</a:t>
            </a:r>
            <a:endParaRPr lang="en-US" dirty="0"/>
          </a:p>
          <a:p>
            <a:r>
              <a:rPr lang="en-US" b="1" dirty="0" err="1"/>
              <a:t>InfluxDB</a:t>
            </a:r>
            <a:r>
              <a:rPr lang="en-US" dirty="0"/>
              <a:t> stores time-</a:t>
            </a:r>
            <a:r>
              <a:rPr lang="en-US" dirty="0" err="1"/>
              <a:t>serie</a:t>
            </a:r>
            <a:r>
              <a:rPr lang="en-US" dirty="0"/>
              <a:t> data </a:t>
            </a:r>
            <a:r>
              <a:rPr lang="en-US"/>
              <a:t>from DIS, </a:t>
            </a:r>
            <a:r>
              <a:rPr lang="en-US" dirty="0"/>
              <a:t>provides high performance and scalability</a:t>
            </a:r>
          </a:p>
          <a:p>
            <a:r>
              <a:rPr lang="en-US" dirty="0"/>
              <a:t>Data Visualization – </a:t>
            </a:r>
            <a:r>
              <a:rPr lang="en-US" b="1" dirty="0"/>
              <a:t>Grafana</a:t>
            </a:r>
            <a:r>
              <a:rPr lang="en-US" dirty="0"/>
              <a:t> creates real time dashboards which provides valuable insights</a:t>
            </a:r>
          </a:p>
          <a:p>
            <a:pPr lvl="1"/>
            <a:r>
              <a:rPr lang="en-US" b="1" dirty="0"/>
              <a:t>Charts</a:t>
            </a:r>
            <a:r>
              <a:rPr lang="en-US" dirty="0"/>
              <a:t> – </a:t>
            </a:r>
          </a:p>
          <a:p>
            <a:pPr lvl="2"/>
            <a:r>
              <a:rPr lang="en-US" dirty="0"/>
              <a:t>Line Charts (</a:t>
            </a:r>
            <a:r>
              <a:rPr lang="en-US" dirty="0" err="1"/>
              <a:t>temp,humidity,power</a:t>
            </a:r>
            <a:r>
              <a:rPr lang="en-US" dirty="0"/>
              <a:t>) over time – for all the machine it should be in one chart (machine filter and timeline)</a:t>
            </a:r>
          </a:p>
          <a:p>
            <a:pPr lvl="2"/>
            <a:r>
              <a:rPr lang="en-US" dirty="0"/>
              <a:t>Bar charts (Number of failures per machine)</a:t>
            </a:r>
          </a:p>
          <a:p>
            <a:pPr lvl="2"/>
            <a:r>
              <a:rPr lang="en-US" dirty="0"/>
              <a:t>Pie chart (distribution of machine states (online/offline))</a:t>
            </a:r>
          </a:p>
          <a:p>
            <a:pPr lvl="2"/>
            <a:r>
              <a:rPr lang="en-US" dirty="0"/>
              <a:t>KPI Widgets (uptime </a:t>
            </a:r>
            <a:r>
              <a:rPr lang="en-US" dirty="0" err="1"/>
              <a:t>percentage,power</a:t>
            </a:r>
            <a:r>
              <a:rPr lang="en-US" dirty="0"/>
              <a:t> usage)</a:t>
            </a:r>
          </a:p>
          <a:p>
            <a:r>
              <a:rPr lang="en-US" b="1" dirty="0"/>
              <a:t>User Authentication – </a:t>
            </a:r>
            <a:r>
              <a:rPr lang="en-US" dirty="0"/>
              <a:t>prevents unauthorized access to data using </a:t>
            </a:r>
            <a:r>
              <a:rPr lang="en-US" b="1" dirty="0"/>
              <a:t>JWT token</a:t>
            </a:r>
          </a:p>
          <a:p>
            <a:r>
              <a:rPr lang="en-US" b="1" dirty="0"/>
              <a:t>Real Time Alerts – </a:t>
            </a:r>
            <a:r>
              <a:rPr lang="en-US" dirty="0"/>
              <a:t>send notification to users when critical thresholds are breached</a:t>
            </a:r>
          </a:p>
          <a:p>
            <a:r>
              <a:rPr lang="en-US" b="1" dirty="0"/>
              <a:t>Insights from historical data – </a:t>
            </a:r>
            <a:r>
              <a:rPr lang="en-US" dirty="0"/>
              <a:t>avg. temp, power consumption, sudden temp spikes, malfunctions, </a:t>
            </a:r>
            <a:r>
              <a:rPr lang="en-US" b="1" dirty="0" err="1"/>
              <a:t>forcasting</a:t>
            </a:r>
            <a:r>
              <a:rPr lang="en-US" b="1" dirty="0"/>
              <a:t> failure</a:t>
            </a:r>
            <a:r>
              <a:rPr lang="en-US" dirty="0"/>
              <a:t>s find trends and patterns</a:t>
            </a:r>
          </a:p>
          <a:p>
            <a:r>
              <a:rPr lang="en-US" b="1" dirty="0"/>
              <a:t>Local Deployment – </a:t>
            </a:r>
            <a:r>
              <a:rPr lang="en-US" dirty="0"/>
              <a:t>Entire system can be run locally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KPI’s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260629"/>
            <a:ext cx="11214100" cy="5419571"/>
          </a:xfrm>
        </p:spPr>
        <p:txBody>
          <a:bodyPr/>
          <a:lstStyle/>
          <a:p>
            <a:r>
              <a:rPr lang="en-US" b="1" dirty="0"/>
              <a:t>Machine uptime / downtime</a:t>
            </a:r>
          </a:p>
          <a:p>
            <a:r>
              <a:rPr lang="en-US" b="1" dirty="0"/>
              <a:t>MTTR (mean time to repair)</a:t>
            </a:r>
          </a:p>
          <a:p>
            <a:r>
              <a:rPr lang="en-US" b="1" dirty="0"/>
              <a:t>MTBF (mean time between two failures)</a:t>
            </a:r>
          </a:p>
          <a:p>
            <a:r>
              <a:rPr lang="en-US" b="1" dirty="0"/>
              <a:t>Power Consumption</a:t>
            </a:r>
          </a:p>
          <a:p>
            <a:r>
              <a:rPr lang="en-US" b="1" dirty="0"/>
              <a:t>Failure Rate = Num of failures / Total operation time</a:t>
            </a:r>
          </a:p>
          <a:p>
            <a:r>
              <a:rPr lang="en-US" b="1" dirty="0"/>
              <a:t>Alert response time – </a:t>
            </a:r>
            <a:r>
              <a:rPr lang="en-US" dirty="0"/>
              <a:t>time taken by the team to respond to critical alerts</a:t>
            </a:r>
          </a:p>
          <a:p>
            <a:r>
              <a:rPr lang="en-US" b="1" dirty="0"/>
              <a:t>Number of Alerts Triggered</a:t>
            </a:r>
          </a:p>
          <a:p>
            <a:r>
              <a:rPr lang="en-US" b="1" dirty="0"/>
              <a:t>Total online machines and offline machines</a:t>
            </a:r>
          </a:p>
          <a:p>
            <a:r>
              <a:rPr lang="en-US" b="1" dirty="0"/>
              <a:t>Count of data points pushed from publisher and same for subscriber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EEB296-8554-4D20-B3B8-C0BBC380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5063"/>
              </p:ext>
            </p:extLst>
          </p:nvPr>
        </p:nvGraphicFramePr>
        <p:xfrm>
          <a:off x="266329" y="1455938"/>
          <a:ext cx="11647504" cy="3987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3752">
                  <a:extLst>
                    <a:ext uri="{9D8B030D-6E8A-4147-A177-3AD203B41FA5}">
                      <a16:colId xmlns:a16="http://schemas.microsoft.com/office/drawing/2014/main" val="3211310719"/>
                    </a:ext>
                  </a:extLst>
                </a:gridCol>
                <a:gridCol w="5823752">
                  <a:extLst>
                    <a:ext uri="{9D8B030D-6E8A-4147-A177-3AD203B41FA5}">
                      <a16:colId xmlns:a16="http://schemas.microsoft.com/office/drawing/2014/main" val="4160613981"/>
                    </a:ext>
                  </a:extLst>
                </a:gridCol>
              </a:tblGrid>
              <a:tr h="7543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Risk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Resolution</a:t>
                      </a:r>
                      <a:endParaRPr lang="en-GB" sz="16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630617"/>
                  </a:ext>
                </a:extLst>
              </a:tr>
              <a:tr h="646625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Influx DB performance issues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Use retention </a:t>
                      </a:r>
                      <a:r>
                        <a:rPr lang="en-GB" sz="1400" dirty="0" err="1">
                          <a:solidFill>
                            <a:schemeClr val="bg1"/>
                          </a:solidFill>
                          <a:latin typeface="+mn-lt"/>
                        </a:rPr>
                        <a:t>policies,scale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bg1"/>
                          </a:solidFill>
                          <a:latin typeface="+mn-lt"/>
                        </a:rPr>
                        <a:t>influxDB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 across multiple nodes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274366"/>
                  </a:ext>
                </a:extLst>
              </a:tr>
              <a:tr h="646625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Poor Visualization/Incorrect Insights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Validation checks for data sources (template validate)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71508"/>
                  </a:ext>
                </a:extLst>
              </a:tr>
              <a:tr h="646625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Notification and alert overload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Only alert for critical conditions, implementing severity levels (trend to the data is generated)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384641"/>
                  </a:ext>
                </a:extLst>
              </a:tr>
              <a:tr h="646625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Poor system authentication and authorization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JWT Tokens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935587"/>
                  </a:ext>
                </a:extLst>
              </a:tr>
              <a:tr h="646625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Lack of real time processing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Ensure Grafana is configured to display real time alerts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90964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EEB296-8554-4D20-B3B8-C0BBC380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587411"/>
              </p:ext>
            </p:extLst>
          </p:nvPr>
        </p:nvGraphicFramePr>
        <p:xfrm>
          <a:off x="266329" y="1455938"/>
          <a:ext cx="11647504" cy="2047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3752">
                  <a:extLst>
                    <a:ext uri="{9D8B030D-6E8A-4147-A177-3AD203B41FA5}">
                      <a16:colId xmlns:a16="http://schemas.microsoft.com/office/drawing/2014/main" val="3211310719"/>
                    </a:ext>
                  </a:extLst>
                </a:gridCol>
                <a:gridCol w="5823752">
                  <a:extLst>
                    <a:ext uri="{9D8B030D-6E8A-4147-A177-3AD203B41FA5}">
                      <a16:colId xmlns:a16="http://schemas.microsoft.com/office/drawing/2014/main" val="4160613981"/>
                    </a:ext>
                  </a:extLst>
                </a:gridCol>
              </a:tblGrid>
              <a:tr h="7543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Risk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Resolution</a:t>
                      </a:r>
                      <a:endParaRPr lang="en-GB" sz="16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630617"/>
                  </a:ext>
                </a:extLst>
              </a:tr>
              <a:tr h="646625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How MQTT is secured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Configure mosquito to use TLS/SSL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71508"/>
                  </a:ext>
                </a:extLst>
              </a:tr>
              <a:tr h="646625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Security at </a:t>
                      </a:r>
                      <a:r>
                        <a:rPr lang="en-GB" sz="1400" dirty="0" err="1">
                          <a:solidFill>
                            <a:schemeClr val="bg1"/>
                          </a:solidFill>
                          <a:latin typeface="+mn-lt"/>
                        </a:rPr>
                        <a:t>influxDB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Enable HTTPS on </a:t>
                      </a:r>
                      <a:r>
                        <a:rPr lang="en-GB" sz="1400" dirty="0" err="1">
                          <a:solidFill>
                            <a:schemeClr val="bg1"/>
                          </a:solidFill>
                          <a:latin typeface="+mn-lt"/>
                        </a:rPr>
                        <a:t>influxDB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 server to ensure all data is encrypted in transit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38464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48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162</TotalTime>
  <Words>531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Trade Gothic LT Pro</vt:lpstr>
      <vt:lpstr>Trebuchet MS</vt:lpstr>
      <vt:lpstr>Office Theme</vt:lpstr>
      <vt:lpstr>Problem Statement</vt:lpstr>
      <vt:lpstr>Architecture</vt:lpstr>
      <vt:lpstr>PowerPoint Presentation</vt:lpstr>
      <vt:lpstr>PowerPoint Presentation</vt:lpstr>
      <vt:lpstr>Tools and Technologies</vt:lpstr>
      <vt:lpstr>Features</vt:lpstr>
      <vt:lpstr>KPI’s</vt:lpstr>
      <vt:lpstr>Table</vt:lpstr>
      <vt:lpstr>Table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Bonde</dc:creator>
  <cp:lastModifiedBy>Piyush Bonde</cp:lastModifiedBy>
  <cp:revision>1</cp:revision>
  <dcterms:created xsi:type="dcterms:W3CDTF">2024-09-29T14:22:04Z</dcterms:created>
  <dcterms:modified xsi:type="dcterms:W3CDTF">2024-10-04T13:21:23Z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e14c1950-b3a8-4278-88f1-6df69d73b9d5_Enabled">
    <vt:lpwstr>true</vt:lpwstr>
  </property>
  <property fmtid="{D5CDD505-2E9C-101B-9397-08002B2CF9AE}" pid="4" name="MSIP_Label_e14c1950-b3a8-4278-88f1-6df69d73b9d5_SetDate">
    <vt:lpwstr>2024-09-29T18:47:04Z</vt:lpwstr>
  </property>
  <property fmtid="{D5CDD505-2E9C-101B-9397-08002B2CF9AE}" pid="5" name="MSIP_Label_e14c1950-b3a8-4278-88f1-6df69d73b9d5_Method">
    <vt:lpwstr>Standard</vt:lpwstr>
  </property>
  <property fmtid="{D5CDD505-2E9C-101B-9397-08002B2CF9AE}" pid="6" name="MSIP_Label_e14c1950-b3a8-4278-88f1-6df69d73b9d5_Name">
    <vt:lpwstr>e14c1950-b3a8-4278-88f1-6df69d73b9d5</vt:lpwstr>
  </property>
  <property fmtid="{D5CDD505-2E9C-101B-9397-08002B2CF9AE}" pid="7" name="MSIP_Label_e14c1950-b3a8-4278-88f1-6df69d73b9d5_SiteId">
    <vt:lpwstr>855b093e-7340-45c7-9f0c-96150415893e</vt:lpwstr>
  </property>
  <property fmtid="{D5CDD505-2E9C-101B-9397-08002B2CF9AE}" pid="8" name="MSIP_Label_e14c1950-b3a8-4278-88f1-6df69d73b9d5_ActionId">
    <vt:lpwstr>012979ee-bc56-4ac0-a035-3a483edb8ad1</vt:lpwstr>
  </property>
  <property fmtid="{D5CDD505-2E9C-101B-9397-08002B2CF9AE}" pid="9" name="MSIP_Label_e14c1950-b3a8-4278-88f1-6df69d73b9d5_ContentBits">
    <vt:lpwstr>0</vt:lpwstr>
  </property>
</Properties>
</file>