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6"/>
  </p:notesMasterIdLst>
  <p:sldIdLst>
    <p:sldId id="256" r:id="rId2"/>
    <p:sldId id="260" r:id="rId3"/>
    <p:sldId id="282" r:id="rId4"/>
    <p:sldId id="270" r:id="rId5"/>
    <p:sldId id="271" r:id="rId6"/>
    <p:sldId id="272" r:id="rId7"/>
    <p:sldId id="274" r:id="rId8"/>
    <p:sldId id="275" r:id="rId9"/>
    <p:sldId id="273" r:id="rId10"/>
    <p:sldId id="257" r:id="rId11"/>
    <p:sldId id="276" r:id="rId12"/>
    <p:sldId id="277" r:id="rId13"/>
    <p:sldId id="278" r:id="rId14"/>
    <p:sldId id="264" r:id="rId15"/>
    <p:sldId id="280" r:id="rId16"/>
    <p:sldId id="281" r:id="rId17"/>
    <p:sldId id="283" r:id="rId18"/>
    <p:sldId id="284" r:id="rId19"/>
    <p:sldId id="285" r:id="rId20"/>
    <p:sldId id="286" r:id="rId21"/>
    <p:sldId id="287" r:id="rId22"/>
    <p:sldId id="289" r:id="rId23"/>
    <p:sldId id="290" r:id="rId24"/>
    <p:sldId id="291" r:id="rId25"/>
  </p:sldIdLst>
  <p:sldSz cx="9144000" cy="5143500" type="screen16x9"/>
  <p:notesSz cx="6858000" cy="9144000"/>
  <p:embeddedFontLst>
    <p:embeddedFont>
      <p:font typeface="Lato" panose="020B0604020202020204" charset="0"/>
      <p:regular r:id="rId27"/>
      <p:bold r:id="rId28"/>
      <p:italic r:id="rId29"/>
      <p:boldItalic r:id="rId30"/>
    </p:embeddedFont>
    <p:embeddedFont>
      <p:font typeface="Maven Pro" panose="020B0604020202020204" charset="0"/>
      <p:regular r:id="rId31"/>
      <p:bold r:id="rId32"/>
    </p:embeddedFont>
    <p:embeddedFont>
      <p:font typeface="Press Start 2P" panose="020B0604020202020204" charset="0"/>
      <p:regular r:id="rId33"/>
    </p:embeddedFont>
    <p:embeddedFont>
      <p:font typeface="Roboto"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DE1600-80E2-48C2-B302-41D8B846858C}">
  <a:tblStyle styleId="{3ADE1600-80E2-48C2-B302-41D8B84685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ace710277d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ace710277d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752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10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884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ad94538a3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ad94538a3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641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1461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4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9533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96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73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764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6859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423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385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2"/>
            </a:gs>
            <a:gs pos="24000">
              <a:schemeClr val="dk2"/>
            </a:gs>
            <a:gs pos="56000">
              <a:schemeClr val="dk2"/>
            </a:gs>
            <a:gs pos="100000">
              <a:srgbClr val="141C21"/>
            </a:gs>
          </a:gsLst>
          <a:lin ang="5400012" scaled="0"/>
        </a:gradFill>
        <a:effectLst/>
      </p:bgPr>
    </p:bg>
    <p:spTree>
      <p:nvGrpSpPr>
        <p:cNvPr id="1" name="Shape 8"/>
        <p:cNvGrpSpPr/>
        <p:nvPr/>
      </p:nvGrpSpPr>
      <p:grpSpPr>
        <a:xfrm>
          <a:off x="0" y="0"/>
          <a:ext cx="0" cy="0"/>
          <a:chOff x="0" y="0"/>
          <a:chExt cx="0" cy="0"/>
        </a:xfrm>
      </p:grpSpPr>
      <p:sp>
        <p:nvSpPr>
          <p:cNvPr id="9" name="Google Shape;9;p2"/>
          <p:cNvSpPr/>
          <p:nvPr/>
        </p:nvSpPr>
        <p:spPr>
          <a:xfrm>
            <a:off x="2358902" y="4842290"/>
            <a:ext cx="295369" cy="301119"/>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948617" y="4842290"/>
            <a:ext cx="295369" cy="301119"/>
          </a:xfrm>
          <a:custGeom>
            <a:avLst/>
            <a:gdLst/>
            <a:ahLst/>
            <a:cxnLst/>
            <a:rect l="l" t="t" r="r" b="b"/>
            <a:pathLst>
              <a:path w="9515" h="10548" extrusionOk="0">
                <a:moveTo>
                  <a:pt x="1" y="0"/>
                </a:moveTo>
                <a:lnTo>
                  <a:pt x="1" y="10547"/>
                </a:lnTo>
                <a:lnTo>
                  <a:pt x="9514" y="10547"/>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97255" y="4842290"/>
            <a:ext cx="295338" cy="301119"/>
          </a:xfrm>
          <a:custGeom>
            <a:avLst/>
            <a:gdLst/>
            <a:ahLst/>
            <a:cxnLst/>
            <a:rect l="l" t="t" r="r" b="b"/>
            <a:pathLst>
              <a:path w="9514" h="10548" extrusionOk="0">
                <a:moveTo>
                  <a:pt x="0" y="0"/>
                </a:moveTo>
                <a:lnTo>
                  <a:pt x="0" y="10547"/>
                </a:lnTo>
                <a:lnTo>
                  <a:pt x="9514" y="10547"/>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257017" y="4842501"/>
            <a:ext cx="295369" cy="301119"/>
          </a:xfrm>
          <a:custGeom>
            <a:avLst/>
            <a:gdLst/>
            <a:ahLst/>
            <a:cxnLst/>
            <a:rect l="l" t="t" r="r" b="b"/>
            <a:pathLst>
              <a:path w="9515" h="10548" extrusionOk="0">
                <a:moveTo>
                  <a:pt x="0" y="0"/>
                </a:moveTo>
                <a:lnTo>
                  <a:pt x="0" y="10547"/>
                </a:lnTo>
                <a:lnTo>
                  <a:pt x="9514" y="10547"/>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 y="4239249"/>
            <a:ext cx="295338" cy="301975"/>
          </a:xfrm>
          <a:custGeom>
            <a:avLst/>
            <a:gdLst/>
            <a:ahLst/>
            <a:cxnLst/>
            <a:rect l="l" t="t" r="r" b="b"/>
            <a:pathLst>
              <a:path w="9514" h="10578" extrusionOk="0">
                <a:moveTo>
                  <a:pt x="0" y="0"/>
                </a:moveTo>
                <a:lnTo>
                  <a:pt x="0" y="10578"/>
                </a:lnTo>
                <a:lnTo>
                  <a:pt x="9514" y="10578"/>
                </a:lnTo>
                <a:lnTo>
                  <a:pt x="951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89725" y="4239249"/>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179440" y="4239249"/>
            <a:ext cx="295369" cy="301975"/>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69155"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48617" y="4239249"/>
            <a:ext cx="295369" cy="301975"/>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38332"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07509"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897255" y="4239249"/>
            <a:ext cx="295338" cy="301975"/>
          </a:xfrm>
          <a:custGeom>
            <a:avLst/>
            <a:gdLst/>
            <a:ahLst/>
            <a:cxnLst/>
            <a:rect l="l" t="t" r="r" b="b"/>
            <a:pathLst>
              <a:path w="9514"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486970" y="4239249"/>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76686"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 y="3637064"/>
            <a:ext cx="295338" cy="301119"/>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257017" y="3637275"/>
            <a:ext cx="295369" cy="301119"/>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666240" y="3635868"/>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 y="3034023"/>
            <a:ext cx="295338" cy="302004"/>
          </a:xfrm>
          <a:custGeom>
            <a:avLst/>
            <a:gdLst/>
            <a:ahLst/>
            <a:cxnLst/>
            <a:rect l="l" t="t" r="r" b="b"/>
            <a:pathLst>
              <a:path w="9514" h="10579" extrusionOk="0">
                <a:moveTo>
                  <a:pt x="0" y="1"/>
                </a:moveTo>
                <a:lnTo>
                  <a:pt x="0" y="10578"/>
                </a:lnTo>
                <a:lnTo>
                  <a:pt x="9514" y="1057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 y="2431866"/>
            <a:ext cx="295338" cy="301119"/>
          </a:xfrm>
          <a:custGeom>
            <a:avLst/>
            <a:gdLst/>
            <a:ahLst/>
            <a:cxnLst/>
            <a:rect l="l" t="t" r="r" b="b"/>
            <a:pathLst>
              <a:path w="9514" h="10548" extrusionOk="0">
                <a:moveTo>
                  <a:pt x="0" y="0"/>
                </a:moveTo>
                <a:lnTo>
                  <a:pt x="0" y="10547"/>
                </a:lnTo>
                <a:lnTo>
                  <a:pt x="9514" y="10547"/>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846774" y="4239877"/>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46774" y="3034680"/>
            <a:ext cx="295369" cy="301119"/>
          </a:xfrm>
          <a:custGeom>
            <a:avLst/>
            <a:gdLst/>
            <a:ahLst/>
            <a:cxnLst/>
            <a:rect l="l" t="t" r="r" b="b"/>
            <a:pathLst>
              <a:path w="9515" h="10548" extrusionOk="0">
                <a:moveTo>
                  <a:pt x="1" y="0"/>
                </a:moveTo>
                <a:lnTo>
                  <a:pt x="1" y="10548"/>
                </a:lnTo>
                <a:lnTo>
                  <a:pt x="9515" y="1054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 y="1784888"/>
            <a:ext cx="295369" cy="302004"/>
          </a:xfrm>
          <a:custGeom>
            <a:avLst/>
            <a:gdLst/>
            <a:ahLst/>
            <a:cxnLst/>
            <a:rect l="l" t="t" r="r" b="b"/>
            <a:pathLst>
              <a:path w="9515" h="10579" extrusionOk="0">
                <a:moveTo>
                  <a:pt x="1" y="1"/>
                </a:moveTo>
                <a:lnTo>
                  <a:pt x="1" y="10579"/>
                </a:lnTo>
                <a:lnTo>
                  <a:pt x="9515" y="10579"/>
                </a:lnTo>
                <a:lnTo>
                  <a:pt x="9515"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0611" y="3034023"/>
            <a:ext cx="294407" cy="302004"/>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0637" y="36370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0" y="4842282"/>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0169" y="48422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179931" y="4842263"/>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768929" y="4840556"/>
            <a:ext cx="295369" cy="301148"/>
          </a:xfrm>
          <a:custGeom>
            <a:avLst/>
            <a:gdLst/>
            <a:ahLst/>
            <a:cxnLst/>
            <a:rect l="l" t="t" r="r" b="b"/>
            <a:pathLst>
              <a:path w="9515" h="10549" extrusionOk="0">
                <a:moveTo>
                  <a:pt x="0" y="1"/>
                </a:moveTo>
                <a:lnTo>
                  <a:pt x="0" y="10548"/>
                </a:lnTo>
                <a:lnTo>
                  <a:pt x="9514" y="10548"/>
                </a:lnTo>
                <a:lnTo>
                  <a:pt x="951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538345" y="4840565"/>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28530" y="48405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717807" y="4840565"/>
            <a:ext cx="295369" cy="301148"/>
          </a:xfrm>
          <a:custGeom>
            <a:avLst/>
            <a:gdLst/>
            <a:ahLst/>
            <a:cxnLst/>
            <a:rect l="l" t="t" r="r" b="b"/>
            <a:pathLst>
              <a:path w="9515" h="10549" extrusionOk="0">
                <a:moveTo>
                  <a:pt x="1" y="1"/>
                </a:moveTo>
                <a:lnTo>
                  <a:pt x="1"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308000" y="4840551"/>
            <a:ext cx="294438" cy="301148"/>
          </a:xfrm>
          <a:custGeom>
            <a:avLst/>
            <a:gdLst/>
            <a:ahLst/>
            <a:cxnLst/>
            <a:rect l="l" t="t" r="r" b="b"/>
            <a:pathLst>
              <a:path w="9485" h="10549" extrusionOk="0">
                <a:moveTo>
                  <a:pt x="1" y="1"/>
                </a:moveTo>
                <a:lnTo>
                  <a:pt x="1"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486964" y="4840565"/>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076686" y="4844176"/>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128052" y="4239301"/>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67320" y="4238203"/>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66398" y="4840524"/>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257049" y="4239459"/>
            <a:ext cx="294407" cy="301975"/>
          </a:xfrm>
          <a:custGeom>
            <a:avLst/>
            <a:gdLst/>
            <a:ahLst/>
            <a:cxnLst/>
            <a:rect l="l" t="t" r="r" b="b"/>
            <a:pathLst>
              <a:path w="9484" h="10578" extrusionOk="0">
                <a:moveTo>
                  <a:pt x="0" y="0"/>
                </a:moveTo>
                <a:lnTo>
                  <a:pt x="0" y="10578"/>
                </a:lnTo>
                <a:lnTo>
                  <a:pt x="9484" y="10578"/>
                </a:lnTo>
                <a:lnTo>
                  <a:pt x="948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848580" y="4842049"/>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847780" y="3637291"/>
            <a:ext cx="295369" cy="301119"/>
          </a:xfrm>
          <a:custGeom>
            <a:avLst/>
            <a:gdLst/>
            <a:ahLst/>
            <a:cxnLst/>
            <a:rect l="l" t="t" r="r" b="b"/>
            <a:pathLst>
              <a:path w="9515" h="10548" extrusionOk="0">
                <a:moveTo>
                  <a:pt x="1" y="0"/>
                </a:moveTo>
                <a:lnTo>
                  <a:pt x="1" y="10548"/>
                </a:lnTo>
                <a:lnTo>
                  <a:pt x="9515" y="1054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846852" y="2432085"/>
            <a:ext cx="295369" cy="301119"/>
          </a:xfrm>
          <a:custGeom>
            <a:avLst/>
            <a:gdLst/>
            <a:ahLst/>
            <a:cxnLst/>
            <a:rect l="l" t="t" r="r" b="b"/>
            <a:pathLst>
              <a:path w="9515" h="10548" extrusionOk="0">
                <a:moveTo>
                  <a:pt x="1" y="0"/>
                </a:moveTo>
                <a:lnTo>
                  <a:pt x="1" y="10547"/>
                </a:lnTo>
                <a:lnTo>
                  <a:pt x="9515" y="10547"/>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846837" y="1829248"/>
            <a:ext cx="294407" cy="302004"/>
          </a:xfrm>
          <a:custGeom>
            <a:avLst/>
            <a:gdLst/>
            <a:ahLst/>
            <a:cxnLst/>
            <a:rect l="l" t="t" r="r" b="b"/>
            <a:pathLst>
              <a:path w="9484" h="10579" extrusionOk="0">
                <a:moveTo>
                  <a:pt x="0" y="1"/>
                </a:moveTo>
                <a:lnTo>
                  <a:pt x="0" y="10579"/>
                </a:lnTo>
                <a:lnTo>
                  <a:pt x="9484" y="10579"/>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074526" y="3637928"/>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768933" y="3638751"/>
            <a:ext cx="295369" cy="301148"/>
          </a:xfrm>
          <a:custGeom>
            <a:avLst/>
            <a:gdLst/>
            <a:ahLst/>
            <a:cxnLst/>
            <a:rect l="l" t="t" r="r" b="b"/>
            <a:pathLst>
              <a:path w="9515" h="10549"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258967" y="3035100"/>
            <a:ext cx="295369" cy="301119"/>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txBox="1">
            <a:spLocks noGrp="1"/>
          </p:cNvSpPr>
          <p:nvPr>
            <p:ph type="ctrTitle"/>
          </p:nvPr>
        </p:nvSpPr>
        <p:spPr>
          <a:xfrm>
            <a:off x="1841100" y="2279225"/>
            <a:ext cx="5461800" cy="94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300"/>
              <a:buNone/>
              <a:defRPr sz="3500">
                <a:solidFill>
                  <a:srgbClr val="FFFFFF"/>
                </a:solidFill>
              </a:defRPr>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55" name="Google Shape;55;p2"/>
          <p:cNvSpPr txBox="1">
            <a:spLocks noGrp="1"/>
          </p:cNvSpPr>
          <p:nvPr>
            <p:ph type="subTitle" idx="1"/>
          </p:nvPr>
        </p:nvSpPr>
        <p:spPr>
          <a:xfrm>
            <a:off x="2358950" y="3281500"/>
            <a:ext cx="4283100" cy="525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b="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6" name="Google Shape;56;p2"/>
          <p:cNvSpPr txBox="1">
            <a:spLocks noGrp="1"/>
          </p:cNvSpPr>
          <p:nvPr>
            <p:ph type="ctrTitle" idx="2"/>
          </p:nvPr>
        </p:nvSpPr>
        <p:spPr>
          <a:xfrm>
            <a:off x="713100" y="1323175"/>
            <a:ext cx="7717800" cy="73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4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3"/>
          <p:cNvSpPr/>
          <p:nvPr/>
        </p:nvSpPr>
        <p:spPr>
          <a:xfrm flipH="1">
            <a:off x="5899913" y="4842290"/>
            <a:ext cx="295369" cy="301119"/>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flipH="1">
            <a:off x="2951306" y="4842290"/>
            <a:ext cx="295338" cy="301119"/>
          </a:xfrm>
          <a:custGeom>
            <a:avLst/>
            <a:gdLst/>
            <a:ahLst/>
            <a:cxnLst/>
            <a:rect l="l" t="t" r="r" b="b"/>
            <a:pathLst>
              <a:path w="9514" h="10548" extrusionOk="0">
                <a:moveTo>
                  <a:pt x="0" y="0"/>
                </a:moveTo>
                <a:lnTo>
                  <a:pt x="0"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flipH="1">
            <a:off x="591513" y="4842501"/>
            <a:ext cx="295369" cy="301119"/>
          </a:xfrm>
          <a:custGeom>
            <a:avLst/>
            <a:gdLst/>
            <a:ahLst/>
            <a:cxnLst/>
            <a:rect l="l" t="t" r="r" b="b"/>
            <a:pathLst>
              <a:path w="9515" h="10548" extrusionOk="0">
                <a:moveTo>
                  <a:pt x="0" y="0"/>
                </a:moveTo>
                <a:lnTo>
                  <a:pt x="0" y="10547"/>
                </a:lnTo>
                <a:lnTo>
                  <a:pt x="9514" y="10547"/>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flipH="1">
            <a:off x="8258806" y="4239249"/>
            <a:ext cx="295369" cy="301975"/>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flipH="1">
            <a:off x="5310198"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flipH="1">
            <a:off x="4130737" y="4239249"/>
            <a:ext cx="295369" cy="301975"/>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flipH="1">
            <a:off x="1771844"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flipH="1">
            <a:off x="8848580" y="4842282"/>
            <a:ext cx="295369" cy="301975"/>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flipH="1">
            <a:off x="8259323" y="48422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flipH="1">
            <a:off x="7669562" y="4842263"/>
            <a:ext cx="294407" cy="301119"/>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flipH="1">
            <a:off x="7079601" y="4840556"/>
            <a:ext cx="295369" cy="301148"/>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flipH="1">
            <a:off x="5310185" y="4840565"/>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flipH="1">
            <a:off x="4720963" y="48405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flipH="1">
            <a:off x="4130723" y="4840565"/>
            <a:ext cx="295369" cy="301148"/>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flipH="1">
            <a:off x="2361566" y="4840565"/>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flipH="1">
            <a:off x="1771844" y="4844176"/>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flipH="1">
            <a:off x="1183064" y="4840524"/>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flipH="1">
            <a:off x="-50" y="4842049"/>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flipH="1">
            <a:off x="592413" y="4239676"/>
            <a:ext cx="295369" cy="301119"/>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txBox="1">
            <a:spLocks noGrp="1"/>
          </p:cNvSpPr>
          <p:nvPr>
            <p:ph type="title"/>
          </p:nvPr>
        </p:nvSpPr>
        <p:spPr>
          <a:xfrm>
            <a:off x="1207825" y="3983254"/>
            <a:ext cx="6700500" cy="66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0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78" name="Google Shape;78;p3"/>
          <p:cNvSpPr txBox="1">
            <a:spLocks noGrp="1"/>
          </p:cNvSpPr>
          <p:nvPr>
            <p:ph type="title" idx="2" hasCustomPrompt="1"/>
          </p:nvPr>
        </p:nvSpPr>
        <p:spPr>
          <a:xfrm>
            <a:off x="3722450" y="526575"/>
            <a:ext cx="1699200" cy="31908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4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dk2"/>
            </a:gs>
            <a:gs pos="24000">
              <a:schemeClr val="dk2"/>
            </a:gs>
            <a:gs pos="56000">
              <a:schemeClr val="dk2"/>
            </a:gs>
            <a:gs pos="100000">
              <a:srgbClr val="141C21"/>
            </a:gs>
          </a:gsLst>
          <a:lin ang="5400012" scaled="0"/>
        </a:gradFill>
        <a:effectLst/>
      </p:bgPr>
    </p:bg>
    <p:spTree>
      <p:nvGrpSpPr>
        <p:cNvPr id="1" name="Shape 79"/>
        <p:cNvGrpSpPr/>
        <p:nvPr/>
      </p:nvGrpSpPr>
      <p:grpSpPr>
        <a:xfrm>
          <a:off x="0" y="0"/>
          <a:ext cx="0" cy="0"/>
          <a:chOff x="0" y="0"/>
          <a:chExt cx="0" cy="0"/>
        </a:xfrm>
      </p:grpSpPr>
      <p:sp>
        <p:nvSpPr>
          <p:cNvPr id="80" name="Google Shape;80;p4"/>
          <p:cNvSpPr/>
          <p:nvPr/>
        </p:nvSpPr>
        <p:spPr>
          <a:xfrm>
            <a:off x="9" y="4239249"/>
            <a:ext cx="295338" cy="301975"/>
          </a:xfrm>
          <a:custGeom>
            <a:avLst/>
            <a:gdLst/>
            <a:ahLst/>
            <a:cxnLst/>
            <a:rect l="l" t="t" r="r" b="b"/>
            <a:pathLst>
              <a:path w="9514" h="10578" extrusionOk="0">
                <a:moveTo>
                  <a:pt x="0" y="0"/>
                </a:moveTo>
                <a:lnTo>
                  <a:pt x="0" y="10578"/>
                </a:lnTo>
                <a:lnTo>
                  <a:pt x="9514" y="10578"/>
                </a:lnTo>
                <a:lnTo>
                  <a:pt x="951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589725" y="4239249"/>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9" y="3637064"/>
            <a:ext cx="295338" cy="301119"/>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9" y="3034023"/>
            <a:ext cx="295338" cy="302004"/>
          </a:xfrm>
          <a:custGeom>
            <a:avLst/>
            <a:gdLst/>
            <a:ahLst/>
            <a:cxnLst/>
            <a:rect l="l" t="t" r="r" b="b"/>
            <a:pathLst>
              <a:path w="9514" h="10579" extrusionOk="0">
                <a:moveTo>
                  <a:pt x="0" y="1"/>
                </a:moveTo>
                <a:lnTo>
                  <a:pt x="0" y="10578"/>
                </a:lnTo>
                <a:lnTo>
                  <a:pt x="9514" y="1057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9" y="2431866"/>
            <a:ext cx="295338" cy="301119"/>
          </a:xfrm>
          <a:custGeom>
            <a:avLst/>
            <a:gdLst/>
            <a:ahLst/>
            <a:cxnLst/>
            <a:rect l="l" t="t" r="r" b="b"/>
            <a:pathLst>
              <a:path w="9514" h="10548" extrusionOk="0">
                <a:moveTo>
                  <a:pt x="0" y="0"/>
                </a:moveTo>
                <a:lnTo>
                  <a:pt x="0" y="10547"/>
                </a:lnTo>
                <a:lnTo>
                  <a:pt x="9514" y="10547"/>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590637" y="36370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50" y="4842282"/>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590169" y="48422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rot="10800000" flipH="1">
            <a:off x="8257867" y="14"/>
            <a:ext cx="295369" cy="301119"/>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rot="10800000" flipH="1">
            <a:off x="8847624" y="602608"/>
            <a:ext cx="295369" cy="301119"/>
          </a:xfrm>
          <a:custGeom>
            <a:avLst/>
            <a:gdLst/>
            <a:ahLst/>
            <a:cxnLst/>
            <a:rect l="l" t="t" r="r" b="b"/>
            <a:pathLst>
              <a:path w="9515" h="10548" extrusionOk="0">
                <a:moveTo>
                  <a:pt x="1" y="0"/>
                </a:moveTo>
                <a:lnTo>
                  <a:pt x="1" y="10548"/>
                </a:lnTo>
                <a:lnTo>
                  <a:pt x="9515" y="1054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rot="10800000" flipH="1">
            <a:off x="8848630" y="-2"/>
            <a:ext cx="295369" cy="301119"/>
          </a:xfrm>
          <a:custGeom>
            <a:avLst/>
            <a:gdLst/>
            <a:ahLst/>
            <a:cxnLst/>
            <a:rect l="l" t="t" r="r" b="b"/>
            <a:pathLst>
              <a:path w="9515" h="10548" extrusionOk="0">
                <a:moveTo>
                  <a:pt x="1" y="0"/>
                </a:moveTo>
                <a:lnTo>
                  <a:pt x="1" y="10548"/>
                </a:lnTo>
                <a:lnTo>
                  <a:pt x="9515" y="1054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rot="10800000" flipH="1">
            <a:off x="8847702" y="1205203"/>
            <a:ext cx="295369" cy="301119"/>
          </a:xfrm>
          <a:custGeom>
            <a:avLst/>
            <a:gdLst/>
            <a:ahLst/>
            <a:cxnLst/>
            <a:rect l="l" t="t" r="r" b="b"/>
            <a:pathLst>
              <a:path w="9515" h="10548" extrusionOk="0">
                <a:moveTo>
                  <a:pt x="1" y="0"/>
                </a:moveTo>
                <a:lnTo>
                  <a:pt x="1" y="10547"/>
                </a:lnTo>
                <a:lnTo>
                  <a:pt x="9515" y="10547"/>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rot="10800000" flipH="1">
            <a:off x="8847687" y="1807156"/>
            <a:ext cx="294407" cy="302004"/>
          </a:xfrm>
          <a:custGeom>
            <a:avLst/>
            <a:gdLst/>
            <a:ahLst/>
            <a:cxnLst/>
            <a:rect l="l" t="t" r="r" b="b"/>
            <a:pathLst>
              <a:path w="9484" h="10579" extrusionOk="0">
                <a:moveTo>
                  <a:pt x="0" y="1"/>
                </a:moveTo>
                <a:lnTo>
                  <a:pt x="0" y="10579"/>
                </a:lnTo>
                <a:lnTo>
                  <a:pt x="9484" y="10579"/>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8259817" y="602189"/>
            <a:ext cx="295369" cy="301119"/>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title"/>
          </p:nvPr>
        </p:nvSpPr>
        <p:spPr>
          <a:xfrm>
            <a:off x="717425" y="539925"/>
            <a:ext cx="7709100" cy="33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000"/>
              <a:buNone/>
              <a:defRPr sz="2000">
                <a:solidFill>
                  <a:schemeClr val="dk1"/>
                </a:solidFill>
              </a:defRPr>
            </a:lvl1pPr>
            <a:lvl2pPr lvl="1">
              <a:spcBef>
                <a:spcPts val="0"/>
              </a:spcBef>
              <a:spcAft>
                <a:spcPts val="0"/>
              </a:spcAft>
              <a:buClr>
                <a:schemeClr val="dk1"/>
              </a:buClr>
              <a:buSzPts val="2800"/>
              <a:buNone/>
              <a:defRPr>
                <a:solidFill>
                  <a:schemeClr val="dk1"/>
                </a:solidFill>
              </a:defRPr>
            </a:lvl2pPr>
            <a:lvl3pPr lvl="2">
              <a:spcBef>
                <a:spcPts val="0"/>
              </a:spcBef>
              <a:spcAft>
                <a:spcPts val="0"/>
              </a:spcAft>
              <a:buClr>
                <a:schemeClr val="dk1"/>
              </a:buClr>
              <a:buSzPts val="2800"/>
              <a:buNone/>
              <a:defRPr>
                <a:solidFill>
                  <a:schemeClr val="dk1"/>
                </a:solidFill>
              </a:defRPr>
            </a:lvl3pPr>
            <a:lvl4pPr lvl="3">
              <a:spcBef>
                <a:spcPts val="0"/>
              </a:spcBef>
              <a:spcAft>
                <a:spcPts val="0"/>
              </a:spcAft>
              <a:buClr>
                <a:schemeClr val="dk1"/>
              </a:buClr>
              <a:buSzPts val="2800"/>
              <a:buNone/>
              <a:defRPr>
                <a:solidFill>
                  <a:schemeClr val="dk1"/>
                </a:solidFill>
              </a:defRPr>
            </a:lvl4pPr>
            <a:lvl5pPr lvl="4">
              <a:spcBef>
                <a:spcPts val="0"/>
              </a:spcBef>
              <a:spcAft>
                <a:spcPts val="0"/>
              </a:spcAft>
              <a:buClr>
                <a:schemeClr val="dk1"/>
              </a:buClr>
              <a:buSzPts val="2800"/>
              <a:buNone/>
              <a:defRPr>
                <a:solidFill>
                  <a:schemeClr val="dk1"/>
                </a:solidFill>
              </a:defRPr>
            </a:lvl5pPr>
            <a:lvl6pPr lvl="5">
              <a:spcBef>
                <a:spcPts val="0"/>
              </a:spcBef>
              <a:spcAft>
                <a:spcPts val="0"/>
              </a:spcAft>
              <a:buClr>
                <a:schemeClr val="dk1"/>
              </a:buClr>
              <a:buSzPts val="2800"/>
              <a:buNone/>
              <a:defRPr>
                <a:solidFill>
                  <a:schemeClr val="dk1"/>
                </a:solidFill>
              </a:defRPr>
            </a:lvl6pPr>
            <a:lvl7pPr lvl="6">
              <a:spcBef>
                <a:spcPts val="0"/>
              </a:spcBef>
              <a:spcAft>
                <a:spcPts val="0"/>
              </a:spcAft>
              <a:buClr>
                <a:schemeClr val="dk1"/>
              </a:buClr>
              <a:buSzPts val="2800"/>
              <a:buNone/>
              <a:defRPr>
                <a:solidFill>
                  <a:schemeClr val="dk1"/>
                </a:solidFill>
              </a:defRPr>
            </a:lvl7pPr>
            <a:lvl8pPr lvl="7">
              <a:spcBef>
                <a:spcPts val="0"/>
              </a:spcBef>
              <a:spcAft>
                <a:spcPts val="0"/>
              </a:spcAft>
              <a:buClr>
                <a:schemeClr val="dk1"/>
              </a:buClr>
              <a:buSzPts val="2800"/>
              <a:buNone/>
              <a:defRPr>
                <a:solidFill>
                  <a:schemeClr val="dk1"/>
                </a:solidFill>
              </a:defRPr>
            </a:lvl8pPr>
            <a:lvl9pPr lvl="8">
              <a:spcBef>
                <a:spcPts val="0"/>
              </a:spcBef>
              <a:spcAft>
                <a:spcPts val="0"/>
              </a:spcAft>
              <a:buClr>
                <a:schemeClr val="dk1"/>
              </a:buClr>
              <a:buSzPts val="2800"/>
              <a:buNone/>
              <a:defRPr>
                <a:solidFill>
                  <a:schemeClr val="dk1"/>
                </a:solidFill>
              </a:defRPr>
            </a:lvl9pPr>
          </a:lstStyle>
          <a:p>
            <a:endParaRPr/>
          </a:p>
        </p:txBody>
      </p:sp>
      <p:sp>
        <p:nvSpPr>
          <p:cNvPr id="95" name="Google Shape;95;p4"/>
          <p:cNvSpPr txBox="1">
            <a:spLocks noGrp="1"/>
          </p:cNvSpPr>
          <p:nvPr>
            <p:ph type="body" idx="1"/>
          </p:nvPr>
        </p:nvSpPr>
        <p:spPr>
          <a:xfrm>
            <a:off x="717425" y="1203750"/>
            <a:ext cx="7709100" cy="3399900"/>
          </a:xfrm>
          <a:prstGeom prst="rect">
            <a:avLst/>
          </a:prstGeom>
        </p:spPr>
        <p:txBody>
          <a:bodyPr spcFirstLastPara="1" wrap="square" lIns="91425" tIns="91425" rIns="91425" bIns="91425" anchor="ctr" anchorCtr="0">
            <a:noAutofit/>
          </a:bodyPr>
          <a:lstStyle>
            <a:lvl1pPr marL="457200" lvl="0" indent="-298450">
              <a:lnSpc>
                <a:spcPct val="100000"/>
              </a:lnSpc>
              <a:spcBef>
                <a:spcPts val="0"/>
              </a:spcBef>
              <a:spcAft>
                <a:spcPts val="0"/>
              </a:spcAft>
              <a:buClr>
                <a:srgbClr val="FFFFFF"/>
              </a:buClr>
              <a:buSzPts val="1100"/>
              <a:buChar char="●"/>
              <a:defRPr sz="1200">
                <a:solidFill>
                  <a:srgbClr val="FFFFFF"/>
                </a:solidFill>
              </a:defRPr>
            </a:lvl1pPr>
            <a:lvl2pPr marL="914400" lvl="1" indent="-330200">
              <a:spcBef>
                <a:spcPts val="0"/>
              </a:spcBef>
              <a:spcAft>
                <a:spcPts val="0"/>
              </a:spcAft>
              <a:buClr>
                <a:srgbClr val="FFFFFF"/>
              </a:buClr>
              <a:buSzPts val="1600"/>
              <a:buFont typeface="Muli"/>
              <a:buChar char="○"/>
              <a:defRPr>
                <a:solidFill>
                  <a:srgbClr val="FFFFFF"/>
                </a:solidFill>
              </a:defRPr>
            </a:lvl2pPr>
            <a:lvl3pPr marL="1371600" lvl="2" indent="-330200">
              <a:spcBef>
                <a:spcPts val="1600"/>
              </a:spcBef>
              <a:spcAft>
                <a:spcPts val="0"/>
              </a:spcAft>
              <a:buClr>
                <a:srgbClr val="FFFFFF"/>
              </a:buClr>
              <a:buSzPts val="1600"/>
              <a:buFont typeface="Muli"/>
              <a:buChar char="■"/>
              <a:defRPr>
                <a:solidFill>
                  <a:srgbClr val="FFFFFF"/>
                </a:solidFill>
              </a:defRPr>
            </a:lvl3pPr>
            <a:lvl4pPr marL="1828800" lvl="3" indent="-330200">
              <a:spcBef>
                <a:spcPts val="1600"/>
              </a:spcBef>
              <a:spcAft>
                <a:spcPts val="0"/>
              </a:spcAft>
              <a:buClr>
                <a:srgbClr val="FFFFFF"/>
              </a:buClr>
              <a:buSzPts val="1600"/>
              <a:buFont typeface="Muli"/>
              <a:buChar char="●"/>
              <a:defRPr>
                <a:solidFill>
                  <a:srgbClr val="FFFFFF"/>
                </a:solidFill>
              </a:defRPr>
            </a:lvl4pPr>
            <a:lvl5pPr marL="2286000" lvl="4" indent="-330200">
              <a:spcBef>
                <a:spcPts val="1600"/>
              </a:spcBef>
              <a:spcAft>
                <a:spcPts val="0"/>
              </a:spcAft>
              <a:buClr>
                <a:srgbClr val="FFFFFF"/>
              </a:buClr>
              <a:buSzPts val="1600"/>
              <a:buFont typeface="Muli"/>
              <a:buChar char="○"/>
              <a:defRPr>
                <a:solidFill>
                  <a:srgbClr val="FFFFFF"/>
                </a:solidFill>
              </a:defRPr>
            </a:lvl5pPr>
            <a:lvl6pPr marL="2743200" lvl="5" indent="-330200">
              <a:spcBef>
                <a:spcPts val="1600"/>
              </a:spcBef>
              <a:spcAft>
                <a:spcPts val="0"/>
              </a:spcAft>
              <a:buClr>
                <a:srgbClr val="FFFFFF"/>
              </a:buClr>
              <a:buSzPts val="1600"/>
              <a:buFont typeface="Muli"/>
              <a:buChar char="■"/>
              <a:defRPr>
                <a:solidFill>
                  <a:srgbClr val="FFFFFF"/>
                </a:solidFill>
              </a:defRPr>
            </a:lvl6pPr>
            <a:lvl7pPr marL="3200400" lvl="6" indent="-330200">
              <a:spcBef>
                <a:spcPts val="1600"/>
              </a:spcBef>
              <a:spcAft>
                <a:spcPts val="0"/>
              </a:spcAft>
              <a:buClr>
                <a:srgbClr val="FFFFFF"/>
              </a:buClr>
              <a:buSzPts val="1600"/>
              <a:buFont typeface="Muli"/>
              <a:buChar char="●"/>
              <a:defRPr>
                <a:solidFill>
                  <a:srgbClr val="FFFFFF"/>
                </a:solidFill>
              </a:defRPr>
            </a:lvl7pPr>
            <a:lvl8pPr marL="3657600" lvl="7" indent="-330200">
              <a:spcBef>
                <a:spcPts val="1600"/>
              </a:spcBef>
              <a:spcAft>
                <a:spcPts val="0"/>
              </a:spcAft>
              <a:buClr>
                <a:srgbClr val="FFFFFF"/>
              </a:buClr>
              <a:buSzPts val="1600"/>
              <a:buFont typeface="Muli"/>
              <a:buChar char="○"/>
              <a:defRPr>
                <a:solidFill>
                  <a:srgbClr val="FFFFFF"/>
                </a:solidFill>
              </a:defRPr>
            </a:lvl8pPr>
            <a:lvl9pPr marL="4114800" lvl="8" indent="-330200">
              <a:spcBef>
                <a:spcPts val="1600"/>
              </a:spcBef>
              <a:spcAft>
                <a:spcPts val="1600"/>
              </a:spcAft>
              <a:buClr>
                <a:srgbClr val="FFFFFF"/>
              </a:buClr>
              <a:buSzPts val="1600"/>
              <a:buFont typeface="Muli"/>
              <a:buChar char="■"/>
              <a:defRPr>
                <a:solidFill>
                  <a:srgbClr val="FFFFFF"/>
                </a:solidFill>
              </a:defRPr>
            </a:lvl9pPr>
          </a:lstStyle>
          <a:p>
            <a:endParaRPr/>
          </a:p>
        </p:txBody>
      </p:sp>
      <p:sp>
        <p:nvSpPr>
          <p:cNvPr id="96" name="Google Shape;96;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2"/>
            </a:gs>
            <a:gs pos="24000">
              <a:schemeClr val="dk2"/>
            </a:gs>
            <a:gs pos="56000">
              <a:schemeClr val="dk2"/>
            </a:gs>
            <a:gs pos="100000">
              <a:srgbClr val="141C21"/>
            </a:gs>
          </a:gsLst>
          <a:lin ang="5400700" scaled="0"/>
        </a:gradFill>
        <a:effectLst/>
      </p:bgPr>
    </p:bg>
    <p:spTree>
      <p:nvGrpSpPr>
        <p:cNvPr id="1" name="Shape 216"/>
        <p:cNvGrpSpPr/>
        <p:nvPr/>
      </p:nvGrpSpPr>
      <p:grpSpPr>
        <a:xfrm>
          <a:off x="0" y="0"/>
          <a:ext cx="0" cy="0"/>
          <a:chOff x="0" y="0"/>
          <a:chExt cx="0" cy="0"/>
        </a:xfrm>
      </p:grpSpPr>
      <p:sp>
        <p:nvSpPr>
          <p:cNvPr id="217" name="Google Shape;217;p9"/>
          <p:cNvSpPr/>
          <p:nvPr/>
        </p:nvSpPr>
        <p:spPr>
          <a:xfrm>
            <a:off x="72" y="3026311"/>
            <a:ext cx="295338" cy="301975"/>
          </a:xfrm>
          <a:custGeom>
            <a:avLst/>
            <a:gdLst/>
            <a:ahLst/>
            <a:cxnLst/>
            <a:rect l="l" t="t" r="r" b="b"/>
            <a:pathLst>
              <a:path w="9514" h="10578" extrusionOk="0">
                <a:moveTo>
                  <a:pt x="0" y="0"/>
                </a:moveTo>
                <a:lnTo>
                  <a:pt x="0" y="10578"/>
                </a:lnTo>
                <a:lnTo>
                  <a:pt x="9514" y="10578"/>
                </a:lnTo>
                <a:lnTo>
                  <a:pt x="951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589787" y="3026311"/>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1179502" y="3026311"/>
            <a:ext cx="295369" cy="301975"/>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72" y="2424126"/>
            <a:ext cx="295338" cy="301119"/>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90674" y="1821085"/>
            <a:ext cx="294407" cy="302004"/>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590700" y="2424113"/>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587" y="3629344"/>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590807" y="3629314"/>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1180568" y="3629326"/>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700" y="4232369"/>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590919" y="4232339"/>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1181256" y="4232351"/>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700" y="4835394"/>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590919" y="4835364"/>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1180681" y="4835376"/>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7668397" y="3026311"/>
            <a:ext cx="295338" cy="301975"/>
          </a:xfrm>
          <a:custGeom>
            <a:avLst/>
            <a:gdLst/>
            <a:ahLst/>
            <a:cxnLst/>
            <a:rect l="l" t="t" r="r" b="b"/>
            <a:pathLst>
              <a:path w="9514"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8258112" y="3026311"/>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8847827" y="3026311"/>
            <a:ext cx="295369" cy="301975"/>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8848597" y="2424126"/>
            <a:ext cx="295338" cy="301119"/>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8258999" y="1821085"/>
            <a:ext cx="294407" cy="302004"/>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8259025" y="2424113"/>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7668912" y="3629344"/>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8259132" y="3629314"/>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8848893" y="3629326"/>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3792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7669025" y="4232369"/>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8259244" y="4232339"/>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8849581" y="4232351"/>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7669025" y="4835394"/>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8259244" y="4835364"/>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849006" y="4835376"/>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txBox="1">
            <a:spLocks noGrp="1"/>
          </p:cNvSpPr>
          <p:nvPr>
            <p:ph type="title"/>
          </p:nvPr>
        </p:nvSpPr>
        <p:spPr>
          <a:xfrm>
            <a:off x="1813050" y="1872881"/>
            <a:ext cx="5517900" cy="6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8" name="Google Shape;248;p9"/>
          <p:cNvSpPr txBox="1">
            <a:spLocks noGrp="1"/>
          </p:cNvSpPr>
          <p:nvPr>
            <p:ph type="subTitle" idx="1"/>
          </p:nvPr>
        </p:nvSpPr>
        <p:spPr>
          <a:xfrm>
            <a:off x="2155200" y="2601819"/>
            <a:ext cx="4833600" cy="11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1_1">
    <p:spTree>
      <p:nvGrpSpPr>
        <p:cNvPr id="1" name="Shape 683"/>
        <p:cNvGrpSpPr/>
        <p:nvPr/>
      </p:nvGrpSpPr>
      <p:grpSpPr>
        <a:xfrm>
          <a:off x="0" y="0"/>
          <a:ext cx="0" cy="0"/>
          <a:chOff x="0" y="0"/>
          <a:chExt cx="0" cy="0"/>
        </a:xfrm>
      </p:grpSpPr>
      <p:sp>
        <p:nvSpPr>
          <p:cNvPr id="684" name="Google Shape;684;p25"/>
          <p:cNvSpPr/>
          <p:nvPr/>
        </p:nvSpPr>
        <p:spPr>
          <a:xfrm rot="5400000">
            <a:off x="2480121" y="2417290"/>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rot="5400000">
            <a:off x="2480121" y="3022327"/>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rot="5400000">
            <a:off x="3098404" y="-3343"/>
            <a:ext cx="303021" cy="309830"/>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rot="5400000">
            <a:off x="3098388" y="601709"/>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rot="5400000">
            <a:off x="3098388" y="1811782"/>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rot="5400000">
            <a:off x="3098388" y="3626924"/>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rot="5400000">
            <a:off x="3098388" y="4837029"/>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rot="5400000">
            <a:off x="3716671" y="-2904"/>
            <a:ext cx="303021" cy="308951"/>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rot="5400000">
            <a:off x="4335401" y="602110"/>
            <a:ext cx="302065" cy="309859"/>
          </a:xfrm>
          <a:custGeom>
            <a:avLst/>
            <a:gdLst/>
            <a:ahLst/>
            <a:cxnLst/>
            <a:rect l="l" t="t" r="r" b="b"/>
            <a:pathLst>
              <a:path w="9484" h="10579" extrusionOk="0">
                <a:moveTo>
                  <a:pt x="0" y="1"/>
                </a:moveTo>
                <a:lnTo>
                  <a:pt x="0" y="10578"/>
                </a:lnTo>
                <a:lnTo>
                  <a:pt x="9484" y="1057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rot="5400000">
            <a:off x="3717147" y="602577"/>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rot="5400000">
            <a:off x="2479690" y="-3388"/>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rot="5400000">
            <a:off x="2480639" y="602096"/>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rot="5400000">
            <a:off x="2480641" y="1207195"/>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rot="5400000">
            <a:off x="2481884" y="1811975"/>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rot="5400000">
            <a:off x="3098392" y="2417262"/>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rot="5400000">
            <a:off x="2481876" y="3627362"/>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rot="5400000">
            <a:off x="2482383" y="4232387"/>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rot="5400000">
            <a:off x="2481876" y="4837467"/>
            <a:ext cx="303053" cy="308980"/>
          </a:xfrm>
          <a:custGeom>
            <a:avLst/>
            <a:gdLst/>
            <a:ahLst/>
            <a:cxnLst/>
            <a:rect l="l" t="t" r="r" b="b"/>
            <a:pathLst>
              <a:path w="9515" h="10549" extrusionOk="0">
                <a:moveTo>
                  <a:pt x="1" y="1"/>
                </a:moveTo>
                <a:lnTo>
                  <a:pt x="1" y="10548"/>
                </a:lnTo>
                <a:lnTo>
                  <a:pt x="9514" y="10548"/>
                </a:lnTo>
                <a:lnTo>
                  <a:pt x="9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rot="5400000">
            <a:off x="3098334" y="4231965"/>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rot="5400000">
            <a:off x="3714909" y="1811979"/>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rot="5400000">
            <a:off x="3714909" y="3625697"/>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rot="5400000">
            <a:off x="1861482" y="2417303"/>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rot="5400000">
            <a:off x="1861482" y="3022340"/>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rot="5400000">
            <a:off x="1861051" y="-3376"/>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rot="5400000">
            <a:off x="1862000" y="602109"/>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5"/>
          <p:cNvSpPr/>
          <p:nvPr/>
        </p:nvSpPr>
        <p:spPr>
          <a:xfrm rot="5400000">
            <a:off x="1862003" y="1207208"/>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5"/>
          <p:cNvSpPr/>
          <p:nvPr/>
        </p:nvSpPr>
        <p:spPr>
          <a:xfrm rot="5400000">
            <a:off x="1863246" y="1811988"/>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rot="5400000">
            <a:off x="1863238" y="3627375"/>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rot="5400000">
            <a:off x="1863745" y="4232400"/>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rot="5400000">
            <a:off x="1863238" y="4837480"/>
            <a:ext cx="303053" cy="308980"/>
          </a:xfrm>
          <a:custGeom>
            <a:avLst/>
            <a:gdLst/>
            <a:ahLst/>
            <a:cxnLst/>
            <a:rect l="l" t="t" r="r" b="b"/>
            <a:pathLst>
              <a:path w="9515" h="10549" extrusionOk="0">
                <a:moveTo>
                  <a:pt x="1" y="1"/>
                </a:moveTo>
                <a:lnTo>
                  <a:pt x="1" y="10548"/>
                </a:lnTo>
                <a:lnTo>
                  <a:pt x="9514" y="10548"/>
                </a:lnTo>
                <a:lnTo>
                  <a:pt x="9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rot="5400000">
            <a:off x="1242844" y="2417303"/>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rot="5400000">
            <a:off x="1242844" y="3022340"/>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rot="5400000">
            <a:off x="1242413" y="-3376"/>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rot="5400000">
            <a:off x="1243362" y="602109"/>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rot="5400000">
            <a:off x="1243365" y="1207208"/>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rot="5400000">
            <a:off x="1244607" y="1811988"/>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rot="5400000">
            <a:off x="1244599" y="3627375"/>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rot="5400000">
            <a:off x="1245106" y="4232400"/>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rot="5400000">
            <a:off x="1244599" y="4837480"/>
            <a:ext cx="303053" cy="308980"/>
          </a:xfrm>
          <a:custGeom>
            <a:avLst/>
            <a:gdLst/>
            <a:ahLst/>
            <a:cxnLst/>
            <a:rect l="l" t="t" r="r" b="b"/>
            <a:pathLst>
              <a:path w="9515" h="10549" extrusionOk="0">
                <a:moveTo>
                  <a:pt x="1" y="1"/>
                </a:moveTo>
                <a:lnTo>
                  <a:pt x="1" y="10548"/>
                </a:lnTo>
                <a:lnTo>
                  <a:pt x="9514" y="10548"/>
                </a:lnTo>
                <a:lnTo>
                  <a:pt x="95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rot="5400000">
            <a:off x="624205" y="2417290"/>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5"/>
          <p:cNvSpPr/>
          <p:nvPr/>
        </p:nvSpPr>
        <p:spPr>
          <a:xfrm rot="5400000">
            <a:off x="624205" y="3022327"/>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rot="5400000">
            <a:off x="623774" y="-3388"/>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5"/>
          <p:cNvSpPr/>
          <p:nvPr/>
        </p:nvSpPr>
        <p:spPr>
          <a:xfrm rot="5400000">
            <a:off x="624724" y="602096"/>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5"/>
          <p:cNvSpPr/>
          <p:nvPr/>
        </p:nvSpPr>
        <p:spPr>
          <a:xfrm rot="5400000">
            <a:off x="624726" y="1207195"/>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5"/>
          <p:cNvSpPr/>
          <p:nvPr/>
        </p:nvSpPr>
        <p:spPr>
          <a:xfrm rot="5400000">
            <a:off x="625969" y="1811975"/>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5"/>
          <p:cNvSpPr/>
          <p:nvPr/>
        </p:nvSpPr>
        <p:spPr>
          <a:xfrm rot="5400000">
            <a:off x="625961" y="3627362"/>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5"/>
          <p:cNvSpPr/>
          <p:nvPr/>
        </p:nvSpPr>
        <p:spPr>
          <a:xfrm rot="5400000">
            <a:off x="626468" y="4232387"/>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5"/>
          <p:cNvSpPr/>
          <p:nvPr/>
        </p:nvSpPr>
        <p:spPr>
          <a:xfrm rot="5400000">
            <a:off x="625961" y="4837467"/>
            <a:ext cx="303053" cy="308980"/>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5"/>
          <p:cNvSpPr/>
          <p:nvPr/>
        </p:nvSpPr>
        <p:spPr>
          <a:xfrm rot="5400000">
            <a:off x="3715333" y="4837029"/>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5"/>
          <p:cNvSpPr/>
          <p:nvPr/>
        </p:nvSpPr>
        <p:spPr>
          <a:xfrm rot="5400000">
            <a:off x="4332279" y="4837029"/>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rot="5400000">
            <a:off x="3810" y="2417316"/>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5"/>
          <p:cNvSpPr/>
          <p:nvPr/>
        </p:nvSpPr>
        <p:spPr>
          <a:xfrm rot="5400000">
            <a:off x="3810" y="3022352"/>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5"/>
          <p:cNvSpPr/>
          <p:nvPr/>
        </p:nvSpPr>
        <p:spPr>
          <a:xfrm rot="5400000">
            <a:off x="3379" y="-3363"/>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5"/>
          <p:cNvSpPr/>
          <p:nvPr/>
        </p:nvSpPr>
        <p:spPr>
          <a:xfrm rot="5400000">
            <a:off x="4328" y="602122"/>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5"/>
          <p:cNvSpPr/>
          <p:nvPr/>
        </p:nvSpPr>
        <p:spPr>
          <a:xfrm rot="5400000">
            <a:off x="4331" y="1207221"/>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5"/>
          <p:cNvSpPr/>
          <p:nvPr/>
        </p:nvSpPr>
        <p:spPr>
          <a:xfrm rot="5400000">
            <a:off x="5574" y="1812001"/>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5"/>
          <p:cNvSpPr/>
          <p:nvPr/>
        </p:nvSpPr>
        <p:spPr>
          <a:xfrm rot="5400000">
            <a:off x="5565" y="3627388"/>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5"/>
          <p:cNvSpPr/>
          <p:nvPr/>
        </p:nvSpPr>
        <p:spPr>
          <a:xfrm rot="5400000">
            <a:off x="6072" y="4232412"/>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5"/>
          <p:cNvSpPr/>
          <p:nvPr/>
        </p:nvSpPr>
        <p:spPr>
          <a:xfrm rot="5400000">
            <a:off x="5565" y="4837493"/>
            <a:ext cx="303053" cy="308980"/>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5"/>
          <p:cNvSpPr/>
          <p:nvPr/>
        </p:nvSpPr>
        <p:spPr>
          <a:xfrm rot="5400000">
            <a:off x="4949224" y="4837068"/>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txBox="1">
            <a:spLocks noGrp="1"/>
          </p:cNvSpPr>
          <p:nvPr>
            <p:ph type="title"/>
          </p:nvPr>
        </p:nvSpPr>
        <p:spPr>
          <a:xfrm>
            <a:off x="5022775" y="2487975"/>
            <a:ext cx="3403800" cy="987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3000"/>
              <a:buNone/>
              <a:defRPr sz="2800">
                <a:solidFill>
                  <a:schemeClr val="dk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45" name="Google Shape;745;p25"/>
          <p:cNvSpPr txBox="1">
            <a:spLocks noGrp="1"/>
          </p:cNvSpPr>
          <p:nvPr>
            <p:ph type="title" idx="2" hasCustomPrompt="1"/>
          </p:nvPr>
        </p:nvSpPr>
        <p:spPr>
          <a:xfrm>
            <a:off x="5671075" y="1501025"/>
            <a:ext cx="2755500" cy="987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4400"/>
              <a:buNone/>
              <a:defRPr sz="7300">
                <a:solidFill>
                  <a:schemeClr val="dk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46" name="Google Shape;746;p25"/>
          <p:cNvSpPr txBox="1">
            <a:spLocks noGrp="1"/>
          </p:cNvSpPr>
          <p:nvPr>
            <p:ph type="subTitle" idx="1"/>
          </p:nvPr>
        </p:nvSpPr>
        <p:spPr>
          <a:xfrm>
            <a:off x="5718775" y="3474975"/>
            <a:ext cx="2707800" cy="7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a:latin typeface="Lato"/>
                <a:ea typeface="Lato"/>
                <a:cs typeface="Lato"/>
                <a:sym typeface="Lato"/>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_2">
    <p:spTree>
      <p:nvGrpSpPr>
        <p:cNvPr id="1" name="Shape 747"/>
        <p:cNvGrpSpPr/>
        <p:nvPr/>
      </p:nvGrpSpPr>
      <p:grpSpPr>
        <a:xfrm>
          <a:off x="0" y="0"/>
          <a:ext cx="0" cy="0"/>
          <a:chOff x="0" y="0"/>
          <a:chExt cx="0" cy="0"/>
        </a:xfrm>
      </p:grpSpPr>
      <p:sp>
        <p:nvSpPr>
          <p:cNvPr id="748" name="Google Shape;748;p26"/>
          <p:cNvSpPr/>
          <p:nvPr/>
        </p:nvSpPr>
        <p:spPr>
          <a:xfrm rot="-5400000">
            <a:off x="6360817" y="2417259"/>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6"/>
          <p:cNvSpPr/>
          <p:nvPr/>
        </p:nvSpPr>
        <p:spPr>
          <a:xfrm rot="-5400000">
            <a:off x="6360817" y="1812222"/>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6"/>
          <p:cNvSpPr/>
          <p:nvPr/>
        </p:nvSpPr>
        <p:spPr>
          <a:xfrm rot="-5400000">
            <a:off x="5742564" y="4837014"/>
            <a:ext cx="303021" cy="309830"/>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6"/>
          <p:cNvSpPr/>
          <p:nvPr/>
        </p:nvSpPr>
        <p:spPr>
          <a:xfrm rot="-5400000">
            <a:off x="5742548" y="4231961"/>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6"/>
          <p:cNvSpPr/>
          <p:nvPr/>
        </p:nvSpPr>
        <p:spPr>
          <a:xfrm rot="-5400000">
            <a:off x="5742548" y="3626925"/>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6"/>
          <p:cNvSpPr/>
          <p:nvPr/>
        </p:nvSpPr>
        <p:spPr>
          <a:xfrm rot="-5400000">
            <a:off x="5742548" y="3021888"/>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6"/>
          <p:cNvSpPr/>
          <p:nvPr/>
        </p:nvSpPr>
        <p:spPr>
          <a:xfrm rot="-5400000">
            <a:off x="5742548" y="1811783"/>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6"/>
          <p:cNvSpPr/>
          <p:nvPr/>
        </p:nvSpPr>
        <p:spPr>
          <a:xfrm rot="-5400000">
            <a:off x="5742548" y="1206746"/>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6"/>
          <p:cNvSpPr/>
          <p:nvPr/>
        </p:nvSpPr>
        <p:spPr>
          <a:xfrm rot="-5400000">
            <a:off x="5742548" y="-3359"/>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6"/>
          <p:cNvSpPr/>
          <p:nvPr/>
        </p:nvSpPr>
        <p:spPr>
          <a:xfrm rot="-5400000">
            <a:off x="5124295" y="4837453"/>
            <a:ext cx="303021" cy="308951"/>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6"/>
          <p:cNvSpPr/>
          <p:nvPr/>
        </p:nvSpPr>
        <p:spPr>
          <a:xfrm rot="-5400000">
            <a:off x="4506040" y="4836999"/>
            <a:ext cx="303021" cy="309859"/>
          </a:xfrm>
          <a:custGeom>
            <a:avLst/>
            <a:gdLst/>
            <a:ahLst/>
            <a:cxnLst/>
            <a:rect l="l" t="t" r="r" b="b"/>
            <a:pathLst>
              <a:path w="9514" h="10579" extrusionOk="0">
                <a:moveTo>
                  <a:pt x="0" y="1"/>
                </a:moveTo>
                <a:lnTo>
                  <a:pt x="0" y="10578"/>
                </a:lnTo>
                <a:lnTo>
                  <a:pt x="9514" y="1057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6"/>
          <p:cNvSpPr/>
          <p:nvPr/>
        </p:nvSpPr>
        <p:spPr>
          <a:xfrm rot="-5400000">
            <a:off x="3887786" y="4837453"/>
            <a:ext cx="303021" cy="308951"/>
          </a:xfrm>
          <a:custGeom>
            <a:avLst/>
            <a:gdLst/>
            <a:ahLst/>
            <a:cxnLst/>
            <a:rect l="l" t="t" r="r" b="b"/>
            <a:pathLst>
              <a:path w="9514" h="10548" extrusionOk="0">
                <a:moveTo>
                  <a:pt x="0" y="0"/>
                </a:moveTo>
                <a:lnTo>
                  <a:pt x="0"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6"/>
          <p:cNvSpPr/>
          <p:nvPr/>
        </p:nvSpPr>
        <p:spPr>
          <a:xfrm rot="-5400000">
            <a:off x="4506518" y="4231531"/>
            <a:ext cx="302065" cy="309859"/>
          </a:xfrm>
          <a:custGeom>
            <a:avLst/>
            <a:gdLst/>
            <a:ahLst/>
            <a:cxnLst/>
            <a:rect l="l" t="t" r="r" b="b"/>
            <a:pathLst>
              <a:path w="9484" h="10579" extrusionOk="0">
                <a:moveTo>
                  <a:pt x="0" y="1"/>
                </a:moveTo>
                <a:lnTo>
                  <a:pt x="0" y="10578"/>
                </a:lnTo>
                <a:lnTo>
                  <a:pt x="9484" y="1057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6"/>
          <p:cNvSpPr/>
          <p:nvPr/>
        </p:nvSpPr>
        <p:spPr>
          <a:xfrm rot="-5400000">
            <a:off x="5124774" y="4231943"/>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6"/>
          <p:cNvSpPr/>
          <p:nvPr/>
        </p:nvSpPr>
        <p:spPr>
          <a:xfrm rot="-5400000">
            <a:off x="6361248" y="4837059"/>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6"/>
          <p:cNvSpPr/>
          <p:nvPr/>
        </p:nvSpPr>
        <p:spPr>
          <a:xfrm rot="-5400000">
            <a:off x="6361286" y="4232423"/>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6"/>
          <p:cNvSpPr/>
          <p:nvPr/>
        </p:nvSpPr>
        <p:spPr>
          <a:xfrm rot="-5400000">
            <a:off x="6361284" y="3627354"/>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6"/>
          <p:cNvSpPr/>
          <p:nvPr/>
        </p:nvSpPr>
        <p:spPr>
          <a:xfrm rot="-5400000">
            <a:off x="6359054" y="3022545"/>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6"/>
          <p:cNvSpPr/>
          <p:nvPr/>
        </p:nvSpPr>
        <p:spPr>
          <a:xfrm rot="-5400000">
            <a:off x="5742544" y="2417258"/>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rot="-5400000">
            <a:off x="6359062" y="1207158"/>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6"/>
          <p:cNvSpPr/>
          <p:nvPr/>
        </p:nvSpPr>
        <p:spPr>
          <a:xfrm rot="-5400000">
            <a:off x="6359542" y="602133"/>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6"/>
          <p:cNvSpPr/>
          <p:nvPr/>
        </p:nvSpPr>
        <p:spPr>
          <a:xfrm rot="-5400000">
            <a:off x="6359062" y="-2947"/>
            <a:ext cx="303053" cy="308980"/>
          </a:xfrm>
          <a:custGeom>
            <a:avLst/>
            <a:gdLst/>
            <a:ahLst/>
            <a:cxnLst/>
            <a:rect l="l" t="t" r="r" b="b"/>
            <a:pathLst>
              <a:path w="9515" h="10549" extrusionOk="0">
                <a:moveTo>
                  <a:pt x="1" y="1"/>
                </a:moveTo>
                <a:lnTo>
                  <a:pt x="1" y="10548"/>
                </a:lnTo>
                <a:lnTo>
                  <a:pt x="9514" y="10548"/>
                </a:lnTo>
                <a:lnTo>
                  <a:pt x="9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6"/>
          <p:cNvSpPr/>
          <p:nvPr/>
        </p:nvSpPr>
        <p:spPr>
          <a:xfrm rot="-5400000">
            <a:off x="5742602" y="601705"/>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6"/>
          <p:cNvSpPr/>
          <p:nvPr/>
        </p:nvSpPr>
        <p:spPr>
          <a:xfrm rot="-5400000">
            <a:off x="5126024" y="3022541"/>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6"/>
          <p:cNvSpPr/>
          <p:nvPr/>
        </p:nvSpPr>
        <p:spPr>
          <a:xfrm rot="-5400000">
            <a:off x="5126024" y="1208823"/>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6"/>
          <p:cNvSpPr/>
          <p:nvPr/>
        </p:nvSpPr>
        <p:spPr>
          <a:xfrm rot="-5400000">
            <a:off x="6979458" y="2417246"/>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6"/>
          <p:cNvSpPr/>
          <p:nvPr/>
        </p:nvSpPr>
        <p:spPr>
          <a:xfrm rot="-5400000">
            <a:off x="6979458" y="1812210"/>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6"/>
          <p:cNvSpPr/>
          <p:nvPr/>
        </p:nvSpPr>
        <p:spPr>
          <a:xfrm rot="-5400000">
            <a:off x="6979889" y="4837046"/>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6"/>
          <p:cNvSpPr/>
          <p:nvPr/>
        </p:nvSpPr>
        <p:spPr>
          <a:xfrm rot="-5400000">
            <a:off x="6979927" y="4232411"/>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6"/>
          <p:cNvSpPr/>
          <p:nvPr/>
        </p:nvSpPr>
        <p:spPr>
          <a:xfrm rot="-5400000">
            <a:off x="6979924" y="3627341"/>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6"/>
          <p:cNvSpPr/>
          <p:nvPr/>
        </p:nvSpPr>
        <p:spPr>
          <a:xfrm rot="-5400000">
            <a:off x="6977694" y="3022532"/>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6"/>
          <p:cNvSpPr/>
          <p:nvPr/>
        </p:nvSpPr>
        <p:spPr>
          <a:xfrm rot="-5400000">
            <a:off x="6977702" y="1207145"/>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6"/>
          <p:cNvSpPr/>
          <p:nvPr/>
        </p:nvSpPr>
        <p:spPr>
          <a:xfrm rot="-5400000">
            <a:off x="6978183" y="602120"/>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6"/>
          <p:cNvSpPr/>
          <p:nvPr/>
        </p:nvSpPr>
        <p:spPr>
          <a:xfrm rot="-5400000">
            <a:off x="6977702" y="-2960"/>
            <a:ext cx="303053" cy="308980"/>
          </a:xfrm>
          <a:custGeom>
            <a:avLst/>
            <a:gdLst/>
            <a:ahLst/>
            <a:cxnLst/>
            <a:rect l="l" t="t" r="r" b="b"/>
            <a:pathLst>
              <a:path w="9515" h="10549" extrusionOk="0">
                <a:moveTo>
                  <a:pt x="1" y="1"/>
                </a:moveTo>
                <a:lnTo>
                  <a:pt x="1" y="10548"/>
                </a:lnTo>
                <a:lnTo>
                  <a:pt x="9514" y="10548"/>
                </a:lnTo>
                <a:lnTo>
                  <a:pt x="9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6"/>
          <p:cNvSpPr/>
          <p:nvPr/>
        </p:nvSpPr>
        <p:spPr>
          <a:xfrm rot="-5400000">
            <a:off x="7598098" y="2417246"/>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6"/>
          <p:cNvSpPr/>
          <p:nvPr/>
        </p:nvSpPr>
        <p:spPr>
          <a:xfrm rot="-5400000">
            <a:off x="7598098" y="1812210"/>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6"/>
          <p:cNvSpPr/>
          <p:nvPr/>
        </p:nvSpPr>
        <p:spPr>
          <a:xfrm rot="-5400000">
            <a:off x="7598529" y="4837046"/>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6"/>
          <p:cNvSpPr/>
          <p:nvPr/>
        </p:nvSpPr>
        <p:spPr>
          <a:xfrm rot="-5400000">
            <a:off x="7598568" y="4232411"/>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rot="-5400000">
            <a:off x="7598565" y="3627341"/>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6"/>
          <p:cNvSpPr/>
          <p:nvPr/>
        </p:nvSpPr>
        <p:spPr>
          <a:xfrm rot="-5400000">
            <a:off x="7596335" y="3022532"/>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6"/>
          <p:cNvSpPr/>
          <p:nvPr/>
        </p:nvSpPr>
        <p:spPr>
          <a:xfrm rot="-5400000">
            <a:off x="7596343" y="1207145"/>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6"/>
          <p:cNvSpPr/>
          <p:nvPr/>
        </p:nvSpPr>
        <p:spPr>
          <a:xfrm rot="-5400000">
            <a:off x="7596823" y="602120"/>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6"/>
          <p:cNvSpPr/>
          <p:nvPr/>
        </p:nvSpPr>
        <p:spPr>
          <a:xfrm rot="-5400000">
            <a:off x="7596343" y="-2960"/>
            <a:ext cx="303053" cy="308980"/>
          </a:xfrm>
          <a:custGeom>
            <a:avLst/>
            <a:gdLst/>
            <a:ahLst/>
            <a:cxnLst/>
            <a:rect l="l" t="t" r="r" b="b"/>
            <a:pathLst>
              <a:path w="9515" h="10549" extrusionOk="0">
                <a:moveTo>
                  <a:pt x="1" y="1"/>
                </a:moveTo>
                <a:lnTo>
                  <a:pt x="1" y="10548"/>
                </a:lnTo>
                <a:lnTo>
                  <a:pt x="9514" y="10548"/>
                </a:lnTo>
                <a:lnTo>
                  <a:pt x="95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6"/>
          <p:cNvSpPr/>
          <p:nvPr/>
        </p:nvSpPr>
        <p:spPr>
          <a:xfrm rot="-5400000">
            <a:off x="8216739" y="2417259"/>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6"/>
          <p:cNvSpPr/>
          <p:nvPr/>
        </p:nvSpPr>
        <p:spPr>
          <a:xfrm rot="-5400000">
            <a:off x="8216739" y="1812222"/>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6"/>
          <p:cNvSpPr/>
          <p:nvPr/>
        </p:nvSpPr>
        <p:spPr>
          <a:xfrm rot="-5400000">
            <a:off x="8217170" y="4837059"/>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6"/>
          <p:cNvSpPr/>
          <p:nvPr/>
        </p:nvSpPr>
        <p:spPr>
          <a:xfrm rot="-5400000">
            <a:off x="8217208" y="4232423"/>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6"/>
          <p:cNvSpPr/>
          <p:nvPr/>
        </p:nvSpPr>
        <p:spPr>
          <a:xfrm rot="-5400000">
            <a:off x="8217206" y="3627354"/>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6"/>
          <p:cNvSpPr/>
          <p:nvPr/>
        </p:nvSpPr>
        <p:spPr>
          <a:xfrm rot="-5400000">
            <a:off x="8214975" y="3022545"/>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6"/>
          <p:cNvSpPr/>
          <p:nvPr/>
        </p:nvSpPr>
        <p:spPr>
          <a:xfrm rot="-5400000">
            <a:off x="8214984" y="1207158"/>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6"/>
          <p:cNvSpPr/>
          <p:nvPr/>
        </p:nvSpPr>
        <p:spPr>
          <a:xfrm rot="-5400000">
            <a:off x="8215464" y="602133"/>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6"/>
          <p:cNvSpPr/>
          <p:nvPr/>
        </p:nvSpPr>
        <p:spPr>
          <a:xfrm rot="-5400000">
            <a:off x="8214984" y="-2947"/>
            <a:ext cx="303053" cy="308980"/>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rot="-5400000">
            <a:off x="5125600" y="-3359"/>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rot="-5400000">
            <a:off x="4508653" y="-3359"/>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rot="-5400000">
            <a:off x="8837137" y="2417233"/>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rot="-5400000">
            <a:off x="8837137" y="1812197"/>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rot="-5400000">
            <a:off x="8837568" y="4837033"/>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rot="-5400000">
            <a:off x="8837606" y="4232398"/>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6"/>
          <p:cNvSpPr/>
          <p:nvPr/>
        </p:nvSpPr>
        <p:spPr>
          <a:xfrm rot="-5400000">
            <a:off x="8837603" y="3627328"/>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6"/>
          <p:cNvSpPr/>
          <p:nvPr/>
        </p:nvSpPr>
        <p:spPr>
          <a:xfrm rot="-5400000">
            <a:off x="8835373" y="3022519"/>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rot="-5400000">
            <a:off x="8835381" y="1207132"/>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rot="-5400000">
            <a:off x="8835861" y="602108"/>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rot="-5400000">
            <a:off x="8835381" y="-2973"/>
            <a:ext cx="303053" cy="308980"/>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txBox="1">
            <a:spLocks noGrp="1"/>
          </p:cNvSpPr>
          <p:nvPr>
            <p:ph type="title"/>
          </p:nvPr>
        </p:nvSpPr>
        <p:spPr>
          <a:xfrm>
            <a:off x="706225" y="2501750"/>
            <a:ext cx="4168200" cy="987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sz="2800">
                <a:solidFill>
                  <a:schemeClr val="dk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812" name="Google Shape;812;p26"/>
          <p:cNvSpPr txBox="1">
            <a:spLocks noGrp="1"/>
          </p:cNvSpPr>
          <p:nvPr>
            <p:ph type="title" idx="2" hasCustomPrompt="1"/>
          </p:nvPr>
        </p:nvSpPr>
        <p:spPr>
          <a:xfrm>
            <a:off x="706225" y="1514800"/>
            <a:ext cx="2755500" cy="98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400"/>
              <a:buNone/>
              <a:defRPr sz="7300">
                <a:solidFill>
                  <a:schemeClr val="dk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813" name="Google Shape;813;p26"/>
          <p:cNvSpPr txBox="1">
            <a:spLocks noGrp="1"/>
          </p:cNvSpPr>
          <p:nvPr>
            <p:ph type="subTitle" idx="1"/>
          </p:nvPr>
        </p:nvSpPr>
        <p:spPr>
          <a:xfrm>
            <a:off x="717500" y="3488750"/>
            <a:ext cx="2707800" cy="70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atin typeface="Lato"/>
                <a:ea typeface="Lato"/>
                <a:cs typeface="Lato"/>
                <a:sym typeface="Lato"/>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24000">
              <a:schemeClr val="dk2"/>
            </a:gs>
            <a:gs pos="56000">
              <a:schemeClr val="dk2"/>
            </a:gs>
            <a:gs pos="100000">
              <a:srgbClr val="141C2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00"/>
              </a:buClr>
              <a:buSzPts val="3000"/>
              <a:buFont typeface="Press Start 2P"/>
              <a:buNone/>
              <a:defRPr sz="3000">
                <a:solidFill>
                  <a:srgbClr val="FFFF00"/>
                </a:solidFill>
                <a:latin typeface="Press Start 2P"/>
                <a:ea typeface="Press Start 2P"/>
                <a:cs typeface="Press Start 2P"/>
                <a:sym typeface="Press Start 2P"/>
              </a:defRPr>
            </a:lvl1pPr>
            <a:lvl2pPr lvl="1">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2pPr>
            <a:lvl3pPr lvl="2">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3pPr>
            <a:lvl4pPr lvl="3">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4pPr>
            <a:lvl5pPr lvl="4">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5pPr>
            <a:lvl6pPr lvl="5">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6pPr>
            <a:lvl7pPr lvl="6">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7pPr>
            <a:lvl8pPr lvl="7">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8pPr>
            <a:lvl9pPr lvl="8">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1pPr>
            <a:lvl2pPr marL="914400" lvl="1"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2pPr>
            <a:lvl3pPr marL="1371600" lvl="2"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3pPr>
            <a:lvl4pPr marL="1828800" lvl="3"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4pPr>
            <a:lvl5pPr marL="2286000" lvl="4"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5pPr>
            <a:lvl6pPr marL="2743200" lvl="5"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6pPr>
            <a:lvl7pPr marL="3200400" lvl="6"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7pPr>
            <a:lvl8pPr marL="3657600" lvl="7"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8pPr>
            <a:lvl9pPr marL="4114800" lvl="8" indent="-330200" rtl="0">
              <a:lnSpc>
                <a:spcPct val="115000"/>
              </a:lnSpc>
              <a:spcBef>
                <a:spcPts val="1600"/>
              </a:spcBef>
              <a:spcAft>
                <a:spcPts val="1600"/>
              </a:spcAft>
              <a:buClr>
                <a:schemeClr val="lt1"/>
              </a:buClr>
              <a:buSzPts val="1600"/>
              <a:buFont typeface="Maven Pro"/>
              <a:buChar char="■"/>
              <a:defRPr sz="1600">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4" name="Google Shape;964;p33"/>
          <p:cNvSpPr txBox="1">
            <a:spLocks noGrp="1"/>
          </p:cNvSpPr>
          <p:nvPr>
            <p:ph type="subTitle" idx="1"/>
          </p:nvPr>
        </p:nvSpPr>
        <p:spPr>
          <a:xfrm>
            <a:off x="2430450" y="3354112"/>
            <a:ext cx="4283100" cy="52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sz="1800" dirty="0"/>
              <a:t>-Olve Drageset, Mark H.M. Winands</a:t>
            </a:r>
            <a:br>
              <a:rPr lang="de-DE" sz="1800" dirty="0"/>
            </a:br>
            <a:r>
              <a:rPr lang="de-DE" sz="1800" dirty="0"/>
              <a:t>-Raluca D. Gaina, Diego Perez-Liebana</a:t>
            </a:r>
          </a:p>
        </p:txBody>
      </p:sp>
      <p:sp>
        <p:nvSpPr>
          <p:cNvPr id="965" name="Google Shape;965;p33"/>
          <p:cNvSpPr txBox="1">
            <a:spLocks noGrp="1"/>
          </p:cNvSpPr>
          <p:nvPr>
            <p:ph type="ctrTitle" idx="2"/>
          </p:nvPr>
        </p:nvSpPr>
        <p:spPr>
          <a:xfrm>
            <a:off x="713100" y="701323"/>
            <a:ext cx="7717800" cy="22895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200" dirty="0"/>
              <a:t>Optimising Level Generators for General Video Game AI</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4"/>
          <p:cNvSpPr txBox="1">
            <a:spLocks noGrp="1"/>
          </p:cNvSpPr>
          <p:nvPr>
            <p:ph type="title"/>
          </p:nvPr>
        </p:nvSpPr>
        <p:spPr>
          <a:xfrm>
            <a:off x="1275907" y="438059"/>
            <a:ext cx="6463046" cy="11426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GVAI Level Generation</a:t>
            </a:r>
            <a:endParaRPr sz="2800" dirty="0"/>
          </a:p>
        </p:txBody>
      </p:sp>
      <p:sp>
        <p:nvSpPr>
          <p:cNvPr id="971" name="Google Shape;971;p34"/>
          <p:cNvSpPr txBox="1">
            <a:spLocks noGrp="1"/>
          </p:cNvSpPr>
          <p:nvPr>
            <p:ph type="body" idx="1"/>
          </p:nvPr>
        </p:nvSpPr>
        <p:spPr>
          <a:xfrm>
            <a:off x="972606" y="1508550"/>
            <a:ext cx="7709100" cy="3399900"/>
          </a:xfrm>
          <a:prstGeom prst="rect">
            <a:avLst/>
          </a:prstGeom>
        </p:spPr>
        <p:txBody>
          <a:bodyPr spcFirstLastPara="1" wrap="square" lIns="91425" tIns="91425" rIns="91425" bIns="91425" anchor="ctr" anchorCtr="0">
            <a:noAutofit/>
          </a:bodyPr>
          <a:lstStyle/>
          <a:p>
            <a:pPr marL="171450" indent="-171450"/>
            <a:r>
              <a:rPr lang="en-US" sz="1600" dirty="0"/>
              <a:t>Introduced in 2016</a:t>
            </a:r>
          </a:p>
          <a:p>
            <a:pPr marL="171450" indent="-171450"/>
            <a:r>
              <a:rPr lang="en-US" sz="1600" dirty="0"/>
              <a:t>Participants must submit generator to generate level for a game within 5 hours of CPU computation</a:t>
            </a:r>
          </a:p>
          <a:p>
            <a:pPr marL="171450" indent="-171450"/>
            <a:r>
              <a:rPr lang="en-US" sz="1600" dirty="0"/>
              <a:t>Generators have access of the following information:</a:t>
            </a:r>
          </a:p>
          <a:p>
            <a:pPr marL="628650" lvl="1" indent="-171450"/>
            <a:r>
              <a:rPr lang="en-US" sz="1400" dirty="0"/>
              <a:t>Avatar sprites</a:t>
            </a:r>
          </a:p>
          <a:p>
            <a:pPr marL="628650" lvl="1" indent="-171450"/>
            <a:r>
              <a:rPr lang="en-US" sz="1400" dirty="0"/>
              <a:t>Solid sprites</a:t>
            </a:r>
          </a:p>
          <a:p>
            <a:pPr marL="628650" lvl="1" indent="-171450"/>
            <a:r>
              <a:rPr lang="en-US" sz="1400" dirty="0"/>
              <a:t>Harmful sprites</a:t>
            </a:r>
          </a:p>
          <a:p>
            <a:pPr marL="628650" lvl="1" indent="-171450"/>
            <a:r>
              <a:rPr lang="en-US" sz="1400" dirty="0"/>
              <a:t>Collectible sprites</a:t>
            </a:r>
          </a:p>
          <a:p>
            <a:pPr marL="628650" lvl="1" indent="-171450"/>
            <a:r>
              <a:rPr lang="en-US" sz="1400" dirty="0"/>
              <a:t>Other</a:t>
            </a:r>
          </a:p>
          <a:p>
            <a:pPr marL="171450" indent="-171450"/>
            <a:r>
              <a:rPr lang="en-US" sz="1600" dirty="0"/>
              <a:t>Generator must provide a 2-dimensional array of characters that forms the level</a:t>
            </a:r>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4"/>
          <p:cNvSpPr txBox="1">
            <a:spLocks noGrp="1"/>
          </p:cNvSpPr>
          <p:nvPr>
            <p:ph type="title"/>
          </p:nvPr>
        </p:nvSpPr>
        <p:spPr>
          <a:xfrm>
            <a:off x="1275907" y="438059"/>
            <a:ext cx="6463046" cy="11426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GVAI Level Generation</a:t>
            </a:r>
            <a:endParaRPr sz="2800" dirty="0"/>
          </a:p>
        </p:txBody>
      </p:sp>
      <p:sp>
        <p:nvSpPr>
          <p:cNvPr id="971" name="Google Shape;971;p34"/>
          <p:cNvSpPr txBox="1">
            <a:spLocks noGrp="1"/>
          </p:cNvSpPr>
          <p:nvPr>
            <p:ph type="body" idx="1"/>
          </p:nvPr>
        </p:nvSpPr>
        <p:spPr>
          <a:xfrm>
            <a:off x="717425" y="1203750"/>
            <a:ext cx="7709100" cy="3399900"/>
          </a:xfrm>
          <a:prstGeom prst="rect">
            <a:avLst/>
          </a:prstGeom>
        </p:spPr>
        <p:txBody>
          <a:bodyPr spcFirstLastPara="1" wrap="square" lIns="91425" tIns="91425" rIns="91425" bIns="91425" anchor="ctr" anchorCtr="0">
            <a:noAutofit/>
          </a:bodyPr>
          <a:lstStyle/>
          <a:p>
            <a:pPr marL="0" indent="0">
              <a:buNone/>
            </a:pPr>
            <a:endParaRPr lang="en-US" sz="1600" dirty="0"/>
          </a:p>
          <a:p>
            <a:pPr marL="0" indent="0">
              <a:buNone/>
            </a:pPr>
            <a:r>
              <a:rPr lang="en-US" sz="1600" dirty="0"/>
              <a:t>GVGAI Level Generation track was initially proposed in tandem with three distinct level generators</a:t>
            </a:r>
          </a:p>
          <a:p>
            <a:pPr marL="285750" indent="-285750"/>
            <a:r>
              <a:rPr lang="en-US" sz="1600" dirty="0"/>
              <a:t>RANDOM: </a:t>
            </a:r>
          </a:p>
          <a:p>
            <a:pPr marL="742950" lvl="1" indent="-285750"/>
            <a:r>
              <a:rPr lang="en-US" dirty="0"/>
              <a:t>Picks a level size by looking at the number of solid sprites</a:t>
            </a:r>
          </a:p>
          <a:p>
            <a:pPr marL="742950" lvl="1" indent="-285750"/>
            <a:r>
              <a:rPr lang="en-US" dirty="0"/>
              <a:t>After placing a solid sprites it places at least 1 of each type</a:t>
            </a:r>
          </a:p>
          <a:p>
            <a:pPr marL="742950" lvl="1" indent="-285750"/>
            <a:r>
              <a:rPr lang="en-US" dirty="0"/>
              <a:t>80% of the space is let open</a:t>
            </a:r>
          </a:p>
          <a:p>
            <a:pPr marL="742950" lvl="1" indent="-285750"/>
            <a:r>
              <a:rPr lang="en-US" dirty="0"/>
              <a:t>Fills empty spaces from the set of sprites</a:t>
            </a:r>
          </a:p>
          <a:p>
            <a:pPr marL="742950" lvl="1" indent="-285750"/>
            <a:r>
              <a:rPr lang="en-US" dirty="0"/>
              <a:t>Advantageous as all essential sprites are placed without even looking at the semantics</a:t>
            </a:r>
          </a:p>
          <a:p>
            <a:pPr marL="742950" lvl="1" indent="-285750"/>
            <a:r>
              <a:rPr lang="en-US" dirty="0"/>
              <a:t>Player has more free space to move around.</a:t>
            </a:r>
          </a:p>
        </p:txBody>
      </p:sp>
    </p:spTree>
    <p:extLst>
      <p:ext uri="{BB962C8B-B14F-4D97-AF65-F5344CB8AC3E}">
        <p14:creationId xmlns:p14="http://schemas.microsoft.com/office/powerpoint/2010/main" val="309291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4"/>
          <p:cNvSpPr txBox="1">
            <a:spLocks noGrp="1"/>
          </p:cNvSpPr>
          <p:nvPr>
            <p:ph type="title"/>
          </p:nvPr>
        </p:nvSpPr>
        <p:spPr>
          <a:xfrm>
            <a:off x="1275907" y="438059"/>
            <a:ext cx="6463046" cy="11426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GVAI Level Generation</a:t>
            </a:r>
            <a:endParaRPr sz="2800" dirty="0"/>
          </a:p>
        </p:txBody>
      </p:sp>
      <p:sp>
        <p:nvSpPr>
          <p:cNvPr id="971" name="Google Shape;971;p34"/>
          <p:cNvSpPr txBox="1">
            <a:spLocks noGrp="1"/>
          </p:cNvSpPr>
          <p:nvPr>
            <p:ph type="body" idx="1"/>
          </p:nvPr>
        </p:nvSpPr>
        <p:spPr>
          <a:xfrm>
            <a:off x="717425" y="1203750"/>
            <a:ext cx="7709100" cy="3399900"/>
          </a:xfrm>
          <a:prstGeom prst="rect">
            <a:avLst/>
          </a:prstGeom>
        </p:spPr>
        <p:txBody>
          <a:bodyPr spcFirstLastPara="1" wrap="square" lIns="91425" tIns="91425" rIns="91425" bIns="91425" anchor="ctr" anchorCtr="0">
            <a:noAutofit/>
          </a:bodyPr>
          <a:lstStyle/>
          <a:p>
            <a:pPr marL="0" indent="0">
              <a:buNone/>
            </a:pPr>
            <a:endParaRPr lang="en-US" sz="1600" dirty="0"/>
          </a:p>
          <a:p>
            <a:pPr marL="285750" indent="-285750"/>
            <a:r>
              <a:rPr lang="en-US" sz="1600" dirty="0"/>
              <a:t>CONSTRUCTIVE: </a:t>
            </a:r>
          </a:p>
          <a:p>
            <a:pPr marL="742950" lvl="1" indent="-285750"/>
            <a:r>
              <a:rPr lang="en-US" dirty="0"/>
              <a:t>Uses same level size selection and includes frame of static sprites.</a:t>
            </a:r>
          </a:p>
          <a:p>
            <a:pPr marL="742950" lvl="1" indent="-285750"/>
            <a:r>
              <a:rPr lang="en-US" dirty="0"/>
              <a:t>Makes connecting walls coming out of the frame and makes sure all the open spaces on the board are connected</a:t>
            </a:r>
          </a:p>
          <a:p>
            <a:pPr marL="742950" lvl="1" indent="-285750"/>
            <a:r>
              <a:rPr lang="en-US" dirty="0"/>
              <a:t>It places the enemies at a distance from the player so that the player doesn’t die immediately on spawning</a:t>
            </a:r>
          </a:p>
          <a:p>
            <a:pPr marL="742950" lvl="1" indent="-285750"/>
            <a:r>
              <a:rPr lang="en-US" dirty="0"/>
              <a:t>This makes an interesting labyrinth looking level</a:t>
            </a:r>
          </a:p>
          <a:p>
            <a:pPr marL="742950" lvl="1" indent="-285750"/>
            <a:r>
              <a:rPr lang="en-US" dirty="0"/>
              <a:t>Does not guarantee that all sprites will spawn on the level</a:t>
            </a:r>
          </a:p>
          <a:p>
            <a:pPr marL="742950" lvl="1" indent="-285750"/>
            <a:endParaRPr lang="en-US" dirty="0"/>
          </a:p>
        </p:txBody>
      </p:sp>
    </p:spTree>
    <p:extLst>
      <p:ext uri="{BB962C8B-B14F-4D97-AF65-F5344CB8AC3E}">
        <p14:creationId xmlns:p14="http://schemas.microsoft.com/office/powerpoint/2010/main" val="1227505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4"/>
          <p:cNvSpPr txBox="1">
            <a:spLocks noGrp="1"/>
          </p:cNvSpPr>
          <p:nvPr>
            <p:ph type="title"/>
          </p:nvPr>
        </p:nvSpPr>
        <p:spPr>
          <a:xfrm>
            <a:off x="1275907" y="438059"/>
            <a:ext cx="6463046" cy="11426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GVAI Level Generation</a:t>
            </a:r>
            <a:endParaRPr sz="2800" dirty="0"/>
          </a:p>
        </p:txBody>
      </p:sp>
      <p:sp>
        <p:nvSpPr>
          <p:cNvPr id="971" name="Google Shape;971;p34"/>
          <p:cNvSpPr txBox="1">
            <a:spLocks noGrp="1"/>
          </p:cNvSpPr>
          <p:nvPr>
            <p:ph type="body" idx="1"/>
          </p:nvPr>
        </p:nvSpPr>
        <p:spPr>
          <a:xfrm>
            <a:off x="717425" y="1203750"/>
            <a:ext cx="7709100" cy="3399900"/>
          </a:xfrm>
          <a:prstGeom prst="rect">
            <a:avLst/>
          </a:prstGeom>
        </p:spPr>
        <p:txBody>
          <a:bodyPr spcFirstLastPara="1" wrap="square" lIns="91425" tIns="91425" rIns="91425" bIns="91425" anchor="ctr" anchorCtr="0">
            <a:noAutofit/>
          </a:bodyPr>
          <a:lstStyle/>
          <a:p>
            <a:pPr marL="0" indent="0">
              <a:buNone/>
            </a:pPr>
            <a:endParaRPr lang="en-US" sz="1600" dirty="0"/>
          </a:p>
          <a:p>
            <a:pPr marL="285750" indent="-285750"/>
            <a:r>
              <a:rPr lang="en-US" sz="1600" dirty="0"/>
              <a:t>GENETIC: </a:t>
            </a:r>
          </a:p>
          <a:p>
            <a:pPr marL="742950" lvl="1" indent="-285750"/>
            <a:r>
              <a:rPr lang="en-US" dirty="0"/>
              <a:t>Initializes a population of levels using the constructive or random generators before using a fitness function </a:t>
            </a:r>
          </a:p>
          <a:p>
            <a:pPr marL="742950" lvl="1" indent="-285750"/>
            <a:r>
              <a:rPr lang="en-US" dirty="0"/>
              <a:t>Population is made using constructive or random generator</a:t>
            </a:r>
          </a:p>
          <a:p>
            <a:pPr marL="742950" lvl="1" indent="-285750"/>
            <a:r>
              <a:rPr lang="en-US" dirty="0"/>
              <a:t>Separates population of feasible and non-feasible levels</a:t>
            </a:r>
          </a:p>
        </p:txBody>
      </p:sp>
    </p:spTree>
    <p:extLst>
      <p:ext uri="{BB962C8B-B14F-4D97-AF65-F5344CB8AC3E}">
        <p14:creationId xmlns:p14="http://schemas.microsoft.com/office/powerpoint/2010/main" val="1917072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41"/>
          <p:cNvSpPr txBox="1">
            <a:spLocks noGrp="1"/>
          </p:cNvSpPr>
          <p:nvPr>
            <p:ph type="title"/>
          </p:nvPr>
        </p:nvSpPr>
        <p:spPr>
          <a:xfrm>
            <a:off x="411126" y="1584750"/>
            <a:ext cx="5020379" cy="14207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Level Generators</a:t>
            </a:r>
            <a:endParaRPr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Percentage-wise Generator(PWG)</a:t>
            </a:r>
            <a:endParaRPr sz="2800" dirty="0"/>
          </a:p>
        </p:txBody>
      </p:sp>
      <p:sp>
        <p:nvSpPr>
          <p:cNvPr id="2" name="Text Placeholder 1">
            <a:extLst>
              <a:ext uri="{FF2B5EF4-FFF2-40B4-BE49-F238E27FC236}">
                <a16:creationId xmlns:a16="http://schemas.microsoft.com/office/drawing/2014/main" id="{6EA5BE9A-A24B-471D-9F32-9A716C718D4B}"/>
              </a:ext>
            </a:extLst>
          </p:cNvPr>
          <p:cNvSpPr>
            <a:spLocks noGrp="1"/>
          </p:cNvSpPr>
          <p:nvPr>
            <p:ph type="body" idx="1"/>
          </p:nvPr>
        </p:nvSpPr>
        <p:spPr/>
        <p:txBody>
          <a:bodyPr/>
          <a:lstStyle/>
          <a:p>
            <a:r>
              <a:rPr lang="en-US" sz="1400" dirty="0"/>
              <a:t>Designed to minimize the number of assumptions made about a game during level generation and to increase generality by minimizing the reliance human injection bias</a:t>
            </a:r>
          </a:p>
          <a:p>
            <a:r>
              <a:rPr lang="en-US" sz="1400" dirty="0"/>
              <a:t>Loosely based on random level generator</a:t>
            </a:r>
          </a:p>
          <a:p>
            <a:r>
              <a:rPr lang="en-US" sz="1400" dirty="0"/>
              <a:t>Biggest difference is the parameters that PWG takes into account wile generating a level:</a:t>
            </a:r>
          </a:p>
          <a:p>
            <a:pPr lvl="1"/>
            <a:r>
              <a:rPr lang="en-US" sz="1400" dirty="0"/>
              <a:t>Percentage of each sprite should be used</a:t>
            </a:r>
          </a:p>
          <a:p>
            <a:pPr lvl="1"/>
            <a:r>
              <a:rPr lang="en-US" sz="1400" dirty="0"/>
              <a:t>Whether the (</a:t>
            </a:r>
            <a:r>
              <a:rPr lang="en-US" sz="1400" dirty="0" err="1"/>
              <a:t>x,y</a:t>
            </a:r>
            <a:r>
              <a:rPr lang="en-US" sz="1400" dirty="0"/>
              <a:t>) co-ordinates of each sprite should be sampled from Gaussian distribution</a:t>
            </a:r>
          </a:p>
          <a:p>
            <a:pPr lvl="1"/>
            <a:r>
              <a:rPr lang="en-US" sz="1400" dirty="0"/>
              <a:t>Mean, Standard deviation of distribution</a:t>
            </a:r>
          </a:p>
          <a:p>
            <a:pPr lvl="1"/>
            <a:r>
              <a:rPr lang="en-US" sz="1400" dirty="0"/>
              <a:t>Size of the level and whether a border of static wall should be placed around a level</a:t>
            </a:r>
          </a:p>
          <a:p>
            <a:pPr marL="412750" indent="-285750"/>
            <a:r>
              <a:rPr lang="en-US" sz="1400" dirty="0"/>
              <a:t>Uses information about only three types of rites i.e. avatar, walls and open spaces</a:t>
            </a:r>
          </a:p>
          <a:p>
            <a:endParaRPr lang="en-IN" dirty="0"/>
          </a:p>
        </p:txBody>
      </p:sp>
    </p:spTree>
    <p:extLst>
      <p:ext uri="{BB962C8B-B14F-4D97-AF65-F5344CB8AC3E}">
        <p14:creationId xmlns:p14="http://schemas.microsoft.com/office/powerpoint/2010/main" val="1310846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4"/>
          <p:cNvSpPr txBox="1">
            <a:spLocks noGrp="1"/>
          </p:cNvSpPr>
          <p:nvPr>
            <p:ph type="title"/>
          </p:nvPr>
        </p:nvSpPr>
        <p:spPr>
          <a:xfrm>
            <a:off x="717450" y="557322"/>
            <a:ext cx="7709100" cy="6638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Meta Generator</a:t>
            </a:r>
            <a:endParaRPr sz="3200" dirty="0"/>
          </a:p>
        </p:txBody>
      </p:sp>
      <p:sp>
        <p:nvSpPr>
          <p:cNvPr id="2" name="Text Placeholder 1">
            <a:extLst>
              <a:ext uri="{FF2B5EF4-FFF2-40B4-BE49-F238E27FC236}">
                <a16:creationId xmlns:a16="http://schemas.microsoft.com/office/drawing/2014/main" id="{6EA5BE9A-A24B-471D-9F32-9A716C718D4B}"/>
              </a:ext>
            </a:extLst>
          </p:cNvPr>
          <p:cNvSpPr>
            <a:spLocks noGrp="1"/>
          </p:cNvSpPr>
          <p:nvPr>
            <p:ph type="body" idx="1"/>
          </p:nvPr>
        </p:nvSpPr>
        <p:spPr>
          <a:xfrm>
            <a:off x="849043" y="1352532"/>
            <a:ext cx="7709100" cy="3399900"/>
          </a:xfrm>
        </p:spPr>
        <p:txBody>
          <a:bodyPr/>
          <a:lstStyle/>
          <a:p>
            <a:pPr marL="127000" indent="0">
              <a:buNone/>
            </a:pPr>
            <a:r>
              <a:rPr lang="en-US" sz="2400" dirty="0"/>
              <a:t>Why is it needed?</a:t>
            </a:r>
          </a:p>
          <a:p>
            <a:pPr marL="298450" indent="-171450"/>
            <a:r>
              <a:rPr lang="en-US" sz="1400" dirty="0"/>
              <a:t>current methods for simulation-based level fitness evaluation are relatively expensive</a:t>
            </a:r>
          </a:p>
          <a:p>
            <a:pPr marL="298450" indent="-171450"/>
            <a:r>
              <a:rPr lang="en-US" sz="1400" dirty="0"/>
              <a:t>It was hypothesized that genetic level generators rely on having a good population initialization in order to find a good solution in time</a:t>
            </a:r>
          </a:p>
          <a:p>
            <a:pPr marL="298450" indent="-171450"/>
            <a:r>
              <a:rPr lang="en-US" sz="1400" dirty="0"/>
              <a:t>Using a genetic algorithm on an already generated population to improve the quality of levels </a:t>
            </a:r>
          </a:p>
          <a:p>
            <a:pPr marL="298450" indent="-171450"/>
            <a:r>
              <a:rPr lang="en-US" sz="1400" dirty="0"/>
              <a:t>Initial good population is required to give the best level</a:t>
            </a:r>
          </a:p>
          <a:p>
            <a:pPr marL="298450" indent="-171450"/>
            <a:r>
              <a:rPr lang="en-US" sz="1400" dirty="0"/>
              <a:t>Idea behind the meta generator is to optimize the parameters of a fast generator</a:t>
            </a:r>
          </a:p>
          <a:p>
            <a:pPr marL="298450" indent="-171450"/>
            <a:r>
              <a:rPr lang="en-US" sz="1400" dirty="0"/>
              <a:t>The best levels generated can be used as the initialization set for genetic search, or the best level found so far can be returned directly</a:t>
            </a:r>
          </a:p>
          <a:p>
            <a:pPr marL="298450" indent="-171450"/>
            <a:r>
              <a:rPr lang="en-US" sz="1400" dirty="0"/>
              <a:t>Additionally the player can be provided with a continuous stream by keeping the meta generator running in the background</a:t>
            </a:r>
          </a:p>
          <a:p>
            <a:endParaRPr lang="en-IN" dirty="0"/>
          </a:p>
        </p:txBody>
      </p:sp>
    </p:spTree>
    <p:extLst>
      <p:ext uri="{BB962C8B-B14F-4D97-AF65-F5344CB8AC3E}">
        <p14:creationId xmlns:p14="http://schemas.microsoft.com/office/powerpoint/2010/main" val="3422067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4"/>
          <p:cNvSpPr txBox="1">
            <a:spLocks noGrp="1"/>
          </p:cNvSpPr>
          <p:nvPr>
            <p:ph type="title"/>
          </p:nvPr>
        </p:nvSpPr>
        <p:spPr>
          <a:xfrm>
            <a:off x="717450" y="557322"/>
            <a:ext cx="7709100" cy="6638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Meta Generator</a:t>
            </a:r>
            <a:endParaRPr sz="3200" dirty="0"/>
          </a:p>
        </p:txBody>
      </p:sp>
      <p:sp>
        <p:nvSpPr>
          <p:cNvPr id="2" name="Text Placeholder 1">
            <a:extLst>
              <a:ext uri="{FF2B5EF4-FFF2-40B4-BE49-F238E27FC236}">
                <a16:creationId xmlns:a16="http://schemas.microsoft.com/office/drawing/2014/main" id="{6EA5BE9A-A24B-471D-9F32-9A716C718D4B}"/>
              </a:ext>
            </a:extLst>
          </p:cNvPr>
          <p:cNvSpPr>
            <a:spLocks noGrp="1"/>
          </p:cNvSpPr>
          <p:nvPr>
            <p:ph type="body" idx="1"/>
          </p:nvPr>
        </p:nvSpPr>
        <p:spPr>
          <a:xfrm>
            <a:off x="862898" y="1594987"/>
            <a:ext cx="7709100" cy="1501504"/>
          </a:xfrm>
        </p:spPr>
        <p:txBody>
          <a:bodyPr/>
          <a:lstStyle/>
          <a:p>
            <a:pPr marL="127000" indent="0">
              <a:buNone/>
            </a:pPr>
            <a:r>
              <a:rPr lang="en-US" sz="2400" dirty="0"/>
              <a:t>Parameter Optimization Algorithm:</a:t>
            </a:r>
          </a:p>
          <a:p>
            <a:pPr marL="469900" indent="-342900"/>
            <a:r>
              <a:rPr lang="en-US" sz="1400" dirty="0"/>
              <a:t>mutation and crossover to search the parameter space of the PWG</a:t>
            </a:r>
          </a:p>
          <a:p>
            <a:pPr marL="469900" indent="-342900"/>
            <a:r>
              <a:rPr lang="en-US" sz="1400" dirty="0"/>
              <a:t>Upper Confidence Bounds to select in which direction to guide its search</a:t>
            </a:r>
          </a:p>
          <a:p>
            <a:pPr marL="469900" indent="-342900"/>
            <a:endParaRPr lang="en-US" sz="1400" dirty="0"/>
          </a:p>
          <a:p>
            <a:pPr marL="412750" indent="-285750"/>
            <a:endParaRPr lang="en-US" sz="1400" dirty="0"/>
          </a:p>
          <a:p>
            <a:pPr marL="127000" indent="0">
              <a:buNone/>
            </a:pPr>
            <a:endParaRPr lang="en-US" sz="1400" dirty="0"/>
          </a:p>
          <a:p>
            <a:pPr marL="412750" indent="-285750"/>
            <a:endParaRPr lang="en-US" sz="1400" dirty="0"/>
          </a:p>
          <a:p>
            <a:endParaRPr lang="en-IN" dirty="0"/>
          </a:p>
        </p:txBody>
      </p:sp>
      <p:pic>
        <p:nvPicPr>
          <p:cNvPr id="4" name="Picture 3">
            <a:extLst>
              <a:ext uri="{FF2B5EF4-FFF2-40B4-BE49-F238E27FC236}">
                <a16:creationId xmlns:a16="http://schemas.microsoft.com/office/drawing/2014/main" id="{FFD999C2-540C-4945-AD04-5B4836D1399F}"/>
              </a:ext>
            </a:extLst>
          </p:cNvPr>
          <p:cNvPicPr>
            <a:picLocks noChangeAspect="1"/>
          </p:cNvPicPr>
          <p:nvPr/>
        </p:nvPicPr>
        <p:blipFill>
          <a:blip r:embed="rId3"/>
          <a:stretch>
            <a:fillRect/>
          </a:stretch>
        </p:blipFill>
        <p:spPr>
          <a:xfrm>
            <a:off x="2364130" y="2571750"/>
            <a:ext cx="2762052" cy="766802"/>
          </a:xfrm>
          <a:prstGeom prst="rect">
            <a:avLst/>
          </a:prstGeom>
        </p:spPr>
      </p:pic>
      <p:sp>
        <p:nvSpPr>
          <p:cNvPr id="6" name="Text Placeholder 1">
            <a:extLst>
              <a:ext uri="{FF2B5EF4-FFF2-40B4-BE49-F238E27FC236}">
                <a16:creationId xmlns:a16="http://schemas.microsoft.com/office/drawing/2014/main" id="{B0920606-D03E-401B-92B1-EA4F3F1FF97E}"/>
              </a:ext>
            </a:extLst>
          </p:cNvPr>
          <p:cNvSpPr txBox="1">
            <a:spLocks/>
          </p:cNvSpPr>
          <p:nvPr/>
        </p:nvSpPr>
        <p:spPr>
          <a:xfrm>
            <a:off x="1015299" y="3443178"/>
            <a:ext cx="7709100" cy="228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FFFFFF"/>
              </a:buClr>
              <a:buSzPts val="1100"/>
              <a:buFont typeface="Maven Pro"/>
              <a:buChar char="●"/>
              <a:defRPr sz="1200" b="0" i="0" u="none" strike="noStrike" cap="none">
                <a:solidFill>
                  <a:srgbClr val="FFFFFF"/>
                </a:solidFill>
                <a:latin typeface="Maven Pro"/>
                <a:ea typeface="Maven Pro"/>
                <a:cs typeface="Maven Pro"/>
                <a:sym typeface="Maven Pro"/>
              </a:defRPr>
            </a:lvl1pPr>
            <a:lvl2pPr marL="914400" marR="0" lvl="1" indent="-330200" algn="l" rtl="0">
              <a:lnSpc>
                <a:spcPct val="115000"/>
              </a:lnSpc>
              <a:spcBef>
                <a:spcPts val="0"/>
              </a:spcBef>
              <a:spcAft>
                <a:spcPts val="0"/>
              </a:spcAft>
              <a:buClr>
                <a:srgbClr val="FFFFFF"/>
              </a:buClr>
              <a:buSzPts val="1600"/>
              <a:buFont typeface="Muli"/>
              <a:buChar char="○"/>
              <a:defRPr sz="1600" b="0" i="0" u="none" strike="noStrike" cap="none">
                <a:solidFill>
                  <a:srgbClr val="FFFFFF"/>
                </a:solidFill>
                <a:latin typeface="Maven Pro"/>
                <a:ea typeface="Maven Pro"/>
                <a:cs typeface="Maven Pro"/>
                <a:sym typeface="Maven Pro"/>
              </a:defRPr>
            </a:lvl2pPr>
            <a:lvl3pPr marL="1371600" marR="0" lvl="2" indent="-330200" algn="l" rtl="0">
              <a:lnSpc>
                <a:spcPct val="115000"/>
              </a:lnSpc>
              <a:spcBef>
                <a:spcPts val="1600"/>
              </a:spcBef>
              <a:spcAft>
                <a:spcPts val="0"/>
              </a:spcAft>
              <a:buClr>
                <a:srgbClr val="FFFFFF"/>
              </a:buClr>
              <a:buSzPts val="1600"/>
              <a:buFont typeface="Muli"/>
              <a:buChar char="■"/>
              <a:defRPr sz="1600" b="0" i="0" u="none" strike="noStrike" cap="none">
                <a:solidFill>
                  <a:srgbClr val="FFFFFF"/>
                </a:solidFill>
                <a:latin typeface="Maven Pro"/>
                <a:ea typeface="Maven Pro"/>
                <a:cs typeface="Maven Pro"/>
                <a:sym typeface="Maven Pro"/>
              </a:defRPr>
            </a:lvl3pPr>
            <a:lvl4pPr marL="1828800" marR="0" lvl="3" indent="-330200" algn="l" rtl="0">
              <a:lnSpc>
                <a:spcPct val="115000"/>
              </a:lnSpc>
              <a:spcBef>
                <a:spcPts val="1600"/>
              </a:spcBef>
              <a:spcAft>
                <a:spcPts val="0"/>
              </a:spcAft>
              <a:buClr>
                <a:srgbClr val="FFFFFF"/>
              </a:buClr>
              <a:buSzPts val="1600"/>
              <a:buFont typeface="Muli"/>
              <a:buChar char="●"/>
              <a:defRPr sz="1600" b="0" i="0" u="none" strike="noStrike" cap="none">
                <a:solidFill>
                  <a:srgbClr val="FFFFFF"/>
                </a:solidFill>
                <a:latin typeface="Maven Pro"/>
                <a:ea typeface="Maven Pro"/>
                <a:cs typeface="Maven Pro"/>
                <a:sym typeface="Maven Pro"/>
              </a:defRPr>
            </a:lvl4pPr>
            <a:lvl5pPr marL="2286000" marR="0" lvl="4" indent="-330200" algn="l" rtl="0">
              <a:lnSpc>
                <a:spcPct val="115000"/>
              </a:lnSpc>
              <a:spcBef>
                <a:spcPts val="1600"/>
              </a:spcBef>
              <a:spcAft>
                <a:spcPts val="0"/>
              </a:spcAft>
              <a:buClr>
                <a:srgbClr val="FFFFFF"/>
              </a:buClr>
              <a:buSzPts val="1600"/>
              <a:buFont typeface="Muli"/>
              <a:buChar char="○"/>
              <a:defRPr sz="1600" b="0" i="0" u="none" strike="noStrike" cap="none">
                <a:solidFill>
                  <a:srgbClr val="FFFFFF"/>
                </a:solidFill>
                <a:latin typeface="Maven Pro"/>
                <a:ea typeface="Maven Pro"/>
                <a:cs typeface="Maven Pro"/>
                <a:sym typeface="Maven Pro"/>
              </a:defRPr>
            </a:lvl5pPr>
            <a:lvl6pPr marL="2743200" marR="0" lvl="5" indent="-330200" algn="l" rtl="0">
              <a:lnSpc>
                <a:spcPct val="115000"/>
              </a:lnSpc>
              <a:spcBef>
                <a:spcPts val="1600"/>
              </a:spcBef>
              <a:spcAft>
                <a:spcPts val="0"/>
              </a:spcAft>
              <a:buClr>
                <a:srgbClr val="FFFFFF"/>
              </a:buClr>
              <a:buSzPts val="1600"/>
              <a:buFont typeface="Muli"/>
              <a:buChar char="■"/>
              <a:defRPr sz="1600" b="0" i="0" u="none" strike="noStrike" cap="none">
                <a:solidFill>
                  <a:srgbClr val="FFFFFF"/>
                </a:solidFill>
                <a:latin typeface="Maven Pro"/>
                <a:ea typeface="Maven Pro"/>
                <a:cs typeface="Maven Pro"/>
                <a:sym typeface="Maven Pro"/>
              </a:defRPr>
            </a:lvl6pPr>
            <a:lvl7pPr marL="3200400" marR="0" lvl="6" indent="-330200" algn="l" rtl="0">
              <a:lnSpc>
                <a:spcPct val="115000"/>
              </a:lnSpc>
              <a:spcBef>
                <a:spcPts val="1600"/>
              </a:spcBef>
              <a:spcAft>
                <a:spcPts val="0"/>
              </a:spcAft>
              <a:buClr>
                <a:srgbClr val="FFFFFF"/>
              </a:buClr>
              <a:buSzPts val="1600"/>
              <a:buFont typeface="Muli"/>
              <a:buChar char="●"/>
              <a:defRPr sz="1600" b="0" i="0" u="none" strike="noStrike" cap="none">
                <a:solidFill>
                  <a:srgbClr val="FFFFFF"/>
                </a:solidFill>
                <a:latin typeface="Maven Pro"/>
                <a:ea typeface="Maven Pro"/>
                <a:cs typeface="Maven Pro"/>
                <a:sym typeface="Maven Pro"/>
              </a:defRPr>
            </a:lvl7pPr>
            <a:lvl8pPr marL="3657600" marR="0" lvl="7" indent="-330200" algn="l" rtl="0">
              <a:lnSpc>
                <a:spcPct val="115000"/>
              </a:lnSpc>
              <a:spcBef>
                <a:spcPts val="1600"/>
              </a:spcBef>
              <a:spcAft>
                <a:spcPts val="0"/>
              </a:spcAft>
              <a:buClr>
                <a:srgbClr val="FFFFFF"/>
              </a:buClr>
              <a:buSzPts val="1600"/>
              <a:buFont typeface="Muli"/>
              <a:buChar char="○"/>
              <a:defRPr sz="1600" b="0" i="0" u="none" strike="noStrike" cap="none">
                <a:solidFill>
                  <a:srgbClr val="FFFFFF"/>
                </a:solidFill>
                <a:latin typeface="Maven Pro"/>
                <a:ea typeface="Maven Pro"/>
                <a:cs typeface="Maven Pro"/>
                <a:sym typeface="Maven Pro"/>
              </a:defRPr>
            </a:lvl8pPr>
            <a:lvl9pPr marL="4114800" marR="0" lvl="8" indent="-330200" algn="l" rtl="0">
              <a:lnSpc>
                <a:spcPct val="115000"/>
              </a:lnSpc>
              <a:spcBef>
                <a:spcPts val="1600"/>
              </a:spcBef>
              <a:spcAft>
                <a:spcPts val="1600"/>
              </a:spcAft>
              <a:buClr>
                <a:srgbClr val="FFFFFF"/>
              </a:buClr>
              <a:buSzPts val="1600"/>
              <a:buFont typeface="Muli"/>
              <a:buChar char="■"/>
              <a:defRPr sz="1600" b="0" i="0" u="none" strike="noStrike" cap="none">
                <a:solidFill>
                  <a:srgbClr val="FFFFFF"/>
                </a:solidFill>
                <a:latin typeface="Maven Pro"/>
                <a:ea typeface="Maven Pro"/>
                <a:cs typeface="Maven Pro"/>
                <a:sym typeface="Maven Pro"/>
              </a:defRPr>
            </a:lvl9pPr>
          </a:lstStyle>
          <a:p>
            <a:pPr marL="127000" indent="0">
              <a:buFont typeface="Maven Pro"/>
              <a:buNone/>
            </a:pPr>
            <a:r>
              <a:rPr lang="en-IN" sz="2000" dirty="0"/>
              <a:t>V</a:t>
            </a:r>
            <a:r>
              <a:rPr lang="en-IN" sz="1100" dirty="0"/>
              <a:t>i  </a:t>
            </a:r>
            <a:r>
              <a:rPr lang="en-IN" sz="1600" dirty="0"/>
              <a:t>= value estimation of generator</a:t>
            </a:r>
          </a:p>
          <a:p>
            <a:pPr marL="127000" indent="0">
              <a:buFont typeface="Maven Pro"/>
              <a:buNone/>
            </a:pPr>
            <a:r>
              <a:rPr lang="en-IN" sz="2000" dirty="0"/>
              <a:t>C </a:t>
            </a:r>
            <a:r>
              <a:rPr lang="en-IN" sz="1600" dirty="0"/>
              <a:t>=</a:t>
            </a:r>
            <a:r>
              <a:rPr lang="en-IN" sz="2000" dirty="0"/>
              <a:t> </a:t>
            </a:r>
            <a:r>
              <a:rPr lang="en-IN" sz="1600" dirty="0"/>
              <a:t>exploration parameter</a:t>
            </a:r>
            <a:r>
              <a:rPr lang="en-IN" sz="2000" dirty="0"/>
              <a:t>	</a:t>
            </a:r>
          </a:p>
          <a:p>
            <a:pPr marL="127000" indent="0">
              <a:buFont typeface="Maven Pro"/>
              <a:buNone/>
            </a:pPr>
            <a:r>
              <a:rPr lang="en-IN" sz="2000" dirty="0"/>
              <a:t>N = </a:t>
            </a:r>
            <a:r>
              <a:rPr lang="en-IN" sz="1600" dirty="0"/>
              <a:t>Total number of levels</a:t>
            </a:r>
          </a:p>
          <a:p>
            <a:pPr marL="127000" indent="0">
              <a:buFont typeface="Maven Pro"/>
              <a:buNone/>
            </a:pPr>
            <a:r>
              <a:rPr lang="en-IN" sz="2000" dirty="0" err="1"/>
              <a:t>n</a:t>
            </a:r>
            <a:r>
              <a:rPr lang="en-IN" sz="1050" dirty="0" err="1"/>
              <a:t>i</a:t>
            </a:r>
            <a:r>
              <a:rPr lang="en-IN" sz="1050" dirty="0"/>
              <a:t>   </a:t>
            </a:r>
            <a:r>
              <a:rPr lang="en-IN" sz="1600" dirty="0"/>
              <a:t>= levels generated so far</a:t>
            </a:r>
            <a:endParaRPr lang="en-US" sz="1400" dirty="0"/>
          </a:p>
          <a:p>
            <a:pPr marL="469900" indent="-342900"/>
            <a:endParaRPr lang="en-US" sz="1400" dirty="0"/>
          </a:p>
          <a:p>
            <a:pPr marL="412750" indent="-285750"/>
            <a:endParaRPr lang="en-US" sz="1400" dirty="0"/>
          </a:p>
          <a:p>
            <a:pPr marL="127000" indent="0">
              <a:buFont typeface="Maven Pro"/>
              <a:buNone/>
            </a:pPr>
            <a:endParaRPr lang="en-US" sz="1400" dirty="0"/>
          </a:p>
          <a:p>
            <a:pPr marL="412750" indent="-285750"/>
            <a:endParaRPr lang="en-US" sz="1400" dirty="0"/>
          </a:p>
          <a:p>
            <a:endParaRPr lang="en-IN" dirty="0"/>
          </a:p>
        </p:txBody>
      </p:sp>
    </p:spTree>
    <p:extLst>
      <p:ext uri="{BB962C8B-B14F-4D97-AF65-F5344CB8AC3E}">
        <p14:creationId xmlns:p14="http://schemas.microsoft.com/office/powerpoint/2010/main" val="3745949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4"/>
          <p:cNvSpPr txBox="1">
            <a:spLocks noGrp="1"/>
          </p:cNvSpPr>
          <p:nvPr>
            <p:ph type="title"/>
          </p:nvPr>
        </p:nvSpPr>
        <p:spPr>
          <a:xfrm>
            <a:off x="717425" y="983271"/>
            <a:ext cx="7709100" cy="3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Meta Generator</a:t>
            </a:r>
            <a:endParaRPr sz="3200" dirty="0"/>
          </a:p>
        </p:txBody>
      </p:sp>
      <p:sp>
        <p:nvSpPr>
          <p:cNvPr id="7" name="Text Placeholder 6">
            <a:extLst>
              <a:ext uri="{FF2B5EF4-FFF2-40B4-BE49-F238E27FC236}">
                <a16:creationId xmlns:a16="http://schemas.microsoft.com/office/drawing/2014/main" id="{86993739-E5A2-4FA4-8F40-BF96979969DF}"/>
              </a:ext>
            </a:extLst>
          </p:cNvPr>
          <p:cNvSpPr>
            <a:spLocks noGrp="1"/>
          </p:cNvSpPr>
          <p:nvPr>
            <p:ph type="body" idx="1"/>
          </p:nvPr>
        </p:nvSpPr>
        <p:spPr/>
        <p:txBody>
          <a:bodyPr/>
          <a:lstStyle/>
          <a:p>
            <a:r>
              <a:rPr lang="en-US" sz="1400" dirty="0"/>
              <a:t>UCB balances the exploration of areas that have not been explored and the exploration of areas that are promising</a:t>
            </a:r>
          </a:p>
          <a:p>
            <a:r>
              <a:rPr lang="en-US" sz="1400" dirty="0"/>
              <a:t> Meta Generator focuses its search on the generator with the highest UCB value, using a (1,λ) roulette wheel</a:t>
            </a:r>
          </a:p>
          <a:p>
            <a:r>
              <a:rPr lang="en-US" sz="1400" dirty="0"/>
              <a:t>Each time a generator is selected for reproduction, one more level is generated using its parameters before continuing	</a:t>
            </a:r>
          </a:p>
          <a:p>
            <a:r>
              <a:rPr lang="en-US" sz="1400" dirty="0"/>
              <a:t>This encourages the noisy fitness parameters of the more promising generator parameters to be more accurate</a:t>
            </a:r>
            <a:endParaRPr lang="en-IN" sz="1400" dirty="0"/>
          </a:p>
        </p:txBody>
      </p:sp>
    </p:spTree>
    <p:extLst>
      <p:ext uri="{BB962C8B-B14F-4D97-AF65-F5344CB8AC3E}">
        <p14:creationId xmlns:p14="http://schemas.microsoft.com/office/powerpoint/2010/main" val="84810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35E0-A518-4952-B760-F373DAE50256}"/>
              </a:ext>
            </a:extLst>
          </p:cNvPr>
          <p:cNvSpPr>
            <a:spLocks noGrp="1"/>
          </p:cNvSpPr>
          <p:nvPr>
            <p:ph type="title"/>
          </p:nvPr>
        </p:nvSpPr>
        <p:spPr>
          <a:xfrm>
            <a:off x="1757632" y="972336"/>
            <a:ext cx="5517900" cy="698400"/>
          </a:xfrm>
        </p:spPr>
        <p:txBody>
          <a:bodyPr/>
          <a:lstStyle/>
          <a:p>
            <a:r>
              <a:rPr lang="en-US" dirty="0"/>
              <a:t>Experiments</a:t>
            </a:r>
            <a:endParaRPr lang="en-IN" dirty="0"/>
          </a:p>
        </p:txBody>
      </p:sp>
      <p:sp>
        <p:nvSpPr>
          <p:cNvPr id="3" name="Text Placeholder 2">
            <a:extLst>
              <a:ext uri="{FF2B5EF4-FFF2-40B4-BE49-F238E27FC236}">
                <a16:creationId xmlns:a16="http://schemas.microsoft.com/office/drawing/2014/main" id="{7D20C001-1A0D-4B42-AA8A-866C3D44643D}"/>
              </a:ext>
            </a:extLst>
          </p:cNvPr>
          <p:cNvSpPr>
            <a:spLocks noGrp="1"/>
          </p:cNvSpPr>
          <p:nvPr>
            <p:ph type="subTitle" idx="1"/>
          </p:nvPr>
        </p:nvSpPr>
        <p:spPr>
          <a:xfrm>
            <a:off x="2002799" y="2303946"/>
            <a:ext cx="4833600" cy="1637672"/>
          </a:xfrm>
        </p:spPr>
        <p:txBody>
          <a:bodyPr/>
          <a:lstStyle/>
          <a:p>
            <a:pPr algn="l">
              <a:buFont typeface="Arial" panose="020B0604020202020204" pitchFamily="34" charset="0"/>
              <a:buChar char="•"/>
            </a:pPr>
            <a:r>
              <a:rPr lang="en-IN" dirty="0"/>
              <a:t>IBM System X </a:t>
            </a:r>
            <a:r>
              <a:rPr lang="en-IN" dirty="0" err="1"/>
              <a:t>iDataPlex</a:t>
            </a:r>
            <a:r>
              <a:rPr lang="en-IN" dirty="0"/>
              <a:t> dx360 M3 Server, Intel Xeon E5645 6 core processor, </a:t>
            </a:r>
            <a:r>
              <a:rPr lang="en-US" dirty="0"/>
              <a:t> 2GB of RAM of JVM Heap Memory. </a:t>
            </a:r>
          </a:p>
          <a:p>
            <a:pPr algn="l">
              <a:buFont typeface="Arial" panose="020B0604020202020204" pitchFamily="34" charset="0"/>
              <a:buChar char="•"/>
            </a:pPr>
            <a:r>
              <a:rPr lang="en-US" dirty="0"/>
              <a:t>5 hours of computing time</a:t>
            </a:r>
            <a:endParaRPr lang="en-IN" dirty="0"/>
          </a:p>
        </p:txBody>
      </p:sp>
    </p:spTree>
    <p:extLst>
      <p:ext uri="{BB962C8B-B14F-4D97-AF65-F5344CB8AC3E}">
        <p14:creationId xmlns:p14="http://schemas.microsoft.com/office/powerpoint/2010/main" val="132756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24000">
              <a:schemeClr val="dk2"/>
            </a:gs>
            <a:gs pos="56000">
              <a:schemeClr val="dk2"/>
            </a:gs>
            <a:gs pos="100000">
              <a:srgbClr val="141C21"/>
            </a:gs>
          </a:gsLst>
          <a:lin ang="5400012" scaled="0"/>
        </a:gradFill>
        <a:effectLst/>
      </p:bgPr>
    </p:bg>
    <p:spTree>
      <p:nvGrpSpPr>
        <p:cNvPr id="1" name="Shape 998"/>
        <p:cNvGrpSpPr/>
        <p:nvPr/>
      </p:nvGrpSpPr>
      <p:grpSpPr>
        <a:xfrm>
          <a:off x="0" y="0"/>
          <a:ext cx="0" cy="0"/>
          <a:chOff x="0" y="0"/>
          <a:chExt cx="0" cy="0"/>
        </a:xfrm>
      </p:grpSpPr>
      <p:sp>
        <p:nvSpPr>
          <p:cNvPr id="999" name="Google Shape;999;p37"/>
          <p:cNvSpPr txBox="1">
            <a:spLocks noGrp="1"/>
          </p:cNvSpPr>
          <p:nvPr>
            <p:ph type="title"/>
          </p:nvPr>
        </p:nvSpPr>
        <p:spPr>
          <a:xfrm>
            <a:off x="1644670" y="674947"/>
            <a:ext cx="5517900" cy="6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INTRODUCTION</a:t>
            </a:r>
            <a:endParaRPr dirty="0"/>
          </a:p>
        </p:txBody>
      </p:sp>
      <p:sp>
        <p:nvSpPr>
          <p:cNvPr id="1000" name="Google Shape;1000;p37"/>
          <p:cNvSpPr txBox="1">
            <a:spLocks noGrp="1"/>
          </p:cNvSpPr>
          <p:nvPr>
            <p:ph type="subTitle" idx="1"/>
          </p:nvPr>
        </p:nvSpPr>
        <p:spPr>
          <a:xfrm>
            <a:off x="1532997" y="1793359"/>
            <a:ext cx="5741246" cy="260143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sz="1600" dirty="0"/>
              <a:t>a comparison baseline for GVGAI level generators, which is more flexible and robust than the existing alternatives</a:t>
            </a:r>
          </a:p>
          <a:p>
            <a:pPr marL="0" lvl="0" indent="0" algn="l" rtl="0">
              <a:spcBef>
                <a:spcPts val="0"/>
              </a:spcBef>
              <a:spcAft>
                <a:spcPts val="0"/>
              </a:spcAft>
              <a:buClr>
                <a:schemeClr val="dk1"/>
              </a:buClr>
              <a:buSzPts val="1100"/>
            </a:pPr>
            <a:endParaRPr lang="en-US" sz="1600" dirty="0"/>
          </a:p>
          <a:p>
            <a:pPr marL="285750" lvl="0" indent="-285750" algn="l" rtl="0">
              <a:spcBef>
                <a:spcPts val="0"/>
              </a:spcBef>
              <a:spcAft>
                <a:spcPts val="0"/>
              </a:spcAft>
              <a:buClr>
                <a:schemeClr val="dk1"/>
              </a:buClr>
              <a:buSzPts val="1100"/>
              <a:buFont typeface="Arial" panose="020B0604020202020204" pitchFamily="34" charset="0"/>
              <a:buChar char="•"/>
            </a:pPr>
            <a:r>
              <a:rPr lang="en-US" sz="1600" dirty="0"/>
              <a:t>composite fitness evaluation function for levels based on AI playtesting.</a:t>
            </a:r>
          </a:p>
          <a:p>
            <a:pPr marL="0" lvl="0" indent="0" algn="l" rtl="0">
              <a:spcBef>
                <a:spcPts val="0"/>
              </a:spcBef>
              <a:spcAft>
                <a:spcPts val="0"/>
              </a:spcAft>
              <a:buClr>
                <a:schemeClr val="dk1"/>
              </a:buClr>
              <a:buSzPts val="1100"/>
            </a:pPr>
            <a:endParaRPr lang="en-US" sz="1600" dirty="0"/>
          </a:p>
          <a:p>
            <a:pPr marL="285750" lvl="0" indent="-285750" algn="l" rtl="0">
              <a:spcBef>
                <a:spcPts val="0"/>
              </a:spcBef>
              <a:spcAft>
                <a:spcPts val="0"/>
              </a:spcAft>
              <a:buClr>
                <a:schemeClr val="dk1"/>
              </a:buClr>
              <a:buSzPts val="1100"/>
              <a:buFont typeface="Arial" panose="020B0604020202020204" pitchFamily="34" charset="0"/>
              <a:buChar char="•"/>
            </a:pPr>
            <a:r>
              <a:rPr lang="en-US" sz="1600" dirty="0"/>
              <a:t>a new parameterized generator and a Meta Generator for performing parameter search on such generators are introduced.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29450-D737-4AB4-9977-8D77E12B861B}"/>
              </a:ext>
            </a:extLst>
          </p:cNvPr>
          <p:cNvSpPr>
            <a:spLocks noGrp="1"/>
          </p:cNvSpPr>
          <p:nvPr>
            <p:ph type="title"/>
          </p:nvPr>
        </p:nvSpPr>
        <p:spPr>
          <a:xfrm>
            <a:off x="706225" y="1996060"/>
            <a:ext cx="4168200" cy="987000"/>
          </a:xfrm>
        </p:spPr>
        <p:txBody>
          <a:bodyPr/>
          <a:lstStyle/>
          <a:p>
            <a:r>
              <a:rPr lang="en-US" dirty="0"/>
              <a:t>Results</a:t>
            </a:r>
            <a:endParaRPr lang="en-IN" dirty="0"/>
          </a:p>
        </p:txBody>
      </p:sp>
    </p:spTree>
    <p:extLst>
      <p:ext uri="{BB962C8B-B14F-4D97-AF65-F5344CB8AC3E}">
        <p14:creationId xmlns:p14="http://schemas.microsoft.com/office/powerpoint/2010/main" val="3556679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0894AC-A270-49EE-8C26-3ACC35B39D19}"/>
              </a:ext>
            </a:extLst>
          </p:cNvPr>
          <p:cNvSpPr>
            <a:spLocks noGrp="1"/>
          </p:cNvSpPr>
          <p:nvPr>
            <p:ph type="title"/>
          </p:nvPr>
        </p:nvSpPr>
        <p:spPr>
          <a:xfrm>
            <a:off x="717425" y="318252"/>
            <a:ext cx="7709100" cy="333300"/>
          </a:xfrm>
        </p:spPr>
        <p:txBody>
          <a:bodyPr/>
          <a:lstStyle/>
          <a:p>
            <a:r>
              <a:rPr lang="en-US" dirty="0"/>
              <a:t>Results</a:t>
            </a:r>
            <a:endParaRPr lang="en-IN" dirty="0"/>
          </a:p>
        </p:txBody>
      </p:sp>
      <p:sp>
        <p:nvSpPr>
          <p:cNvPr id="6" name="Text Placeholder 5">
            <a:extLst>
              <a:ext uri="{FF2B5EF4-FFF2-40B4-BE49-F238E27FC236}">
                <a16:creationId xmlns:a16="http://schemas.microsoft.com/office/drawing/2014/main" id="{E10FEEA9-9239-48AF-92C4-3CFE0A9CD3C1}"/>
              </a:ext>
            </a:extLst>
          </p:cNvPr>
          <p:cNvSpPr>
            <a:spLocks noGrp="1"/>
          </p:cNvSpPr>
          <p:nvPr>
            <p:ph type="body" idx="1"/>
          </p:nvPr>
        </p:nvSpPr>
        <p:spPr>
          <a:xfrm>
            <a:off x="717425" y="754037"/>
            <a:ext cx="7709100" cy="3399900"/>
          </a:xfrm>
        </p:spPr>
        <p:txBody>
          <a:bodyPr/>
          <a:lstStyle/>
          <a:p>
            <a:pPr marL="158750" indent="0">
              <a:buNone/>
            </a:pPr>
            <a:r>
              <a:rPr lang="en-US" sz="1600" i="1" dirty="0"/>
              <a:t>Butterflies:</a:t>
            </a:r>
          </a:p>
          <a:p>
            <a:r>
              <a:rPr lang="en-US" sz="1600" dirty="0"/>
              <a:t>simple game in which a random spread of sprites can lead to a level that is challenging and plays well</a:t>
            </a:r>
          </a:p>
          <a:p>
            <a:r>
              <a:rPr lang="en-US" sz="1600" dirty="0"/>
              <a:t>Meta Generator only makes marginal gains on the baselines</a:t>
            </a:r>
          </a:p>
          <a:p>
            <a:r>
              <a:rPr lang="en-US" sz="1600" dirty="0"/>
              <a:t>small difference in fitness actually accounts for the fact that the Meta Generator is able to build levels of much larger size</a:t>
            </a:r>
          </a:p>
          <a:p>
            <a:r>
              <a:rPr lang="en-US" sz="1600" dirty="0"/>
              <a:t>Make the game longer contributing to the length factor of the game hence making it more engaging</a:t>
            </a:r>
          </a:p>
          <a:p>
            <a:pPr marL="158750" indent="0">
              <a:buNone/>
            </a:pPr>
            <a:endParaRPr lang="en-US" sz="1600" dirty="0"/>
          </a:p>
          <a:p>
            <a:pPr marL="158750" indent="0">
              <a:buNone/>
            </a:pPr>
            <a:endParaRPr lang="en-IN" sz="1600" dirty="0"/>
          </a:p>
        </p:txBody>
      </p:sp>
      <p:pic>
        <p:nvPicPr>
          <p:cNvPr id="8" name="Picture 7">
            <a:extLst>
              <a:ext uri="{FF2B5EF4-FFF2-40B4-BE49-F238E27FC236}">
                <a16:creationId xmlns:a16="http://schemas.microsoft.com/office/drawing/2014/main" id="{6C2EC5BF-6FB5-4360-A646-DF1F0E95A40F}"/>
              </a:ext>
            </a:extLst>
          </p:cNvPr>
          <p:cNvPicPr>
            <a:picLocks noChangeAspect="1"/>
          </p:cNvPicPr>
          <p:nvPr/>
        </p:nvPicPr>
        <p:blipFill>
          <a:blip r:embed="rId2"/>
          <a:stretch>
            <a:fillRect/>
          </a:stretch>
        </p:blipFill>
        <p:spPr>
          <a:xfrm>
            <a:off x="2133600" y="3345084"/>
            <a:ext cx="4764278" cy="1480164"/>
          </a:xfrm>
          <a:prstGeom prst="rect">
            <a:avLst/>
          </a:prstGeom>
        </p:spPr>
      </p:pic>
    </p:spTree>
    <p:extLst>
      <p:ext uri="{BB962C8B-B14F-4D97-AF65-F5344CB8AC3E}">
        <p14:creationId xmlns:p14="http://schemas.microsoft.com/office/powerpoint/2010/main" val="1464734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0894AC-A270-49EE-8C26-3ACC35B39D19}"/>
              </a:ext>
            </a:extLst>
          </p:cNvPr>
          <p:cNvSpPr>
            <a:spLocks noGrp="1"/>
          </p:cNvSpPr>
          <p:nvPr>
            <p:ph type="title"/>
          </p:nvPr>
        </p:nvSpPr>
        <p:spPr>
          <a:xfrm>
            <a:off x="717425" y="318252"/>
            <a:ext cx="7709100" cy="333300"/>
          </a:xfrm>
        </p:spPr>
        <p:txBody>
          <a:bodyPr/>
          <a:lstStyle/>
          <a:p>
            <a:r>
              <a:rPr lang="en-US" dirty="0"/>
              <a:t>Results</a:t>
            </a:r>
            <a:endParaRPr lang="en-IN" dirty="0"/>
          </a:p>
        </p:txBody>
      </p:sp>
      <p:sp>
        <p:nvSpPr>
          <p:cNvPr id="6" name="Text Placeholder 5">
            <a:extLst>
              <a:ext uri="{FF2B5EF4-FFF2-40B4-BE49-F238E27FC236}">
                <a16:creationId xmlns:a16="http://schemas.microsoft.com/office/drawing/2014/main" id="{E10FEEA9-9239-48AF-92C4-3CFE0A9CD3C1}"/>
              </a:ext>
            </a:extLst>
          </p:cNvPr>
          <p:cNvSpPr>
            <a:spLocks noGrp="1"/>
          </p:cNvSpPr>
          <p:nvPr>
            <p:ph type="body" idx="1"/>
          </p:nvPr>
        </p:nvSpPr>
        <p:spPr>
          <a:xfrm>
            <a:off x="717450" y="852053"/>
            <a:ext cx="7709100" cy="2629937"/>
          </a:xfrm>
        </p:spPr>
        <p:txBody>
          <a:bodyPr/>
          <a:lstStyle/>
          <a:p>
            <a:pPr marL="158750" indent="0">
              <a:buNone/>
            </a:pPr>
            <a:r>
              <a:rPr lang="en-US" sz="1600" i="1" dirty="0"/>
              <a:t>Freeway:</a:t>
            </a:r>
          </a:p>
          <a:p>
            <a:r>
              <a:rPr lang="en-US" sz="1400" dirty="0"/>
              <a:t>This is a more complicated game because it is stochastic and has more sprite types</a:t>
            </a:r>
          </a:p>
          <a:p>
            <a:r>
              <a:rPr lang="en-US" sz="1400" dirty="0"/>
              <a:t>traditional Freeway levels are all structured in a specific way: the car spawners are located in key places in order for the game to be recognizable and make sense to humans</a:t>
            </a:r>
          </a:p>
          <a:p>
            <a:r>
              <a:rPr lang="en-US" sz="1400" dirty="0"/>
              <a:t>Constructive generator makes a labyrinth like level which is not beneficial for the game</a:t>
            </a:r>
          </a:p>
          <a:p>
            <a:r>
              <a:rPr lang="en-US" sz="1400" dirty="0"/>
              <a:t>PWG and meta generator and no way of placing the sprites in a specific way </a:t>
            </a:r>
          </a:p>
          <a:p>
            <a:r>
              <a:rPr lang="en-US" sz="1400" dirty="0"/>
              <a:t>Sprites are scattered over the map</a:t>
            </a:r>
          </a:p>
          <a:p>
            <a:pPr marL="158750" indent="0">
              <a:buNone/>
            </a:pPr>
            <a:endParaRPr lang="en-IN" sz="1600" dirty="0"/>
          </a:p>
        </p:txBody>
      </p:sp>
      <p:pic>
        <p:nvPicPr>
          <p:cNvPr id="3" name="Picture 2">
            <a:extLst>
              <a:ext uri="{FF2B5EF4-FFF2-40B4-BE49-F238E27FC236}">
                <a16:creationId xmlns:a16="http://schemas.microsoft.com/office/drawing/2014/main" id="{F5DCBE77-0B91-4E9F-95AA-E64EE91FB5A0}"/>
              </a:ext>
            </a:extLst>
          </p:cNvPr>
          <p:cNvPicPr>
            <a:picLocks noChangeAspect="1"/>
          </p:cNvPicPr>
          <p:nvPr/>
        </p:nvPicPr>
        <p:blipFill>
          <a:blip r:embed="rId2"/>
          <a:stretch>
            <a:fillRect/>
          </a:stretch>
        </p:blipFill>
        <p:spPr>
          <a:xfrm>
            <a:off x="2310411" y="3286488"/>
            <a:ext cx="4523128" cy="1734898"/>
          </a:xfrm>
          <a:prstGeom prst="rect">
            <a:avLst/>
          </a:prstGeom>
        </p:spPr>
      </p:pic>
    </p:spTree>
    <p:extLst>
      <p:ext uri="{BB962C8B-B14F-4D97-AF65-F5344CB8AC3E}">
        <p14:creationId xmlns:p14="http://schemas.microsoft.com/office/powerpoint/2010/main" val="3106892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0894AC-A270-49EE-8C26-3ACC35B39D19}"/>
              </a:ext>
            </a:extLst>
          </p:cNvPr>
          <p:cNvSpPr>
            <a:spLocks noGrp="1"/>
          </p:cNvSpPr>
          <p:nvPr>
            <p:ph type="title"/>
          </p:nvPr>
        </p:nvSpPr>
        <p:spPr>
          <a:xfrm>
            <a:off x="717425" y="318252"/>
            <a:ext cx="7709100" cy="333300"/>
          </a:xfrm>
        </p:spPr>
        <p:txBody>
          <a:bodyPr/>
          <a:lstStyle/>
          <a:p>
            <a:r>
              <a:rPr lang="en-US" dirty="0"/>
              <a:t>Results</a:t>
            </a:r>
            <a:endParaRPr lang="en-IN" dirty="0"/>
          </a:p>
        </p:txBody>
      </p:sp>
      <p:sp>
        <p:nvSpPr>
          <p:cNvPr id="6" name="Text Placeholder 5">
            <a:extLst>
              <a:ext uri="{FF2B5EF4-FFF2-40B4-BE49-F238E27FC236}">
                <a16:creationId xmlns:a16="http://schemas.microsoft.com/office/drawing/2014/main" id="{E10FEEA9-9239-48AF-92C4-3CFE0A9CD3C1}"/>
              </a:ext>
            </a:extLst>
          </p:cNvPr>
          <p:cNvSpPr>
            <a:spLocks noGrp="1"/>
          </p:cNvSpPr>
          <p:nvPr>
            <p:ph type="body" idx="1"/>
          </p:nvPr>
        </p:nvSpPr>
        <p:spPr>
          <a:xfrm>
            <a:off x="717425" y="651552"/>
            <a:ext cx="7709100" cy="2629937"/>
          </a:xfrm>
        </p:spPr>
        <p:txBody>
          <a:bodyPr/>
          <a:lstStyle/>
          <a:p>
            <a:pPr marL="158750" indent="0">
              <a:buNone/>
            </a:pPr>
            <a:r>
              <a:rPr lang="en-US" sz="1600" i="1" dirty="0"/>
              <a:t>Snowman:</a:t>
            </a:r>
          </a:p>
          <a:p>
            <a:r>
              <a:rPr lang="en-US" sz="1600" dirty="0"/>
              <a:t>Only puzzle based game</a:t>
            </a:r>
          </a:p>
          <a:p>
            <a:r>
              <a:rPr lang="en-US" sz="1400" dirty="0"/>
              <a:t>largest difference in fitness is observed</a:t>
            </a:r>
          </a:p>
          <a:p>
            <a:r>
              <a:rPr lang="en-US" sz="1400" dirty="0"/>
              <a:t>Meta Generator outperforms the constructive and random generators, who do not generate any levels that are solvable by YOLOBOT</a:t>
            </a:r>
          </a:p>
          <a:p>
            <a:r>
              <a:rPr lang="en-US" sz="1400" dirty="0"/>
              <a:t>uses the parameters of the successful PWG as a basis for further exploration</a:t>
            </a:r>
          </a:p>
          <a:p>
            <a:r>
              <a:rPr lang="en-US" sz="1400" dirty="0"/>
              <a:t>Some levels are easier to solve for humans but are too cluttered and large to solve for YOLOBOT</a:t>
            </a:r>
            <a:endParaRPr lang="en-IN" sz="1400" dirty="0"/>
          </a:p>
        </p:txBody>
      </p:sp>
      <p:pic>
        <p:nvPicPr>
          <p:cNvPr id="4" name="Picture 3">
            <a:extLst>
              <a:ext uri="{FF2B5EF4-FFF2-40B4-BE49-F238E27FC236}">
                <a16:creationId xmlns:a16="http://schemas.microsoft.com/office/drawing/2014/main" id="{C3FED276-7CDC-43CC-A3F9-0CBFB17FC225}"/>
              </a:ext>
            </a:extLst>
          </p:cNvPr>
          <p:cNvPicPr>
            <a:picLocks noChangeAspect="1"/>
          </p:cNvPicPr>
          <p:nvPr/>
        </p:nvPicPr>
        <p:blipFill>
          <a:blip r:embed="rId2"/>
          <a:stretch>
            <a:fillRect/>
          </a:stretch>
        </p:blipFill>
        <p:spPr>
          <a:xfrm>
            <a:off x="1911927" y="3048597"/>
            <a:ext cx="5063890" cy="1899823"/>
          </a:xfrm>
          <a:prstGeom prst="rect">
            <a:avLst/>
          </a:prstGeom>
        </p:spPr>
      </p:pic>
    </p:spTree>
    <p:extLst>
      <p:ext uri="{BB962C8B-B14F-4D97-AF65-F5344CB8AC3E}">
        <p14:creationId xmlns:p14="http://schemas.microsoft.com/office/powerpoint/2010/main" val="2057592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FCFF-F9D3-429D-8C45-3A72FB1AD990}"/>
              </a:ext>
            </a:extLst>
          </p:cNvPr>
          <p:cNvSpPr>
            <a:spLocks noGrp="1"/>
          </p:cNvSpPr>
          <p:nvPr>
            <p:ph type="title"/>
          </p:nvPr>
        </p:nvSpPr>
        <p:spPr>
          <a:xfrm>
            <a:off x="655079" y="145071"/>
            <a:ext cx="7709100" cy="333300"/>
          </a:xfrm>
        </p:spPr>
        <p:txBody>
          <a:bodyPr/>
          <a:lstStyle/>
          <a:p>
            <a:r>
              <a:rPr lang="en-US" dirty="0"/>
              <a:t>REFERENCES</a:t>
            </a:r>
            <a:endParaRPr lang="en-IN" dirty="0"/>
          </a:p>
        </p:txBody>
      </p:sp>
      <p:pic>
        <p:nvPicPr>
          <p:cNvPr id="5" name="Picture 4">
            <a:extLst>
              <a:ext uri="{FF2B5EF4-FFF2-40B4-BE49-F238E27FC236}">
                <a16:creationId xmlns:a16="http://schemas.microsoft.com/office/drawing/2014/main" id="{39704F25-97FE-47BC-A4A9-A4E71EF95CAA}"/>
              </a:ext>
            </a:extLst>
          </p:cNvPr>
          <p:cNvPicPr>
            <a:picLocks noChangeAspect="1"/>
          </p:cNvPicPr>
          <p:nvPr/>
        </p:nvPicPr>
        <p:blipFill>
          <a:blip r:embed="rId2"/>
          <a:stretch>
            <a:fillRect/>
          </a:stretch>
        </p:blipFill>
        <p:spPr>
          <a:xfrm>
            <a:off x="962891" y="797034"/>
            <a:ext cx="3683777" cy="4013166"/>
          </a:xfrm>
          <a:prstGeom prst="rect">
            <a:avLst/>
          </a:prstGeom>
        </p:spPr>
      </p:pic>
      <p:pic>
        <p:nvPicPr>
          <p:cNvPr id="7" name="Picture 6">
            <a:extLst>
              <a:ext uri="{FF2B5EF4-FFF2-40B4-BE49-F238E27FC236}">
                <a16:creationId xmlns:a16="http://schemas.microsoft.com/office/drawing/2014/main" id="{F7BB0D5C-9E39-4AEA-A244-BB2F637ADDFA}"/>
              </a:ext>
            </a:extLst>
          </p:cNvPr>
          <p:cNvPicPr>
            <a:picLocks noChangeAspect="1"/>
          </p:cNvPicPr>
          <p:nvPr/>
        </p:nvPicPr>
        <p:blipFill>
          <a:blip r:embed="rId3"/>
          <a:stretch>
            <a:fillRect/>
          </a:stretch>
        </p:blipFill>
        <p:spPr>
          <a:xfrm>
            <a:off x="4744528" y="797034"/>
            <a:ext cx="3377006" cy="4013167"/>
          </a:xfrm>
          <a:prstGeom prst="rect">
            <a:avLst/>
          </a:prstGeom>
        </p:spPr>
      </p:pic>
    </p:spTree>
    <p:extLst>
      <p:ext uri="{BB962C8B-B14F-4D97-AF65-F5344CB8AC3E}">
        <p14:creationId xmlns:p14="http://schemas.microsoft.com/office/powerpoint/2010/main" val="197268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3C66-B80A-42C8-B989-9C4069DE21D7}"/>
              </a:ext>
            </a:extLst>
          </p:cNvPr>
          <p:cNvSpPr>
            <a:spLocks noGrp="1"/>
          </p:cNvSpPr>
          <p:nvPr>
            <p:ph type="title"/>
          </p:nvPr>
        </p:nvSpPr>
        <p:spPr>
          <a:xfrm>
            <a:off x="4572000" y="2078250"/>
            <a:ext cx="3819937" cy="987000"/>
          </a:xfrm>
        </p:spPr>
        <p:txBody>
          <a:bodyPr/>
          <a:lstStyle/>
          <a:p>
            <a:r>
              <a:rPr lang="en-US" sz="5400" dirty="0"/>
              <a:t>GVGAI</a:t>
            </a:r>
            <a:endParaRPr lang="en-IN" sz="5400" dirty="0"/>
          </a:p>
        </p:txBody>
      </p:sp>
    </p:spTree>
    <p:extLst>
      <p:ext uri="{BB962C8B-B14F-4D97-AF65-F5344CB8AC3E}">
        <p14:creationId xmlns:p14="http://schemas.microsoft.com/office/powerpoint/2010/main" val="230954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7"/>
          <p:cNvSpPr txBox="1">
            <a:spLocks noGrp="1"/>
          </p:cNvSpPr>
          <p:nvPr>
            <p:ph type="title"/>
          </p:nvPr>
        </p:nvSpPr>
        <p:spPr>
          <a:xfrm>
            <a:off x="1813050" y="462295"/>
            <a:ext cx="5517900" cy="6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GVGAI</a:t>
            </a:r>
            <a:endParaRPr dirty="0"/>
          </a:p>
        </p:txBody>
      </p:sp>
      <p:sp>
        <p:nvSpPr>
          <p:cNvPr id="1000" name="Google Shape;1000;p37"/>
          <p:cNvSpPr txBox="1">
            <a:spLocks noGrp="1"/>
          </p:cNvSpPr>
          <p:nvPr>
            <p:ph type="subTitle" idx="1"/>
          </p:nvPr>
        </p:nvSpPr>
        <p:spPr>
          <a:xfrm>
            <a:off x="1701377" y="1552354"/>
            <a:ext cx="5741246" cy="323011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sz="1600" dirty="0"/>
              <a:t>General Video Game AI (GVGAI) framework is a Java benchmark, evolved from the original </a:t>
            </a:r>
            <a:r>
              <a:rPr lang="en-US" sz="1600" dirty="0" err="1"/>
              <a:t>Py</a:t>
            </a:r>
            <a:r>
              <a:rPr lang="en-US" sz="1600" dirty="0"/>
              <a:t>-VGDL implemented by Tom </a:t>
            </a:r>
            <a:r>
              <a:rPr lang="en-US" sz="1600" dirty="0" err="1"/>
              <a:t>Schaul</a:t>
            </a:r>
            <a:endParaRPr lang="en-US" sz="1600" dirty="0"/>
          </a:p>
          <a:p>
            <a:pPr marL="285750" lvl="0" indent="-285750" algn="l" rtl="0">
              <a:spcBef>
                <a:spcPts val="0"/>
              </a:spcBef>
              <a:spcAft>
                <a:spcPts val="0"/>
              </a:spcAft>
              <a:buClr>
                <a:schemeClr val="dk1"/>
              </a:buClr>
              <a:buSzPts val="1100"/>
              <a:buFont typeface="Arial" panose="020B0604020202020204" pitchFamily="34" charset="0"/>
              <a:buChar char="•"/>
            </a:pPr>
            <a:endParaRPr lang="en-US" sz="1600" dirty="0"/>
          </a:p>
          <a:p>
            <a:pPr marL="285750" lvl="0" indent="-285750" algn="l" rtl="0">
              <a:spcBef>
                <a:spcPts val="0"/>
              </a:spcBef>
              <a:spcAft>
                <a:spcPts val="0"/>
              </a:spcAft>
              <a:buClr>
                <a:schemeClr val="dk1"/>
              </a:buClr>
              <a:buSzPts val="1100"/>
              <a:buFont typeface="Arial" panose="020B0604020202020204" pitchFamily="34" charset="0"/>
              <a:buChar char="•"/>
            </a:pPr>
            <a:r>
              <a:rPr lang="en-US" sz="1600" dirty="0"/>
              <a:t>Provides AI challenges around the concept of a general video game</a:t>
            </a:r>
          </a:p>
          <a:p>
            <a:pPr marL="0" lvl="0" indent="0" algn="l" rtl="0">
              <a:spcBef>
                <a:spcPts val="0"/>
              </a:spcBef>
              <a:spcAft>
                <a:spcPts val="0"/>
              </a:spcAft>
              <a:buClr>
                <a:schemeClr val="dk1"/>
              </a:buClr>
              <a:buSzPts val="1100"/>
            </a:pPr>
            <a:endParaRPr lang="en-US" sz="1600" dirty="0"/>
          </a:p>
          <a:p>
            <a:pPr marL="285750" lvl="0" indent="-285750" algn="l" rtl="0">
              <a:spcBef>
                <a:spcPts val="0"/>
              </a:spcBef>
              <a:spcAft>
                <a:spcPts val="0"/>
              </a:spcAft>
              <a:buClr>
                <a:schemeClr val="dk1"/>
              </a:buClr>
              <a:buSzPts val="1100"/>
              <a:buFont typeface="Arial" panose="020B0604020202020204" pitchFamily="34" charset="0"/>
              <a:buChar char="•"/>
            </a:pPr>
            <a:r>
              <a:rPr lang="en-US" sz="1600" dirty="0"/>
              <a:t>Platform for learning, planning and tackling content generation problems in games described in VGDL(Video game description language).</a:t>
            </a:r>
          </a:p>
        </p:txBody>
      </p:sp>
    </p:spTree>
    <p:extLst>
      <p:ext uri="{BB962C8B-B14F-4D97-AF65-F5344CB8AC3E}">
        <p14:creationId xmlns:p14="http://schemas.microsoft.com/office/powerpoint/2010/main" val="2596386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7"/>
          <p:cNvSpPr txBox="1">
            <a:spLocks noGrp="1"/>
          </p:cNvSpPr>
          <p:nvPr>
            <p:ph type="title"/>
          </p:nvPr>
        </p:nvSpPr>
        <p:spPr>
          <a:xfrm>
            <a:off x="1813050" y="462295"/>
            <a:ext cx="5517900" cy="69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Games</a:t>
            </a:r>
            <a:endParaRPr dirty="0"/>
          </a:p>
        </p:txBody>
      </p:sp>
      <p:sp>
        <p:nvSpPr>
          <p:cNvPr id="1000" name="Google Shape;1000;p37"/>
          <p:cNvSpPr txBox="1">
            <a:spLocks noGrp="1"/>
          </p:cNvSpPr>
          <p:nvPr>
            <p:ph type="subTitle" idx="1"/>
          </p:nvPr>
        </p:nvSpPr>
        <p:spPr>
          <a:xfrm>
            <a:off x="1701377" y="1389321"/>
            <a:ext cx="5741246" cy="323011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sz="1600" dirty="0"/>
              <a:t>Games are written in the Video Game Description Language (VGDL)</a:t>
            </a:r>
          </a:p>
          <a:p>
            <a:pPr marL="285750" lvl="0" indent="-285750" algn="l" rtl="0">
              <a:spcBef>
                <a:spcPts val="0"/>
              </a:spcBef>
              <a:spcAft>
                <a:spcPts val="0"/>
              </a:spcAft>
              <a:buClr>
                <a:schemeClr val="dk1"/>
              </a:buClr>
              <a:buSzPts val="1100"/>
              <a:buFont typeface="Arial" panose="020B0604020202020204" pitchFamily="34" charset="0"/>
              <a:buChar char="•"/>
            </a:pPr>
            <a:endParaRPr lang="en-US" sz="1600" dirty="0"/>
          </a:p>
          <a:p>
            <a:pPr marL="285750" lvl="0" indent="-285750" algn="l" rtl="0">
              <a:spcBef>
                <a:spcPts val="0"/>
              </a:spcBef>
              <a:spcAft>
                <a:spcPts val="0"/>
              </a:spcAft>
              <a:buClr>
                <a:schemeClr val="dk1"/>
              </a:buClr>
              <a:buSzPts val="1100"/>
              <a:buFont typeface="Arial" panose="020B0604020202020204" pitchFamily="34" charset="0"/>
              <a:buChar char="•"/>
            </a:pPr>
            <a:r>
              <a:rPr lang="en-US" sz="1600" dirty="0"/>
              <a:t>Allows games to be easily created around sprites with certain properties and </a:t>
            </a:r>
            <a:r>
              <a:rPr lang="en-US" sz="1600" dirty="0" err="1"/>
              <a:t>behaviours</a:t>
            </a:r>
            <a:r>
              <a:rPr lang="en-US" sz="1600" dirty="0"/>
              <a:t> and their interactions</a:t>
            </a:r>
          </a:p>
          <a:p>
            <a:pPr marL="285750" lvl="0" indent="-285750" algn="l" rtl="0">
              <a:spcBef>
                <a:spcPts val="0"/>
              </a:spcBef>
              <a:spcAft>
                <a:spcPts val="0"/>
              </a:spcAft>
              <a:buClr>
                <a:schemeClr val="dk1"/>
              </a:buClr>
              <a:buSzPts val="1100"/>
              <a:buFont typeface="Arial" panose="020B0604020202020204" pitchFamily="34" charset="0"/>
              <a:buChar char="•"/>
            </a:pPr>
            <a:endParaRPr lang="en-US" sz="1600" dirty="0"/>
          </a:p>
          <a:p>
            <a:pPr marL="285750" lvl="0" indent="-285750" algn="l" rtl="0">
              <a:spcBef>
                <a:spcPts val="0"/>
              </a:spcBef>
              <a:spcAft>
                <a:spcPts val="0"/>
              </a:spcAft>
              <a:buClr>
                <a:schemeClr val="dk1"/>
              </a:buClr>
              <a:buSzPts val="1100"/>
              <a:buFont typeface="Arial" panose="020B0604020202020204" pitchFamily="34" charset="0"/>
              <a:buChar char="•"/>
            </a:pPr>
            <a:r>
              <a:rPr lang="en-US" sz="1600" dirty="0"/>
              <a:t>Game Description file consists of 4 sets:</a:t>
            </a:r>
            <a:endParaRPr lang="en-US" sz="2600" dirty="0"/>
          </a:p>
          <a:p>
            <a:pPr marL="742950" lvl="1" indent="-285750" algn="l">
              <a:buClr>
                <a:schemeClr val="dk1"/>
              </a:buClr>
              <a:buSzPts val="1100"/>
              <a:buFont typeface="Arial" panose="020B0604020202020204" pitchFamily="34" charset="0"/>
              <a:buChar char="•"/>
            </a:pPr>
            <a:r>
              <a:rPr lang="en-US" sz="1600" dirty="0"/>
              <a:t>Sprite Set: entities in the game</a:t>
            </a:r>
          </a:p>
          <a:p>
            <a:pPr marL="742950" lvl="1" indent="-285750" algn="l">
              <a:buClr>
                <a:schemeClr val="dk1"/>
              </a:buClr>
              <a:buSzPts val="1100"/>
              <a:buFont typeface="Arial" panose="020B0604020202020204" pitchFamily="34" charset="0"/>
              <a:buChar char="•"/>
            </a:pPr>
            <a:r>
              <a:rPr lang="en-US" sz="1600" dirty="0"/>
              <a:t>Interaction set: effects of sprites</a:t>
            </a:r>
          </a:p>
          <a:p>
            <a:pPr marL="742950" lvl="1" indent="-285750" algn="l">
              <a:buClr>
                <a:schemeClr val="dk1"/>
              </a:buClr>
              <a:buSzPts val="1100"/>
              <a:buFont typeface="Arial" panose="020B0604020202020204" pitchFamily="34" charset="0"/>
              <a:buChar char="•"/>
            </a:pPr>
            <a:r>
              <a:rPr lang="en-US" sz="1600" dirty="0"/>
              <a:t>Termination set: endgame condition</a:t>
            </a:r>
          </a:p>
          <a:p>
            <a:pPr marL="742950" lvl="1" indent="-285750" algn="l">
              <a:buClr>
                <a:schemeClr val="dk1"/>
              </a:buClr>
              <a:buSzPts val="1100"/>
              <a:buFont typeface="Arial" panose="020B0604020202020204" pitchFamily="34" charset="0"/>
              <a:buChar char="•"/>
            </a:pPr>
            <a:r>
              <a:rPr lang="en-US" sz="1600" dirty="0"/>
              <a:t>Level Mapping: connection between sprites and ascii characters</a:t>
            </a:r>
          </a:p>
        </p:txBody>
      </p:sp>
    </p:spTree>
    <p:extLst>
      <p:ext uri="{BB962C8B-B14F-4D97-AF65-F5344CB8AC3E}">
        <p14:creationId xmlns:p14="http://schemas.microsoft.com/office/powerpoint/2010/main" val="295524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7"/>
          <p:cNvSpPr txBox="1">
            <a:spLocks noGrp="1"/>
          </p:cNvSpPr>
          <p:nvPr>
            <p:ph type="title"/>
          </p:nvPr>
        </p:nvSpPr>
        <p:spPr>
          <a:xfrm>
            <a:off x="1813050" y="462295"/>
            <a:ext cx="5517900" cy="69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Games</a:t>
            </a:r>
            <a:endParaRPr dirty="0"/>
          </a:p>
        </p:txBody>
      </p:sp>
      <p:sp>
        <p:nvSpPr>
          <p:cNvPr id="6" name="Subtitle 2">
            <a:extLst>
              <a:ext uri="{FF2B5EF4-FFF2-40B4-BE49-F238E27FC236}">
                <a16:creationId xmlns:a16="http://schemas.microsoft.com/office/drawing/2014/main" id="{57AC7F4B-6875-46F7-90CC-BEDBF8B3347D}"/>
              </a:ext>
            </a:extLst>
          </p:cNvPr>
          <p:cNvSpPr txBox="1">
            <a:spLocks/>
          </p:cNvSpPr>
          <p:nvPr/>
        </p:nvSpPr>
        <p:spPr>
          <a:xfrm>
            <a:off x="1431851" y="1478686"/>
            <a:ext cx="6127562" cy="11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302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302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302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302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302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302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302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302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algn="l"/>
            <a:r>
              <a:rPr lang="en-US" sz="1600" i="1" dirty="0"/>
              <a:t>Butterflies: </a:t>
            </a:r>
            <a:r>
              <a:rPr lang="en-US" sz="1600" dirty="0"/>
              <a:t>player must capture as many butterflies as possible before all cocoons in the level are opened, in which case the game is lost. When all butterflies are captured, the game is over and won. All butterflies move at random</a:t>
            </a:r>
            <a:endParaRPr lang="en-IN" sz="1600" dirty="0"/>
          </a:p>
        </p:txBody>
      </p:sp>
      <p:pic>
        <p:nvPicPr>
          <p:cNvPr id="9" name="Picture 8">
            <a:extLst>
              <a:ext uri="{FF2B5EF4-FFF2-40B4-BE49-F238E27FC236}">
                <a16:creationId xmlns:a16="http://schemas.microsoft.com/office/drawing/2014/main" id="{56D6336A-BAF5-4CE3-8F1B-43AE63090216}"/>
              </a:ext>
            </a:extLst>
          </p:cNvPr>
          <p:cNvPicPr>
            <a:picLocks noChangeAspect="1"/>
          </p:cNvPicPr>
          <p:nvPr/>
        </p:nvPicPr>
        <p:blipFill>
          <a:blip r:embed="rId3"/>
          <a:stretch>
            <a:fillRect/>
          </a:stretch>
        </p:blipFill>
        <p:spPr>
          <a:xfrm>
            <a:off x="2225788" y="3209704"/>
            <a:ext cx="4035050" cy="1591211"/>
          </a:xfrm>
          <a:prstGeom prst="rect">
            <a:avLst/>
          </a:prstGeom>
        </p:spPr>
      </p:pic>
    </p:spTree>
    <p:extLst>
      <p:ext uri="{BB962C8B-B14F-4D97-AF65-F5344CB8AC3E}">
        <p14:creationId xmlns:p14="http://schemas.microsoft.com/office/powerpoint/2010/main" val="130615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7"/>
          <p:cNvSpPr txBox="1">
            <a:spLocks noGrp="1"/>
          </p:cNvSpPr>
          <p:nvPr>
            <p:ph type="title"/>
          </p:nvPr>
        </p:nvSpPr>
        <p:spPr>
          <a:xfrm>
            <a:off x="1813050" y="462295"/>
            <a:ext cx="5517900" cy="69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Games</a:t>
            </a:r>
            <a:endParaRPr dirty="0"/>
          </a:p>
        </p:txBody>
      </p:sp>
      <p:sp>
        <p:nvSpPr>
          <p:cNvPr id="7" name="Subtitle 2">
            <a:extLst>
              <a:ext uri="{FF2B5EF4-FFF2-40B4-BE49-F238E27FC236}">
                <a16:creationId xmlns:a16="http://schemas.microsoft.com/office/drawing/2014/main" id="{083BF7EC-1257-45E8-9A03-285BD821917C}"/>
              </a:ext>
            </a:extLst>
          </p:cNvPr>
          <p:cNvSpPr txBox="1">
            <a:spLocks/>
          </p:cNvSpPr>
          <p:nvPr/>
        </p:nvSpPr>
        <p:spPr>
          <a:xfrm>
            <a:off x="1389321" y="1458750"/>
            <a:ext cx="6063766" cy="11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302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302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302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302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302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302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302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302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algn="l"/>
            <a:r>
              <a:rPr lang="en-US" sz="1600" i="1" dirty="0"/>
              <a:t>Freeway: </a:t>
            </a:r>
            <a:r>
              <a:rPr lang="en-US" sz="1600" dirty="0"/>
              <a:t>puts the player in control of an agent that must cross consecutive roads with incoming traffic. Every time the player gets hit by a vehicle, they lose 1 life (out of 5 available). The player wins if they are able to reach the randomly positioned goal at the other end of the crossings.</a:t>
            </a:r>
            <a:endParaRPr lang="en-IN" sz="1600" dirty="0"/>
          </a:p>
        </p:txBody>
      </p:sp>
      <p:pic>
        <p:nvPicPr>
          <p:cNvPr id="11" name="Picture 10">
            <a:extLst>
              <a:ext uri="{FF2B5EF4-FFF2-40B4-BE49-F238E27FC236}">
                <a16:creationId xmlns:a16="http://schemas.microsoft.com/office/drawing/2014/main" id="{448C3BE1-1D4B-4E14-8662-047F08D0824D}"/>
              </a:ext>
            </a:extLst>
          </p:cNvPr>
          <p:cNvPicPr>
            <a:picLocks noChangeAspect="1"/>
          </p:cNvPicPr>
          <p:nvPr/>
        </p:nvPicPr>
        <p:blipFill>
          <a:blip r:embed="rId3"/>
          <a:stretch>
            <a:fillRect/>
          </a:stretch>
        </p:blipFill>
        <p:spPr>
          <a:xfrm flipV="1">
            <a:off x="2437767" y="3139488"/>
            <a:ext cx="3615703" cy="1769991"/>
          </a:xfrm>
          <a:prstGeom prst="rect">
            <a:avLst/>
          </a:prstGeom>
        </p:spPr>
      </p:pic>
    </p:spTree>
    <p:extLst>
      <p:ext uri="{BB962C8B-B14F-4D97-AF65-F5344CB8AC3E}">
        <p14:creationId xmlns:p14="http://schemas.microsoft.com/office/powerpoint/2010/main" val="3872838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7"/>
          <p:cNvSpPr txBox="1">
            <a:spLocks noGrp="1"/>
          </p:cNvSpPr>
          <p:nvPr>
            <p:ph type="title"/>
          </p:nvPr>
        </p:nvSpPr>
        <p:spPr>
          <a:xfrm>
            <a:off x="1813050" y="462295"/>
            <a:ext cx="5517900" cy="69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Games</a:t>
            </a:r>
            <a:endParaRPr dirty="0"/>
          </a:p>
        </p:txBody>
      </p:sp>
      <p:sp>
        <p:nvSpPr>
          <p:cNvPr id="3" name="Subtitle 2">
            <a:extLst>
              <a:ext uri="{FF2B5EF4-FFF2-40B4-BE49-F238E27FC236}">
                <a16:creationId xmlns:a16="http://schemas.microsoft.com/office/drawing/2014/main" id="{C1C621DF-A4AD-4CB2-AEE1-C4FB1F357C76}"/>
              </a:ext>
            </a:extLst>
          </p:cNvPr>
          <p:cNvSpPr>
            <a:spLocks noGrp="1"/>
          </p:cNvSpPr>
          <p:nvPr>
            <p:ph type="subTitle" idx="1"/>
          </p:nvPr>
        </p:nvSpPr>
        <p:spPr>
          <a:xfrm>
            <a:off x="1424763" y="1458750"/>
            <a:ext cx="6118521" cy="1113000"/>
          </a:xfrm>
        </p:spPr>
        <p:txBody>
          <a:bodyPr>
            <a:noAutofit/>
          </a:bodyPr>
          <a:lstStyle/>
          <a:p>
            <a:pPr algn="l"/>
            <a:r>
              <a:rPr lang="en-US" sz="1600" i="1" dirty="0"/>
              <a:t>The Snowman: </a:t>
            </a:r>
            <a:r>
              <a:rPr lang="en-US" sz="1600" dirty="0"/>
              <a:t>player must push different parts of a snowman (body, trunk and head) into a platform, in the natural body to head order. Parts of the level may be locked that can only be opened if the player collects a key. Points are awarded for correctly placing each part of the snowman.</a:t>
            </a:r>
            <a:endParaRPr lang="en-IN" sz="1600" dirty="0"/>
          </a:p>
        </p:txBody>
      </p:sp>
      <p:pic>
        <p:nvPicPr>
          <p:cNvPr id="5" name="Picture 4">
            <a:extLst>
              <a:ext uri="{FF2B5EF4-FFF2-40B4-BE49-F238E27FC236}">
                <a16:creationId xmlns:a16="http://schemas.microsoft.com/office/drawing/2014/main" id="{DB5A2A0F-BB3A-4B33-948C-9D2D5C5C0248}"/>
              </a:ext>
            </a:extLst>
          </p:cNvPr>
          <p:cNvPicPr>
            <a:picLocks noChangeAspect="1"/>
          </p:cNvPicPr>
          <p:nvPr/>
        </p:nvPicPr>
        <p:blipFill>
          <a:blip r:embed="rId3"/>
          <a:stretch>
            <a:fillRect/>
          </a:stretch>
        </p:blipFill>
        <p:spPr>
          <a:xfrm>
            <a:off x="2983253" y="3147162"/>
            <a:ext cx="2410681" cy="1682297"/>
          </a:xfrm>
          <a:prstGeom prst="rect">
            <a:avLst/>
          </a:prstGeom>
        </p:spPr>
      </p:pic>
    </p:spTree>
    <p:extLst>
      <p:ext uri="{BB962C8B-B14F-4D97-AF65-F5344CB8AC3E}">
        <p14:creationId xmlns:p14="http://schemas.microsoft.com/office/powerpoint/2010/main" val="371362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7"/>
          <p:cNvSpPr txBox="1">
            <a:spLocks noGrp="1"/>
          </p:cNvSpPr>
          <p:nvPr>
            <p:ph type="title"/>
          </p:nvPr>
        </p:nvSpPr>
        <p:spPr>
          <a:xfrm>
            <a:off x="694660" y="405821"/>
            <a:ext cx="7960243" cy="69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200" dirty="0"/>
              <a:t>Game-playing Agents</a:t>
            </a:r>
            <a:endParaRPr sz="3200" dirty="0"/>
          </a:p>
        </p:txBody>
      </p:sp>
      <p:sp>
        <p:nvSpPr>
          <p:cNvPr id="4" name="Subtitle 3">
            <a:extLst>
              <a:ext uri="{FF2B5EF4-FFF2-40B4-BE49-F238E27FC236}">
                <a16:creationId xmlns:a16="http://schemas.microsoft.com/office/drawing/2014/main" id="{8F50DBBB-DC42-40EA-8623-80EDD6EB5B2E}"/>
              </a:ext>
            </a:extLst>
          </p:cNvPr>
          <p:cNvSpPr>
            <a:spLocks noGrp="1"/>
          </p:cNvSpPr>
          <p:nvPr>
            <p:ph type="subTitle" idx="1"/>
          </p:nvPr>
        </p:nvSpPr>
        <p:spPr>
          <a:xfrm>
            <a:off x="1595219" y="1743739"/>
            <a:ext cx="5585302" cy="3185325"/>
          </a:xfrm>
        </p:spPr>
        <p:txBody>
          <a:bodyPr/>
          <a:lstStyle/>
          <a:p>
            <a:pPr algn="l">
              <a:buFont typeface="Arial" panose="020B0604020202020204" pitchFamily="34" charset="0"/>
              <a:buChar char="•"/>
            </a:pPr>
            <a:r>
              <a:rPr lang="en-US" dirty="0"/>
              <a:t>Do-Nothing: Action NIL is applied at each step</a:t>
            </a:r>
            <a:endParaRPr lang="en-IN" dirty="0"/>
          </a:p>
          <a:p>
            <a:pPr algn="l">
              <a:buFont typeface="Arial" panose="020B0604020202020204" pitchFamily="34" charset="0"/>
              <a:buChar char="•"/>
            </a:pPr>
            <a:r>
              <a:rPr lang="en-IN" dirty="0"/>
              <a:t>One step lookahead(OSLA): </a:t>
            </a:r>
            <a:r>
              <a:rPr lang="en-US" dirty="0"/>
              <a:t>explores every game state reachable from the current state using the FM(Forward Model)</a:t>
            </a:r>
          </a:p>
          <a:p>
            <a:pPr algn="l">
              <a:buFont typeface="Arial" panose="020B0604020202020204" pitchFamily="34" charset="0"/>
              <a:buChar char="•"/>
            </a:pPr>
            <a:r>
              <a:rPr lang="en-US" dirty="0"/>
              <a:t>YOLOBOT:</a:t>
            </a:r>
          </a:p>
          <a:p>
            <a:pPr lvl="1" algn="l">
              <a:buFont typeface="Arial" panose="020B0604020202020204" pitchFamily="34" charset="0"/>
              <a:buChar char="•"/>
            </a:pPr>
            <a:r>
              <a:rPr lang="en-US" sz="1400" dirty="0"/>
              <a:t>Not provided by the GVAI</a:t>
            </a:r>
          </a:p>
          <a:p>
            <a:pPr lvl="1" algn="l">
              <a:buFont typeface="Arial" panose="020B0604020202020204" pitchFamily="34" charset="0"/>
              <a:buChar char="•"/>
            </a:pPr>
            <a:r>
              <a:rPr lang="en-US" sz="1400" dirty="0"/>
              <a:t>Developed by </a:t>
            </a:r>
            <a:r>
              <a:rPr lang="en-US" sz="1400" dirty="0" err="1"/>
              <a:t>Jopen</a:t>
            </a:r>
            <a:r>
              <a:rPr lang="en-US" sz="1400" dirty="0"/>
              <a:t> et al</a:t>
            </a:r>
          </a:p>
          <a:p>
            <a:pPr lvl="1" algn="l">
              <a:buFont typeface="Arial" panose="020B0604020202020204" pitchFamily="34" charset="0"/>
              <a:buChar char="•"/>
            </a:pPr>
            <a:r>
              <a:rPr lang="en-US" sz="1400" dirty="0"/>
              <a:t>combination of two different methods: a heuristic-guided Best First Search used in deterministic games, and a Monte Carlo Tree Search used for stochastic environments</a:t>
            </a:r>
          </a:p>
        </p:txBody>
      </p:sp>
    </p:spTree>
    <p:extLst>
      <p:ext uri="{BB962C8B-B14F-4D97-AF65-F5344CB8AC3E}">
        <p14:creationId xmlns:p14="http://schemas.microsoft.com/office/powerpoint/2010/main" val="4290978385"/>
      </p:ext>
    </p:extLst>
  </p:cSld>
  <p:clrMapOvr>
    <a:masterClrMapping/>
  </p:clrMapOvr>
</p:sld>
</file>

<file path=ppt/theme/theme1.xml><?xml version="1.0" encoding="utf-8"?>
<a:theme xmlns:a="http://schemas.openxmlformats.org/drawingml/2006/main" name="Super Pixel Vintage Gaming by Slidesgo">
  <a:themeElements>
    <a:clrScheme name="Simple Light">
      <a:dk1>
        <a:srgbClr val="FFFF00"/>
      </a:dk1>
      <a:lt1>
        <a:srgbClr val="FFFFFF"/>
      </a:lt1>
      <a:dk2>
        <a:srgbClr val="0E2433"/>
      </a:dk2>
      <a:lt2>
        <a:srgbClr val="45B6FE"/>
      </a:lt2>
      <a:accent1>
        <a:srgbClr val="3792CB"/>
      </a:accent1>
      <a:accent2>
        <a:srgbClr val="296D98"/>
      </a:accent2>
      <a:accent3>
        <a:srgbClr val="1C4966"/>
      </a:accent3>
      <a:accent4>
        <a:srgbClr val="000000"/>
      </a:accent4>
      <a:accent5>
        <a:srgbClr val="0E2433"/>
      </a:accent5>
      <a:accent6>
        <a:srgbClr val="45B6FE"/>
      </a:accent6>
      <a:hlink>
        <a:srgbClr val="FFFF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1304</Words>
  <Application>Microsoft Office PowerPoint</Application>
  <PresentationFormat>On-screen Show (16:9)</PresentationFormat>
  <Paragraphs>135</Paragraphs>
  <Slides>24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Roboto</vt:lpstr>
      <vt:lpstr>Lato</vt:lpstr>
      <vt:lpstr>Maven Pro</vt:lpstr>
      <vt:lpstr>Press Start 2P</vt:lpstr>
      <vt:lpstr>Arial</vt:lpstr>
      <vt:lpstr>Muli</vt:lpstr>
      <vt:lpstr>Super Pixel Vintage Gaming by Slidesgo</vt:lpstr>
      <vt:lpstr>Optimising Level Generators for General Video Game AI</vt:lpstr>
      <vt:lpstr>INTRODUCTION</vt:lpstr>
      <vt:lpstr>GVGAI</vt:lpstr>
      <vt:lpstr>GVGAI</vt:lpstr>
      <vt:lpstr>Games</vt:lpstr>
      <vt:lpstr>Games</vt:lpstr>
      <vt:lpstr>Games</vt:lpstr>
      <vt:lpstr>Games</vt:lpstr>
      <vt:lpstr>Game-playing Agents</vt:lpstr>
      <vt:lpstr>GVAI Level Generation</vt:lpstr>
      <vt:lpstr>GVAI Level Generation</vt:lpstr>
      <vt:lpstr>GVAI Level Generation</vt:lpstr>
      <vt:lpstr>GVAI Level Generation</vt:lpstr>
      <vt:lpstr>Level Generators</vt:lpstr>
      <vt:lpstr>Percentage-wise Generator(PWG)</vt:lpstr>
      <vt:lpstr>Meta Generator</vt:lpstr>
      <vt:lpstr>Meta Generator</vt:lpstr>
      <vt:lpstr>Meta Generator</vt:lpstr>
      <vt:lpstr>Experiments</vt:lpstr>
      <vt:lpstr>Results</vt:lpstr>
      <vt:lpstr>Results</vt:lpstr>
      <vt:lpstr>Results</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Optimising Level Generators for General Video Game AI</dc:title>
  <dc:creator>Tanmay Tete</dc:creator>
  <cp:lastModifiedBy>Tanmay Tete</cp:lastModifiedBy>
  <cp:revision>27</cp:revision>
  <dcterms:modified xsi:type="dcterms:W3CDTF">2021-04-20T09:50:12Z</dcterms:modified>
</cp:coreProperties>
</file>