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Inter-Regular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Inter-Regular-bold.fntdata"/><Relationship Id="rId12" Type="http://schemas.openxmlformats.org/officeDocument/2006/relationships/slide" Target="slides/slide8.xml"/><Relationship Id="rId23" Type="http://schemas.openxmlformats.org/officeDocument/2006/relationships/font" Target="fonts/Inter-Regula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a85cf4e85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a85cf4e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a85cf4e85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a85cf4e8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a85cf4e85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a85cf4e8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a85cf4e85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a85cf4e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85cf4e85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85cf4e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85cf4e85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a85cf4e8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a7ea7619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a7ea76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85cf4e85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a85cf4e8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a85cf4e85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a85cf4e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a85cf4e8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a85cf4e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a85cf4e85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a85cf4e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a85cf4e8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a85cf4e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a85cf4e8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a85cf4e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85cf4e8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85cf4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a85cf4e85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a85cf4e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a85cf4e85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a85cf4e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a85cf4e85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a85cf4e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eeexplore.ieee.org/author/38246848100" TargetMode="External"/><Relationship Id="rId4" Type="http://schemas.openxmlformats.org/officeDocument/2006/relationships/hyperlink" Target="https://ieeexplore.ieee.org/author/37087039340" TargetMode="External"/><Relationship Id="rId5" Type="http://schemas.openxmlformats.org/officeDocument/2006/relationships/hyperlink" Target="https://ieeexplore.ieee.org/author/3825562570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/>
        </p:nvSpPr>
        <p:spPr>
          <a:xfrm>
            <a:off x="1017300" y="570750"/>
            <a:ext cx="71094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666666"/>
                </a:solidFill>
                <a:latin typeface="Inter-Regular"/>
                <a:ea typeface="Inter-Regular"/>
                <a:cs typeface="Inter-Regular"/>
                <a:sym typeface="Inter-Regular"/>
              </a:rPr>
              <a:t>A Comparison of Machine Learning Methods Using a Two Player Board Game</a:t>
            </a:r>
            <a:endParaRPr sz="4900">
              <a:solidFill>
                <a:srgbClr val="666666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Inter-Regular"/>
                <a:ea typeface="Inter-Regular"/>
                <a:cs typeface="Inter-Regular"/>
                <a:sym typeface="Inter-Regular"/>
              </a:rPr>
              <a:t>Chaitanya Chaniyara</a:t>
            </a:r>
            <a:endParaRPr sz="2600">
              <a:solidFill>
                <a:srgbClr val="666666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Inter-Regular"/>
                <a:ea typeface="Inter-Regular"/>
                <a:cs typeface="Inter-Regular"/>
                <a:sym typeface="Inter-Regular"/>
              </a:rPr>
              <a:t>1911005</a:t>
            </a:r>
            <a:endParaRPr sz="4900">
              <a:solidFill>
                <a:srgbClr val="666666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549825" y="301525"/>
            <a:ext cx="838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the total gain Gt can be calculated as the sum of all future rewards with a reduction factor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75" y="978625"/>
            <a:ext cx="46101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49825" y="1645375"/>
            <a:ext cx="756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case a policy function isn’t possible due to the complexity of the game a  value function which shows the advantage of being in the current state is used to maximize the G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(total gain)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75" y="2827575"/>
            <a:ext cx="22098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567550" y="195100"/>
            <a:ext cx="808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Q Learning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85275" y="764488"/>
            <a:ext cx="8229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Q-learning is a model-free reinforcement learning algorithm to learn the value of an action in a particular state.If Q-learning has an infinite time for exploring the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it can easily obtain the optimal policy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512650"/>
            <a:ext cx="30765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567550" y="1835538"/>
            <a:ext cx="808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Q-value ( which numerically expresses how good it is to be in state s and play the action 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56225" y="2961950"/>
            <a:ext cx="7555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Using the Bellman equation, the current and future Q-value can be combined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-Regular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case more complex games are considered and the number of conditions make it impossible to place all variants in the memory a huge number of states are approximated by a finite number of states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0" r="0" t="27995"/>
          <a:stretch/>
        </p:blipFill>
        <p:spPr>
          <a:xfrm>
            <a:off x="1181100" y="3417200"/>
            <a:ext cx="4676775" cy="3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549825" y="195100"/>
            <a:ext cx="824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Policy Gradient Learning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62650" y="798125"/>
            <a:ext cx="8034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/>
              <a:t>Unlike Q learning which deals with learning the values of states and actions to derive good policy from them, the Policy Gradient (PG) method directly teaches the policy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parameters of the neural network are moved from θ, the gain function J can be represented according to the following formula: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25" y="2189300"/>
            <a:ext cx="21050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620775" y="159625"/>
            <a:ext cx="803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THE RESEARCH RESULTS(Q Learning)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25675" y="762650"/>
            <a:ext cx="8584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graph demonstrates the progress of an agent using Q-learning algorithm. Network evaluation has been performed by summing up the number of batches lost by a smart agent against a random agent.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00" y="1915500"/>
            <a:ext cx="5034699" cy="27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799750" y="1986450"/>
            <a:ext cx="321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Inter-Regular"/>
                <a:ea typeface="Inter-Regular"/>
                <a:cs typeface="Inter-Regular"/>
                <a:sym typeface="Inter-Regular"/>
              </a:rPr>
              <a:t>The value of the gamma parameter is 0.5.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Inter-Regular"/>
                <a:ea typeface="Inter-Regular"/>
                <a:cs typeface="Inter-Regular"/>
                <a:sym typeface="Inter-Regular"/>
              </a:rPr>
              <a:t>The best value of learning rate is approximately about 10^-5.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Inter-Regular"/>
                <a:ea typeface="Inter-Regular"/>
                <a:cs typeface="Inter-Regular"/>
                <a:sym typeface="Inter-Regular"/>
              </a:rPr>
              <a:t>The learning rate parameter is set to value 0,00002.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Inter-Regular"/>
                <a:ea typeface="Inter-Regular"/>
                <a:cs typeface="Inter-Regular"/>
                <a:sym typeface="Inter-Regular"/>
              </a:rPr>
              <a:t> The learning decay is set to value 10^-10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620775" y="159625"/>
            <a:ext cx="803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THE RESEARCH RESULTS(Policy Gradient Learning)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620775" y="886800"/>
            <a:ext cx="7803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graph demonstrates the progress of an agent using the policy gradient method. Network evaluation has been performed by summing up the number of batches lost by a smart agent against a random agent.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75" y="2099425"/>
            <a:ext cx="4185726" cy="23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5054825" y="1915500"/>
            <a:ext cx="39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054825" y="2099425"/>
            <a:ext cx="370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 The value of the gamma parameter is set to the  value of 0.5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The learning decay is set to value 8^-10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656250" y="266050"/>
            <a:ext cx="808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3975" y="1081900"/>
            <a:ext cx="8353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 agent that plays the Tic-Tac-Toe game, and the one that is able to play the game perfectly in a 10- minute training interval on an average GPU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representation of the environment, propagation of the rewind, and the use of batching process are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details that greatly accelerate the learning process.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Along with the adjustment of similar parameters, it has been shown that the Q-learning method is faster, because the prediction is rarely used due to the use of epsilon-greedy policies with a high randomness parameter, but it needs several episodes to achieve a good policy. The PG method is slower because it uses predictions during updating parameters, but requires fewer episodes to achieve satisfactory results.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Both the research and the realization of the proposed agent represent an excellent template that could be used in more complex games.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656250" y="266050"/>
            <a:ext cx="808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STRATEGY FOR IMPLEMENTATION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673975" y="1081900"/>
            <a:ext cx="8353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Create 2 agents for Tic Tac Toe :-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a)An agent based on deep Q-learning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b)An agent based on policy gradient method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 of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Libraries such as Numpy and Tensorflow for Implementation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922275" y="266050"/>
            <a:ext cx="757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nter-Regular"/>
                <a:ea typeface="Inter-Regular"/>
                <a:cs typeface="Inter-Regular"/>
                <a:sym typeface="Inter-Regular"/>
              </a:rPr>
              <a:t>REFERENCES</a:t>
            </a:r>
            <a:endParaRPr sz="2500"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585375" y="835450"/>
            <a:ext cx="8247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-Regular"/>
              <a:buChar char="●"/>
            </a:pPr>
            <a:r>
              <a:rPr b="1" lang="en" sz="1600">
                <a:solidFill>
                  <a:srgbClr val="333333"/>
                </a:solidFill>
              </a:rPr>
              <a:t>IEEE PAPER-</a:t>
            </a:r>
            <a:r>
              <a:rPr lang="en" sz="1600">
                <a:solidFill>
                  <a:srgbClr val="333333"/>
                </a:solidFill>
              </a:rPr>
              <a:t>A comparison of machine learning methods using a two player board game by 1.</a:t>
            </a:r>
            <a:r>
              <a:rPr lang="en" sz="1600">
                <a:solidFill>
                  <a:srgbClr val="33333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Drazen Draskovic</a:t>
            </a:r>
            <a:r>
              <a:rPr lang="en" sz="1600">
                <a:solidFill>
                  <a:srgbClr val="333333"/>
                </a:solidFill>
              </a:rPr>
              <a:t> 2.</a:t>
            </a:r>
            <a:r>
              <a:rPr lang="en" sz="1600">
                <a:solidFill>
                  <a:srgbClr val="33333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Milos Brzakovic</a:t>
            </a:r>
            <a:r>
              <a:rPr lang="en" sz="1600">
                <a:solidFill>
                  <a:srgbClr val="333333"/>
                </a:solidFill>
              </a:rPr>
              <a:t> 3.</a:t>
            </a:r>
            <a:r>
              <a:rPr lang="en" sz="1600">
                <a:solidFill>
                  <a:srgbClr val="33333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Bosko Nikolic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-Regular"/>
              <a:buChar char="●"/>
            </a:pPr>
            <a:r>
              <a:rPr lang="en" sz="1600">
                <a:solidFill>
                  <a:srgbClr val="333333"/>
                </a:solidFill>
              </a:rPr>
              <a:t> L. Xiaomin, P. Beling, R. Cogill, “Multiagent Inverse Reinforcement Learning for Two-Person Zero-Sum Game,” IEEE Transactions on Games, vol. 10, pp. 56-68, March 2018.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-Regular"/>
              <a:buChar char="●"/>
            </a:pPr>
            <a:r>
              <a:rPr lang="en" sz="1600">
                <a:solidFill>
                  <a:srgbClr val="333333"/>
                </a:solidFill>
              </a:rPr>
              <a:t> M. Xu, H. Shi, Y. Wang, “Play games using Reinforcement Learning and Artificial Neural Networks with Experience Replay”, 17th IEEE/ACIS International Conference on Computer and Information Science, Singapore, Singapore, June 2018. 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-Regular"/>
              <a:buChar char="●"/>
            </a:pPr>
            <a:r>
              <a:rPr lang="en" sz="1600">
                <a:solidFill>
                  <a:srgbClr val="333333"/>
                </a:solidFill>
              </a:rPr>
              <a:t> I. Kachalsky, I. Zakirzyanov, V. Ulyantsev, “Applying Reinforcement Learning and Supervised Learning Techniques to Play Hearthstone,” 16th IEEE International Conference on Machine Learning and </a:t>
            </a:r>
            <a:r>
              <a:rPr lang="en" sz="1600">
                <a:solidFill>
                  <a:srgbClr val="333333"/>
                </a:solidFill>
              </a:rPr>
              <a:t>Applications</a:t>
            </a:r>
            <a:r>
              <a:rPr lang="en" sz="1600">
                <a:solidFill>
                  <a:srgbClr val="333333"/>
                </a:solidFill>
              </a:rPr>
              <a:t>, Cancun, Mexico, December 2017. 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-Regular"/>
              <a:buChar char="●"/>
            </a:pPr>
            <a:r>
              <a:rPr lang="en" sz="1600">
                <a:solidFill>
                  <a:srgbClr val="333333"/>
                </a:solidFill>
              </a:rPr>
              <a:t>K. Shao, D. Zhao, N. Li, Y. Zhu, “Learning Battles in ViZDoom via Deep Reinforcement Learning,” IEEE Conference on Computational Intelligence and Games, Maastricht, Netherlands, August 2018. </a:t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567550" y="105000"/>
            <a:ext cx="82473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D. Silver, R. Sutton, M. Muller, “Reinforcement learning of local shape in the game of Go,” Proceeding of the 20th international joint conference on Artificial intelligence, pp. 1053-1058, Hyderabad, India, January 2007.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D. Silver, et al., “Mastering the game of Go with deep neural networks and tree search,” Nature, vol. 529, pp. 484-489, January 2016.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E. Beaudry, F. Bisson, S. Chamberland, F. Kabanza, “Using Markov decision theory to provide a fair challenge in a roll-and-move board game,” Proceedings of the 2010 IEEE Conference on Computational Intelligence and Games, Dublin, Ireland, August 2010.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E. Walraven, M. Spaan, B. Bakker, “Traffic flow optimization: A reinforcement learning approach,” Engineering Applications of Artificial Intelligence, Elsevier, vol. 52, pp. 203/212, June 2016.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D. Silver et al., “Deterministic Policy Gradient Algorithms,” Proceedings of the 31st International Conference on Machine Learning, vol.32, Beijing, China, June 2014.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Y. Osaki, K. Shibahara, Y. Tajima, Y. Kotani, “An Othello evaluation function based on Temporal Difference Learning using probability of winning,” IEEE Symposium On Computational Intelligence and Games 2008, Perth, WA, Australia, December 2008.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A. Fabbri, F. Armetta, E. Duchene, S. Hassas, “Knowledge Complement for Monte Carlo Tree Search: An Application to Combinatorial Games,” IEEE 26th International Conference on Tools with Artificial Intelligence, Limassol, Cyprus, November 2014.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K. Kao, I. Wu, S. Yen, Y. Shan, “Incentive Learning in Monte Carlo Tree Search,” IEEE Transactions on Computational Intelligence and AI in Games, vol. 5, no. 4, pp. 346-352, December 2013.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A. Jeerige, D. Bein, A. Verma, “Comparison of Deep Reinforcement Learning Approaches for Intelligent Game Playing,” IEEE 9th Annual Computing and Communication Workshop and Conference (CCWC), Las Vegas, USA, January 2019.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562500" y="1350925"/>
            <a:ext cx="8019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Board games are usually performed by game theory algorithms: minimax and minimax with alpha-beta pruning.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game of tic-tac-toe, based on machine learning algorithms, has been shown in the paper.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neural network has been developed and trained to play the game utilizing three implemented agents: an agent based on deep Q-learning, an agent based on policy gradient method and a random agent.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aim  is to compare the most important methods of reinforcement learning and their application to demonstrate that a deep neural network can learn in a few minutes the actions from the current state which will lead to the maximum possible result.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To come up with algorithms for higher complexity games, the paper intends to  start from simple principles and try out various techniques in simpler environments.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06450" y="247875"/>
            <a:ext cx="783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65875" y="260275"/>
            <a:ext cx="7585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55500" y="284125"/>
            <a:ext cx="783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Agent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32100" y="1003900"/>
            <a:ext cx="8019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nter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agent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is an abstraction of a part of the system that interacts with the environment and, based on the current state, selects an action that will potentially lead to the greatest reward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For example a human player in a chess game that makes moves to transition from one board state to another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Memory serves as the basis for the agent to remember states, actions or rewards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nter-Regular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There is often a reward decided based on the game,it seeks to implicitly define the agent's goal(what to do, not how to do something)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706450" y="247875"/>
            <a:ext cx="783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06450" y="1354600"/>
            <a:ext cx="7833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The environment is a logical part of a system that is in a state and, under the influence of the actions of the agents, switches to the next state and eventually returns a reward. The logic for giving a reward is different for every game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For example-In chess an action would be a valid move and the state can be described using the position of white and black pieces.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655500" y="1046775"/>
            <a:ext cx="7833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Markov decision process (MDP) provides a theoretical framework for modeling the decision-making process in situations where the future is partly random and partly under the control of an agent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 postulate of the MDP is “</a:t>
            </a:r>
            <a:r>
              <a:rPr i="1" lang="en" sz="19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future is independent of the past given the present”. </a:t>
            </a:r>
            <a:r>
              <a:rPr lang="en" sz="19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the present state the new state and reward depend only on the previous state and the actions taken, and not the entire process history(past)</a:t>
            </a:r>
            <a:endParaRPr sz="19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58850" y="400275"/>
            <a:ext cx="783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Markov Decision Process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1388125" y="433800"/>
            <a:ext cx="64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Policy and value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84225" y="1152650"/>
            <a:ext cx="857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Value  provides an assessment of the state ,how good an action is to take from a specified state.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Policy indicates which action should be taken in a certain state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For example: Players aim is to reach one of the 2 corners that are grey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00" y="1997175"/>
            <a:ext cx="3502325" cy="31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050" y="2207725"/>
            <a:ext cx="2808607" cy="28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655500" y="1046775"/>
            <a:ext cx="7833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Temporal Difference (TD) is a bootstrapping method where learning depends only on changes made in the current move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Monte Carlo's learning approach is dependent on experience gained throughout the game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following  figures show the difference: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58850" y="400275"/>
            <a:ext cx="783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Temporal Difference And Monte Carlo Process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50" y="2951200"/>
            <a:ext cx="3485100" cy="21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2475" y="2951200"/>
            <a:ext cx="3643159" cy="21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632100" y="247875"/>
            <a:ext cx="8105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X-O is a game where two players play alternately, on a 3x3-size board.Although there are 3^9 different states only 6046 different states are attainable and of use.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goal of the agent is to find the best way to approximate these states.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Algorithms used in the study are: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lphaL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Reinforcement learning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lphaL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Q-learning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lphaL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Policy gradient learning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08750" y="247875"/>
            <a:ext cx="712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Reinforcement Learning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81100" y="1026825"/>
            <a:ext cx="798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Reinforcement learning is a type of machine learning in which an agent as a neural network, tries to maximize profits while interacting with the environment,not knowing which of the actions taken was right in the given context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At each step at time t, the agent executes the action At, receive the observation O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and reward R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 If a sequence were made, the history of interaction would be obtained: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state is a function of history: ܵS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=f(H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). Since MDP is concerned we know that the current state depends only on the previous and not the entire history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On the basis of above 2 equations , the current reward can be defined as a mathematical expectation of the reward in step t + 1, observing the state s and pulling the action 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35421"/>
          <a:stretch/>
        </p:blipFill>
        <p:spPr>
          <a:xfrm>
            <a:off x="1008750" y="2393363"/>
            <a:ext cx="3924300" cy="3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21337" l="0" r="0" t="34293"/>
          <a:stretch/>
        </p:blipFill>
        <p:spPr>
          <a:xfrm>
            <a:off x="1008750" y="3402425"/>
            <a:ext cx="3429000" cy="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7900" y="4418625"/>
            <a:ext cx="2865181" cy="3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