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70" r:id="rId14"/>
    <p:sldId id="272" r:id="rId15"/>
    <p:sldId id="269" r:id="rId16"/>
    <p:sldId id="271"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F9E1F0-2535-469F-A64D-D5BBC222B778}" type="doc">
      <dgm:prSet loTypeId="urn:microsoft.com/office/officeart/2005/8/layout/hProcess9" loCatId="process" qsTypeId="urn:microsoft.com/office/officeart/2005/8/quickstyle/3d1" qsCatId="3D" csTypeId="urn:microsoft.com/office/officeart/2005/8/colors/colorful1" csCatId="colorful" phldr="1"/>
      <dgm:spPr/>
    </dgm:pt>
    <dgm:pt modelId="{A2615791-732C-4C21-A0D1-00A8B5800307}">
      <dgm:prSet phldrT="[Text]" custT="1"/>
      <dgm:spPr/>
      <dgm:t>
        <a:bodyPr/>
        <a:lstStyle/>
        <a:p>
          <a:r>
            <a:rPr lang="en-US" sz="1400" dirty="0" smtClean="0"/>
            <a:t>Detect Key points and extract descriptors (SURF/SIFT)</a:t>
          </a:r>
          <a:endParaRPr lang="en-US" sz="1400" dirty="0"/>
        </a:p>
      </dgm:t>
    </dgm:pt>
    <dgm:pt modelId="{F4CFDE9A-657F-48FE-BB9E-196CB26C1DD7}" type="parTrans" cxnId="{F506A213-8637-4A6F-BB60-2FE3D977E3F1}">
      <dgm:prSet/>
      <dgm:spPr/>
      <dgm:t>
        <a:bodyPr/>
        <a:lstStyle/>
        <a:p>
          <a:endParaRPr lang="en-US"/>
        </a:p>
      </dgm:t>
    </dgm:pt>
    <dgm:pt modelId="{DF9060CF-5568-4392-85FC-E4EC8B7133DB}" type="sibTrans" cxnId="{F506A213-8637-4A6F-BB60-2FE3D977E3F1}">
      <dgm:prSet/>
      <dgm:spPr/>
      <dgm:t>
        <a:bodyPr/>
        <a:lstStyle/>
        <a:p>
          <a:endParaRPr lang="en-US"/>
        </a:p>
      </dgm:t>
    </dgm:pt>
    <dgm:pt modelId="{E6500207-F024-47FB-9B97-9016EF40C582}">
      <dgm:prSet phldrT="[Text]" custT="1"/>
      <dgm:spPr/>
      <dgm:t>
        <a:bodyPr/>
        <a:lstStyle/>
        <a:p>
          <a:r>
            <a:rPr lang="en-US" sz="1400" dirty="0" smtClean="0"/>
            <a:t>Compare and Match Descriptors (Flann/Brute Force)</a:t>
          </a:r>
          <a:endParaRPr lang="en-US" sz="1400" dirty="0"/>
        </a:p>
      </dgm:t>
    </dgm:pt>
    <dgm:pt modelId="{51F6DC95-382B-4556-BFDA-BEA877F45E5B}" type="parTrans" cxnId="{1A01203B-4542-4D30-89DE-1D7198D130B3}">
      <dgm:prSet/>
      <dgm:spPr/>
      <dgm:t>
        <a:bodyPr/>
        <a:lstStyle/>
        <a:p>
          <a:endParaRPr lang="en-US"/>
        </a:p>
      </dgm:t>
    </dgm:pt>
    <dgm:pt modelId="{9720D517-D60B-4819-A3DD-924C8A7B9009}" type="sibTrans" cxnId="{1A01203B-4542-4D30-89DE-1D7198D130B3}">
      <dgm:prSet/>
      <dgm:spPr/>
      <dgm:t>
        <a:bodyPr/>
        <a:lstStyle/>
        <a:p>
          <a:endParaRPr lang="en-US"/>
        </a:p>
      </dgm:t>
    </dgm:pt>
    <dgm:pt modelId="{E41D98B5-A6FD-4BCD-8889-9BADA7104E20}">
      <dgm:prSet phldrT="[Text]" custT="1"/>
      <dgm:spPr/>
      <dgm:t>
        <a:bodyPr/>
        <a:lstStyle/>
        <a:p>
          <a:r>
            <a:rPr lang="en-US" sz="1400" b="0" i="0" dirty="0" err="1" smtClean="0"/>
            <a:t>findFundamentalMat</a:t>
          </a:r>
          <a:r>
            <a:rPr lang="en-US" sz="1400" b="0" i="0" dirty="0" smtClean="0"/>
            <a:t>()</a:t>
          </a:r>
          <a:endParaRPr lang="en-US" sz="1400" dirty="0"/>
        </a:p>
      </dgm:t>
    </dgm:pt>
    <dgm:pt modelId="{792D0A48-976B-4668-A397-9F913B705B84}" type="parTrans" cxnId="{3E6097EB-1E6D-4299-8096-FA616FA8E83B}">
      <dgm:prSet/>
      <dgm:spPr/>
      <dgm:t>
        <a:bodyPr/>
        <a:lstStyle/>
        <a:p>
          <a:endParaRPr lang="en-US"/>
        </a:p>
      </dgm:t>
    </dgm:pt>
    <dgm:pt modelId="{A69130EC-E30E-49E6-913E-8833E0710BD5}" type="sibTrans" cxnId="{3E6097EB-1E6D-4299-8096-FA616FA8E83B}">
      <dgm:prSet/>
      <dgm:spPr/>
      <dgm:t>
        <a:bodyPr/>
        <a:lstStyle/>
        <a:p>
          <a:endParaRPr lang="en-US"/>
        </a:p>
      </dgm:t>
    </dgm:pt>
    <dgm:pt modelId="{74833557-0A14-49AF-8056-92E6E216657D}">
      <dgm:prSet phldrT="[Text]" custT="1"/>
      <dgm:spPr/>
      <dgm:t>
        <a:bodyPr/>
        <a:lstStyle/>
        <a:p>
          <a:r>
            <a:rPr lang="en-US" sz="1400" b="0" i="0" dirty="0" err="1" smtClean="0"/>
            <a:t>stereoRectifyUncalibrated</a:t>
          </a:r>
          <a:r>
            <a:rPr lang="en-US" sz="1400" b="0" i="0" dirty="0" smtClean="0"/>
            <a:t>()</a:t>
          </a:r>
          <a:endParaRPr lang="en-US" sz="1400" dirty="0"/>
        </a:p>
      </dgm:t>
    </dgm:pt>
    <dgm:pt modelId="{E6A526D4-56D6-4EEF-AB98-B38349A20293}" type="parTrans" cxnId="{DF0C0E07-D78A-4603-8AE0-29CB574BE060}">
      <dgm:prSet/>
      <dgm:spPr/>
      <dgm:t>
        <a:bodyPr/>
        <a:lstStyle/>
        <a:p>
          <a:endParaRPr lang="en-US"/>
        </a:p>
      </dgm:t>
    </dgm:pt>
    <dgm:pt modelId="{D98F1F02-26C1-4861-AEAC-0B00F47BAA4B}" type="sibTrans" cxnId="{DF0C0E07-D78A-4603-8AE0-29CB574BE060}">
      <dgm:prSet/>
      <dgm:spPr/>
      <dgm:t>
        <a:bodyPr/>
        <a:lstStyle/>
        <a:p>
          <a:endParaRPr lang="en-US"/>
        </a:p>
      </dgm:t>
    </dgm:pt>
    <dgm:pt modelId="{04DA9F46-2D33-4076-9CC9-616AF297D132}">
      <dgm:prSet phldrT="[Text]" custT="1"/>
      <dgm:spPr/>
      <dgm:t>
        <a:bodyPr/>
        <a:lstStyle/>
        <a:p>
          <a:r>
            <a:rPr lang="en-US" sz="1600" b="0" i="0" dirty="0" smtClean="0"/>
            <a:t>reprojectImageTo3D()</a:t>
          </a:r>
          <a:endParaRPr lang="en-US" sz="1600" dirty="0"/>
        </a:p>
      </dgm:t>
    </dgm:pt>
    <dgm:pt modelId="{066DD8F3-D14D-4E8F-ADA2-C736CADB216D}" type="parTrans" cxnId="{D2653AA6-D637-412E-9433-93060F26DA9E}">
      <dgm:prSet/>
      <dgm:spPr/>
      <dgm:t>
        <a:bodyPr/>
        <a:lstStyle/>
        <a:p>
          <a:endParaRPr lang="en-US"/>
        </a:p>
      </dgm:t>
    </dgm:pt>
    <dgm:pt modelId="{F0F82A05-AC45-4057-A0AB-F8D24A535DC5}" type="sibTrans" cxnId="{D2653AA6-D637-412E-9433-93060F26DA9E}">
      <dgm:prSet/>
      <dgm:spPr/>
      <dgm:t>
        <a:bodyPr/>
        <a:lstStyle/>
        <a:p>
          <a:endParaRPr lang="en-US"/>
        </a:p>
      </dgm:t>
    </dgm:pt>
    <dgm:pt modelId="{DF062477-D1EB-4BA4-A19B-2F7B8C6F1EC1}" type="pres">
      <dgm:prSet presAssocID="{44F9E1F0-2535-469F-A64D-D5BBC222B778}" presName="CompostProcess" presStyleCnt="0">
        <dgm:presLayoutVars>
          <dgm:dir/>
          <dgm:resizeHandles val="exact"/>
        </dgm:presLayoutVars>
      </dgm:prSet>
      <dgm:spPr/>
    </dgm:pt>
    <dgm:pt modelId="{E335E8E4-6811-47E1-AE6F-18661FF6837F}" type="pres">
      <dgm:prSet presAssocID="{44F9E1F0-2535-469F-A64D-D5BBC222B778}" presName="arrow" presStyleLbl="bgShp" presStyleIdx="0" presStyleCnt="1" custLinFactNeighborX="-12030"/>
      <dgm:spPr/>
    </dgm:pt>
    <dgm:pt modelId="{15C33B26-7FE1-434C-9BBA-4846E8A655B2}" type="pres">
      <dgm:prSet presAssocID="{44F9E1F0-2535-469F-A64D-D5BBC222B778}" presName="linearProcess" presStyleCnt="0"/>
      <dgm:spPr/>
    </dgm:pt>
    <dgm:pt modelId="{D9D5F4C1-9164-4FEA-80FF-2C45065580B3}" type="pres">
      <dgm:prSet presAssocID="{A2615791-732C-4C21-A0D1-00A8B5800307}" presName="textNode" presStyleLbl="node1" presStyleIdx="0" presStyleCnt="5">
        <dgm:presLayoutVars>
          <dgm:bulletEnabled val="1"/>
        </dgm:presLayoutVars>
      </dgm:prSet>
      <dgm:spPr/>
      <dgm:t>
        <a:bodyPr/>
        <a:lstStyle/>
        <a:p>
          <a:endParaRPr lang="en-US"/>
        </a:p>
      </dgm:t>
    </dgm:pt>
    <dgm:pt modelId="{5845DEE9-C4D3-4183-952E-842FC656498A}" type="pres">
      <dgm:prSet presAssocID="{DF9060CF-5568-4392-85FC-E4EC8B7133DB}" presName="sibTrans" presStyleCnt="0"/>
      <dgm:spPr/>
    </dgm:pt>
    <dgm:pt modelId="{0FEC9748-520E-4CF2-9BE6-0100914DA66F}" type="pres">
      <dgm:prSet presAssocID="{E6500207-F024-47FB-9B97-9016EF40C582}" presName="textNode" presStyleLbl="node1" presStyleIdx="1" presStyleCnt="5" custScaleX="86177">
        <dgm:presLayoutVars>
          <dgm:bulletEnabled val="1"/>
        </dgm:presLayoutVars>
      </dgm:prSet>
      <dgm:spPr/>
      <dgm:t>
        <a:bodyPr/>
        <a:lstStyle/>
        <a:p>
          <a:endParaRPr lang="en-US"/>
        </a:p>
      </dgm:t>
    </dgm:pt>
    <dgm:pt modelId="{5CA6D366-AC78-4BB9-92A0-FD874A06E51A}" type="pres">
      <dgm:prSet presAssocID="{9720D517-D60B-4819-A3DD-924C8A7B9009}" presName="sibTrans" presStyleCnt="0"/>
      <dgm:spPr/>
    </dgm:pt>
    <dgm:pt modelId="{7E12FE79-073D-4F31-A21B-A0F1397937A7}" type="pres">
      <dgm:prSet presAssocID="{E41D98B5-A6FD-4BCD-8889-9BADA7104E20}" presName="textNode" presStyleLbl="node1" presStyleIdx="2" presStyleCnt="5">
        <dgm:presLayoutVars>
          <dgm:bulletEnabled val="1"/>
        </dgm:presLayoutVars>
      </dgm:prSet>
      <dgm:spPr/>
      <dgm:t>
        <a:bodyPr/>
        <a:lstStyle/>
        <a:p>
          <a:endParaRPr lang="en-US"/>
        </a:p>
      </dgm:t>
    </dgm:pt>
    <dgm:pt modelId="{AA58144F-C5C8-48EE-BE32-31B1DA35E819}" type="pres">
      <dgm:prSet presAssocID="{A69130EC-E30E-49E6-913E-8833E0710BD5}" presName="sibTrans" presStyleCnt="0"/>
      <dgm:spPr/>
    </dgm:pt>
    <dgm:pt modelId="{D824F3F0-6AC2-4D2B-BDAE-02360D2B82EA}" type="pres">
      <dgm:prSet presAssocID="{74833557-0A14-49AF-8056-92E6E216657D}" presName="textNode" presStyleLbl="node1" presStyleIdx="3" presStyleCnt="5" custScaleX="115440">
        <dgm:presLayoutVars>
          <dgm:bulletEnabled val="1"/>
        </dgm:presLayoutVars>
      </dgm:prSet>
      <dgm:spPr/>
      <dgm:t>
        <a:bodyPr/>
        <a:lstStyle/>
        <a:p>
          <a:endParaRPr lang="en-US"/>
        </a:p>
      </dgm:t>
    </dgm:pt>
    <dgm:pt modelId="{874286BE-BC06-4FAA-988A-E05D2B2D1594}" type="pres">
      <dgm:prSet presAssocID="{D98F1F02-26C1-4861-AEAC-0B00F47BAA4B}" presName="sibTrans" presStyleCnt="0"/>
      <dgm:spPr/>
    </dgm:pt>
    <dgm:pt modelId="{0C5817B6-1F7B-4E3B-8E04-F19DFF9911F6}" type="pres">
      <dgm:prSet presAssocID="{04DA9F46-2D33-4076-9CC9-616AF297D132}" presName="textNode" presStyleLbl="node1" presStyleIdx="4" presStyleCnt="5" custScaleX="116052">
        <dgm:presLayoutVars>
          <dgm:bulletEnabled val="1"/>
        </dgm:presLayoutVars>
      </dgm:prSet>
      <dgm:spPr/>
      <dgm:t>
        <a:bodyPr/>
        <a:lstStyle/>
        <a:p>
          <a:endParaRPr lang="en-US"/>
        </a:p>
      </dgm:t>
    </dgm:pt>
  </dgm:ptLst>
  <dgm:cxnLst>
    <dgm:cxn modelId="{B7815CBE-1EB8-4555-B230-381E6406E2EE}" type="presOf" srcId="{44F9E1F0-2535-469F-A64D-D5BBC222B778}" destId="{DF062477-D1EB-4BA4-A19B-2F7B8C6F1EC1}" srcOrd="0" destOrd="0" presId="urn:microsoft.com/office/officeart/2005/8/layout/hProcess9"/>
    <dgm:cxn modelId="{1A01203B-4542-4D30-89DE-1D7198D130B3}" srcId="{44F9E1F0-2535-469F-A64D-D5BBC222B778}" destId="{E6500207-F024-47FB-9B97-9016EF40C582}" srcOrd="1" destOrd="0" parTransId="{51F6DC95-382B-4556-BFDA-BEA877F45E5B}" sibTransId="{9720D517-D60B-4819-A3DD-924C8A7B9009}"/>
    <dgm:cxn modelId="{DF0C0E07-D78A-4603-8AE0-29CB574BE060}" srcId="{44F9E1F0-2535-469F-A64D-D5BBC222B778}" destId="{74833557-0A14-49AF-8056-92E6E216657D}" srcOrd="3" destOrd="0" parTransId="{E6A526D4-56D6-4EEF-AB98-B38349A20293}" sibTransId="{D98F1F02-26C1-4861-AEAC-0B00F47BAA4B}"/>
    <dgm:cxn modelId="{4CE582E0-A838-4AA0-8895-2AF0D0ABFC5F}" type="presOf" srcId="{74833557-0A14-49AF-8056-92E6E216657D}" destId="{D824F3F0-6AC2-4D2B-BDAE-02360D2B82EA}" srcOrd="0" destOrd="0" presId="urn:microsoft.com/office/officeart/2005/8/layout/hProcess9"/>
    <dgm:cxn modelId="{D2653AA6-D637-412E-9433-93060F26DA9E}" srcId="{44F9E1F0-2535-469F-A64D-D5BBC222B778}" destId="{04DA9F46-2D33-4076-9CC9-616AF297D132}" srcOrd="4" destOrd="0" parTransId="{066DD8F3-D14D-4E8F-ADA2-C736CADB216D}" sibTransId="{F0F82A05-AC45-4057-A0AB-F8D24A535DC5}"/>
    <dgm:cxn modelId="{DFD3ACED-CD35-443C-A247-441F9E2ABC2D}" type="presOf" srcId="{04DA9F46-2D33-4076-9CC9-616AF297D132}" destId="{0C5817B6-1F7B-4E3B-8E04-F19DFF9911F6}" srcOrd="0" destOrd="0" presId="urn:microsoft.com/office/officeart/2005/8/layout/hProcess9"/>
    <dgm:cxn modelId="{3E6097EB-1E6D-4299-8096-FA616FA8E83B}" srcId="{44F9E1F0-2535-469F-A64D-D5BBC222B778}" destId="{E41D98B5-A6FD-4BCD-8889-9BADA7104E20}" srcOrd="2" destOrd="0" parTransId="{792D0A48-976B-4668-A397-9F913B705B84}" sibTransId="{A69130EC-E30E-49E6-913E-8833E0710BD5}"/>
    <dgm:cxn modelId="{6FE95018-5B39-4A70-BD54-E957CA19A52A}" type="presOf" srcId="{E41D98B5-A6FD-4BCD-8889-9BADA7104E20}" destId="{7E12FE79-073D-4F31-A21B-A0F1397937A7}" srcOrd="0" destOrd="0" presId="urn:microsoft.com/office/officeart/2005/8/layout/hProcess9"/>
    <dgm:cxn modelId="{4B6F07D0-095E-4C22-BF1A-852D5F960804}" type="presOf" srcId="{E6500207-F024-47FB-9B97-9016EF40C582}" destId="{0FEC9748-520E-4CF2-9BE6-0100914DA66F}" srcOrd="0" destOrd="0" presId="urn:microsoft.com/office/officeart/2005/8/layout/hProcess9"/>
    <dgm:cxn modelId="{F506A213-8637-4A6F-BB60-2FE3D977E3F1}" srcId="{44F9E1F0-2535-469F-A64D-D5BBC222B778}" destId="{A2615791-732C-4C21-A0D1-00A8B5800307}" srcOrd="0" destOrd="0" parTransId="{F4CFDE9A-657F-48FE-BB9E-196CB26C1DD7}" sibTransId="{DF9060CF-5568-4392-85FC-E4EC8B7133DB}"/>
    <dgm:cxn modelId="{7AE1B42F-F8E8-419B-A02D-B475904BB2A4}" type="presOf" srcId="{A2615791-732C-4C21-A0D1-00A8B5800307}" destId="{D9D5F4C1-9164-4FEA-80FF-2C45065580B3}" srcOrd="0" destOrd="0" presId="urn:microsoft.com/office/officeart/2005/8/layout/hProcess9"/>
    <dgm:cxn modelId="{93441500-0452-404F-8576-9E9341441A41}" type="presParOf" srcId="{DF062477-D1EB-4BA4-A19B-2F7B8C6F1EC1}" destId="{E335E8E4-6811-47E1-AE6F-18661FF6837F}" srcOrd="0" destOrd="0" presId="urn:microsoft.com/office/officeart/2005/8/layout/hProcess9"/>
    <dgm:cxn modelId="{486E47EE-B1F7-48C4-8E70-13D7EB72673E}" type="presParOf" srcId="{DF062477-D1EB-4BA4-A19B-2F7B8C6F1EC1}" destId="{15C33B26-7FE1-434C-9BBA-4846E8A655B2}" srcOrd="1" destOrd="0" presId="urn:microsoft.com/office/officeart/2005/8/layout/hProcess9"/>
    <dgm:cxn modelId="{B8CA2ED1-DEC0-4544-9EDA-BE119B5F33D8}" type="presParOf" srcId="{15C33B26-7FE1-434C-9BBA-4846E8A655B2}" destId="{D9D5F4C1-9164-4FEA-80FF-2C45065580B3}" srcOrd="0" destOrd="0" presId="urn:microsoft.com/office/officeart/2005/8/layout/hProcess9"/>
    <dgm:cxn modelId="{7A170213-04CF-46E9-91D5-CFD7E215A6C1}" type="presParOf" srcId="{15C33B26-7FE1-434C-9BBA-4846E8A655B2}" destId="{5845DEE9-C4D3-4183-952E-842FC656498A}" srcOrd="1" destOrd="0" presId="urn:microsoft.com/office/officeart/2005/8/layout/hProcess9"/>
    <dgm:cxn modelId="{D93D1DB7-FB89-4A9D-83EB-40B138955344}" type="presParOf" srcId="{15C33B26-7FE1-434C-9BBA-4846E8A655B2}" destId="{0FEC9748-520E-4CF2-9BE6-0100914DA66F}" srcOrd="2" destOrd="0" presId="urn:microsoft.com/office/officeart/2005/8/layout/hProcess9"/>
    <dgm:cxn modelId="{B8C13BAF-54FE-4614-A4D9-2CCAE81F9270}" type="presParOf" srcId="{15C33B26-7FE1-434C-9BBA-4846E8A655B2}" destId="{5CA6D366-AC78-4BB9-92A0-FD874A06E51A}" srcOrd="3" destOrd="0" presId="urn:microsoft.com/office/officeart/2005/8/layout/hProcess9"/>
    <dgm:cxn modelId="{369FCA00-FAD9-431D-A3E0-DDBEAC571D38}" type="presParOf" srcId="{15C33B26-7FE1-434C-9BBA-4846E8A655B2}" destId="{7E12FE79-073D-4F31-A21B-A0F1397937A7}" srcOrd="4" destOrd="0" presId="urn:microsoft.com/office/officeart/2005/8/layout/hProcess9"/>
    <dgm:cxn modelId="{5D7C137E-8E84-431C-8B52-44F482C3A13D}" type="presParOf" srcId="{15C33B26-7FE1-434C-9BBA-4846E8A655B2}" destId="{AA58144F-C5C8-48EE-BE32-31B1DA35E819}" srcOrd="5" destOrd="0" presId="urn:microsoft.com/office/officeart/2005/8/layout/hProcess9"/>
    <dgm:cxn modelId="{89F1659E-7641-47B0-B423-2F6B8C27D0E1}" type="presParOf" srcId="{15C33B26-7FE1-434C-9BBA-4846E8A655B2}" destId="{D824F3F0-6AC2-4D2B-BDAE-02360D2B82EA}" srcOrd="6" destOrd="0" presId="urn:microsoft.com/office/officeart/2005/8/layout/hProcess9"/>
    <dgm:cxn modelId="{71EBCD59-D521-4F1C-B4F8-9D1CC2C0549C}" type="presParOf" srcId="{15C33B26-7FE1-434C-9BBA-4846E8A655B2}" destId="{874286BE-BC06-4FAA-988A-E05D2B2D1594}" srcOrd="7" destOrd="0" presId="urn:microsoft.com/office/officeart/2005/8/layout/hProcess9"/>
    <dgm:cxn modelId="{58EE1DFD-2569-474A-98AF-5384E917B1AE}" type="presParOf" srcId="{15C33B26-7FE1-434C-9BBA-4846E8A655B2}" destId="{0C5817B6-1F7B-4E3B-8E04-F19DFF9911F6}"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5E8E4-6811-47E1-AE6F-18661FF6837F}">
      <dsp:nvSpPr>
        <dsp:cNvPr id="0" name=""/>
        <dsp:cNvSpPr/>
      </dsp:nvSpPr>
      <dsp:spPr>
        <a:xfrm>
          <a:off x="0" y="0"/>
          <a:ext cx="10047195" cy="3466903"/>
        </a:xfrm>
        <a:prstGeom prst="rightArrow">
          <a:avLst/>
        </a:prstGeom>
        <a:gradFill rotWithShape="0">
          <a:gsLst>
            <a:gs pos="0">
              <a:schemeClr val="accent2">
                <a:tint val="40000"/>
                <a:hueOff val="0"/>
                <a:satOff val="0"/>
                <a:lumOff val="0"/>
                <a:alphaOff val="0"/>
                <a:shade val="85000"/>
                <a:satMod val="130000"/>
              </a:schemeClr>
            </a:gs>
            <a:gs pos="34000">
              <a:schemeClr val="accent2">
                <a:tint val="40000"/>
                <a:hueOff val="0"/>
                <a:satOff val="0"/>
                <a:lumOff val="0"/>
                <a:alphaOff val="0"/>
                <a:shade val="87000"/>
                <a:satMod val="125000"/>
              </a:schemeClr>
            </a:gs>
            <a:gs pos="70000">
              <a:schemeClr val="accent2">
                <a:tint val="40000"/>
                <a:hueOff val="0"/>
                <a:satOff val="0"/>
                <a:lumOff val="0"/>
                <a:alphaOff val="0"/>
                <a:tint val="100000"/>
                <a:shade val="90000"/>
                <a:satMod val="130000"/>
              </a:schemeClr>
            </a:gs>
            <a:gs pos="100000">
              <a:schemeClr val="accent2">
                <a:tint val="40000"/>
                <a:hueOff val="0"/>
                <a:satOff val="0"/>
                <a:lumOff val="0"/>
                <a:alphaOff val="0"/>
                <a:tint val="100000"/>
                <a:shade val="100000"/>
                <a:satMod val="110000"/>
              </a:schemeClr>
            </a:gs>
          </a:gsLst>
          <a:path path="circle">
            <a:fillToRect l="100000" t="100000" r="100000" b="10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D9D5F4C1-9164-4FEA-80FF-2C45065580B3}">
      <dsp:nvSpPr>
        <dsp:cNvPr id="0" name=""/>
        <dsp:cNvSpPr/>
      </dsp:nvSpPr>
      <dsp:spPr>
        <a:xfrm>
          <a:off x="139893" y="1040070"/>
          <a:ext cx="1974968" cy="1386761"/>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Detect Key points and extract descriptors (SURF/SIFT)</a:t>
          </a:r>
          <a:endParaRPr lang="en-US" sz="1400" kern="1200" dirty="0"/>
        </a:p>
      </dsp:txBody>
      <dsp:txXfrm>
        <a:off x="207589" y="1107766"/>
        <a:ext cx="1839576" cy="1251369"/>
      </dsp:txXfrm>
    </dsp:sp>
    <dsp:sp modelId="{0FEC9748-520E-4CF2-9BE6-0100914DA66F}">
      <dsp:nvSpPr>
        <dsp:cNvPr id="0" name=""/>
        <dsp:cNvSpPr/>
      </dsp:nvSpPr>
      <dsp:spPr>
        <a:xfrm>
          <a:off x="2444022" y="1040070"/>
          <a:ext cx="1701968" cy="1386761"/>
        </a:xfrm>
        <a:prstGeom prst="round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Compare and Match Descriptors (Flann/Brute Force)</a:t>
          </a:r>
          <a:endParaRPr lang="en-US" sz="1400" kern="1200" dirty="0"/>
        </a:p>
      </dsp:txBody>
      <dsp:txXfrm>
        <a:off x="2511718" y="1107766"/>
        <a:ext cx="1566576" cy="1251369"/>
      </dsp:txXfrm>
    </dsp:sp>
    <dsp:sp modelId="{7E12FE79-073D-4F31-A21B-A0F1397937A7}">
      <dsp:nvSpPr>
        <dsp:cNvPr id="0" name=""/>
        <dsp:cNvSpPr/>
      </dsp:nvSpPr>
      <dsp:spPr>
        <a:xfrm>
          <a:off x="4475152" y="1040070"/>
          <a:ext cx="1974968" cy="1386761"/>
        </a:xfrm>
        <a:prstGeom prst="round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i="0" kern="1200" dirty="0" err="1" smtClean="0"/>
            <a:t>findFundamentalMat</a:t>
          </a:r>
          <a:r>
            <a:rPr lang="en-US" sz="1400" b="0" i="0" kern="1200" dirty="0" smtClean="0"/>
            <a:t>()</a:t>
          </a:r>
          <a:endParaRPr lang="en-US" sz="1400" kern="1200" dirty="0"/>
        </a:p>
      </dsp:txBody>
      <dsp:txXfrm>
        <a:off x="4542848" y="1107766"/>
        <a:ext cx="1839576" cy="1251369"/>
      </dsp:txXfrm>
    </dsp:sp>
    <dsp:sp modelId="{D824F3F0-6AC2-4D2B-BDAE-02360D2B82EA}">
      <dsp:nvSpPr>
        <dsp:cNvPr id="0" name=""/>
        <dsp:cNvSpPr/>
      </dsp:nvSpPr>
      <dsp:spPr>
        <a:xfrm>
          <a:off x="6779282" y="1040070"/>
          <a:ext cx="2279903" cy="1386761"/>
        </a:xfrm>
        <a:prstGeom prst="roundRect">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i="0" kern="1200" dirty="0" err="1" smtClean="0"/>
            <a:t>stereoRectifyUncalibrated</a:t>
          </a:r>
          <a:r>
            <a:rPr lang="en-US" sz="1400" b="0" i="0" kern="1200" dirty="0" smtClean="0"/>
            <a:t>()</a:t>
          </a:r>
          <a:endParaRPr lang="en-US" sz="1400" kern="1200" dirty="0"/>
        </a:p>
      </dsp:txBody>
      <dsp:txXfrm>
        <a:off x="6846978" y="1107766"/>
        <a:ext cx="2144511" cy="1251369"/>
      </dsp:txXfrm>
    </dsp:sp>
    <dsp:sp modelId="{0C5817B6-1F7B-4E3B-8E04-F19DFF9911F6}">
      <dsp:nvSpPr>
        <dsp:cNvPr id="0" name=""/>
        <dsp:cNvSpPr/>
      </dsp:nvSpPr>
      <dsp:spPr>
        <a:xfrm>
          <a:off x="9388346" y="1040070"/>
          <a:ext cx="2291990" cy="1386761"/>
        </a:xfrm>
        <a:prstGeom prst="roundRect">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smtClean="0"/>
            <a:t>reprojectImageTo3D()</a:t>
          </a:r>
          <a:endParaRPr lang="en-US" sz="1600" kern="1200" dirty="0"/>
        </a:p>
      </dsp:txBody>
      <dsp:txXfrm>
        <a:off x="9456042" y="1107766"/>
        <a:ext cx="2156598" cy="125136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1/23/2016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1/23/2016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1/23/2016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openmvg.readthedocs.org/en/latest/software/SfM/SfM/" TargetMode="External"/><Relationship Id="rId3" Type="http://schemas.openxmlformats.org/officeDocument/2006/relationships/hyperlink" Target="http://grail.cs.washington.edu/projects/mvscpc/" TargetMode="External"/><Relationship Id="rId7" Type="http://schemas.openxmlformats.org/officeDocument/2006/relationships/hyperlink" Target="http://docs.opencv.org/2.4/modules/calib3d/doc/camera_calibration_and_3d_reconstruction.html" TargetMode="External"/><Relationship Id="rId2" Type="http://schemas.openxmlformats.org/officeDocument/2006/relationships/hyperlink" Target="http://www.theia-sfm.org/sfm.html" TargetMode="External"/><Relationship Id="rId1" Type="http://schemas.openxmlformats.org/officeDocument/2006/relationships/slideLayout" Target="../slideLayouts/slideLayout2.xml"/><Relationship Id="rId6" Type="http://schemas.openxmlformats.org/officeDocument/2006/relationships/hyperlink" Target="http://docs.opencv.org/3.0-beta/doc/py_tutorials/py_calib3d/py_epipolar_geometry/py_epipolar_geometry.html" TargetMode="External"/><Relationship Id="rId5" Type="http://schemas.openxmlformats.org/officeDocument/2006/relationships/hyperlink" Target="http://phototour.cs.washington.edu/" TargetMode="External"/><Relationship Id="rId4" Type="http://schemas.openxmlformats.org/officeDocument/2006/relationships/hyperlink" Target="http://www.cs.cornell.edu/~snavely/bundler/"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homepages.inf.ed.ac.uk/rbf/CVonline/LOCAL_COPIES/FUSIELLO3/node4.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emf"/><Relationship Id="rId7" Type="http://schemas.openxmlformats.org/officeDocument/2006/relationships/diagramColors" Target="../diagrams/colors1.xml"/><Relationship Id="rId2" Type="http://schemas.openxmlformats.org/officeDocument/2006/relationships/image" Target="../media/image6.emf"/><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3D Reconstruction of Notre Dame Cathedral</a:t>
            </a:r>
            <a:endParaRPr lang="en-US" dirty="0"/>
          </a:p>
        </p:txBody>
      </p:sp>
      <p:sp>
        <p:nvSpPr>
          <p:cNvPr id="3" name="Subtitle 2"/>
          <p:cNvSpPr>
            <a:spLocks noGrp="1"/>
          </p:cNvSpPr>
          <p:nvPr>
            <p:ph type="subTitle" idx="1"/>
          </p:nvPr>
        </p:nvSpPr>
        <p:spPr/>
        <p:txBody>
          <a:bodyPr/>
          <a:lstStyle/>
          <a:p>
            <a:r>
              <a:rPr lang="en-US" dirty="0" smtClean="0"/>
              <a:t>By Karan Ahuja</a:t>
            </a:r>
          </a:p>
          <a:p>
            <a:r>
              <a:rPr lang="en-US" dirty="0" smtClean="0"/>
              <a:t>Under the guidance of dr. Mathieu </a:t>
            </a:r>
            <a:r>
              <a:rPr lang="en-US" dirty="0" err="1" smtClean="0"/>
              <a:t>aubry</a:t>
            </a:r>
            <a:endParaRPr lang="en-US" dirty="0"/>
          </a:p>
        </p:txBody>
      </p:sp>
    </p:spTree>
    <p:extLst>
      <p:ext uri="{BB962C8B-B14F-4D97-AF65-F5344CB8AC3E}">
        <p14:creationId xmlns:p14="http://schemas.microsoft.com/office/powerpoint/2010/main" val="3195032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2</a:t>
            </a:r>
            <a:endParaRPr lang="en-US" dirty="0"/>
          </a:p>
        </p:txBody>
      </p:sp>
      <p:sp>
        <p:nvSpPr>
          <p:cNvPr id="3" name="Content Placeholder 2"/>
          <p:cNvSpPr>
            <a:spLocks noGrp="1"/>
          </p:cNvSpPr>
          <p:nvPr>
            <p:ph idx="1"/>
          </p:nvPr>
        </p:nvSpPr>
        <p:spPr>
          <a:xfrm>
            <a:off x="1097279" y="1845733"/>
            <a:ext cx="10983103" cy="4336125"/>
          </a:xfrm>
        </p:spPr>
        <p:txBody>
          <a:bodyPr>
            <a:normAutofit/>
          </a:bodyPr>
          <a:lstStyle/>
          <a:p>
            <a:pPr lvl="1">
              <a:buFont typeface="Wingdings" panose="05000000000000000000" pitchFamily="2" charset="2"/>
              <a:buChar char="§"/>
            </a:pPr>
            <a:r>
              <a:rPr lang="en-US" sz="1900" dirty="0" err="1" smtClean="0"/>
              <a:t>VisualSFM</a:t>
            </a:r>
            <a:r>
              <a:rPr lang="en-US" sz="1900" dirty="0" smtClean="0"/>
              <a:t> lets you add the key points you want to match for achieving Sparse Reconstruction. Let’s try to a simple Flann or Brute Force Matcher on the images. You have to input the 0-based feature indices for customized matching. The inlier condition of greater than 10 is used.</a:t>
            </a:r>
          </a:p>
          <a:p>
            <a:pPr lvl="1"/>
            <a:r>
              <a:rPr lang="en-US" sz="2000" dirty="0" smtClean="0"/>
              <a:t>4 </a:t>
            </a:r>
            <a:r>
              <a:rPr lang="en-US" sz="2000" dirty="0"/>
              <a:t>cameras used for reconstruction</a:t>
            </a:r>
          </a:p>
          <a:p>
            <a:pPr lvl="1"/>
            <a:r>
              <a:rPr lang="en-US" sz="2000" dirty="0"/>
              <a:t>Total </a:t>
            </a:r>
            <a:r>
              <a:rPr lang="en-US" sz="2000" dirty="0" smtClean="0"/>
              <a:t>1358 </a:t>
            </a:r>
            <a:r>
              <a:rPr lang="en-US" sz="2000" dirty="0"/>
              <a:t>3D vertices generated after Dense </a:t>
            </a:r>
            <a:r>
              <a:rPr lang="en-US" sz="2000" dirty="0" smtClean="0"/>
              <a:t>Reconstruction</a:t>
            </a:r>
          </a:p>
          <a:p>
            <a:pPr marL="201168" lvl="1" indent="0">
              <a:buNone/>
            </a:pPr>
            <a:r>
              <a:rPr lang="en-US" sz="2000" dirty="0" smtClean="0"/>
              <a:t>Therefore, there is not much difference and the multithreaded feature matching</a:t>
            </a:r>
          </a:p>
          <a:p>
            <a:pPr marL="201168" lvl="1" indent="0">
              <a:buNone/>
            </a:pPr>
            <a:r>
              <a:rPr lang="en-US" sz="2000" dirty="0"/>
              <a:t>o</a:t>
            </a:r>
            <a:r>
              <a:rPr lang="en-US" sz="2000" dirty="0" smtClean="0"/>
              <a:t>f </a:t>
            </a:r>
            <a:r>
              <a:rPr lang="en-US" sz="2000" dirty="0" err="1" smtClean="0"/>
              <a:t>VisualSFM</a:t>
            </a:r>
            <a:r>
              <a:rPr lang="en-US" sz="2000" dirty="0" smtClean="0"/>
              <a:t> proves to be better and faster.  </a:t>
            </a:r>
          </a:p>
          <a:p>
            <a:pPr marL="201168" lvl="1" indent="0">
              <a:buNone/>
            </a:pPr>
            <a:endParaRPr lang="en-US" sz="1900" dirty="0" smtClean="0"/>
          </a:p>
          <a:p>
            <a:pPr marL="201168" lvl="1" indent="0">
              <a:buNone/>
            </a:pPr>
            <a:endParaRPr lang="en-US" sz="1600" dirty="0"/>
          </a:p>
          <a:p>
            <a:pPr marL="201168" lvl="1" indent="0">
              <a:buNone/>
            </a:pPr>
            <a:endParaRPr lang="en-US" sz="1600" dirty="0"/>
          </a:p>
          <a:p>
            <a:pPr marL="201168" lvl="1" indent="0">
              <a:buNone/>
            </a:pPr>
            <a:endParaRPr lang="en-US" sz="1600" dirty="0" smtClean="0"/>
          </a:p>
          <a:p>
            <a:pPr marL="201168" lvl="1" indent="0">
              <a:buNone/>
            </a:pPr>
            <a:endParaRPr lang="en-US" sz="1600" dirty="0"/>
          </a:p>
          <a:p>
            <a:endParaRPr lang="en-US" dirty="0"/>
          </a:p>
        </p:txBody>
      </p:sp>
      <p:pic>
        <p:nvPicPr>
          <p:cNvPr id="4" name="Picture 3"/>
          <p:cNvPicPr>
            <a:picLocks noChangeAspect="1"/>
          </p:cNvPicPr>
          <p:nvPr/>
        </p:nvPicPr>
        <p:blipFill>
          <a:blip r:embed="rId2"/>
          <a:stretch>
            <a:fillRect/>
          </a:stretch>
        </p:blipFill>
        <p:spPr>
          <a:xfrm>
            <a:off x="9741373" y="2738954"/>
            <a:ext cx="1167033" cy="1152625"/>
          </a:xfrm>
          <a:prstGeom prst="rect">
            <a:avLst/>
          </a:prstGeom>
        </p:spPr>
      </p:pic>
    </p:spTree>
    <p:extLst>
      <p:ext uri="{BB962C8B-B14F-4D97-AF65-F5344CB8AC3E}">
        <p14:creationId xmlns:p14="http://schemas.microsoft.com/office/powerpoint/2010/main" val="3690644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2 - Continued</a:t>
            </a:r>
            <a:endParaRPr lang="en-US" dirty="0"/>
          </a:p>
        </p:txBody>
      </p:sp>
      <p:sp>
        <p:nvSpPr>
          <p:cNvPr id="3" name="Content Placeholder 2"/>
          <p:cNvSpPr>
            <a:spLocks noGrp="1"/>
          </p:cNvSpPr>
          <p:nvPr>
            <p:ph idx="1"/>
          </p:nvPr>
        </p:nvSpPr>
        <p:spPr>
          <a:xfrm>
            <a:off x="1097279" y="1845733"/>
            <a:ext cx="10983103" cy="4336125"/>
          </a:xfrm>
        </p:spPr>
        <p:txBody>
          <a:bodyPr>
            <a:normAutofit/>
          </a:bodyPr>
          <a:lstStyle/>
          <a:p>
            <a:pPr lvl="1">
              <a:buFont typeface="Wingdings" panose="05000000000000000000" pitchFamily="2" charset="2"/>
              <a:buChar char="§"/>
            </a:pPr>
            <a:r>
              <a:rPr lang="en-US" sz="2000" dirty="0"/>
              <a:t>Now to increase the data size I use Laplacian Pyramid to upscale the image and then I flip it to obtain it’s mirror image. This is a common technique (mirroring of image) used to train Active Appearance Models with more sets</a:t>
            </a:r>
            <a:r>
              <a:rPr lang="en-US" sz="2000" dirty="0" smtClean="0"/>
              <a:t>.</a:t>
            </a:r>
          </a:p>
          <a:p>
            <a:pPr lvl="1"/>
            <a:r>
              <a:rPr lang="en-US" sz="2000" dirty="0" smtClean="0"/>
              <a:t>29 </a:t>
            </a:r>
            <a:r>
              <a:rPr lang="en-US" sz="2000" dirty="0"/>
              <a:t>pairs have two-view models</a:t>
            </a:r>
          </a:p>
          <a:p>
            <a:pPr lvl="1"/>
            <a:r>
              <a:rPr lang="en-US" sz="2000" dirty="0" smtClean="0"/>
              <a:t>44 </a:t>
            </a:r>
            <a:r>
              <a:rPr lang="en-US" sz="2000" dirty="0"/>
              <a:t>pairs have fundamental matrices</a:t>
            </a:r>
          </a:p>
          <a:p>
            <a:pPr lvl="1"/>
            <a:r>
              <a:rPr lang="en-US" sz="2000" dirty="0" smtClean="0"/>
              <a:t>3 </a:t>
            </a:r>
            <a:r>
              <a:rPr lang="en-US" sz="2000" dirty="0"/>
              <a:t>cameras used for reconstruction</a:t>
            </a:r>
          </a:p>
          <a:p>
            <a:pPr lvl="1"/>
            <a:r>
              <a:rPr lang="en-US" sz="2000" dirty="0"/>
              <a:t>Total </a:t>
            </a:r>
            <a:r>
              <a:rPr lang="en-US" sz="2000" dirty="0" smtClean="0"/>
              <a:t>5332 </a:t>
            </a:r>
            <a:r>
              <a:rPr lang="en-US" sz="2000" dirty="0"/>
              <a:t>3D vertices generated after Dense </a:t>
            </a:r>
            <a:r>
              <a:rPr lang="en-US" sz="2000" dirty="0" smtClean="0"/>
              <a:t>Reconstruction</a:t>
            </a:r>
          </a:p>
          <a:p>
            <a:pPr lvl="8"/>
            <a:r>
              <a:rPr lang="en-US" sz="1600" dirty="0" smtClean="0"/>
              <a:t>   </a:t>
            </a:r>
            <a:r>
              <a:rPr lang="en-US" sz="2000" dirty="0" smtClean="0"/>
              <a:t>- </a:t>
            </a:r>
            <a:r>
              <a:rPr lang="en-US" sz="2000" b="1" dirty="0" smtClean="0"/>
              <a:t>4 times increase</a:t>
            </a:r>
            <a:r>
              <a:rPr lang="en-US" sz="1600" b="1" dirty="0" smtClean="0"/>
              <a:t> compared to attempt 1 </a:t>
            </a:r>
            <a:endParaRPr lang="en-US" sz="1600" b="1" dirty="0"/>
          </a:p>
          <a:p>
            <a:pPr marL="201168" lvl="1" indent="0">
              <a:buNone/>
            </a:pPr>
            <a:endParaRPr lang="en-US" sz="2000" dirty="0" smtClean="0"/>
          </a:p>
          <a:p>
            <a:pPr marL="201168" lvl="1" indent="0">
              <a:buNone/>
            </a:pPr>
            <a:endParaRPr lang="en-US" sz="2000" dirty="0"/>
          </a:p>
          <a:p>
            <a:pPr marL="201168" lvl="1" indent="0">
              <a:buNone/>
            </a:pPr>
            <a:endParaRPr lang="en-US" sz="1900" dirty="0" smtClean="0"/>
          </a:p>
          <a:p>
            <a:pPr marL="201168" lvl="1" indent="0">
              <a:buNone/>
            </a:pPr>
            <a:endParaRPr lang="en-US" sz="1600" dirty="0"/>
          </a:p>
          <a:p>
            <a:pPr marL="201168" lvl="1" indent="0">
              <a:buNone/>
            </a:pPr>
            <a:endParaRPr lang="en-US" sz="1600" dirty="0"/>
          </a:p>
          <a:p>
            <a:pPr marL="201168" lvl="1" indent="0">
              <a:buNone/>
            </a:pPr>
            <a:endParaRPr lang="en-US" sz="1600" dirty="0" smtClean="0"/>
          </a:p>
          <a:p>
            <a:pPr marL="201168" lvl="1" indent="0">
              <a:buNone/>
            </a:pPr>
            <a:endParaRPr lang="en-US" sz="1600" dirty="0"/>
          </a:p>
          <a:p>
            <a:endParaRPr lang="en-US" dirty="0"/>
          </a:p>
        </p:txBody>
      </p:sp>
      <p:pic>
        <p:nvPicPr>
          <p:cNvPr id="5" name="Picture 4"/>
          <p:cNvPicPr>
            <a:picLocks noChangeAspect="1"/>
          </p:cNvPicPr>
          <p:nvPr/>
        </p:nvPicPr>
        <p:blipFill>
          <a:blip r:embed="rId2"/>
          <a:stretch>
            <a:fillRect/>
          </a:stretch>
        </p:blipFill>
        <p:spPr>
          <a:xfrm>
            <a:off x="9018863" y="2527814"/>
            <a:ext cx="2628571" cy="3219048"/>
          </a:xfrm>
          <a:prstGeom prst="rect">
            <a:avLst/>
          </a:prstGeom>
        </p:spPr>
      </p:pic>
      <p:pic>
        <p:nvPicPr>
          <p:cNvPr id="6" name="Picture 5"/>
          <p:cNvPicPr>
            <a:picLocks noChangeAspect="1"/>
          </p:cNvPicPr>
          <p:nvPr/>
        </p:nvPicPr>
        <p:blipFill>
          <a:blip r:embed="rId3"/>
          <a:stretch>
            <a:fillRect/>
          </a:stretch>
        </p:blipFill>
        <p:spPr>
          <a:xfrm>
            <a:off x="6963433" y="2749562"/>
            <a:ext cx="866667" cy="895238"/>
          </a:xfrm>
          <a:prstGeom prst="rect">
            <a:avLst/>
          </a:prstGeom>
        </p:spPr>
      </p:pic>
      <p:pic>
        <p:nvPicPr>
          <p:cNvPr id="7" name="Picture 6"/>
          <p:cNvPicPr>
            <a:picLocks noChangeAspect="1"/>
          </p:cNvPicPr>
          <p:nvPr/>
        </p:nvPicPr>
        <p:blipFill>
          <a:blip r:embed="rId4"/>
          <a:stretch>
            <a:fillRect/>
          </a:stretch>
        </p:blipFill>
        <p:spPr>
          <a:xfrm>
            <a:off x="1510982" y="4299899"/>
            <a:ext cx="1257143" cy="1580952"/>
          </a:xfrm>
          <a:prstGeom prst="rect">
            <a:avLst/>
          </a:prstGeom>
        </p:spPr>
      </p:pic>
      <p:sp>
        <p:nvSpPr>
          <p:cNvPr id="8" name="Rectangle 7"/>
          <p:cNvSpPr/>
          <p:nvPr/>
        </p:nvSpPr>
        <p:spPr>
          <a:xfrm>
            <a:off x="3786389" y="4559121"/>
            <a:ext cx="2936383"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u="sng" dirty="0" smtClean="0"/>
              <a:t>Input:</a:t>
            </a:r>
          </a:p>
          <a:p>
            <a:pPr algn="ctr"/>
            <a:r>
              <a:rPr lang="en-US" dirty="0" err="1" smtClean="0"/>
              <a:t>Orig_Img</a:t>
            </a:r>
            <a:endParaRPr lang="en-US" dirty="0" smtClean="0"/>
          </a:p>
          <a:p>
            <a:pPr algn="ctr"/>
            <a:r>
              <a:rPr lang="en-US" dirty="0" smtClean="0"/>
              <a:t>Flip(</a:t>
            </a:r>
            <a:r>
              <a:rPr lang="en-US" dirty="0" err="1" smtClean="0"/>
              <a:t>LaplacianUp</a:t>
            </a:r>
            <a:r>
              <a:rPr lang="en-US" dirty="0" smtClean="0"/>
              <a:t>(</a:t>
            </a:r>
            <a:r>
              <a:rPr lang="en-US" dirty="0" err="1" smtClean="0"/>
              <a:t>Orig_Img</a:t>
            </a:r>
            <a:r>
              <a:rPr lang="en-US" dirty="0" smtClean="0"/>
              <a:t>))</a:t>
            </a:r>
          </a:p>
          <a:p>
            <a:pPr algn="ctr"/>
            <a:endParaRPr lang="en-US" dirty="0"/>
          </a:p>
        </p:txBody>
      </p:sp>
    </p:spTree>
    <p:extLst>
      <p:ext uri="{BB962C8B-B14F-4D97-AF65-F5344CB8AC3E}">
        <p14:creationId xmlns:p14="http://schemas.microsoft.com/office/powerpoint/2010/main" val="751553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60152" y="261631"/>
            <a:ext cx="10983103" cy="5907349"/>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sz="2000" dirty="0" smtClean="0"/>
              <a:t>97 pairs have two-view models</a:t>
            </a:r>
          </a:p>
          <a:p>
            <a:pPr lvl="1"/>
            <a:r>
              <a:rPr lang="en-US" sz="2000" dirty="0" smtClean="0"/>
              <a:t>174 pairs have fundamental matrices</a:t>
            </a:r>
          </a:p>
          <a:p>
            <a:pPr lvl="1"/>
            <a:r>
              <a:rPr lang="en-US" sz="2000" dirty="0" smtClean="0"/>
              <a:t>14 cameras used for reconstruction</a:t>
            </a:r>
          </a:p>
          <a:p>
            <a:pPr lvl="1"/>
            <a:r>
              <a:rPr lang="en-US" sz="2000" dirty="0" smtClean="0"/>
              <a:t>Total 6924 3D vertices generated after Dense Reconstruction</a:t>
            </a:r>
          </a:p>
          <a:p>
            <a:pPr lvl="1"/>
            <a:r>
              <a:rPr lang="en-US" sz="2000" dirty="0" smtClean="0"/>
              <a:t>It’s evident that due to high scaling image quality decreases (blurred).</a:t>
            </a:r>
          </a:p>
          <a:p>
            <a:pPr marL="201168" lvl="1" indent="0">
              <a:buNone/>
            </a:pPr>
            <a:endParaRPr lang="en-US" sz="2000" dirty="0"/>
          </a:p>
          <a:p>
            <a:pPr lvl="1">
              <a:buFont typeface="Wingdings" panose="05000000000000000000" pitchFamily="2" charset="2"/>
              <a:buChar char="§"/>
            </a:pPr>
            <a:r>
              <a:rPr lang="en-US" sz="2000" dirty="0" smtClean="0"/>
              <a:t>To further increase the robustness of the 3D reconstruction a Histogram</a:t>
            </a:r>
          </a:p>
          <a:p>
            <a:pPr marL="201168" lvl="1" indent="0">
              <a:buNone/>
            </a:pPr>
            <a:r>
              <a:rPr lang="en-US" sz="2000" dirty="0"/>
              <a:t> </a:t>
            </a:r>
            <a:r>
              <a:rPr lang="en-US" sz="2000" dirty="0" smtClean="0"/>
              <a:t>   of Gradients based detector should be employed to detect Notre </a:t>
            </a:r>
          </a:p>
          <a:p>
            <a:pPr marL="201168" lvl="1" indent="0">
              <a:buNone/>
            </a:pPr>
            <a:r>
              <a:rPr lang="en-US" sz="2000" dirty="0" smtClean="0"/>
              <a:t>    Dame Cathedral. [Future Work]</a:t>
            </a:r>
          </a:p>
          <a:p>
            <a:pPr marL="201168" lvl="1" indent="0">
              <a:buNone/>
            </a:pPr>
            <a:endParaRPr lang="en-US" sz="2000" dirty="0"/>
          </a:p>
          <a:p>
            <a:pPr marL="201168" lvl="1" indent="0">
              <a:buNone/>
            </a:pPr>
            <a:r>
              <a:rPr lang="en-US" sz="2000" dirty="0" smtClean="0"/>
              <a:t>This is because many features are not matched due to:</a:t>
            </a:r>
          </a:p>
          <a:p>
            <a:pPr marL="658368" lvl="1" indent="-457200">
              <a:buFont typeface="+mj-lt"/>
              <a:buAutoNum type="alphaLcParenR"/>
            </a:pPr>
            <a:r>
              <a:rPr lang="en-US" sz="2000" dirty="0" smtClean="0"/>
              <a:t>Change in scale and orientation</a:t>
            </a:r>
          </a:p>
          <a:p>
            <a:pPr marL="658368" lvl="1" indent="-457200">
              <a:buFont typeface="+mj-lt"/>
              <a:buAutoNum type="alphaLcParenR"/>
            </a:pPr>
            <a:r>
              <a:rPr lang="en-US" sz="2000" dirty="0" smtClean="0"/>
              <a:t>Change of illumination (night/day)</a:t>
            </a:r>
          </a:p>
          <a:p>
            <a:pPr marL="658368" lvl="1" indent="-457200">
              <a:buFont typeface="+mj-lt"/>
              <a:buAutoNum type="alphaLcParenR"/>
            </a:pPr>
            <a:r>
              <a:rPr lang="en-US" sz="2000" dirty="0" smtClean="0"/>
              <a:t>Detection of common non-essential repetitive patterns such as lamps and benches.</a:t>
            </a:r>
          </a:p>
          <a:p>
            <a:pPr marL="658368" lvl="1" indent="-457200">
              <a:buFont typeface="+mj-lt"/>
              <a:buAutoNum type="alphaLcParenR"/>
            </a:pPr>
            <a:r>
              <a:rPr lang="en-US" sz="2000" dirty="0" smtClean="0"/>
              <a:t>Various occlusions such as trees, people, etc.…. .</a:t>
            </a:r>
          </a:p>
          <a:p>
            <a:pPr marL="201168" lvl="1" indent="0">
              <a:buNone/>
            </a:pPr>
            <a:r>
              <a:rPr lang="en-US" sz="2000" dirty="0" smtClean="0"/>
              <a:t>Using a detector may be able to take care of (a), (b) and (c).</a:t>
            </a:r>
          </a:p>
          <a:p>
            <a:pPr marL="658368" lvl="1" indent="-457200">
              <a:buFont typeface="+mj-lt"/>
              <a:buAutoNum type="alphaLcParenR"/>
            </a:pPr>
            <a:endParaRPr lang="en-US" sz="2000" dirty="0" smtClean="0"/>
          </a:p>
          <a:p>
            <a:pPr marL="658368" lvl="1" indent="-457200">
              <a:buFont typeface="+mj-lt"/>
              <a:buAutoNum type="alphaLcParenR"/>
            </a:pPr>
            <a:endParaRPr lang="en-US" sz="2000" dirty="0" smtClean="0"/>
          </a:p>
          <a:p>
            <a:pPr marL="658368" lvl="1" indent="-457200">
              <a:buFont typeface="+mj-lt"/>
              <a:buAutoNum type="alphaLcParenR"/>
            </a:pPr>
            <a:endParaRPr lang="en-US" sz="2000" dirty="0" smtClean="0"/>
          </a:p>
          <a:p>
            <a:pPr lvl="8"/>
            <a:endParaRPr lang="en-US" sz="2000" dirty="0" smtClean="0"/>
          </a:p>
          <a:p>
            <a:pPr marL="201168" lvl="1" indent="0">
              <a:buFont typeface="Calibri" pitchFamily="34" charset="0"/>
              <a:buNone/>
            </a:pPr>
            <a:endParaRPr lang="en-US" sz="2000" dirty="0" smtClean="0"/>
          </a:p>
          <a:p>
            <a:pPr marL="201168" lvl="1" indent="0">
              <a:buFont typeface="Calibri" pitchFamily="34" charset="0"/>
              <a:buNone/>
            </a:pPr>
            <a:endParaRPr lang="en-US" sz="1900" dirty="0" smtClean="0"/>
          </a:p>
          <a:p>
            <a:pPr marL="201168" lvl="1" indent="0">
              <a:buFont typeface="Calibri" pitchFamily="34" charset="0"/>
              <a:buNone/>
            </a:pPr>
            <a:endParaRPr lang="en-US" sz="1600" dirty="0" smtClean="0"/>
          </a:p>
          <a:p>
            <a:pPr marL="201168" lvl="1" indent="0">
              <a:buFont typeface="Calibri" pitchFamily="34" charset="0"/>
              <a:buNone/>
            </a:pPr>
            <a:endParaRPr lang="en-US" sz="1600" dirty="0" smtClean="0"/>
          </a:p>
          <a:p>
            <a:pPr marL="201168" lvl="1" indent="0">
              <a:buFont typeface="Calibri" pitchFamily="34" charset="0"/>
              <a:buNone/>
            </a:pPr>
            <a:endParaRPr lang="en-US" sz="1600" dirty="0" smtClean="0"/>
          </a:p>
          <a:p>
            <a:pPr marL="201168" lvl="1" indent="0">
              <a:buFont typeface="Calibri" pitchFamily="34" charset="0"/>
              <a:buNone/>
            </a:pPr>
            <a:endParaRPr lang="en-US" sz="1600" dirty="0" smtClean="0"/>
          </a:p>
          <a:p>
            <a:endParaRPr lang="en-US" dirty="0"/>
          </a:p>
        </p:txBody>
      </p:sp>
      <p:pic>
        <p:nvPicPr>
          <p:cNvPr id="3" name="Picture 2"/>
          <p:cNvPicPr>
            <a:picLocks noChangeAspect="1"/>
          </p:cNvPicPr>
          <p:nvPr/>
        </p:nvPicPr>
        <p:blipFill>
          <a:blip r:embed="rId2"/>
          <a:stretch>
            <a:fillRect/>
          </a:stretch>
        </p:blipFill>
        <p:spPr>
          <a:xfrm>
            <a:off x="8767344" y="124220"/>
            <a:ext cx="2153940" cy="2305473"/>
          </a:xfrm>
          <a:prstGeom prst="rect">
            <a:avLst/>
          </a:prstGeom>
        </p:spPr>
      </p:pic>
      <p:sp>
        <p:nvSpPr>
          <p:cNvPr id="4" name="Rectangle 3"/>
          <p:cNvSpPr/>
          <p:nvPr/>
        </p:nvSpPr>
        <p:spPr>
          <a:xfrm>
            <a:off x="8306872" y="2567104"/>
            <a:ext cx="2936383" cy="11527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u="sng" dirty="0" smtClean="0"/>
          </a:p>
          <a:p>
            <a:pPr algn="ctr"/>
            <a:r>
              <a:rPr lang="en-US" u="sng" dirty="0" smtClean="0"/>
              <a:t>Input:</a:t>
            </a:r>
          </a:p>
          <a:p>
            <a:pPr algn="ctr"/>
            <a:r>
              <a:rPr lang="en-US" dirty="0" err="1" smtClean="0"/>
              <a:t>Orig_Img</a:t>
            </a:r>
            <a:endParaRPr lang="en-US" dirty="0" smtClean="0"/>
          </a:p>
          <a:p>
            <a:pPr algn="ctr"/>
            <a:r>
              <a:rPr lang="en-US" dirty="0" err="1"/>
              <a:t>LaplacianUp</a:t>
            </a:r>
            <a:r>
              <a:rPr lang="en-US" dirty="0"/>
              <a:t>(</a:t>
            </a:r>
            <a:r>
              <a:rPr lang="en-US" dirty="0" err="1"/>
              <a:t>Orig_Img</a:t>
            </a:r>
            <a:r>
              <a:rPr lang="en-US" dirty="0"/>
              <a:t>))</a:t>
            </a:r>
            <a:endParaRPr lang="en-US" dirty="0" smtClean="0"/>
          </a:p>
          <a:p>
            <a:pPr algn="ctr"/>
            <a:r>
              <a:rPr lang="en-US" dirty="0" smtClean="0"/>
              <a:t>Flip(</a:t>
            </a:r>
            <a:r>
              <a:rPr lang="en-US" dirty="0" err="1" smtClean="0"/>
              <a:t>LaplacianUp</a:t>
            </a:r>
            <a:r>
              <a:rPr lang="en-US" dirty="0" smtClean="0"/>
              <a:t>(</a:t>
            </a:r>
            <a:r>
              <a:rPr lang="en-US" dirty="0" err="1" smtClean="0"/>
              <a:t>Orig_Img</a:t>
            </a:r>
            <a:r>
              <a:rPr lang="en-US" dirty="0" smtClean="0"/>
              <a:t>))</a:t>
            </a:r>
          </a:p>
          <a:p>
            <a:pPr algn="ctr"/>
            <a:endParaRPr lang="en-US" dirty="0"/>
          </a:p>
        </p:txBody>
      </p:sp>
    </p:spTree>
    <p:extLst>
      <p:ext uri="{BB962C8B-B14F-4D97-AF65-F5344CB8AC3E}">
        <p14:creationId xmlns:p14="http://schemas.microsoft.com/office/powerpoint/2010/main" val="254939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a:t>
            </a:r>
            <a:r>
              <a:rPr lang="en-US" dirty="0"/>
              <a:t>3</a:t>
            </a:r>
            <a:r>
              <a:rPr lang="en-US" dirty="0" smtClean="0"/>
              <a:t> – Taking All Photos </a:t>
            </a:r>
            <a:endParaRPr lang="en-US" dirty="0"/>
          </a:p>
        </p:txBody>
      </p:sp>
      <p:sp>
        <p:nvSpPr>
          <p:cNvPr id="3" name="Content Placeholder 2"/>
          <p:cNvSpPr>
            <a:spLocks noGrp="1"/>
          </p:cNvSpPr>
          <p:nvPr>
            <p:ph idx="1"/>
          </p:nvPr>
        </p:nvSpPr>
        <p:spPr>
          <a:xfrm>
            <a:off x="1097280" y="1845733"/>
            <a:ext cx="10058400" cy="4336125"/>
          </a:xfrm>
        </p:spPr>
        <p:txBody>
          <a:bodyPr>
            <a:normAutofit/>
          </a:bodyPr>
          <a:lstStyle/>
          <a:p>
            <a:pPr marL="201168" lvl="1" indent="0">
              <a:buNone/>
            </a:pPr>
            <a:r>
              <a:rPr lang="en-US" dirty="0" smtClean="0"/>
              <a:t>Load the images in gray scale format and perform histogram equalization on the historical images set, to enhance the contrast. Now using Visual SFM for 3D reconstruction using old settings: </a:t>
            </a:r>
          </a:p>
          <a:p>
            <a:pPr lvl="1"/>
            <a:r>
              <a:rPr lang="en-US" dirty="0" smtClean="0"/>
              <a:t>10 </a:t>
            </a:r>
            <a:r>
              <a:rPr lang="en-US" dirty="0"/>
              <a:t>pairs have two-view </a:t>
            </a:r>
            <a:r>
              <a:rPr lang="en-US" dirty="0" smtClean="0"/>
              <a:t>models </a:t>
            </a:r>
            <a:endParaRPr lang="en-US" dirty="0"/>
          </a:p>
          <a:p>
            <a:pPr lvl="1"/>
            <a:r>
              <a:rPr lang="en-US" dirty="0" smtClean="0"/>
              <a:t>10 </a:t>
            </a:r>
            <a:r>
              <a:rPr lang="en-US" dirty="0"/>
              <a:t>pairs have fundamental matrices</a:t>
            </a:r>
          </a:p>
          <a:p>
            <a:pPr lvl="1"/>
            <a:r>
              <a:rPr lang="en-US" dirty="0"/>
              <a:t>4</a:t>
            </a:r>
            <a:r>
              <a:rPr lang="en-US" dirty="0" smtClean="0"/>
              <a:t> </a:t>
            </a:r>
            <a:r>
              <a:rPr lang="en-US" dirty="0"/>
              <a:t>cameras used for reconstruction</a:t>
            </a:r>
          </a:p>
          <a:p>
            <a:pPr lvl="1"/>
            <a:r>
              <a:rPr lang="en-US" dirty="0"/>
              <a:t>Total </a:t>
            </a:r>
            <a:r>
              <a:rPr lang="en-US" dirty="0" smtClean="0"/>
              <a:t>1325 </a:t>
            </a:r>
            <a:r>
              <a:rPr lang="en-US" dirty="0"/>
              <a:t>3D vertices generated after Dense Reconstruction</a:t>
            </a:r>
          </a:p>
          <a:p>
            <a:pPr marL="201168" lvl="1" indent="0">
              <a:buNone/>
            </a:pPr>
            <a:endParaRPr lang="en-US" sz="1600" dirty="0"/>
          </a:p>
          <a:p>
            <a:pPr marL="201168" lvl="1" indent="0">
              <a:buNone/>
            </a:pPr>
            <a:endParaRPr lang="en-US" sz="1600" dirty="0" smtClean="0"/>
          </a:p>
          <a:p>
            <a:pPr marL="201168" lvl="1" indent="0">
              <a:buNone/>
            </a:pPr>
            <a:endParaRPr lang="en-US" sz="1600" dirty="0"/>
          </a:p>
          <a:p>
            <a:endParaRPr lang="en-US" dirty="0"/>
          </a:p>
        </p:txBody>
      </p:sp>
      <p:sp>
        <p:nvSpPr>
          <p:cNvPr id="7" name="Rectangle 6"/>
          <p:cNvSpPr/>
          <p:nvPr/>
        </p:nvSpPr>
        <p:spPr>
          <a:xfrm>
            <a:off x="8693239" y="2398476"/>
            <a:ext cx="2034862" cy="12385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Without histogram equalization only 1050 points are generated</a:t>
            </a:r>
            <a:endParaRPr lang="en-US" dirty="0"/>
          </a:p>
        </p:txBody>
      </p:sp>
      <p:pic>
        <p:nvPicPr>
          <p:cNvPr id="4" name="Picture 3"/>
          <p:cNvPicPr>
            <a:picLocks noChangeAspect="1"/>
          </p:cNvPicPr>
          <p:nvPr/>
        </p:nvPicPr>
        <p:blipFill>
          <a:blip r:embed="rId2"/>
          <a:stretch>
            <a:fillRect/>
          </a:stretch>
        </p:blipFill>
        <p:spPr>
          <a:xfrm>
            <a:off x="7286270" y="2488628"/>
            <a:ext cx="1138446" cy="1053062"/>
          </a:xfrm>
          <a:prstGeom prst="rect">
            <a:avLst/>
          </a:prstGeom>
        </p:spPr>
      </p:pic>
      <p:sp>
        <p:nvSpPr>
          <p:cNvPr id="6" name="Rectangle 5"/>
          <p:cNvSpPr/>
          <p:nvPr/>
        </p:nvSpPr>
        <p:spPr>
          <a:xfrm>
            <a:off x="1210615" y="4359498"/>
            <a:ext cx="2936383"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u="sng" dirty="0" smtClean="0"/>
              <a:t>Input:</a:t>
            </a:r>
          </a:p>
          <a:p>
            <a:pPr algn="ctr"/>
            <a:r>
              <a:rPr lang="en-US" dirty="0" err="1" smtClean="0"/>
              <a:t>Orig_Img</a:t>
            </a:r>
            <a:endParaRPr lang="en-US" dirty="0" smtClean="0"/>
          </a:p>
          <a:p>
            <a:pPr algn="ctr"/>
            <a:r>
              <a:rPr lang="en-US" dirty="0" smtClean="0"/>
              <a:t>Flip(</a:t>
            </a:r>
            <a:r>
              <a:rPr lang="en-US" dirty="0" err="1" smtClean="0"/>
              <a:t>LaplacianUp</a:t>
            </a:r>
            <a:r>
              <a:rPr lang="en-US" dirty="0" smtClean="0"/>
              <a:t>(</a:t>
            </a:r>
            <a:r>
              <a:rPr lang="en-US" dirty="0" err="1" smtClean="0"/>
              <a:t>Orig_Img</a:t>
            </a:r>
            <a:r>
              <a:rPr lang="en-US" dirty="0" smtClean="0"/>
              <a:t>))</a:t>
            </a:r>
          </a:p>
          <a:p>
            <a:pPr algn="ctr"/>
            <a:endParaRPr lang="en-US" dirty="0"/>
          </a:p>
        </p:txBody>
      </p:sp>
      <p:sp>
        <p:nvSpPr>
          <p:cNvPr id="5" name="Rectangle 4"/>
          <p:cNvSpPr/>
          <p:nvPr/>
        </p:nvSpPr>
        <p:spPr>
          <a:xfrm>
            <a:off x="4662152" y="3876542"/>
            <a:ext cx="4597758" cy="2009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1"/>
            <a:r>
              <a:rPr lang="en-US" u="sng" dirty="0" smtClean="0"/>
              <a:t>Output:</a:t>
            </a:r>
          </a:p>
          <a:p>
            <a:pPr lvl="1"/>
            <a:r>
              <a:rPr lang="en-US" dirty="0" smtClean="0"/>
              <a:t>35 </a:t>
            </a:r>
            <a:r>
              <a:rPr lang="en-US" dirty="0"/>
              <a:t>pairs have two-view models </a:t>
            </a:r>
          </a:p>
          <a:p>
            <a:pPr lvl="1"/>
            <a:r>
              <a:rPr lang="en-US" dirty="0" smtClean="0"/>
              <a:t>47 </a:t>
            </a:r>
            <a:r>
              <a:rPr lang="en-US" dirty="0"/>
              <a:t>pairs have fundamental matrices</a:t>
            </a:r>
          </a:p>
          <a:p>
            <a:pPr lvl="1"/>
            <a:r>
              <a:rPr lang="en-US" dirty="0"/>
              <a:t>6</a:t>
            </a:r>
            <a:r>
              <a:rPr lang="en-US" dirty="0" smtClean="0"/>
              <a:t> </a:t>
            </a:r>
            <a:r>
              <a:rPr lang="en-US" dirty="0"/>
              <a:t>cameras used for reconstruction</a:t>
            </a:r>
          </a:p>
          <a:p>
            <a:pPr lvl="1"/>
            <a:r>
              <a:rPr lang="en-US" dirty="0"/>
              <a:t>Total </a:t>
            </a:r>
            <a:r>
              <a:rPr lang="en-US" dirty="0" smtClean="0"/>
              <a:t>4682 </a:t>
            </a:r>
            <a:r>
              <a:rPr lang="en-US" dirty="0"/>
              <a:t>3D vertices generated after Dense Reconstruction</a:t>
            </a:r>
          </a:p>
        </p:txBody>
      </p:sp>
      <p:pic>
        <p:nvPicPr>
          <p:cNvPr id="8" name="Picture 7"/>
          <p:cNvPicPr>
            <a:picLocks noChangeAspect="1"/>
          </p:cNvPicPr>
          <p:nvPr/>
        </p:nvPicPr>
        <p:blipFill>
          <a:blip r:embed="rId3"/>
          <a:stretch>
            <a:fillRect/>
          </a:stretch>
        </p:blipFill>
        <p:spPr>
          <a:xfrm>
            <a:off x="9522262" y="3876541"/>
            <a:ext cx="1633418" cy="2009105"/>
          </a:xfrm>
          <a:prstGeom prst="rect">
            <a:avLst/>
          </a:prstGeom>
        </p:spPr>
      </p:pic>
    </p:spTree>
    <p:extLst>
      <p:ext uri="{BB962C8B-B14F-4D97-AF65-F5344CB8AC3E}">
        <p14:creationId xmlns:p14="http://schemas.microsoft.com/office/powerpoint/2010/main" val="541469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60152" y="261631"/>
            <a:ext cx="10983103" cy="5907349"/>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sz="2000" dirty="0" smtClean="0"/>
              <a:t>88 pairs have two-view models</a:t>
            </a:r>
          </a:p>
          <a:p>
            <a:pPr lvl="1"/>
            <a:r>
              <a:rPr lang="en-US" sz="2000" dirty="0" smtClean="0"/>
              <a:t>209 pairs have fundamental matrices</a:t>
            </a:r>
          </a:p>
          <a:p>
            <a:pPr lvl="1"/>
            <a:r>
              <a:rPr lang="en-US" sz="2000" dirty="0" smtClean="0"/>
              <a:t>14 cameras used for reconstruction</a:t>
            </a:r>
          </a:p>
          <a:p>
            <a:pPr lvl="1"/>
            <a:r>
              <a:rPr lang="en-US" sz="2000" dirty="0" smtClean="0"/>
              <a:t>Total 5176 3D vertices generated after Dense Reconstruction</a:t>
            </a:r>
          </a:p>
          <a:p>
            <a:pPr marL="201168" lvl="1" indent="0">
              <a:buNone/>
            </a:pPr>
            <a:endParaRPr lang="en-US" sz="2000" dirty="0"/>
          </a:p>
          <a:p>
            <a:pPr marL="658368" lvl="1" indent="-457200">
              <a:buFont typeface="+mj-lt"/>
              <a:buAutoNum type="alphaLcParenR"/>
            </a:pPr>
            <a:endParaRPr lang="en-US" sz="2000" dirty="0" smtClean="0"/>
          </a:p>
          <a:p>
            <a:pPr marL="658368" lvl="1" indent="-457200">
              <a:buFont typeface="+mj-lt"/>
              <a:buAutoNum type="alphaLcParenR"/>
            </a:pPr>
            <a:endParaRPr lang="en-US" sz="2000" dirty="0" smtClean="0"/>
          </a:p>
          <a:p>
            <a:pPr marL="658368" lvl="1" indent="-457200">
              <a:buFont typeface="+mj-lt"/>
              <a:buAutoNum type="alphaLcParenR"/>
            </a:pPr>
            <a:endParaRPr lang="en-US" sz="2000" dirty="0" smtClean="0"/>
          </a:p>
          <a:p>
            <a:pPr lvl="8"/>
            <a:endParaRPr lang="en-US" sz="2000" dirty="0" smtClean="0"/>
          </a:p>
          <a:p>
            <a:pPr marL="201168" lvl="1" indent="0">
              <a:buFont typeface="Calibri" pitchFamily="34" charset="0"/>
              <a:buNone/>
            </a:pPr>
            <a:endParaRPr lang="en-US" sz="2000" dirty="0" smtClean="0"/>
          </a:p>
          <a:p>
            <a:pPr marL="201168" lvl="1" indent="0">
              <a:buFont typeface="Calibri" pitchFamily="34" charset="0"/>
              <a:buNone/>
            </a:pPr>
            <a:endParaRPr lang="en-US" sz="1900" dirty="0" smtClean="0"/>
          </a:p>
          <a:p>
            <a:pPr marL="201168" lvl="1" indent="0">
              <a:buFont typeface="Calibri" pitchFamily="34" charset="0"/>
              <a:buNone/>
            </a:pPr>
            <a:endParaRPr lang="en-US" sz="1600" dirty="0" smtClean="0"/>
          </a:p>
          <a:p>
            <a:pPr marL="201168" lvl="1" indent="0">
              <a:buFont typeface="Calibri" pitchFamily="34" charset="0"/>
              <a:buNone/>
            </a:pPr>
            <a:endParaRPr lang="en-US" sz="1600" dirty="0" smtClean="0"/>
          </a:p>
          <a:p>
            <a:pPr marL="201168" lvl="1" indent="0">
              <a:buFont typeface="Calibri" pitchFamily="34" charset="0"/>
              <a:buNone/>
            </a:pPr>
            <a:endParaRPr lang="en-US" sz="1600" dirty="0" smtClean="0"/>
          </a:p>
          <a:p>
            <a:pPr marL="201168" lvl="1" indent="0">
              <a:buFont typeface="Calibri" pitchFamily="34" charset="0"/>
              <a:buNone/>
            </a:pPr>
            <a:endParaRPr lang="en-US" sz="1600" dirty="0" smtClean="0"/>
          </a:p>
          <a:p>
            <a:endParaRPr lang="en-US" dirty="0"/>
          </a:p>
        </p:txBody>
      </p:sp>
      <p:sp>
        <p:nvSpPr>
          <p:cNvPr id="4" name="Rectangle 3"/>
          <p:cNvSpPr/>
          <p:nvPr/>
        </p:nvSpPr>
        <p:spPr>
          <a:xfrm>
            <a:off x="8306872" y="2665831"/>
            <a:ext cx="2936383" cy="11527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u="sng" dirty="0" smtClean="0"/>
          </a:p>
          <a:p>
            <a:pPr algn="ctr"/>
            <a:r>
              <a:rPr lang="en-US" u="sng" dirty="0" smtClean="0"/>
              <a:t>Input:</a:t>
            </a:r>
          </a:p>
          <a:p>
            <a:pPr algn="ctr"/>
            <a:r>
              <a:rPr lang="en-US" dirty="0" err="1" smtClean="0"/>
              <a:t>Orig_Img</a:t>
            </a:r>
            <a:endParaRPr lang="en-US" dirty="0" smtClean="0"/>
          </a:p>
          <a:p>
            <a:pPr algn="ctr"/>
            <a:r>
              <a:rPr lang="en-US" dirty="0" err="1"/>
              <a:t>LaplacianUp</a:t>
            </a:r>
            <a:r>
              <a:rPr lang="en-US" dirty="0"/>
              <a:t>(</a:t>
            </a:r>
            <a:r>
              <a:rPr lang="en-US" dirty="0" err="1"/>
              <a:t>Orig_Img</a:t>
            </a:r>
            <a:r>
              <a:rPr lang="en-US" dirty="0"/>
              <a:t>))</a:t>
            </a:r>
            <a:endParaRPr lang="en-US" dirty="0" smtClean="0"/>
          </a:p>
          <a:p>
            <a:pPr algn="ctr"/>
            <a:r>
              <a:rPr lang="en-US" dirty="0" smtClean="0"/>
              <a:t>Flip(</a:t>
            </a:r>
            <a:r>
              <a:rPr lang="en-US" dirty="0" err="1" smtClean="0"/>
              <a:t>LaplacianUp</a:t>
            </a:r>
            <a:r>
              <a:rPr lang="en-US" dirty="0" smtClean="0"/>
              <a:t>(</a:t>
            </a:r>
            <a:r>
              <a:rPr lang="en-US" dirty="0" err="1" smtClean="0"/>
              <a:t>Orig_Img</a:t>
            </a:r>
            <a:r>
              <a:rPr lang="en-US" dirty="0" smtClean="0"/>
              <a:t>))</a:t>
            </a:r>
          </a:p>
          <a:p>
            <a:pPr algn="ctr"/>
            <a:endParaRPr lang="en-US" dirty="0"/>
          </a:p>
        </p:txBody>
      </p:sp>
      <p:pic>
        <p:nvPicPr>
          <p:cNvPr id="5" name="Picture 4"/>
          <p:cNvPicPr>
            <a:picLocks noChangeAspect="1"/>
          </p:cNvPicPr>
          <p:nvPr/>
        </p:nvPicPr>
        <p:blipFill>
          <a:blip r:embed="rId2"/>
          <a:stretch>
            <a:fillRect/>
          </a:stretch>
        </p:blipFill>
        <p:spPr>
          <a:xfrm>
            <a:off x="8830368" y="261631"/>
            <a:ext cx="1884855" cy="2125775"/>
          </a:xfrm>
          <a:prstGeom prst="rect">
            <a:avLst/>
          </a:prstGeom>
        </p:spPr>
      </p:pic>
      <p:pic>
        <p:nvPicPr>
          <p:cNvPr id="6" name="Picture 5"/>
          <p:cNvPicPr>
            <a:picLocks noChangeAspect="1"/>
          </p:cNvPicPr>
          <p:nvPr/>
        </p:nvPicPr>
        <p:blipFill>
          <a:blip r:embed="rId3"/>
          <a:stretch>
            <a:fillRect/>
          </a:stretch>
        </p:blipFill>
        <p:spPr>
          <a:xfrm>
            <a:off x="616688" y="2096030"/>
            <a:ext cx="2619048" cy="3247619"/>
          </a:xfrm>
          <a:prstGeom prst="rect">
            <a:avLst/>
          </a:prstGeom>
        </p:spPr>
      </p:pic>
      <p:sp>
        <p:nvSpPr>
          <p:cNvPr id="8" name="Rectangle 7"/>
          <p:cNvSpPr/>
          <p:nvPr/>
        </p:nvSpPr>
        <p:spPr>
          <a:xfrm>
            <a:off x="3395152" y="2314428"/>
            <a:ext cx="4752304" cy="28108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It should be noted that adding of historical </a:t>
            </a:r>
          </a:p>
          <a:p>
            <a:r>
              <a:rPr lang="en-US" dirty="0" smtClean="0"/>
              <a:t>images </a:t>
            </a:r>
            <a:r>
              <a:rPr lang="en-US" dirty="0"/>
              <a:t>does not bring about much change</a:t>
            </a:r>
          </a:p>
          <a:p>
            <a:r>
              <a:rPr lang="en-US" dirty="0"/>
              <a:t>in the number of 3D vertices generated. </a:t>
            </a:r>
          </a:p>
          <a:p>
            <a:r>
              <a:rPr lang="en-US" dirty="0"/>
              <a:t>In fact the number of </a:t>
            </a:r>
            <a:r>
              <a:rPr lang="en-US" dirty="0" smtClean="0"/>
              <a:t>points </a:t>
            </a:r>
            <a:r>
              <a:rPr lang="en-US" dirty="0"/>
              <a:t>were more for the </a:t>
            </a:r>
          </a:p>
          <a:p>
            <a:r>
              <a:rPr lang="en-US" dirty="0"/>
              <a:t>recent images as compared to the combination of </a:t>
            </a:r>
            <a:r>
              <a:rPr lang="en-US" dirty="0" smtClean="0"/>
              <a:t>the </a:t>
            </a:r>
            <a:r>
              <a:rPr lang="en-US" dirty="0"/>
              <a:t>two. This occurs because many of the </a:t>
            </a:r>
            <a:r>
              <a:rPr lang="en-US" dirty="0" smtClean="0"/>
              <a:t>historical images </a:t>
            </a:r>
            <a:r>
              <a:rPr lang="en-US" dirty="0"/>
              <a:t>contribute less/none to the matching of key </a:t>
            </a:r>
            <a:r>
              <a:rPr lang="en-US" dirty="0" smtClean="0"/>
              <a:t>points. Hence</a:t>
            </a:r>
            <a:r>
              <a:rPr lang="en-US" dirty="0"/>
              <a:t>, a proper mechanism is needed to extract </a:t>
            </a:r>
            <a:r>
              <a:rPr lang="en-US" dirty="0" smtClean="0"/>
              <a:t>these points</a:t>
            </a:r>
            <a:r>
              <a:rPr lang="en-US" dirty="0"/>
              <a:t>.</a:t>
            </a:r>
          </a:p>
        </p:txBody>
      </p:sp>
    </p:spTree>
    <p:extLst>
      <p:ext uri="{BB962C8B-B14F-4D97-AF65-F5344CB8AC3E}">
        <p14:creationId xmlns:p14="http://schemas.microsoft.com/office/powerpoint/2010/main" val="3469648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do list</a:t>
            </a:r>
            <a:endParaRPr lang="en-US" dirty="0"/>
          </a:p>
        </p:txBody>
      </p:sp>
      <p:sp>
        <p:nvSpPr>
          <p:cNvPr id="3" name="Content Placeholder 2"/>
          <p:cNvSpPr>
            <a:spLocks noGrp="1"/>
          </p:cNvSpPr>
          <p:nvPr>
            <p:ph idx="1"/>
          </p:nvPr>
        </p:nvSpPr>
        <p:spPr>
          <a:xfrm>
            <a:off x="1097280" y="1845733"/>
            <a:ext cx="10058400" cy="4748249"/>
          </a:xfrm>
        </p:spPr>
        <p:txBody>
          <a:bodyPr>
            <a:normAutofit/>
          </a:bodyPr>
          <a:lstStyle/>
          <a:p>
            <a:pPr lvl="1">
              <a:buFont typeface="Wingdings" panose="05000000000000000000" pitchFamily="2" charset="2"/>
              <a:buChar char="v"/>
            </a:pPr>
            <a:r>
              <a:rPr lang="en-US" sz="2000" dirty="0" smtClean="0"/>
              <a:t>Train a </a:t>
            </a:r>
            <a:r>
              <a:rPr lang="en-US" sz="2000" dirty="0" err="1" smtClean="0"/>
              <a:t>HoG</a:t>
            </a:r>
            <a:r>
              <a:rPr lang="en-US" sz="2000" dirty="0" smtClean="0"/>
              <a:t> detector to detect Notre Dame de Paris. Also see if segregating the detected monument and segregating it into different parts and then matching those parts with dynamic resizing helps.</a:t>
            </a:r>
          </a:p>
          <a:p>
            <a:pPr lvl="1">
              <a:buFont typeface="Wingdings" panose="05000000000000000000" pitchFamily="2" charset="2"/>
              <a:buChar char="v"/>
            </a:pPr>
            <a:endParaRPr lang="en-US" sz="2000" dirty="0"/>
          </a:p>
          <a:p>
            <a:pPr lvl="1">
              <a:buFont typeface="Wingdings" panose="05000000000000000000" pitchFamily="2" charset="2"/>
              <a:buChar char="v"/>
            </a:pPr>
            <a:endParaRPr lang="en-US" sz="2000" dirty="0" smtClean="0"/>
          </a:p>
          <a:p>
            <a:pPr lvl="1">
              <a:buFont typeface="Wingdings" panose="05000000000000000000" pitchFamily="2" charset="2"/>
              <a:buChar char="v"/>
            </a:pPr>
            <a:endParaRPr lang="en-US" sz="2000" dirty="0"/>
          </a:p>
          <a:p>
            <a:pPr lvl="1">
              <a:buFont typeface="Wingdings" panose="05000000000000000000" pitchFamily="2" charset="2"/>
              <a:buChar char="v"/>
            </a:pPr>
            <a:endParaRPr lang="en-US" sz="2000" dirty="0" smtClean="0"/>
          </a:p>
          <a:p>
            <a:pPr lvl="1">
              <a:buFont typeface="Wingdings" panose="05000000000000000000" pitchFamily="2" charset="2"/>
              <a:buChar char="v"/>
            </a:pPr>
            <a:endParaRPr lang="en-US" sz="2000" dirty="0"/>
          </a:p>
          <a:p>
            <a:pPr marL="201168" lvl="1" indent="0">
              <a:buNone/>
            </a:pPr>
            <a:endParaRPr lang="en-US" sz="2000" dirty="0"/>
          </a:p>
          <a:p>
            <a:pPr lvl="1">
              <a:buFont typeface="Wingdings" panose="05000000000000000000" pitchFamily="2" charset="2"/>
              <a:buChar char="v"/>
            </a:pPr>
            <a:r>
              <a:rPr lang="en-US" sz="2000" dirty="0"/>
              <a:t>Convert the dense reconstruction to a mesh</a:t>
            </a:r>
            <a:r>
              <a:rPr lang="en-US" sz="2000" dirty="0" smtClean="0"/>
              <a:t>.</a:t>
            </a:r>
          </a:p>
          <a:p>
            <a:pPr lvl="1">
              <a:buFont typeface="Wingdings" panose="05000000000000000000" pitchFamily="2" charset="2"/>
              <a:buChar char="v"/>
            </a:pPr>
            <a:r>
              <a:rPr lang="en-US" sz="2000" dirty="0" smtClean="0"/>
              <a:t>Better understand CMVS and PMVS, and read more on dense reconstruction. Also further understand the finer details of rendering transitions.</a:t>
            </a:r>
          </a:p>
          <a:p>
            <a:pPr lvl="1">
              <a:buFont typeface="Wingdings" panose="05000000000000000000" pitchFamily="2" charset="2"/>
              <a:buChar char="v"/>
            </a:pPr>
            <a:r>
              <a:rPr lang="en-US" sz="2000" dirty="0"/>
              <a:t>Compare the different 3D Point Clouds with that of a standard high res one of Notre Dame.</a:t>
            </a:r>
          </a:p>
          <a:p>
            <a:pPr lvl="1">
              <a:buFont typeface="Wingdings" panose="05000000000000000000" pitchFamily="2" charset="2"/>
              <a:buChar char="v"/>
            </a:pPr>
            <a:endParaRPr lang="en-US" sz="2000" dirty="0"/>
          </a:p>
          <a:p>
            <a:pPr lvl="1">
              <a:buFont typeface="Wingdings" panose="05000000000000000000" pitchFamily="2" charset="2"/>
              <a:buChar char="v"/>
            </a:pPr>
            <a:endParaRPr lang="en-US" sz="2000" dirty="0" smtClean="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1584395" y="2838366"/>
            <a:ext cx="1476190" cy="2038095"/>
          </a:xfrm>
          <a:prstGeom prst="rect">
            <a:avLst/>
          </a:prstGeom>
        </p:spPr>
      </p:pic>
      <p:pic>
        <p:nvPicPr>
          <p:cNvPr id="5" name="Picture 4"/>
          <p:cNvPicPr>
            <a:picLocks noChangeAspect="1"/>
          </p:cNvPicPr>
          <p:nvPr/>
        </p:nvPicPr>
        <p:blipFill>
          <a:blip r:embed="rId3"/>
          <a:stretch>
            <a:fillRect/>
          </a:stretch>
        </p:blipFill>
        <p:spPr>
          <a:xfrm>
            <a:off x="3313954" y="3143127"/>
            <a:ext cx="2009524" cy="1428571"/>
          </a:xfrm>
          <a:prstGeom prst="rect">
            <a:avLst/>
          </a:prstGeom>
        </p:spPr>
      </p:pic>
      <p:sp>
        <p:nvSpPr>
          <p:cNvPr id="6" name="TextBox 5"/>
          <p:cNvSpPr txBox="1"/>
          <p:nvPr/>
        </p:nvSpPr>
        <p:spPr>
          <a:xfrm>
            <a:off x="6126480" y="3143127"/>
            <a:ext cx="4241013" cy="1477328"/>
          </a:xfrm>
          <a:prstGeom prst="rect">
            <a:avLst/>
          </a:prstGeom>
          <a:noFill/>
        </p:spPr>
        <p:txBody>
          <a:bodyPr wrap="square" rtlCol="0">
            <a:spAutoFit/>
          </a:bodyPr>
          <a:lstStyle/>
          <a:p>
            <a:r>
              <a:rPr lang="en-US" dirty="0" smtClean="0"/>
              <a:t>The motivation for this is that even though better details can be obtained from the pictures only containing some parts, adequate feature matching does not occur between them.</a:t>
            </a:r>
            <a:endParaRPr lang="en-US" dirty="0"/>
          </a:p>
        </p:txBody>
      </p:sp>
    </p:spTree>
    <p:extLst>
      <p:ext uri="{BB962C8B-B14F-4D97-AF65-F5344CB8AC3E}">
        <p14:creationId xmlns:p14="http://schemas.microsoft.com/office/powerpoint/2010/main" val="1407739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do list</a:t>
            </a:r>
            <a:endParaRPr lang="en-US" dirty="0"/>
          </a:p>
        </p:txBody>
      </p:sp>
      <p:sp>
        <p:nvSpPr>
          <p:cNvPr id="3" name="Content Placeholder 2"/>
          <p:cNvSpPr>
            <a:spLocks noGrp="1"/>
          </p:cNvSpPr>
          <p:nvPr>
            <p:ph idx="1"/>
          </p:nvPr>
        </p:nvSpPr>
        <p:spPr>
          <a:xfrm>
            <a:off x="1097280" y="1897249"/>
            <a:ext cx="10058400" cy="4023360"/>
          </a:xfrm>
        </p:spPr>
        <p:txBody>
          <a:bodyPr>
            <a:normAutofit/>
          </a:bodyPr>
          <a:lstStyle/>
          <a:p>
            <a:pPr>
              <a:buFont typeface="Wingdings" panose="05000000000000000000" pitchFamily="2" charset="2"/>
              <a:buChar char="v"/>
            </a:pPr>
            <a:r>
              <a:rPr lang="en-US" dirty="0" smtClean="0"/>
              <a:t>Use </a:t>
            </a:r>
            <a:r>
              <a:rPr lang="en-US" dirty="0" err="1"/>
              <a:t>OpenMVG</a:t>
            </a:r>
            <a:r>
              <a:rPr lang="en-US" dirty="0"/>
              <a:t> to further understand the various types of SFM solving methods</a:t>
            </a:r>
            <a:r>
              <a:rPr lang="en-US" dirty="0" smtClean="0"/>
              <a:t>. Also see if using SURF/ORB and a better feature matching algorithm gives a better result. This can’t be tested on </a:t>
            </a:r>
            <a:r>
              <a:rPr lang="en-US" dirty="0" err="1" smtClean="0"/>
              <a:t>VisualSFM</a:t>
            </a:r>
            <a:r>
              <a:rPr lang="en-US" dirty="0" smtClean="0"/>
              <a:t> as it requires SIFT key points.</a:t>
            </a:r>
          </a:p>
          <a:p>
            <a:pPr>
              <a:buFont typeface="Wingdings" panose="05000000000000000000" pitchFamily="2" charset="2"/>
              <a:buChar char="v"/>
            </a:pPr>
            <a:r>
              <a:rPr lang="en-US" dirty="0" smtClean="0"/>
              <a:t>See if symmetry of the detected building can be exploited for a better reconstruction. For example:</a:t>
            </a:r>
          </a:p>
          <a:p>
            <a:pPr marL="0" indent="0">
              <a:buNone/>
            </a:pPr>
            <a:endParaRPr lang="en-US" dirty="0"/>
          </a:p>
        </p:txBody>
      </p:sp>
      <p:pic>
        <p:nvPicPr>
          <p:cNvPr id="5" name="Picture 4"/>
          <p:cNvPicPr>
            <a:picLocks noChangeAspect="1"/>
          </p:cNvPicPr>
          <p:nvPr/>
        </p:nvPicPr>
        <p:blipFill>
          <a:blip r:embed="rId2"/>
          <a:stretch>
            <a:fillRect/>
          </a:stretch>
        </p:blipFill>
        <p:spPr>
          <a:xfrm>
            <a:off x="1097280" y="3615136"/>
            <a:ext cx="2153940" cy="2305473"/>
          </a:xfrm>
          <a:prstGeom prst="rect">
            <a:avLst/>
          </a:prstGeom>
        </p:spPr>
      </p:pic>
      <p:pic>
        <p:nvPicPr>
          <p:cNvPr id="8" name="Picture 7"/>
          <p:cNvPicPr>
            <a:picLocks noChangeAspect="1"/>
          </p:cNvPicPr>
          <p:nvPr/>
        </p:nvPicPr>
        <p:blipFill>
          <a:blip r:embed="rId3"/>
          <a:stretch>
            <a:fillRect/>
          </a:stretch>
        </p:blipFill>
        <p:spPr>
          <a:xfrm>
            <a:off x="3537666" y="3615136"/>
            <a:ext cx="1562100" cy="2143125"/>
          </a:xfrm>
          <a:prstGeom prst="rect">
            <a:avLst/>
          </a:prstGeom>
        </p:spPr>
      </p:pic>
      <p:sp>
        <p:nvSpPr>
          <p:cNvPr id="9" name="TextBox 8"/>
          <p:cNvSpPr txBox="1"/>
          <p:nvPr/>
        </p:nvSpPr>
        <p:spPr>
          <a:xfrm>
            <a:off x="5386212" y="3812147"/>
            <a:ext cx="6164123" cy="1477328"/>
          </a:xfrm>
          <a:prstGeom prst="rect">
            <a:avLst/>
          </a:prstGeom>
          <a:noFill/>
        </p:spPr>
        <p:txBody>
          <a:bodyPr wrap="none" rtlCol="0">
            <a:spAutoFit/>
          </a:bodyPr>
          <a:lstStyle/>
          <a:p>
            <a:r>
              <a:rPr lang="en-US" dirty="0" smtClean="0"/>
              <a:t>It is evident that the right tower of the cathedral </a:t>
            </a:r>
          </a:p>
          <a:p>
            <a:r>
              <a:rPr lang="en-US" dirty="0"/>
              <a:t>g</a:t>
            </a:r>
            <a:r>
              <a:rPr lang="en-US" dirty="0" smtClean="0"/>
              <a:t>ives better results than the left and lower left part of </a:t>
            </a:r>
          </a:p>
          <a:p>
            <a:r>
              <a:rPr lang="en-US" dirty="0" smtClean="0"/>
              <a:t>the Notre Dame gives better results than that of the right.</a:t>
            </a:r>
          </a:p>
          <a:p>
            <a:r>
              <a:rPr lang="en-US" dirty="0" smtClean="0"/>
              <a:t>Therefore, it would be interesting to see if we can combine and </a:t>
            </a:r>
          </a:p>
          <a:p>
            <a:r>
              <a:rPr lang="en-US" dirty="0"/>
              <a:t>m</a:t>
            </a:r>
            <a:r>
              <a:rPr lang="en-US" dirty="0" smtClean="0"/>
              <a:t>utually rectify both of them based on their symmetry. </a:t>
            </a:r>
          </a:p>
        </p:txBody>
      </p:sp>
    </p:spTree>
    <p:extLst>
      <p:ext uri="{BB962C8B-B14F-4D97-AF65-F5344CB8AC3E}">
        <p14:creationId xmlns:p14="http://schemas.microsoft.com/office/powerpoint/2010/main" val="1108694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097280" y="1845733"/>
            <a:ext cx="10789920" cy="4271731"/>
          </a:xfrm>
        </p:spPr>
        <p:txBody>
          <a:bodyPr>
            <a:normAutofit fontScale="92500" lnSpcReduction="10000"/>
          </a:bodyPr>
          <a:lstStyle/>
          <a:p>
            <a:r>
              <a:rPr lang="en-US" sz="1800" dirty="0">
                <a:hlinkClick r:id="rId2"/>
              </a:rPr>
              <a:t>http://</a:t>
            </a:r>
            <a:r>
              <a:rPr lang="en-US" sz="1800" dirty="0" smtClean="0">
                <a:hlinkClick r:id="rId2"/>
              </a:rPr>
              <a:t>www.theia-sfm.org/sfm.html</a:t>
            </a:r>
            <a:endParaRPr lang="en-US" sz="1800" dirty="0" smtClean="0"/>
          </a:p>
          <a:p>
            <a:r>
              <a:rPr lang="en-US" sz="1800" dirty="0">
                <a:hlinkClick r:id="rId3"/>
              </a:rPr>
              <a:t>http://grail.cs.washington.edu/projects/mvscpc</a:t>
            </a:r>
            <a:r>
              <a:rPr lang="en-US" sz="1800" dirty="0" smtClean="0">
                <a:hlinkClick r:id="rId3"/>
              </a:rPr>
              <a:t>/</a:t>
            </a:r>
            <a:endParaRPr lang="en-US" sz="1800" dirty="0" smtClean="0"/>
          </a:p>
          <a:p>
            <a:r>
              <a:rPr lang="en-US" sz="1800" dirty="0">
                <a:hlinkClick r:id="rId4"/>
              </a:rPr>
              <a:t>http://www.cs.cornell.edu/~snavely/bundler</a:t>
            </a:r>
            <a:r>
              <a:rPr lang="en-US" sz="1800" dirty="0" smtClean="0">
                <a:hlinkClick r:id="rId4"/>
              </a:rPr>
              <a:t>/</a:t>
            </a:r>
            <a:endParaRPr lang="en-US" sz="1800" dirty="0" smtClean="0"/>
          </a:p>
          <a:p>
            <a:r>
              <a:rPr lang="en-US" sz="1800" dirty="0">
                <a:hlinkClick r:id="rId5"/>
              </a:rPr>
              <a:t>http://phototour.cs.washington.edu</a:t>
            </a:r>
            <a:r>
              <a:rPr lang="en-US" sz="1800" dirty="0" smtClean="0">
                <a:hlinkClick r:id="rId5"/>
              </a:rPr>
              <a:t>/</a:t>
            </a:r>
            <a:endParaRPr lang="en-US" sz="1800" dirty="0" smtClean="0"/>
          </a:p>
          <a:p>
            <a:r>
              <a:rPr lang="en-US" sz="1800" dirty="0"/>
              <a:t>http://</a:t>
            </a:r>
            <a:r>
              <a:rPr lang="en-US" sz="1800" dirty="0" smtClean="0"/>
              <a:t>ccwu.me/vsfm/</a:t>
            </a:r>
          </a:p>
          <a:p>
            <a:r>
              <a:rPr lang="en-US" sz="1800" dirty="0"/>
              <a:t>http://www.di.ens.fr/cmvs/</a:t>
            </a:r>
          </a:p>
          <a:p>
            <a:r>
              <a:rPr lang="en-US" sz="1800" dirty="0" smtClean="0"/>
              <a:t>Structure from Motion – Bryan S. Morse (CS 650)</a:t>
            </a:r>
          </a:p>
          <a:p>
            <a:r>
              <a:rPr lang="en-US" sz="1800" dirty="0">
                <a:hlinkClick r:id="rId6"/>
              </a:rPr>
              <a:t>http://</a:t>
            </a:r>
            <a:r>
              <a:rPr lang="en-US" sz="1800" dirty="0" smtClean="0">
                <a:hlinkClick r:id="rId6"/>
              </a:rPr>
              <a:t>docs.opencv.org/3.0-beta/doc/py_tutorials/py_calib3d/py_epipolar_geometry/py_epipolar_geometry.html</a:t>
            </a:r>
            <a:endParaRPr lang="en-US" sz="1800" dirty="0" smtClean="0"/>
          </a:p>
          <a:p>
            <a:r>
              <a:rPr lang="en-US" sz="1800" dirty="0">
                <a:hlinkClick r:id="rId7"/>
              </a:rPr>
              <a:t>http://</a:t>
            </a:r>
            <a:r>
              <a:rPr lang="en-US" sz="1800" dirty="0" smtClean="0">
                <a:hlinkClick r:id="rId7"/>
              </a:rPr>
              <a:t>docs.opencv.org/2.4/modules/calib3d/doc/camera_calibration_and_3d_reconstruction.html</a:t>
            </a:r>
            <a:endParaRPr lang="en-US" sz="1800" dirty="0" smtClean="0"/>
          </a:p>
          <a:p>
            <a:r>
              <a:rPr lang="en-US" sz="1800" dirty="0">
                <a:hlinkClick r:id="rId8"/>
              </a:rPr>
              <a:t>http://openmvg.readthedocs.org/en/latest/software/SfM/SfM</a:t>
            </a:r>
            <a:r>
              <a:rPr lang="en-US" sz="1800" dirty="0" smtClean="0">
                <a:hlinkClick r:id="rId8"/>
              </a:rPr>
              <a:t>/</a:t>
            </a:r>
            <a:endParaRPr lang="en-US" sz="1800" dirty="0" smtClean="0"/>
          </a:p>
          <a:p>
            <a:r>
              <a:rPr lang="en-US" sz="1800" dirty="0"/>
              <a:t>http://stackoverflow.com/questions/21855335/structure-from-motion-from-multiple-views</a:t>
            </a:r>
            <a:endParaRPr lang="en-US" sz="1800" dirty="0" smtClean="0"/>
          </a:p>
          <a:p>
            <a:endParaRPr lang="en-US" sz="1800" dirty="0"/>
          </a:p>
        </p:txBody>
      </p:sp>
    </p:spTree>
    <p:extLst>
      <p:ext uri="{BB962C8B-B14F-4D97-AF65-F5344CB8AC3E}">
        <p14:creationId xmlns:p14="http://schemas.microsoft.com/office/powerpoint/2010/main" val="1696576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baseline="30000" dirty="0" smtClean="0"/>
              <a:t>st</a:t>
            </a:r>
            <a:r>
              <a:rPr lang="en-US" dirty="0" smtClean="0"/>
              <a:t> Attempt - </a:t>
            </a:r>
            <a:r>
              <a:rPr lang="en-US" dirty="0" err="1" smtClean="0"/>
              <a:t>OpenCV</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err="1" smtClean="0"/>
              <a:t>OpenCV</a:t>
            </a:r>
            <a:r>
              <a:rPr lang="en-US" dirty="0" smtClean="0"/>
              <a:t> 3.1 has some 3D Scene Reconstruction and Structure from motion modules. But most of them require the camera intrinsic (f, cx and cy) to be known. These functions generate a sparse point cloud and a beta version of them is available. </a:t>
            </a:r>
          </a:p>
          <a:p>
            <a:pPr>
              <a:buFont typeface="Wingdings" panose="05000000000000000000" pitchFamily="2" charset="2"/>
              <a:buChar char="Ø"/>
            </a:pPr>
            <a:r>
              <a:rPr lang="en-US" dirty="0" smtClean="0"/>
              <a:t>Therefore auto calibration is required before proceeding. This can be done from the </a:t>
            </a:r>
            <a:r>
              <a:rPr lang="en-US" dirty="0" err="1" smtClean="0"/>
              <a:t>Kruppa</a:t>
            </a:r>
            <a:r>
              <a:rPr lang="en-US" dirty="0" smtClean="0"/>
              <a:t> Equations for solving the fundamental matrix with N-View Constraints. More information about this can </a:t>
            </a:r>
            <a:r>
              <a:rPr lang="en-US" dirty="0"/>
              <a:t>be </a:t>
            </a:r>
            <a:r>
              <a:rPr lang="en-US" dirty="0" smtClean="0"/>
              <a:t>found at this </a:t>
            </a:r>
            <a:r>
              <a:rPr lang="en-US" dirty="0" smtClean="0">
                <a:hlinkClick r:id="rId2"/>
              </a:rPr>
              <a:t>link</a:t>
            </a:r>
            <a:r>
              <a:rPr lang="en-US" dirty="0" smtClean="0"/>
              <a:t>. However, it is also stated that intrinsic parameters are recovered with fair but not excellent accuracy.</a:t>
            </a:r>
          </a:p>
          <a:p>
            <a:pPr>
              <a:buFont typeface="Wingdings" panose="05000000000000000000" pitchFamily="2" charset="2"/>
              <a:buChar char="Ø"/>
            </a:pPr>
            <a:r>
              <a:rPr lang="en-US" dirty="0" smtClean="0"/>
              <a:t>Also most </a:t>
            </a:r>
            <a:r>
              <a:rPr lang="en-US" dirty="0" err="1" smtClean="0"/>
              <a:t>OpenCV</a:t>
            </a:r>
            <a:r>
              <a:rPr lang="en-US" dirty="0" smtClean="0"/>
              <a:t> methods currently available use only </a:t>
            </a:r>
            <a:r>
              <a:rPr lang="en-US" dirty="0" smtClean="0"/>
              <a:t>stereo block matching methods </a:t>
            </a:r>
            <a:r>
              <a:rPr lang="en-US" dirty="0" smtClean="0"/>
              <a:t>for 3D reconstruction using epipolar geometry techniques to generate depth maps. </a:t>
            </a:r>
          </a:p>
        </p:txBody>
      </p:sp>
    </p:spTree>
    <p:extLst>
      <p:ext uri="{BB962C8B-B14F-4D97-AF65-F5344CB8AC3E}">
        <p14:creationId xmlns:p14="http://schemas.microsoft.com/office/powerpoint/2010/main" val="3192949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smtClean="0"/>
              <a:t>Pipeline for 3D Reconstruction using </a:t>
            </a:r>
            <a:r>
              <a:rPr lang="en-US" sz="4400" dirty="0" err="1" smtClean="0"/>
              <a:t>OpenCV</a:t>
            </a:r>
            <a:r>
              <a:rPr lang="en-US" sz="4400" dirty="0" smtClean="0"/>
              <a:t> Stereo Matching</a:t>
            </a:r>
            <a:endParaRPr lang="en-US" sz="4400" dirty="0"/>
          </a:p>
        </p:txBody>
      </p:sp>
      <p:sp>
        <p:nvSpPr>
          <p:cNvPr id="5" name="Subtitle 4"/>
          <p:cNvSpPr>
            <a:spLocks noGrp="1"/>
          </p:cNvSpPr>
          <p:nvPr>
            <p:ph type="subTitle" idx="1"/>
          </p:nvPr>
        </p:nvSpPr>
        <p:spPr/>
        <p:txBody>
          <a:bodyPr/>
          <a:lstStyle/>
          <a:p>
            <a:r>
              <a:rPr lang="en-US" dirty="0" smtClean="0"/>
              <a:t>LEARNING the concepts</a:t>
            </a:r>
            <a:endParaRPr lang="en-US" dirty="0"/>
          </a:p>
        </p:txBody>
      </p:sp>
    </p:spTree>
    <p:extLst>
      <p:ext uri="{BB962C8B-B14F-4D97-AF65-F5344CB8AC3E}">
        <p14:creationId xmlns:p14="http://schemas.microsoft.com/office/powerpoint/2010/main" val="3916584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95759" y="197238"/>
            <a:ext cx="11820230" cy="606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35508" lvl="1" indent="-342900">
              <a:buFont typeface="Wingdings" panose="05000000000000000000" pitchFamily="2" charset="2"/>
              <a:buChar char="Ø"/>
            </a:pPr>
            <a:r>
              <a:rPr lang="en-US" dirty="0" smtClean="0"/>
              <a:t>Start </a:t>
            </a:r>
            <a:r>
              <a:rPr lang="en-US" dirty="0"/>
              <a:t>with multiple views of a scene. </a:t>
            </a:r>
            <a:endParaRPr lang="en-US" dirty="0" smtClean="0"/>
          </a:p>
          <a:p>
            <a:pPr marL="761238" lvl="2" indent="-285750"/>
            <a:r>
              <a:rPr lang="en-US" sz="1800" dirty="0"/>
              <a:t>Extract SURF/SIFT/ORB key points from images</a:t>
            </a:r>
            <a:r>
              <a:rPr lang="en-US" sz="1800" dirty="0" smtClean="0"/>
              <a:t>.</a:t>
            </a:r>
            <a:endParaRPr lang="en-US" sz="1800" dirty="0"/>
          </a:p>
          <a:p>
            <a:pPr marL="635508" lvl="1" indent="-342900">
              <a:buFont typeface="Wingdings" panose="05000000000000000000" pitchFamily="2" charset="2"/>
              <a:buChar char="Ø"/>
            </a:pPr>
            <a:r>
              <a:rPr lang="en-US" dirty="0" smtClean="0"/>
              <a:t>Find </a:t>
            </a:r>
            <a:r>
              <a:rPr lang="en-US" dirty="0"/>
              <a:t>interesting points. </a:t>
            </a:r>
            <a:endParaRPr lang="en-US" dirty="0" smtClean="0"/>
          </a:p>
          <a:p>
            <a:pPr marL="818388" lvl="2" indent="-342900"/>
            <a:r>
              <a:rPr lang="en-US" sz="1800" dirty="0"/>
              <a:t>Pair-wise matching of images</a:t>
            </a:r>
            <a:r>
              <a:rPr lang="en-US" sz="1800" dirty="0" smtClean="0"/>
              <a:t>.</a:t>
            </a:r>
            <a:endParaRPr lang="en-US" sz="1800" dirty="0"/>
          </a:p>
          <a:p>
            <a:pPr marL="635508" lvl="1" indent="-342900">
              <a:buFont typeface="Wingdings" panose="05000000000000000000" pitchFamily="2" charset="2"/>
              <a:buChar char="Ø"/>
            </a:pPr>
            <a:r>
              <a:rPr lang="en-US" dirty="0" smtClean="0"/>
              <a:t>Simultaneously </a:t>
            </a:r>
            <a:r>
              <a:rPr lang="en-US" dirty="0"/>
              <a:t>solve for good matches and </a:t>
            </a:r>
            <a:r>
              <a:rPr lang="en-US" dirty="0" smtClean="0"/>
              <a:t>F (fundamental matrix) </a:t>
            </a:r>
            <a:r>
              <a:rPr lang="en-US" dirty="0"/>
              <a:t>using RANSAC. </a:t>
            </a:r>
          </a:p>
          <a:p>
            <a:pPr marL="635508" lvl="1" indent="-342900">
              <a:buFont typeface="Wingdings" panose="05000000000000000000" pitchFamily="2" charset="2"/>
              <a:buChar char="Ø"/>
            </a:pPr>
            <a:r>
              <a:rPr lang="en-US" dirty="0" smtClean="0"/>
              <a:t>Incorporate </a:t>
            </a:r>
            <a:r>
              <a:rPr lang="en-US" dirty="0"/>
              <a:t>additional knowledge (camera internal calibration, known angles, planes, etc.) to upgrade uncalibrated F to E. </a:t>
            </a:r>
            <a:endParaRPr lang="en-US" dirty="0" smtClean="0"/>
          </a:p>
          <a:p>
            <a:pPr marL="761238" lvl="2" indent="-285750"/>
            <a:r>
              <a:rPr lang="en-US" sz="1800" dirty="0"/>
              <a:t>Guess K matrix and then calculate essential matrix. [Hartley</a:t>
            </a:r>
            <a:r>
              <a:rPr lang="en-US" sz="1800" dirty="0" smtClean="0"/>
              <a:t>] </a:t>
            </a:r>
          </a:p>
          <a:p>
            <a:pPr marL="761238" lvl="2" indent="-285750"/>
            <a:r>
              <a:rPr lang="en-US" sz="1800" dirty="0" smtClean="0"/>
              <a:t>Assumptions made for calculating K:</a:t>
            </a:r>
          </a:p>
          <a:p>
            <a:pPr marL="944118" lvl="3" indent="-285750">
              <a:buFont typeface="Arial" panose="020B0604020202020204" pitchFamily="34" charset="0"/>
              <a:buChar char="•"/>
            </a:pPr>
            <a:r>
              <a:rPr lang="en-US" sz="1800" dirty="0" smtClean="0"/>
              <a:t>No skew</a:t>
            </a:r>
          </a:p>
          <a:p>
            <a:pPr marL="944118" lvl="3" indent="-285750">
              <a:buFont typeface="Arial" panose="020B0604020202020204" pitchFamily="34" charset="0"/>
              <a:buChar char="•"/>
            </a:pPr>
            <a:r>
              <a:rPr lang="en-US" sz="1800" dirty="0" smtClean="0"/>
              <a:t>Optical Center is at the center of the image</a:t>
            </a:r>
          </a:p>
          <a:p>
            <a:pPr marL="635508" lvl="1" indent="-342900">
              <a:buFont typeface="Wingdings" panose="05000000000000000000" pitchFamily="2" charset="2"/>
              <a:buChar char="Ø"/>
            </a:pPr>
            <a:r>
              <a:rPr lang="en-US" dirty="0" smtClean="0"/>
              <a:t>Decompose </a:t>
            </a:r>
            <a:r>
              <a:rPr lang="en-US" dirty="0"/>
              <a:t>E to find R and t. </a:t>
            </a:r>
          </a:p>
          <a:p>
            <a:pPr marL="635508" lvl="1" indent="-342900">
              <a:buFont typeface="Wingdings" panose="05000000000000000000" pitchFamily="2" charset="2"/>
              <a:buChar char="Ø"/>
            </a:pPr>
            <a:r>
              <a:rPr lang="en-US" dirty="0" smtClean="0"/>
              <a:t>Use </a:t>
            </a:r>
            <a:r>
              <a:rPr lang="en-US" dirty="0"/>
              <a:t>R and t, along with point correspondences, to triangulate the real-world 3D positions of the sparse feature points</a:t>
            </a:r>
            <a:r>
              <a:rPr lang="en-US" dirty="0" smtClean="0"/>
              <a:t>.</a:t>
            </a:r>
          </a:p>
          <a:p>
            <a:pPr marL="761238" lvl="2" indent="-285750">
              <a:buFont typeface="Wingdings" panose="05000000000000000000" pitchFamily="2" charset="2"/>
              <a:buChar char="Ø"/>
            </a:pPr>
            <a:endParaRPr lang="en-US" sz="1800" dirty="0" smtClean="0"/>
          </a:p>
          <a:p>
            <a:pPr marL="761238" lvl="2" indent="-285750">
              <a:buFont typeface="Wingdings" panose="05000000000000000000" pitchFamily="2" charset="2"/>
              <a:buChar char="Ø"/>
            </a:pPr>
            <a:endParaRPr lang="en-US" sz="1800" dirty="0"/>
          </a:p>
          <a:p>
            <a:pPr marL="475488" lvl="2" indent="0">
              <a:buNone/>
            </a:pPr>
            <a:r>
              <a:rPr lang="en-US" sz="1800" dirty="0" smtClean="0"/>
              <a:t> </a:t>
            </a:r>
          </a:p>
          <a:p>
            <a:pPr marL="761238" lvl="2" indent="-285750">
              <a:buFont typeface="Wingdings" panose="05000000000000000000" pitchFamily="2" charset="2"/>
              <a:buChar char="Ø"/>
            </a:pPr>
            <a:endParaRPr lang="en-US" sz="1800" dirty="0"/>
          </a:p>
        </p:txBody>
      </p:sp>
      <p:pic>
        <p:nvPicPr>
          <p:cNvPr id="6" name="Picture 5"/>
          <p:cNvPicPr>
            <a:picLocks noChangeAspect="1"/>
          </p:cNvPicPr>
          <p:nvPr/>
        </p:nvPicPr>
        <p:blipFill>
          <a:blip r:embed="rId2"/>
          <a:stretch>
            <a:fillRect/>
          </a:stretch>
        </p:blipFill>
        <p:spPr>
          <a:xfrm>
            <a:off x="9203128" y="716516"/>
            <a:ext cx="1985482" cy="764556"/>
          </a:xfrm>
          <a:prstGeom prst="rect">
            <a:avLst/>
          </a:prstGeom>
        </p:spPr>
      </p:pic>
      <p:pic>
        <p:nvPicPr>
          <p:cNvPr id="7" name="Picture 6"/>
          <p:cNvPicPr>
            <a:picLocks noChangeAspect="1"/>
          </p:cNvPicPr>
          <p:nvPr/>
        </p:nvPicPr>
        <p:blipFill>
          <a:blip r:embed="rId3"/>
          <a:stretch>
            <a:fillRect/>
          </a:stretch>
        </p:blipFill>
        <p:spPr>
          <a:xfrm>
            <a:off x="6936981" y="2367214"/>
            <a:ext cx="1213095" cy="289479"/>
          </a:xfrm>
          <a:prstGeom prst="rect">
            <a:avLst/>
          </a:prstGeom>
        </p:spPr>
      </p:pic>
      <p:pic>
        <p:nvPicPr>
          <p:cNvPr id="10" name="Picture 9"/>
          <p:cNvPicPr>
            <a:picLocks noChangeAspect="1"/>
          </p:cNvPicPr>
          <p:nvPr/>
        </p:nvPicPr>
        <p:blipFill>
          <a:blip r:embed="rId4"/>
          <a:stretch>
            <a:fillRect/>
          </a:stretch>
        </p:blipFill>
        <p:spPr>
          <a:xfrm>
            <a:off x="1173342" y="4518663"/>
            <a:ext cx="4353059" cy="1740469"/>
          </a:xfrm>
          <a:prstGeom prst="rect">
            <a:avLst/>
          </a:prstGeom>
        </p:spPr>
      </p:pic>
      <p:pic>
        <p:nvPicPr>
          <p:cNvPr id="11" name="Picture 10"/>
          <p:cNvPicPr>
            <a:picLocks noChangeAspect="1"/>
          </p:cNvPicPr>
          <p:nvPr/>
        </p:nvPicPr>
        <p:blipFill>
          <a:blip r:embed="rId5"/>
          <a:stretch>
            <a:fillRect/>
          </a:stretch>
        </p:blipFill>
        <p:spPr>
          <a:xfrm>
            <a:off x="5803297" y="4829575"/>
            <a:ext cx="1361840" cy="692559"/>
          </a:xfrm>
          <a:prstGeom prst="rect">
            <a:avLst/>
          </a:prstGeom>
        </p:spPr>
      </p:pic>
      <p:sp>
        <p:nvSpPr>
          <p:cNvPr id="12" name="Rectangle 11"/>
          <p:cNvSpPr/>
          <p:nvPr/>
        </p:nvSpPr>
        <p:spPr>
          <a:xfrm>
            <a:off x="8028022" y="4828122"/>
            <a:ext cx="2350213" cy="6925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P corresponds to the  </a:t>
            </a:r>
            <a:r>
              <a:rPr lang="en-US" sz="1400" dirty="0" err="1" smtClean="0"/>
              <a:t>epipole</a:t>
            </a:r>
            <a:r>
              <a:rPr lang="en-US" sz="1400" dirty="0" smtClean="0"/>
              <a:t> of the intersection of the </a:t>
            </a:r>
            <a:r>
              <a:rPr lang="en-US" sz="1400" dirty="0" err="1" smtClean="0"/>
              <a:t>epilines</a:t>
            </a:r>
            <a:endParaRPr lang="en-US" sz="1400" dirty="0"/>
          </a:p>
        </p:txBody>
      </p:sp>
    </p:spTree>
    <p:extLst>
      <p:ext uri="{BB962C8B-B14F-4D97-AF65-F5344CB8AC3E}">
        <p14:creationId xmlns:p14="http://schemas.microsoft.com/office/powerpoint/2010/main" val="3333615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5759" y="197238"/>
            <a:ext cx="11820230" cy="606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75488" lvl="2" indent="0">
              <a:buNone/>
            </a:pPr>
            <a:endParaRPr lang="en-US" dirty="0"/>
          </a:p>
          <a:p>
            <a:pPr marL="635508" lvl="1" indent="-342900">
              <a:buFont typeface="Wingdings" panose="05000000000000000000" pitchFamily="2" charset="2"/>
              <a:buChar char="Ø"/>
            </a:pPr>
            <a:r>
              <a:rPr lang="en-US" dirty="0" smtClean="0"/>
              <a:t>Bundle </a:t>
            </a:r>
            <a:r>
              <a:rPr lang="en-US" dirty="0"/>
              <a:t>adjustment of pose and 3D points. </a:t>
            </a:r>
            <a:endParaRPr lang="en-US" dirty="0" smtClean="0"/>
          </a:p>
          <a:p>
            <a:pPr marL="818388" lvl="2" indent="-342900">
              <a:buFont typeface="Courier New" panose="02070309020205020404" pitchFamily="49" charset="0"/>
              <a:buChar char="o"/>
            </a:pPr>
            <a:r>
              <a:rPr lang="en-US" dirty="0" smtClean="0"/>
              <a:t>Optimize over the entire set by minimizing re-projection error:</a:t>
            </a:r>
          </a:p>
          <a:p>
            <a:pPr marL="818388" lvl="2" indent="-342900">
              <a:buFont typeface="Courier New" panose="02070309020205020404" pitchFamily="49" charset="0"/>
              <a:buChar char="o"/>
            </a:pPr>
            <a:endParaRPr lang="en-US" dirty="0"/>
          </a:p>
          <a:p>
            <a:pPr marL="475488" lvl="2" indent="0">
              <a:buNone/>
            </a:pPr>
            <a:r>
              <a:rPr lang="en-US" dirty="0" smtClean="0"/>
              <a:t>                                                            where  </a:t>
            </a:r>
          </a:p>
          <a:p>
            <a:pPr marL="818388" lvl="2" indent="-342900">
              <a:buFont typeface="Courier New" panose="02070309020205020404" pitchFamily="49" charset="0"/>
              <a:buChar char="o"/>
            </a:pPr>
            <a:endParaRPr lang="en-US" dirty="0"/>
          </a:p>
          <a:p>
            <a:pPr marL="635508" lvl="1" indent="-342900">
              <a:buFont typeface="Wingdings" panose="05000000000000000000" pitchFamily="2" charset="2"/>
              <a:buChar char="Ø"/>
            </a:pPr>
            <a:r>
              <a:rPr lang="en-US" dirty="0"/>
              <a:t>Repeat for multiple images and combine point clouds using Iterative Closest Point</a:t>
            </a:r>
            <a:r>
              <a:rPr lang="en-US" dirty="0" smtClean="0"/>
              <a:t>.</a:t>
            </a:r>
          </a:p>
          <a:p>
            <a:pPr marL="635508" lvl="1" indent="-342900">
              <a:buFont typeface="Wingdings" panose="05000000000000000000" pitchFamily="2" charset="2"/>
              <a:buChar char="Ø"/>
            </a:pPr>
            <a:r>
              <a:rPr lang="en-US" dirty="0" smtClean="0"/>
              <a:t>Get desired </a:t>
            </a:r>
            <a:r>
              <a:rPr lang="en-US" dirty="0"/>
              <a:t>dense depth </a:t>
            </a:r>
            <a:r>
              <a:rPr lang="en-US" dirty="0" smtClean="0"/>
              <a:t>map, using known </a:t>
            </a:r>
            <a:r>
              <a:rPr lang="en-US" dirty="0" err="1"/>
              <a:t>epipolar</a:t>
            </a:r>
            <a:r>
              <a:rPr lang="en-US" dirty="0"/>
              <a:t> constraints to constrain correspondence and use stereo </a:t>
            </a:r>
            <a:r>
              <a:rPr lang="en-US" dirty="0" smtClean="0"/>
              <a:t>(per-point </a:t>
            </a:r>
            <a:r>
              <a:rPr lang="en-US" dirty="0"/>
              <a:t>triangulation</a:t>
            </a:r>
            <a:r>
              <a:rPr lang="en-US" dirty="0" smtClean="0"/>
              <a:t>).</a:t>
            </a:r>
          </a:p>
          <a:p>
            <a:pPr marL="292608" lvl="1" indent="0">
              <a:buNone/>
            </a:pPr>
            <a:endParaRPr lang="en-US" dirty="0" smtClean="0"/>
          </a:p>
          <a:p>
            <a:pPr marL="292608" lvl="1" indent="0">
              <a:buNone/>
            </a:pPr>
            <a:r>
              <a:rPr lang="en-US" sz="2000" b="1" u="sng" dirty="0" err="1" smtClean="0"/>
              <a:t>OpenCV</a:t>
            </a:r>
            <a:r>
              <a:rPr lang="en-US" sz="2000" b="1" u="sng" dirty="0" smtClean="0"/>
              <a:t> function Block Chain</a:t>
            </a:r>
          </a:p>
          <a:p>
            <a:pPr marL="635508" lvl="1" indent="-342900">
              <a:buFont typeface="Wingdings" panose="05000000000000000000" pitchFamily="2" charset="2"/>
              <a:buChar char="Ø"/>
            </a:pPr>
            <a:endParaRPr lang="en-US" dirty="0"/>
          </a:p>
          <a:p>
            <a:pPr marL="292608" lvl="1" indent="0">
              <a:buNone/>
            </a:pPr>
            <a:endParaRPr lang="en-US" dirty="0" smtClean="0"/>
          </a:p>
        </p:txBody>
      </p:sp>
      <p:pic>
        <p:nvPicPr>
          <p:cNvPr id="3" name="Picture 2"/>
          <p:cNvPicPr>
            <a:picLocks noChangeAspect="1"/>
          </p:cNvPicPr>
          <p:nvPr/>
        </p:nvPicPr>
        <p:blipFill>
          <a:blip r:embed="rId2"/>
          <a:stretch>
            <a:fillRect/>
          </a:stretch>
        </p:blipFill>
        <p:spPr>
          <a:xfrm>
            <a:off x="1415047" y="1194414"/>
            <a:ext cx="1624367" cy="577160"/>
          </a:xfrm>
          <a:prstGeom prst="rect">
            <a:avLst/>
          </a:prstGeom>
        </p:spPr>
      </p:pic>
      <p:pic>
        <p:nvPicPr>
          <p:cNvPr id="4" name="Picture 3"/>
          <p:cNvPicPr>
            <a:picLocks noChangeAspect="1"/>
          </p:cNvPicPr>
          <p:nvPr/>
        </p:nvPicPr>
        <p:blipFill>
          <a:blip r:embed="rId3"/>
          <a:stretch>
            <a:fillRect/>
          </a:stretch>
        </p:blipFill>
        <p:spPr>
          <a:xfrm>
            <a:off x="3955207" y="1194414"/>
            <a:ext cx="1187977" cy="479840"/>
          </a:xfrm>
          <a:prstGeom prst="rect">
            <a:avLst/>
          </a:prstGeom>
        </p:spPr>
      </p:pic>
      <p:graphicFrame>
        <p:nvGraphicFramePr>
          <p:cNvPr id="5" name="Diagram 4"/>
          <p:cNvGraphicFramePr/>
          <p:nvPr>
            <p:extLst>
              <p:ext uri="{D42A27DB-BD31-4B8C-83A1-F6EECF244321}">
                <p14:modId xmlns:p14="http://schemas.microsoft.com/office/powerpoint/2010/main" val="247224013"/>
              </p:ext>
            </p:extLst>
          </p:nvPr>
        </p:nvGraphicFramePr>
        <p:xfrm>
          <a:off x="195759" y="2792229"/>
          <a:ext cx="11820230" cy="34669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81038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Current </a:t>
            </a:r>
            <a:r>
              <a:rPr lang="en-US" dirty="0" err="1" smtClean="0"/>
              <a:t>openCV</a:t>
            </a:r>
            <a:r>
              <a:rPr lang="en-US" dirty="0" smtClean="0"/>
              <a:t> module only supports 3D reconstruction using disparity maps from stereo left and right images and require the images to be the same sizes. Although the images can be resized, it leads to considerable loss of information and aspect </a:t>
            </a:r>
            <a:r>
              <a:rPr lang="en-US" dirty="0" smtClean="0"/>
              <a:t>ratio </a:t>
            </a:r>
            <a:r>
              <a:rPr lang="en-US" dirty="0" smtClean="0"/>
              <a:t>for low resolution images. It use Block Matching Algorithm instead of a feature matching one.</a:t>
            </a:r>
          </a:p>
          <a:p>
            <a:pPr>
              <a:buFont typeface="Wingdings" panose="05000000000000000000" pitchFamily="2" charset="2"/>
              <a:buChar char="q"/>
            </a:pPr>
            <a:r>
              <a:rPr lang="en-US" dirty="0" err="1"/>
              <a:t>StereoRectifyUncalibrated</a:t>
            </a:r>
            <a:r>
              <a:rPr lang="en-US" dirty="0"/>
              <a:t> calculates simply planar perspective transformation not rectification transformation in object space. It is necessary to convert this planar transformation to object space transformation to extract </a:t>
            </a:r>
            <a:r>
              <a:rPr lang="en-US" dirty="0" smtClean="0"/>
              <a:t>K matrix.</a:t>
            </a:r>
          </a:p>
          <a:p>
            <a:pPr>
              <a:buFont typeface="Wingdings" panose="05000000000000000000" pitchFamily="2" charset="2"/>
              <a:buChar char="q"/>
            </a:pPr>
            <a:r>
              <a:rPr lang="en-US" dirty="0" err="1" smtClean="0"/>
              <a:t>OpenCV</a:t>
            </a:r>
            <a:r>
              <a:rPr lang="en-US" dirty="0" smtClean="0"/>
              <a:t> does not provide a module for ICP in it’s stable version and ICP can introduce scale ambiguity which need to be refined using Bundle Adjustment.</a:t>
            </a:r>
          </a:p>
          <a:p>
            <a:pPr marL="0" indent="0">
              <a:buNone/>
            </a:pPr>
            <a:r>
              <a:rPr lang="en-US" b="1" u="sng" dirty="0" smtClean="0"/>
              <a:t>Solution:</a:t>
            </a:r>
            <a:r>
              <a:rPr lang="en-US" dirty="0" smtClean="0"/>
              <a:t>  Instead of implementing these functions in </a:t>
            </a:r>
            <a:r>
              <a:rPr lang="en-US" dirty="0" err="1" smtClean="0"/>
              <a:t>OpenCV</a:t>
            </a:r>
            <a:r>
              <a:rPr lang="en-US" dirty="0" smtClean="0"/>
              <a:t> use a software tool that already performs it and implement later/ or contribute to </a:t>
            </a:r>
            <a:r>
              <a:rPr lang="en-US" dirty="0" err="1" smtClean="0"/>
              <a:t>openCV</a:t>
            </a:r>
            <a:r>
              <a:rPr lang="en-US" dirty="0" smtClean="0"/>
              <a:t> 3.1 </a:t>
            </a:r>
            <a:r>
              <a:rPr lang="en-US" dirty="0" err="1" smtClean="0"/>
              <a:t>Sfm</a:t>
            </a:r>
            <a:r>
              <a:rPr lang="en-US" dirty="0" smtClean="0"/>
              <a:t> module.</a:t>
            </a:r>
            <a:endParaRPr lang="en-US" dirty="0"/>
          </a:p>
        </p:txBody>
      </p:sp>
    </p:spTree>
    <p:extLst>
      <p:ext uri="{BB962C8B-B14F-4D97-AF65-F5344CB8AC3E}">
        <p14:creationId xmlns:p14="http://schemas.microsoft.com/office/powerpoint/2010/main" val="1975313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VisualSFM</a:t>
            </a:r>
            <a:r>
              <a:rPr lang="en-US" dirty="0" smtClean="0"/>
              <a:t> and CMVS</a:t>
            </a:r>
            <a:endParaRPr lang="en-US" dirty="0"/>
          </a:p>
        </p:txBody>
      </p:sp>
      <p:sp>
        <p:nvSpPr>
          <p:cNvPr id="3" name="Subtitle 2"/>
          <p:cNvSpPr>
            <a:spLocks noGrp="1"/>
          </p:cNvSpPr>
          <p:nvPr>
            <p:ph type="subTitle" idx="1"/>
          </p:nvPr>
        </p:nvSpPr>
        <p:spPr/>
        <p:txBody>
          <a:bodyPr/>
          <a:lstStyle/>
          <a:p>
            <a:r>
              <a:rPr lang="en-US" dirty="0" smtClean="0"/>
              <a:t>Using </a:t>
            </a:r>
            <a:r>
              <a:rPr lang="en-US" dirty="0" err="1" smtClean="0"/>
              <a:t>visualsfm</a:t>
            </a:r>
            <a:r>
              <a:rPr lang="en-US" dirty="0" smtClean="0"/>
              <a:t> for sparse reconstruction and </a:t>
            </a:r>
            <a:r>
              <a:rPr lang="en-US" dirty="0" err="1"/>
              <a:t>C</a:t>
            </a:r>
            <a:r>
              <a:rPr lang="en-US" dirty="0" err="1" smtClean="0"/>
              <a:t>mvs</a:t>
            </a:r>
            <a:r>
              <a:rPr lang="en-US" dirty="0" smtClean="0"/>
              <a:t> for dense reconstruction – using </a:t>
            </a:r>
            <a:r>
              <a:rPr lang="en-US" dirty="0" err="1" smtClean="0"/>
              <a:t>meshlab</a:t>
            </a:r>
            <a:r>
              <a:rPr lang="en-US" dirty="0" smtClean="0"/>
              <a:t> to visualize</a:t>
            </a:r>
            <a:endParaRPr lang="en-US" dirty="0"/>
          </a:p>
        </p:txBody>
      </p:sp>
    </p:spTree>
    <p:extLst>
      <p:ext uri="{BB962C8B-B14F-4D97-AF65-F5344CB8AC3E}">
        <p14:creationId xmlns:p14="http://schemas.microsoft.com/office/powerpoint/2010/main" val="3716477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1 – Taking Recent Photos </a:t>
            </a:r>
            <a:endParaRPr lang="en-US" dirty="0"/>
          </a:p>
        </p:txBody>
      </p:sp>
      <p:sp>
        <p:nvSpPr>
          <p:cNvPr id="3" name="Content Placeholder 2"/>
          <p:cNvSpPr>
            <a:spLocks noGrp="1"/>
          </p:cNvSpPr>
          <p:nvPr>
            <p:ph idx="1"/>
          </p:nvPr>
        </p:nvSpPr>
        <p:spPr>
          <a:xfrm>
            <a:off x="1097280" y="1845733"/>
            <a:ext cx="10058400" cy="4336125"/>
          </a:xfrm>
        </p:spPr>
        <p:txBody>
          <a:bodyPr>
            <a:normAutofit fontScale="92500" lnSpcReduction="20000"/>
          </a:bodyPr>
          <a:lstStyle/>
          <a:p>
            <a:pPr lvl="1">
              <a:buFont typeface="Courier New" panose="02070309020205020404" pitchFamily="49" charset="0"/>
              <a:buChar char="o"/>
            </a:pPr>
            <a:r>
              <a:rPr lang="en-US" sz="1900" dirty="0"/>
              <a:t>8 pairs have two-view models</a:t>
            </a:r>
          </a:p>
          <a:p>
            <a:pPr lvl="1">
              <a:buFont typeface="Courier New" panose="02070309020205020404" pitchFamily="49" charset="0"/>
              <a:buChar char="o"/>
            </a:pPr>
            <a:r>
              <a:rPr lang="en-US" sz="1900" dirty="0" smtClean="0"/>
              <a:t>8 pairs have fundamental matrices</a:t>
            </a:r>
          </a:p>
          <a:p>
            <a:pPr lvl="1">
              <a:buFont typeface="Courier New" panose="02070309020205020404" pitchFamily="49" charset="0"/>
              <a:buChar char="o"/>
            </a:pPr>
            <a:r>
              <a:rPr lang="en-US" sz="1900" dirty="0" smtClean="0"/>
              <a:t>2 cameras used for reconstruction</a:t>
            </a:r>
          </a:p>
          <a:p>
            <a:pPr lvl="1">
              <a:buFont typeface="Courier New" panose="02070309020205020404" pitchFamily="49" charset="0"/>
              <a:buChar char="o"/>
            </a:pPr>
            <a:r>
              <a:rPr lang="en-US" sz="1900" dirty="0" smtClean="0"/>
              <a:t>1 model generated</a:t>
            </a:r>
          </a:p>
          <a:p>
            <a:pPr lvl="1">
              <a:buFont typeface="Courier New" panose="02070309020205020404" pitchFamily="49" charset="0"/>
              <a:buChar char="o"/>
            </a:pPr>
            <a:r>
              <a:rPr lang="en-US" sz="1900" dirty="0" smtClean="0"/>
              <a:t>Total 670 3D vertices generated after Dense Reconstruction</a:t>
            </a:r>
          </a:p>
          <a:p>
            <a:pPr lvl="1">
              <a:buFont typeface="Courier New" panose="02070309020205020404" pitchFamily="49" charset="0"/>
              <a:buChar char="o"/>
            </a:pPr>
            <a:endParaRPr lang="en-US" sz="1900" dirty="0"/>
          </a:p>
          <a:p>
            <a:pPr marL="201168" lvl="1" indent="0">
              <a:buNone/>
            </a:pPr>
            <a:r>
              <a:rPr lang="en-US" sz="1900" dirty="0" smtClean="0"/>
              <a:t>Increasing the number of 3D vertices detected by changing some </a:t>
            </a:r>
            <a:r>
              <a:rPr lang="en-US" sz="1900" dirty="0" err="1" smtClean="0"/>
              <a:t>VisualSFM</a:t>
            </a:r>
            <a:r>
              <a:rPr lang="en-US" sz="1900" dirty="0" smtClean="0"/>
              <a:t> settings:</a:t>
            </a:r>
          </a:p>
          <a:p>
            <a:pPr lvl="1">
              <a:buFont typeface="Wingdings" panose="05000000000000000000" pitchFamily="2" charset="2"/>
              <a:buChar char="§"/>
            </a:pPr>
            <a:r>
              <a:rPr lang="en-US" sz="1900" dirty="0"/>
              <a:t>Changing minimum inlier matches for a pair to be considered </a:t>
            </a:r>
            <a:r>
              <a:rPr lang="en-US" sz="1900" dirty="0" smtClean="0"/>
              <a:t>correct from 15 to 10.</a:t>
            </a:r>
          </a:p>
          <a:p>
            <a:pPr lvl="1">
              <a:buFont typeface="Wingdings" panose="05000000000000000000" pitchFamily="2" charset="2"/>
              <a:buChar char="§"/>
            </a:pPr>
            <a:r>
              <a:rPr lang="en-US" sz="1900" dirty="0" smtClean="0"/>
              <a:t>Setting </a:t>
            </a:r>
            <a:r>
              <a:rPr lang="en-US" sz="1900" dirty="0" err="1" smtClean="0"/>
              <a:t>VisualSFM</a:t>
            </a:r>
            <a:r>
              <a:rPr lang="en-US" sz="1900" dirty="0" smtClean="0"/>
              <a:t> to output 1 Model and Merge two models if 3D matches is greater than 20</a:t>
            </a:r>
          </a:p>
          <a:p>
            <a:pPr lvl="1">
              <a:buFont typeface="Wingdings" panose="05000000000000000000" pitchFamily="2" charset="2"/>
              <a:buChar char="§"/>
            </a:pPr>
            <a:endParaRPr lang="en-US" sz="1900" dirty="0" smtClean="0"/>
          </a:p>
          <a:p>
            <a:pPr lvl="1"/>
            <a:r>
              <a:rPr lang="en-US" sz="1900" dirty="0" smtClean="0"/>
              <a:t>7 </a:t>
            </a:r>
            <a:r>
              <a:rPr lang="en-US" sz="1900" dirty="0"/>
              <a:t>pairs have two-view models</a:t>
            </a:r>
          </a:p>
          <a:p>
            <a:pPr lvl="1"/>
            <a:r>
              <a:rPr lang="en-US" sz="1900" dirty="0" smtClean="0"/>
              <a:t>7 </a:t>
            </a:r>
            <a:r>
              <a:rPr lang="en-US" sz="1900" dirty="0"/>
              <a:t>pairs have fundamental matrices</a:t>
            </a:r>
          </a:p>
          <a:p>
            <a:pPr lvl="1"/>
            <a:r>
              <a:rPr lang="en-US" sz="1900" dirty="0"/>
              <a:t>2 cameras used for reconstruction</a:t>
            </a:r>
          </a:p>
          <a:p>
            <a:pPr lvl="1"/>
            <a:r>
              <a:rPr lang="en-US" sz="1900" dirty="0"/>
              <a:t>1 model generated</a:t>
            </a:r>
          </a:p>
          <a:p>
            <a:pPr lvl="1"/>
            <a:r>
              <a:rPr lang="en-US" sz="1900" dirty="0"/>
              <a:t>Total </a:t>
            </a:r>
            <a:r>
              <a:rPr lang="en-US" sz="1900" dirty="0" smtClean="0"/>
              <a:t>904 </a:t>
            </a:r>
            <a:r>
              <a:rPr lang="en-US" sz="1900" dirty="0"/>
              <a:t>3D vertices generated after Dense Reconstruction</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marL="201168" lvl="1" indent="0">
              <a:buNone/>
            </a:pPr>
            <a:endParaRPr lang="en-US" sz="1600" dirty="0" smtClean="0"/>
          </a:p>
          <a:p>
            <a:pPr marL="201168" lvl="1" indent="0">
              <a:buNone/>
            </a:pPr>
            <a:endParaRPr lang="en-US" sz="1600" dirty="0"/>
          </a:p>
          <a:p>
            <a:endParaRPr lang="en-US" dirty="0"/>
          </a:p>
        </p:txBody>
      </p:sp>
      <p:pic>
        <p:nvPicPr>
          <p:cNvPr id="4" name="Picture 3"/>
          <p:cNvPicPr>
            <a:picLocks noChangeAspect="1"/>
          </p:cNvPicPr>
          <p:nvPr/>
        </p:nvPicPr>
        <p:blipFill>
          <a:blip r:embed="rId2"/>
          <a:stretch>
            <a:fillRect/>
          </a:stretch>
        </p:blipFill>
        <p:spPr>
          <a:xfrm>
            <a:off x="6932176" y="1836433"/>
            <a:ext cx="1035912" cy="853927"/>
          </a:xfrm>
          <a:prstGeom prst="rect">
            <a:avLst/>
          </a:prstGeom>
        </p:spPr>
      </p:pic>
      <p:sp>
        <p:nvSpPr>
          <p:cNvPr id="5" name="Rectangle 4"/>
          <p:cNvSpPr/>
          <p:nvPr/>
        </p:nvSpPr>
        <p:spPr>
          <a:xfrm>
            <a:off x="8216720" y="1862668"/>
            <a:ext cx="3129567" cy="14858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lvl="1" algn="ctr"/>
            <a:endParaRPr lang="en-US" sz="1600" dirty="0" smtClean="0"/>
          </a:p>
          <a:p>
            <a:pPr marL="0" lvl="1" algn="ctr"/>
            <a:r>
              <a:rPr lang="en-US" sz="1600" dirty="0" smtClean="0"/>
              <a:t>Due </a:t>
            </a:r>
            <a:r>
              <a:rPr lang="en-US" sz="1600" dirty="0"/>
              <a:t>to the low resolution of the images the reconstructed 3D image does not have many image points. This is because very less features are detected and matched.</a:t>
            </a:r>
          </a:p>
          <a:p>
            <a:pPr algn="ctr"/>
            <a:endParaRPr lang="en-US" dirty="0"/>
          </a:p>
        </p:txBody>
      </p:sp>
      <p:pic>
        <p:nvPicPr>
          <p:cNvPr id="7" name="Picture 6"/>
          <p:cNvPicPr>
            <a:picLocks noChangeAspect="1"/>
          </p:cNvPicPr>
          <p:nvPr/>
        </p:nvPicPr>
        <p:blipFill>
          <a:blip r:embed="rId3"/>
          <a:stretch>
            <a:fillRect/>
          </a:stretch>
        </p:blipFill>
        <p:spPr>
          <a:xfrm>
            <a:off x="6932176" y="4351086"/>
            <a:ext cx="1035912" cy="916373"/>
          </a:xfrm>
          <a:prstGeom prst="rect">
            <a:avLst/>
          </a:prstGeom>
        </p:spPr>
      </p:pic>
      <p:sp>
        <p:nvSpPr>
          <p:cNvPr id="8" name="Rectangle 7"/>
          <p:cNvSpPr/>
          <p:nvPr/>
        </p:nvSpPr>
        <p:spPr>
          <a:xfrm>
            <a:off x="8216720" y="4351086"/>
            <a:ext cx="3129567" cy="1287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better result is obtained, let’s explore if tuning the parameters further gives a better result</a:t>
            </a:r>
            <a:endParaRPr lang="en-US" dirty="0"/>
          </a:p>
        </p:txBody>
      </p:sp>
    </p:spTree>
    <p:extLst>
      <p:ext uri="{BB962C8B-B14F-4D97-AF65-F5344CB8AC3E}">
        <p14:creationId xmlns:p14="http://schemas.microsoft.com/office/powerpoint/2010/main" val="2163830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1 – Continued</a:t>
            </a:r>
            <a:endParaRPr lang="en-US" dirty="0"/>
          </a:p>
        </p:txBody>
      </p:sp>
      <p:sp>
        <p:nvSpPr>
          <p:cNvPr id="3" name="Content Placeholder 2"/>
          <p:cNvSpPr>
            <a:spLocks noGrp="1"/>
          </p:cNvSpPr>
          <p:nvPr>
            <p:ph idx="1"/>
          </p:nvPr>
        </p:nvSpPr>
        <p:spPr>
          <a:xfrm>
            <a:off x="1097280" y="1845733"/>
            <a:ext cx="10058400" cy="4336125"/>
          </a:xfrm>
        </p:spPr>
        <p:txBody>
          <a:bodyPr>
            <a:normAutofit/>
          </a:bodyPr>
          <a:lstStyle/>
          <a:p>
            <a:pPr lvl="1">
              <a:buFont typeface="Wingdings" panose="05000000000000000000" pitchFamily="2" charset="2"/>
              <a:buChar char="§"/>
            </a:pPr>
            <a:r>
              <a:rPr lang="en-US" sz="1900" dirty="0" smtClean="0"/>
              <a:t>Changing threshold </a:t>
            </a:r>
            <a:r>
              <a:rPr lang="en-US" sz="1900" dirty="0"/>
              <a:t>for the number of projections when adding a new </a:t>
            </a:r>
            <a:r>
              <a:rPr lang="en-US" sz="1900" dirty="0" smtClean="0"/>
              <a:t>camera from 20 to 12 and that for pose estimation from 64 to 40.</a:t>
            </a:r>
          </a:p>
          <a:p>
            <a:pPr lvl="1"/>
            <a:r>
              <a:rPr lang="en-US" sz="1600" dirty="0"/>
              <a:t>7 pairs have two-view models</a:t>
            </a:r>
          </a:p>
          <a:p>
            <a:pPr lvl="1"/>
            <a:r>
              <a:rPr lang="en-US" sz="1600" dirty="0"/>
              <a:t>7 pairs have fundamental matrices</a:t>
            </a:r>
          </a:p>
          <a:p>
            <a:pPr lvl="1"/>
            <a:r>
              <a:rPr lang="en-US" sz="1600" dirty="0" smtClean="0"/>
              <a:t>4 </a:t>
            </a:r>
            <a:r>
              <a:rPr lang="en-US" sz="1600" dirty="0"/>
              <a:t>cameras used for reconstruction</a:t>
            </a:r>
          </a:p>
          <a:p>
            <a:pPr lvl="1"/>
            <a:r>
              <a:rPr lang="en-US" sz="1600" dirty="0" smtClean="0"/>
              <a:t>Total 1462 </a:t>
            </a:r>
            <a:r>
              <a:rPr lang="en-US" sz="1600" dirty="0"/>
              <a:t>3D vertices generated after Dense </a:t>
            </a:r>
            <a:r>
              <a:rPr lang="en-US" sz="1600" dirty="0" smtClean="0"/>
              <a:t>Reconstruction</a:t>
            </a:r>
          </a:p>
          <a:p>
            <a:pPr marL="201168" lvl="1" indent="0">
              <a:buNone/>
            </a:pPr>
            <a:endParaRPr lang="en-US" sz="1600" dirty="0" smtClean="0"/>
          </a:p>
          <a:p>
            <a:pPr marL="201168" lvl="1" indent="0">
              <a:buNone/>
            </a:pPr>
            <a:r>
              <a:rPr lang="en-US" sz="1600" dirty="0" smtClean="0"/>
              <a:t>All the methods to improve results till now have been done by changing </a:t>
            </a:r>
            <a:r>
              <a:rPr lang="en-US" sz="1600" dirty="0" err="1" smtClean="0"/>
              <a:t>VisualSfm</a:t>
            </a:r>
            <a:r>
              <a:rPr lang="en-US" sz="1600" dirty="0" smtClean="0"/>
              <a:t> parameters. Let’s see how to further better them by:</a:t>
            </a:r>
          </a:p>
          <a:p>
            <a:pPr lvl="1">
              <a:buFont typeface="Wingdings" panose="05000000000000000000" pitchFamily="2" charset="2"/>
              <a:buChar char="v"/>
            </a:pPr>
            <a:r>
              <a:rPr lang="en-US" sz="1600" dirty="0" smtClean="0"/>
              <a:t>Adding a better feature matching algorithm (</a:t>
            </a:r>
            <a:r>
              <a:rPr lang="en-US" sz="1600" dirty="0" err="1" smtClean="0"/>
              <a:t>VisualSFM</a:t>
            </a:r>
            <a:r>
              <a:rPr lang="en-US" sz="1600" dirty="0" smtClean="0"/>
              <a:t> uses Multi-threaded match). Let’s see if using a Flann or Brute Force may give better results.</a:t>
            </a:r>
          </a:p>
          <a:p>
            <a:pPr lvl="1">
              <a:buFont typeface="Wingdings" panose="05000000000000000000" pitchFamily="2" charset="2"/>
              <a:buChar char="v"/>
            </a:pPr>
            <a:r>
              <a:rPr lang="en-US" sz="1600" dirty="0" smtClean="0"/>
              <a:t>Increasing the data size for running SFM by manipulating the current one.</a:t>
            </a:r>
          </a:p>
          <a:p>
            <a:pPr lvl="1">
              <a:buFont typeface="Wingdings" panose="05000000000000000000" pitchFamily="2" charset="2"/>
              <a:buChar char="v"/>
            </a:pPr>
            <a:r>
              <a:rPr lang="en-US" sz="1600" dirty="0" smtClean="0"/>
              <a:t>Training an Histogram of Gradients based object detector to extract the features of Notre Dame Cathedral only.</a:t>
            </a:r>
          </a:p>
          <a:p>
            <a:pPr marL="201168" lvl="1" indent="0">
              <a:buNone/>
            </a:pPr>
            <a:endParaRPr lang="en-US" sz="1600" dirty="0"/>
          </a:p>
          <a:p>
            <a:pPr marL="201168" lvl="1" indent="0">
              <a:buNone/>
            </a:pPr>
            <a:endParaRPr lang="en-US" sz="1600" dirty="0"/>
          </a:p>
          <a:p>
            <a:pPr marL="201168" lvl="1" indent="0">
              <a:buNone/>
            </a:pPr>
            <a:endParaRPr lang="en-US" sz="1600" dirty="0" smtClean="0"/>
          </a:p>
          <a:p>
            <a:pPr marL="201168" lvl="1" indent="0">
              <a:buNone/>
            </a:pPr>
            <a:endParaRPr lang="en-US" sz="1600" dirty="0"/>
          </a:p>
          <a:p>
            <a:endParaRPr lang="en-US" dirty="0"/>
          </a:p>
        </p:txBody>
      </p:sp>
      <p:pic>
        <p:nvPicPr>
          <p:cNvPr id="6" name="Picture 5"/>
          <p:cNvPicPr>
            <a:picLocks noChangeAspect="1"/>
          </p:cNvPicPr>
          <p:nvPr/>
        </p:nvPicPr>
        <p:blipFill>
          <a:blip r:embed="rId2"/>
          <a:stretch>
            <a:fillRect/>
          </a:stretch>
        </p:blipFill>
        <p:spPr>
          <a:xfrm>
            <a:off x="7329668" y="2277264"/>
            <a:ext cx="1054479" cy="1134566"/>
          </a:xfrm>
          <a:prstGeom prst="rect">
            <a:avLst/>
          </a:prstGeom>
        </p:spPr>
      </p:pic>
    </p:spTree>
    <p:extLst>
      <p:ext uri="{BB962C8B-B14F-4D97-AF65-F5344CB8AC3E}">
        <p14:creationId xmlns:p14="http://schemas.microsoft.com/office/powerpoint/2010/main" val="3808434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1328</TotalTime>
  <Words>1548</Words>
  <Application>Microsoft Office PowerPoint</Application>
  <PresentationFormat>Widescreen</PresentationFormat>
  <Paragraphs>216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Wingdings</vt:lpstr>
      <vt:lpstr>Retrospect</vt:lpstr>
      <vt:lpstr>3D Reconstruction of Notre Dame Cathedral</vt:lpstr>
      <vt:lpstr>1st Attempt - OpenCV</vt:lpstr>
      <vt:lpstr>Pipeline for 3D Reconstruction using OpenCV Stereo Matching</vt:lpstr>
      <vt:lpstr>PowerPoint Presentation</vt:lpstr>
      <vt:lpstr>PowerPoint Presentation</vt:lpstr>
      <vt:lpstr>Challenges</vt:lpstr>
      <vt:lpstr>VisualSFM and CMVS</vt:lpstr>
      <vt:lpstr>Attempt 1 – Taking Recent Photos </vt:lpstr>
      <vt:lpstr>Attempt 1 – Continued</vt:lpstr>
      <vt:lpstr>Attempt 2</vt:lpstr>
      <vt:lpstr>Attempt 2 - Continued</vt:lpstr>
      <vt:lpstr>PowerPoint Presentation</vt:lpstr>
      <vt:lpstr>Attempt 3 – Taking All Photos </vt:lpstr>
      <vt:lpstr>PowerPoint Presentation</vt:lpstr>
      <vt:lpstr>To do list</vt:lpstr>
      <vt:lpstr>To do list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Reconstruction of Notre Dame Cathedral</dc:title>
  <dc:creator>Karan Ahuja</dc:creator>
  <cp:lastModifiedBy>Karan Ahuja</cp:lastModifiedBy>
  <cp:revision>66</cp:revision>
  <dcterms:created xsi:type="dcterms:W3CDTF">2016-01-21T18:01:42Z</dcterms:created>
  <dcterms:modified xsi:type="dcterms:W3CDTF">2016-01-23T14:58:18Z</dcterms:modified>
</cp:coreProperties>
</file>