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F9E1F0-2535-469F-A64D-D5BBC222B778}" type="doc">
      <dgm:prSet loTypeId="urn:microsoft.com/office/officeart/2005/8/layout/hProcess9" loCatId="process" qsTypeId="urn:microsoft.com/office/officeart/2005/8/quickstyle/3d1" qsCatId="3D" csTypeId="urn:microsoft.com/office/officeart/2005/8/colors/colorful1" csCatId="colorful" phldr="1"/>
      <dgm:spPr/>
    </dgm:pt>
    <dgm:pt modelId="{A2615791-732C-4C21-A0D1-00A8B5800307}">
      <dgm:prSet phldrT="[Text]" custT="1"/>
      <dgm:spPr/>
      <dgm:t>
        <a:bodyPr/>
        <a:lstStyle/>
        <a:p>
          <a:r>
            <a:rPr lang="en-US" sz="1400" dirty="0" smtClean="0"/>
            <a:t>Detect Key points and extract descriptors (SURF/SIFT)</a:t>
          </a:r>
          <a:endParaRPr lang="en-US" sz="1400" dirty="0"/>
        </a:p>
      </dgm:t>
    </dgm:pt>
    <dgm:pt modelId="{F4CFDE9A-657F-48FE-BB9E-196CB26C1DD7}" type="parTrans" cxnId="{F506A213-8637-4A6F-BB60-2FE3D977E3F1}">
      <dgm:prSet/>
      <dgm:spPr/>
      <dgm:t>
        <a:bodyPr/>
        <a:lstStyle/>
        <a:p>
          <a:endParaRPr lang="en-US"/>
        </a:p>
      </dgm:t>
    </dgm:pt>
    <dgm:pt modelId="{DF9060CF-5568-4392-85FC-E4EC8B7133DB}" type="sibTrans" cxnId="{F506A213-8637-4A6F-BB60-2FE3D977E3F1}">
      <dgm:prSet/>
      <dgm:spPr/>
      <dgm:t>
        <a:bodyPr/>
        <a:lstStyle/>
        <a:p>
          <a:endParaRPr lang="en-US"/>
        </a:p>
      </dgm:t>
    </dgm:pt>
    <dgm:pt modelId="{E6500207-F024-47FB-9B97-9016EF40C582}">
      <dgm:prSet phldrT="[Text]" custT="1"/>
      <dgm:spPr/>
      <dgm:t>
        <a:bodyPr/>
        <a:lstStyle/>
        <a:p>
          <a:r>
            <a:rPr lang="en-US" sz="1400" dirty="0" smtClean="0"/>
            <a:t>Compare and Match Descriptors (Flann/Brute Force)</a:t>
          </a:r>
          <a:endParaRPr lang="en-US" sz="1400" dirty="0"/>
        </a:p>
      </dgm:t>
    </dgm:pt>
    <dgm:pt modelId="{51F6DC95-382B-4556-BFDA-BEA877F45E5B}" type="parTrans" cxnId="{1A01203B-4542-4D30-89DE-1D7198D130B3}">
      <dgm:prSet/>
      <dgm:spPr/>
      <dgm:t>
        <a:bodyPr/>
        <a:lstStyle/>
        <a:p>
          <a:endParaRPr lang="en-US"/>
        </a:p>
      </dgm:t>
    </dgm:pt>
    <dgm:pt modelId="{9720D517-D60B-4819-A3DD-924C8A7B9009}" type="sibTrans" cxnId="{1A01203B-4542-4D30-89DE-1D7198D130B3}">
      <dgm:prSet/>
      <dgm:spPr/>
      <dgm:t>
        <a:bodyPr/>
        <a:lstStyle/>
        <a:p>
          <a:endParaRPr lang="en-US"/>
        </a:p>
      </dgm:t>
    </dgm:pt>
    <dgm:pt modelId="{E41D98B5-A6FD-4BCD-8889-9BADA7104E20}">
      <dgm:prSet phldrT="[Text]" custT="1"/>
      <dgm:spPr/>
      <dgm:t>
        <a:bodyPr/>
        <a:lstStyle/>
        <a:p>
          <a:r>
            <a:rPr lang="en-US" sz="1400" b="0" i="0" dirty="0" err="1" smtClean="0"/>
            <a:t>findFundamentalMat</a:t>
          </a:r>
          <a:r>
            <a:rPr lang="en-US" sz="1400" b="0" i="0" dirty="0" smtClean="0"/>
            <a:t>()</a:t>
          </a:r>
          <a:endParaRPr lang="en-US" sz="1400" dirty="0"/>
        </a:p>
      </dgm:t>
    </dgm:pt>
    <dgm:pt modelId="{792D0A48-976B-4668-A397-9F913B705B84}" type="parTrans" cxnId="{3E6097EB-1E6D-4299-8096-FA616FA8E83B}">
      <dgm:prSet/>
      <dgm:spPr/>
      <dgm:t>
        <a:bodyPr/>
        <a:lstStyle/>
        <a:p>
          <a:endParaRPr lang="en-US"/>
        </a:p>
      </dgm:t>
    </dgm:pt>
    <dgm:pt modelId="{A69130EC-E30E-49E6-913E-8833E0710BD5}" type="sibTrans" cxnId="{3E6097EB-1E6D-4299-8096-FA616FA8E83B}">
      <dgm:prSet/>
      <dgm:spPr/>
      <dgm:t>
        <a:bodyPr/>
        <a:lstStyle/>
        <a:p>
          <a:endParaRPr lang="en-US"/>
        </a:p>
      </dgm:t>
    </dgm:pt>
    <dgm:pt modelId="{74833557-0A14-49AF-8056-92E6E216657D}">
      <dgm:prSet phldrT="[Text]" custT="1"/>
      <dgm:spPr/>
      <dgm:t>
        <a:bodyPr/>
        <a:lstStyle/>
        <a:p>
          <a:r>
            <a:rPr lang="en-US" sz="1400" b="0" i="0" dirty="0" err="1" smtClean="0"/>
            <a:t>stereoRectifyUncalibrated</a:t>
          </a:r>
          <a:r>
            <a:rPr lang="en-US" sz="1400" b="0" i="0" dirty="0" smtClean="0"/>
            <a:t>()</a:t>
          </a:r>
          <a:endParaRPr lang="en-US" sz="1400" dirty="0"/>
        </a:p>
      </dgm:t>
    </dgm:pt>
    <dgm:pt modelId="{E6A526D4-56D6-4EEF-AB98-B38349A20293}" type="parTrans" cxnId="{DF0C0E07-D78A-4603-8AE0-29CB574BE060}">
      <dgm:prSet/>
      <dgm:spPr/>
      <dgm:t>
        <a:bodyPr/>
        <a:lstStyle/>
        <a:p>
          <a:endParaRPr lang="en-US"/>
        </a:p>
      </dgm:t>
    </dgm:pt>
    <dgm:pt modelId="{D98F1F02-26C1-4861-AEAC-0B00F47BAA4B}" type="sibTrans" cxnId="{DF0C0E07-D78A-4603-8AE0-29CB574BE060}">
      <dgm:prSet/>
      <dgm:spPr/>
      <dgm:t>
        <a:bodyPr/>
        <a:lstStyle/>
        <a:p>
          <a:endParaRPr lang="en-US"/>
        </a:p>
      </dgm:t>
    </dgm:pt>
    <dgm:pt modelId="{04DA9F46-2D33-4076-9CC9-616AF297D132}">
      <dgm:prSet phldrT="[Text]" custT="1"/>
      <dgm:spPr/>
      <dgm:t>
        <a:bodyPr/>
        <a:lstStyle/>
        <a:p>
          <a:r>
            <a:rPr lang="en-US" sz="1600" b="0" i="0" dirty="0" smtClean="0"/>
            <a:t>reprojectImageTo3D()</a:t>
          </a:r>
          <a:endParaRPr lang="en-US" sz="1600" dirty="0"/>
        </a:p>
      </dgm:t>
    </dgm:pt>
    <dgm:pt modelId="{066DD8F3-D14D-4E8F-ADA2-C736CADB216D}" type="parTrans" cxnId="{D2653AA6-D637-412E-9433-93060F26DA9E}">
      <dgm:prSet/>
      <dgm:spPr/>
      <dgm:t>
        <a:bodyPr/>
        <a:lstStyle/>
        <a:p>
          <a:endParaRPr lang="en-US"/>
        </a:p>
      </dgm:t>
    </dgm:pt>
    <dgm:pt modelId="{F0F82A05-AC45-4057-A0AB-F8D24A535DC5}" type="sibTrans" cxnId="{D2653AA6-D637-412E-9433-93060F26DA9E}">
      <dgm:prSet/>
      <dgm:spPr/>
      <dgm:t>
        <a:bodyPr/>
        <a:lstStyle/>
        <a:p>
          <a:endParaRPr lang="en-US"/>
        </a:p>
      </dgm:t>
    </dgm:pt>
    <dgm:pt modelId="{DF062477-D1EB-4BA4-A19B-2F7B8C6F1EC1}" type="pres">
      <dgm:prSet presAssocID="{44F9E1F0-2535-469F-A64D-D5BBC222B778}" presName="CompostProcess" presStyleCnt="0">
        <dgm:presLayoutVars>
          <dgm:dir/>
          <dgm:resizeHandles val="exact"/>
        </dgm:presLayoutVars>
      </dgm:prSet>
      <dgm:spPr/>
    </dgm:pt>
    <dgm:pt modelId="{E335E8E4-6811-47E1-AE6F-18661FF6837F}" type="pres">
      <dgm:prSet presAssocID="{44F9E1F0-2535-469F-A64D-D5BBC222B778}" presName="arrow" presStyleLbl="bgShp" presStyleIdx="0" presStyleCnt="1" custLinFactNeighborX="-12030"/>
      <dgm:spPr/>
    </dgm:pt>
    <dgm:pt modelId="{15C33B26-7FE1-434C-9BBA-4846E8A655B2}" type="pres">
      <dgm:prSet presAssocID="{44F9E1F0-2535-469F-A64D-D5BBC222B778}" presName="linearProcess" presStyleCnt="0"/>
      <dgm:spPr/>
    </dgm:pt>
    <dgm:pt modelId="{D9D5F4C1-9164-4FEA-80FF-2C45065580B3}" type="pres">
      <dgm:prSet presAssocID="{A2615791-732C-4C21-A0D1-00A8B5800307}" presName="textNode" presStyleLbl="node1" presStyleIdx="0" presStyleCnt="5">
        <dgm:presLayoutVars>
          <dgm:bulletEnabled val="1"/>
        </dgm:presLayoutVars>
      </dgm:prSet>
      <dgm:spPr/>
      <dgm:t>
        <a:bodyPr/>
        <a:lstStyle/>
        <a:p>
          <a:endParaRPr lang="en-US"/>
        </a:p>
      </dgm:t>
    </dgm:pt>
    <dgm:pt modelId="{5845DEE9-C4D3-4183-952E-842FC656498A}" type="pres">
      <dgm:prSet presAssocID="{DF9060CF-5568-4392-85FC-E4EC8B7133DB}" presName="sibTrans" presStyleCnt="0"/>
      <dgm:spPr/>
    </dgm:pt>
    <dgm:pt modelId="{0FEC9748-520E-4CF2-9BE6-0100914DA66F}" type="pres">
      <dgm:prSet presAssocID="{E6500207-F024-47FB-9B97-9016EF40C582}" presName="textNode" presStyleLbl="node1" presStyleIdx="1" presStyleCnt="5" custScaleX="86177">
        <dgm:presLayoutVars>
          <dgm:bulletEnabled val="1"/>
        </dgm:presLayoutVars>
      </dgm:prSet>
      <dgm:spPr/>
      <dgm:t>
        <a:bodyPr/>
        <a:lstStyle/>
        <a:p>
          <a:endParaRPr lang="en-US"/>
        </a:p>
      </dgm:t>
    </dgm:pt>
    <dgm:pt modelId="{5CA6D366-AC78-4BB9-92A0-FD874A06E51A}" type="pres">
      <dgm:prSet presAssocID="{9720D517-D60B-4819-A3DD-924C8A7B9009}" presName="sibTrans" presStyleCnt="0"/>
      <dgm:spPr/>
    </dgm:pt>
    <dgm:pt modelId="{7E12FE79-073D-4F31-A21B-A0F1397937A7}" type="pres">
      <dgm:prSet presAssocID="{E41D98B5-A6FD-4BCD-8889-9BADA7104E20}" presName="textNode" presStyleLbl="node1" presStyleIdx="2" presStyleCnt="5">
        <dgm:presLayoutVars>
          <dgm:bulletEnabled val="1"/>
        </dgm:presLayoutVars>
      </dgm:prSet>
      <dgm:spPr/>
      <dgm:t>
        <a:bodyPr/>
        <a:lstStyle/>
        <a:p>
          <a:endParaRPr lang="en-US"/>
        </a:p>
      </dgm:t>
    </dgm:pt>
    <dgm:pt modelId="{AA58144F-C5C8-48EE-BE32-31B1DA35E819}" type="pres">
      <dgm:prSet presAssocID="{A69130EC-E30E-49E6-913E-8833E0710BD5}" presName="sibTrans" presStyleCnt="0"/>
      <dgm:spPr/>
    </dgm:pt>
    <dgm:pt modelId="{D824F3F0-6AC2-4D2B-BDAE-02360D2B82EA}" type="pres">
      <dgm:prSet presAssocID="{74833557-0A14-49AF-8056-92E6E216657D}" presName="textNode" presStyleLbl="node1" presStyleIdx="3" presStyleCnt="5" custScaleX="115440">
        <dgm:presLayoutVars>
          <dgm:bulletEnabled val="1"/>
        </dgm:presLayoutVars>
      </dgm:prSet>
      <dgm:spPr/>
      <dgm:t>
        <a:bodyPr/>
        <a:lstStyle/>
        <a:p>
          <a:endParaRPr lang="en-US"/>
        </a:p>
      </dgm:t>
    </dgm:pt>
    <dgm:pt modelId="{874286BE-BC06-4FAA-988A-E05D2B2D1594}" type="pres">
      <dgm:prSet presAssocID="{D98F1F02-26C1-4861-AEAC-0B00F47BAA4B}" presName="sibTrans" presStyleCnt="0"/>
      <dgm:spPr/>
    </dgm:pt>
    <dgm:pt modelId="{0C5817B6-1F7B-4E3B-8E04-F19DFF9911F6}" type="pres">
      <dgm:prSet presAssocID="{04DA9F46-2D33-4076-9CC9-616AF297D132}" presName="textNode" presStyleLbl="node1" presStyleIdx="4" presStyleCnt="5" custScaleX="116052">
        <dgm:presLayoutVars>
          <dgm:bulletEnabled val="1"/>
        </dgm:presLayoutVars>
      </dgm:prSet>
      <dgm:spPr/>
      <dgm:t>
        <a:bodyPr/>
        <a:lstStyle/>
        <a:p>
          <a:endParaRPr lang="en-US"/>
        </a:p>
      </dgm:t>
    </dgm:pt>
  </dgm:ptLst>
  <dgm:cxnLst>
    <dgm:cxn modelId="{B7815CBE-1EB8-4555-B230-381E6406E2EE}" type="presOf" srcId="{44F9E1F0-2535-469F-A64D-D5BBC222B778}" destId="{DF062477-D1EB-4BA4-A19B-2F7B8C6F1EC1}" srcOrd="0" destOrd="0" presId="urn:microsoft.com/office/officeart/2005/8/layout/hProcess9"/>
    <dgm:cxn modelId="{1A01203B-4542-4D30-89DE-1D7198D130B3}" srcId="{44F9E1F0-2535-469F-A64D-D5BBC222B778}" destId="{E6500207-F024-47FB-9B97-9016EF40C582}" srcOrd="1" destOrd="0" parTransId="{51F6DC95-382B-4556-BFDA-BEA877F45E5B}" sibTransId="{9720D517-D60B-4819-A3DD-924C8A7B9009}"/>
    <dgm:cxn modelId="{DF0C0E07-D78A-4603-8AE0-29CB574BE060}" srcId="{44F9E1F0-2535-469F-A64D-D5BBC222B778}" destId="{74833557-0A14-49AF-8056-92E6E216657D}" srcOrd="3" destOrd="0" parTransId="{E6A526D4-56D6-4EEF-AB98-B38349A20293}" sibTransId="{D98F1F02-26C1-4861-AEAC-0B00F47BAA4B}"/>
    <dgm:cxn modelId="{4CE582E0-A838-4AA0-8895-2AF0D0ABFC5F}" type="presOf" srcId="{74833557-0A14-49AF-8056-92E6E216657D}" destId="{D824F3F0-6AC2-4D2B-BDAE-02360D2B82EA}" srcOrd="0" destOrd="0" presId="urn:microsoft.com/office/officeart/2005/8/layout/hProcess9"/>
    <dgm:cxn modelId="{D2653AA6-D637-412E-9433-93060F26DA9E}" srcId="{44F9E1F0-2535-469F-A64D-D5BBC222B778}" destId="{04DA9F46-2D33-4076-9CC9-616AF297D132}" srcOrd="4" destOrd="0" parTransId="{066DD8F3-D14D-4E8F-ADA2-C736CADB216D}" sibTransId="{F0F82A05-AC45-4057-A0AB-F8D24A535DC5}"/>
    <dgm:cxn modelId="{DFD3ACED-CD35-443C-A247-441F9E2ABC2D}" type="presOf" srcId="{04DA9F46-2D33-4076-9CC9-616AF297D132}" destId="{0C5817B6-1F7B-4E3B-8E04-F19DFF9911F6}" srcOrd="0" destOrd="0" presId="urn:microsoft.com/office/officeart/2005/8/layout/hProcess9"/>
    <dgm:cxn modelId="{3E6097EB-1E6D-4299-8096-FA616FA8E83B}" srcId="{44F9E1F0-2535-469F-A64D-D5BBC222B778}" destId="{E41D98B5-A6FD-4BCD-8889-9BADA7104E20}" srcOrd="2" destOrd="0" parTransId="{792D0A48-976B-4668-A397-9F913B705B84}" sibTransId="{A69130EC-E30E-49E6-913E-8833E0710BD5}"/>
    <dgm:cxn modelId="{6FE95018-5B39-4A70-BD54-E957CA19A52A}" type="presOf" srcId="{E41D98B5-A6FD-4BCD-8889-9BADA7104E20}" destId="{7E12FE79-073D-4F31-A21B-A0F1397937A7}" srcOrd="0" destOrd="0" presId="urn:microsoft.com/office/officeart/2005/8/layout/hProcess9"/>
    <dgm:cxn modelId="{4B6F07D0-095E-4C22-BF1A-852D5F960804}" type="presOf" srcId="{E6500207-F024-47FB-9B97-9016EF40C582}" destId="{0FEC9748-520E-4CF2-9BE6-0100914DA66F}" srcOrd="0" destOrd="0" presId="urn:microsoft.com/office/officeart/2005/8/layout/hProcess9"/>
    <dgm:cxn modelId="{F506A213-8637-4A6F-BB60-2FE3D977E3F1}" srcId="{44F9E1F0-2535-469F-A64D-D5BBC222B778}" destId="{A2615791-732C-4C21-A0D1-00A8B5800307}" srcOrd="0" destOrd="0" parTransId="{F4CFDE9A-657F-48FE-BB9E-196CB26C1DD7}" sibTransId="{DF9060CF-5568-4392-85FC-E4EC8B7133DB}"/>
    <dgm:cxn modelId="{7AE1B42F-F8E8-419B-A02D-B475904BB2A4}" type="presOf" srcId="{A2615791-732C-4C21-A0D1-00A8B5800307}" destId="{D9D5F4C1-9164-4FEA-80FF-2C45065580B3}" srcOrd="0" destOrd="0" presId="urn:microsoft.com/office/officeart/2005/8/layout/hProcess9"/>
    <dgm:cxn modelId="{93441500-0452-404F-8576-9E9341441A41}" type="presParOf" srcId="{DF062477-D1EB-4BA4-A19B-2F7B8C6F1EC1}" destId="{E335E8E4-6811-47E1-AE6F-18661FF6837F}" srcOrd="0" destOrd="0" presId="urn:microsoft.com/office/officeart/2005/8/layout/hProcess9"/>
    <dgm:cxn modelId="{486E47EE-B1F7-48C4-8E70-13D7EB72673E}" type="presParOf" srcId="{DF062477-D1EB-4BA4-A19B-2F7B8C6F1EC1}" destId="{15C33B26-7FE1-434C-9BBA-4846E8A655B2}" srcOrd="1" destOrd="0" presId="urn:microsoft.com/office/officeart/2005/8/layout/hProcess9"/>
    <dgm:cxn modelId="{B8CA2ED1-DEC0-4544-9EDA-BE119B5F33D8}" type="presParOf" srcId="{15C33B26-7FE1-434C-9BBA-4846E8A655B2}" destId="{D9D5F4C1-9164-4FEA-80FF-2C45065580B3}" srcOrd="0" destOrd="0" presId="urn:microsoft.com/office/officeart/2005/8/layout/hProcess9"/>
    <dgm:cxn modelId="{7A170213-04CF-46E9-91D5-CFD7E215A6C1}" type="presParOf" srcId="{15C33B26-7FE1-434C-9BBA-4846E8A655B2}" destId="{5845DEE9-C4D3-4183-952E-842FC656498A}" srcOrd="1" destOrd="0" presId="urn:microsoft.com/office/officeart/2005/8/layout/hProcess9"/>
    <dgm:cxn modelId="{D93D1DB7-FB89-4A9D-83EB-40B138955344}" type="presParOf" srcId="{15C33B26-7FE1-434C-9BBA-4846E8A655B2}" destId="{0FEC9748-520E-4CF2-9BE6-0100914DA66F}" srcOrd="2" destOrd="0" presId="urn:microsoft.com/office/officeart/2005/8/layout/hProcess9"/>
    <dgm:cxn modelId="{B8C13BAF-54FE-4614-A4D9-2CCAE81F9270}" type="presParOf" srcId="{15C33B26-7FE1-434C-9BBA-4846E8A655B2}" destId="{5CA6D366-AC78-4BB9-92A0-FD874A06E51A}" srcOrd="3" destOrd="0" presId="urn:microsoft.com/office/officeart/2005/8/layout/hProcess9"/>
    <dgm:cxn modelId="{369FCA00-FAD9-431D-A3E0-DDBEAC571D38}" type="presParOf" srcId="{15C33B26-7FE1-434C-9BBA-4846E8A655B2}" destId="{7E12FE79-073D-4F31-A21B-A0F1397937A7}" srcOrd="4" destOrd="0" presId="urn:microsoft.com/office/officeart/2005/8/layout/hProcess9"/>
    <dgm:cxn modelId="{5D7C137E-8E84-431C-8B52-44F482C3A13D}" type="presParOf" srcId="{15C33B26-7FE1-434C-9BBA-4846E8A655B2}" destId="{AA58144F-C5C8-48EE-BE32-31B1DA35E819}" srcOrd="5" destOrd="0" presId="urn:microsoft.com/office/officeart/2005/8/layout/hProcess9"/>
    <dgm:cxn modelId="{89F1659E-7641-47B0-B423-2F6B8C27D0E1}" type="presParOf" srcId="{15C33B26-7FE1-434C-9BBA-4846E8A655B2}" destId="{D824F3F0-6AC2-4D2B-BDAE-02360D2B82EA}" srcOrd="6" destOrd="0" presId="urn:microsoft.com/office/officeart/2005/8/layout/hProcess9"/>
    <dgm:cxn modelId="{71EBCD59-D521-4F1C-B4F8-9D1CC2C0549C}" type="presParOf" srcId="{15C33B26-7FE1-434C-9BBA-4846E8A655B2}" destId="{874286BE-BC06-4FAA-988A-E05D2B2D1594}" srcOrd="7" destOrd="0" presId="urn:microsoft.com/office/officeart/2005/8/layout/hProcess9"/>
    <dgm:cxn modelId="{58EE1DFD-2569-474A-98AF-5384E917B1AE}" type="presParOf" srcId="{15C33B26-7FE1-434C-9BBA-4846E8A655B2}" destId="{0C5817B6-1F7B-4E3B-8E04-F19DFF9911F6}" srcOrd="8"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35E8E4-6811-47E1-AE6F-18661FF6837F}">
      <dsp:nvSpPr>
        <dsp:cNvPr id="0" name=""/>
        <dsp:cNvSpPr/>
      </dsp:nvSpPr>
      <dsp:spPr>
        <a:xfrm>
          <a:off x="0" y="0"/>
          <a:ext cx="10047195" cy="3466903"/>
        </a:xfrm>
        <a:prstGeom prst="rightArrow">
          <a:avLst/>
        </a:prstGeom>
        <a:gradFill rotWithShape="0">
          <a:gsLst>
            <a:gs pos="0">
              <a:schemeClr val="accent2">
                <a:tint val="40000"/>
                <a:hueOff val="0"/>
                <a:satOff val="0"/>
                <a:lumOff val="0"/>
                <a:alphaOff val="0"/>
                <a:shade val="85000"/>
                <a:satMod val="130000"/>
              </a:schemeClr>
            </a:gs>
            <a:gs pos="34000">
              <a:schemeClr val="accent2">
                <a:tint val="40000"/>
                <a:hueOff val="0"/>
                <a:satOff val="0"/>
                <a:lumOff val="0"/>
                <a:alphaOff val="0"/>
                <a:shade val="87000"/>
                <a:satMod val="125000"/>
              </a:schemeClr>
            </a:gs>
            <a:gs pos="70000">
              <a:schemeClr val="accent2">
                <a:tint val="40000"/>
                <a:hueOff val="0"/>
                <a:satOff val="0"/>
                <a:lumOff val="0"/>
                <a:alphaOff val="0"/>
                <a:tint val="100000"/>
                <a:shade val="90000"/>
                <a:satMod val="130000"/>
              </a:schemeClr>
            </a:gs>
            <a:gs pos="100000">
              <a:schemeClr val="accent2">
                <a:tint val="40000"/>
                <a:hueOff val="0"/>
                <a:satOff val="0"/>
                <a:lumOff val="0"/>
                <a:alphaOff val="0"/>
                <a:tint val="100000"/>
                <a:shade val="100000"/>
                <a:satMod val="110000"/>
              </a:schemeClr>
            </a:gs>
          </a:gsLst>
          <a:path path="circle">
            <a:fillToRect l="100000" t="100000" r="100000" b="100000"/>
          </a:path>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D9D5F4C1-9164-4FEA-80FF-2C45065580B3}">
      <dsp:nvSpPr>
        <dsp:cNvPr id="0" name=""/>
        <dsp:cNvSpPr/>
      </dsp:nvSpPr>
      <dsp:spPr>
        <a:xfrm>
          <a:off x="139893" y="1040070"/>
          <a:ext cx="1974968" cy="1386761"/>
        </a:xfrm>
        <a:prstGeom prst="round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Detect Key points and extract descriptors (SURF/SIFT)</a:t>
          </a:r>
          <a:endParaRPr lang="en-US" sz="1400" kern="1200" dirty="0"/>
        </a:p>
      </dsp:txBody>
      <dsp:txXfrm>
        <a:off x="207589" y="1107766"/>
        <a:ext cx="1839576" cy="1251369"/>
      </dsp:txXfrm>
    </dsp:sp>
    <dsp:sp modelId="{0FEC9748-520E-4CF2-9BE6-0100914DA66F}">
      <dsp:nvSpPr>
        <dsp:cNvPr id="0" name=""/>
        <dsp:cNvSpPr/>
      </dsp:nvSpPr>
      <dsp:spPr>
        <a:xfrm>
          <a:off x="2444022" y="1040070"/>
          <a:ext cx="1701968" cy="1386761"/>
        </a:xfrm>
        <a:prstGeom prst="roundRect">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Compare and Match Descriptors (Flann/Brute Force)</a:t>
          </a:r>
          <a:endParaRPr lang="en-US" sz="1400" kern="1200" dirty="0"/>
        </a:p>
      </dsp:txBody>
      <dsp:txXfrm>
        <a:off x="2511718" y="1107766"/>
        <a:ext cx="1566576" cy="1251369"/>
      </dsp:txXfrm>
    </dsp:sp>
    <dsp:sp modelId="{7E12FE79-073D-4F31-A21B-A0F1397937A7}">
      <dsp:nvSpPr>
        <dsp:cNvPr id="0" name=""/>
        <dsp:cNvSpPr/>
      </dsp:nvSpPr>
      <dsp:spPr>
        <a:xfrm>
          <a:off x="4475152" y="1040070"/>
          <a:ext cx="1974968" cy="1386761"/>
        </a:xfrm>
        <a:prstGeom prst="roundRect">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0" i="0" kern="1200" dirty="0" err="1" smtClean="0"/>
            <a:t>findFundamentalMat</a:t>
          </a:r>
          <a:r>
            <a:rPr lang="en-US" sz="1400" b="0" i="0" kern="1200" dirty="0" smtClean="0"/>
            <a:t>()</a:t>
          </a:r>
          <a:endParaRPr lang="en-US" sz="1400" kern="1200" dirty="0"/>
        </a:p>
      </dsp:txBody>
      <dsp:txXfrm>
        <a:off x="4542848" y="1107766"/>
        <a:ext cx="1839576" cy="1251369"/>
      </dsp:txXfrm>
    </dsp:sp>
    <dsp:sp modelId="{D824F3F0-6AC2-4D2B-BDAE-02360D2B82EA}">
      <dsp:nvSpPr>
        <dsp:cNvPr id="0" name=""/>
        <dsp:cNvSpPr/>
      </dsp:nvSpPr>
      <dsp:spPr>
        <a:xfrm>
          <a:off x="6779282" y="1040070"/>
          <a:ext cx="2279903" cy="1386761"/>
        </a:xfrm>
        <a:prstGeom prst="roundRect">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0" i="0" kern="1200" dirty="0" err="1" smtClean="0"/>
            <a:t>stereoRectifyUncalibrated</a:t>
          </a:r>
          <a:r>
            <a:rPr lang="en-US" sz="1400" b="0" i="0" kern="1200" dirty="0" smtClean="0"/>
            <a:t>()</a:t>
          </a:r>
          <a:endParaRPr lang="en-US" sz="1400" kern="1200" dirty="0"/>
        </a:p>
      </dsp:txBody>
      <dsp:txXfrm>
        <a:off x="6846978" y="1107766"/>
        <a:ext cx="2144511" cy="1251369"/>
      </dsp:txXfrm>
    </dsp:sp>
    <dsp:sp modelId="{0C5817B6-1F7B-4E3B-8E04-F19DFF9911F6}">
      <dsp:nvSpPr>
        <dsp:cNvPr id="0" name=""/>
        <dsp:cNvSpPr/>
      </dsp:nvSpPr>
      <dsp:spPr>
        <a:xfrm>
          <a:off x="9388346" y="1040070"/>
          <a:ext cx="2291990" cy="1386761"/>
        </a:xfrm>
        <a:prstGeom prst="roundRect">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smtClean="0"/>
            <a:t>reprojectImageTo3D()</a:t>
          </a:r>
          <a:endParaRPr lang="en-US" sz="1600" kern="1200" dirty="0"/>
        </a:p>
      </dsp:txBody>
      <dsp:txXfrm>
        <a:off x="9456042" y="1107766"/>
        <a:ext cx="2156598" cy="125136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1/22/2016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1/22/2016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1/22/2016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openmvg.readthedocs.org/en/latest/software/SfM/SfM/" TargetMode="External"/><Relationship Id="rId3" Type="http://schemas.openxmlformats.org/officeDocument/2006/relationships/hyperlink" Target="http://grail.cs.washington.edu/projects/mvscpc/" TargetMode="External"/><Relationship Id="rId7" Type="http://schemas.openxmlformats.org/officeDocument/2006/relationships/hyperlink" Target="http://docs.opencv.org/2.4/modules/calib3d/doc/camera_calibration_and_3d_reconstruction.html" TargetMode="External"/><Relationship Id="rId2" Type="http://schemas.openxmlformats.org/officeDocument/2006/relationships/hyperlink" Target="http://www.theia-sfm.org/sfm.html" TargetMode="External"/><Relationship Id="rId1" Type="http://schemas.openxmlformats.org/officeDocument/2006/relationships/slideLayout" Target="../slideLayouts/slideLayout2.xml"/><Relationship Id="rId6" Type="http://schemas.openxmlformats.org/officeDocument/2006/relationships/hyperlink" Target="http://docs.opencv.org/3.0-beta/doc/py_tutorials/py_calib3d/py_epipolar_geometry/py_epipolar_geometry.html" TargetMode="External"/><Relationship Id="rId5" Type="http://schemas.openxmlformats.org/officeDocument/2006/relationships/hyperlink" Target="http://phototour.cs.washington.edu/" TargetMode="External"/><Relationship Id="rId4" Type="http://schemas.openxmlformats.org/officeDocument/2006/relationships/hyperlink" Target="http://www.cs.cornell.edu/~snavely/bundler/"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homepages.inf.ed.ac.uk/rbf/CVonline/LOCAL_COPIES/FUSIELLO3/node4.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emf"/><Relationship Id="rId7" Type="http://schemas.openxmlformats.org/officeDocument/2006/relationships/diagramColors" Target="../diagrams/colors1.xml"/><Relationship Id="rId2" Type="http://schemas.openxmlformats.org/officeDocument/2006/relationships/image" Target="../media/image6.emf"/><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3D Reconstruction of Notre Dame Cathedral</a:t>
            </a:r>
            <a:endParaRPr lang="en-US" dirty="0"/>
          </a:p>
        </p:txBody>
      </p:sp>
      <p:sp>
        <p:nvSpPr>
          <p:cNvPr id="3" name="Subtitle 2"/>
          <p:cNvSpPr>
            <a:spLocks noGrp="1"/>
          </p:cNvSpPr>
          <p:nvPr>
            <p:ph type="subTitle" idx="1"/>
          </p:nvPr>
        </p:nvSpPr>
        <p:spPr/>
        <p:txBody>
          <a:bodyPr/>
          <a:lstStyle/>
          <a:p>
            <a:r>
              <a:rPr lang="en-US" dirty="0" smtClean="0"/>
              <a:t>Karan Ahuja</a:t>
            </a:r>
            <a:endParaRPr lang="en-US" dirty="0"/>
          </a:p>
        </p:txBody>
      </p:sp>
    </p:spTree>
    <p:extLst>
      <p:ext uri="{BB962C8B-B14F-4D97-AF65-F5344CB8AC3E}">
        <p14:creationId xmlns:p14="http://schemas.microsoft.com/office/powerpoint/2010/main" val="31950320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Attempt </a:t>
            </a:r>
            <a:r>
              <a:rPr lang="en-US" dirty="0" smtClean="0"/>
              <a:t>2</a:t>
            </a:r>
            <a:endParaRPr lang="en-US" dirty="0"/>
          </a:p>
        </p:txBody>
      </p:sp>
      <p:sp>
        <p:nvSpPr>
          <p:cNvPr id="3" name="Content Placeholder 2"/>
          <p:cNvSpPr>
            <a:spLocks noGrp="1"/>
          </p:cNvSpPr>
          <p:nvPr>
            <p:ph idx="1"/>
          </p:nvPr>
        </p:nvSpPr>
        <p:spPr>
          <a:xfrm>
            <a:off x="1097280" y="1845733"/>
            <a:ext cx="10058400" cy="4336125"/>
          </a:xfrm>
        </p:spPr>
        <p:txBody>
          <a:bodyPr>
            <a:normAutofit/>
          </a:bodyPr>
          <a:lstStyle/>
          <a:p>
            <a:pPr lvl="1">
              <a:buFont typeface="Wingdings" panose="05000000000000000000" pitchFamily="2" charset="2"/>
              <a:buChar char="§"/>
            </a:pPr>
            <a:r>
              <a:rPr lang="en-US" sz="1900" dirty="0" err="1" smtClean="0"/>
              <a:t>VisualSFM</a:t>
            </a:r>
            <a:r>
              <a:rPr lang="en-US" sz="1900" dirty="0" smtClean="0"/>
              <a:t> lets you add the key points you want to match for achieving Sparse Reconstruction. Let’s try to a simple Flann or Brute Force Matcher on the images.</a:t>
            </a:r>
            <a:endParaRPr lang="en-US" sz="1600" dirty="0"/>
          </a:p>
          <a:p>
            <a:pPr marL="201168" lvl="1" indent="0">
              <a:buNone/>
            </a:pPr>
            <a:endParaRPr lang="en-US" sz="1600" dirty="0"/>
          </a:p>
          <a:p>
            <a:pPr marL="201168" lvl="1" indent="0">
              <a:buNone/>
            </a:pPr>
            <a:endParaRPr lang="en-US" sz="1600" dirty="0" smtClean="0"/>
          </a:p>
          <a:p>
            <a:pPr marL="201168" lvl="1" indent="0">
              <a:buNone/>
            </a:pPr>
            <a:endParaRPr lang="en-US" sz="1600" dirty="0"/>
          </a:p>
          <a:p>
            <a:endParaRPr lang="en-US" dirty="0"/>
          </a:p>
        </p:txBody>
      </p:sp>
    </p:spTree>
    <p:extLst>
      <p:ext uri="{BB962C8B-B14F-4D97-AF65-F5344CB8AC3E}">
        <p14:creationId xmlns:p14="http://schemas.microsoft.com/office/powerpoint/2010/main" val="36906443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1097280" y="1845733"/>
            <a:ext cx="10789920" cy="4271731"/>
          </a:xfrm>
        </p:spPr>
        <p:txBody>
          <a:bodyPr>
            <a:normAutofit fontScale="92500" lnSpcReduction="10000"/>
          </a:bodyPr>
          <a:lstStyle/>
          <a:p>
            <a:r>
              <a:rPr lang="en-US" sz="1800" dirty="0">
                <a:hlinkClick r:id="rId2"/>
              </a:rPr>
              <a:t>http://</a:t>
            </a:r>
            <a:r>
              <a:rPr lang="en-US" sz="1800" dirty="0" smtClean="0">
                <a:hlinkClick r:id="rId2"/>
              </a:rPr>
              <a:t>www.theia-sfm.org/sfm.html</a:t>
            </a:r>
            <a:endParaRPr lang="en-US" sz="1800" dirty="0" smtClean="0"/>
          </a:p>
          <a:p>
            <a:r>
              <a:rPr lang="en-US" sz="1800" dirty="0">
                <a:hlinkClick r:id="rId3"/>
              </a:rPr>
              <a:t>http://grail.cs.washington.edu/projects/mvscpc</a:t>
            </a:r>
            <a:r>
              <a:rPr lang="en-US" sz="1800" dirty="0" smtClean="0">
                <a:hlinkClick r:id="rId3"/>
              </a:rPr>
              <a:t>/</a:t>
            </a:r>
            <a:endParaRPr lang="en-US" sz="1800" dirty="0" smtClean="0"/>
          </a:p>
          <a:p>
            <a:r>
              <a:rPr lang="en-US" sz="1800" dirty="0">
                <a:hlinkClick r:id="rId4"/>
              </a:rPr>
              <a:t>http://www.cs.cornell.edu/~snavely/bundler</a:t>
            </a:r>
            <a:r>
              <a:rPr lang="en-US" sz="1800" dirty="0" smtClean="0">
                <a:hlinkClick r:id="rId4"/>
              </a:rPr>
              <a:t>/</a:t>
            </a:r>
            <a:endParaRPr lang="en-US" sz="1800" dirty="0" smtClean="0"/>
          </a:p>
          <a:p>
            <a:r>
              <a:rPr lang="en-US" sz="1800" dirty="0">
                <a:hlinkClick r:id="rId5"/>
              </a:rPr>
              <a:t>http://phototour.cs.washington.edu</a:t>
            </a:r>
            <a:r>
              <a:rPr lang="en-US" sz="1800" dirty="0" smtClean="0">
                <a:hlinkClick r:id="rId5"/>
              </a:rPr>
              <a:t>/</a:t>
            </a:r>
            <a:endParaRPr lang="en-US" sz="1800" dirty="0" smtClean="0"/>
          </a:p>
          <a:p>
            <a:r>
              <a:rPr lang="en-US" sz="1800" dirty="0"/>
              <a:t>http://</a:t>
            </a:r>
            <a:r>
              <a:rPr lang="en-US" sz="1800" dirty="0" smtClean="0"/>
              <a:t>ccwu.me/vsfm/</a:t>
            </a:r>
          </a:p>
          <a:p>
            <a:r>
              <a:rPr lang="en-US" sz="1800" dirty="0"/>
              <a:t>http://www.di.ens.fr/cmvs/</a:t>
            </a:r>
          </a:p>
          <a:p>
            <a:r>
              <a:rPr lang="en-US" sz="1800" dirty="0" smtClean="0"/>
              <a:t>Structure from Motion – Bryan S. Morse (CS 650)</a:t>
            </a:r>
          </a:p>
          <a:p>
            <a:r>
              <a:rPr lang="en-US" sz="1800" dirty="0">
                <a:hlinkClick r:id="rId6"/>
              </a:rPr>
              <a:t>http://</a:t>
            </a:r>
            <a:r>
              <a:rPr lang="en-US" sz="1800" dirty="0" smtClean="0">
                <a:hlinkClick r:id="rId6"/>
              </a:rPr>
              <a:t>docs.opencv.org/3.0-beta/doc/py_tutorials/py_calib3d/py_epipolar_geometry/py_epipolar_geometry.html</a:t>
            </a:r>
            <a:endParaRPr lang="en-US" sz="1800" dirty="0" smtClean="0"/>
          </a:p>
          <a:p>
            <a:r>
              <a:rPr lang="en-US" sz="1800" dirty="0">
                <a:hlinkClick r:id="rId7"/>
              </a:rPr>
              <a:t>http://</a:t>
            </a:r>
            <a:r>
              <a:rPr lang="en-US" sz="1800" dirty="0" smtClean="0">
                <a:hlinkClick r:id="rId7"/>
              </a:rPr>
              <a:t>docs.opencv.org/2.4/modules/calib3d/doc/camera_calibration_and_3d_reconstruction.html</a:t>
            </a:r>
            <a:endParaRPr lang="en-US" sz="1800" dirty="0" smtClean="0"/>
          </a:p>
          <a:p>
            <a:r>
              <a:rPr lang="en-US" sz="1800" dirty="0">
                <a:hlinkClick r:id="rId8"/>
              </a:rPr>
              <a:t>http://openmvg.readthedocs.org/en/latest/software/SfM/SfM</a:t>
            </a:r>
            <a:r>
              <a:rPr lang="en-US" sz="1800" dirty="0" smtClean="0">
                <a:hlinkClick r:id="rId8"/>
              </a:rPr>
              <a:t>/</a:t>
            </a:r>
            <a:endParaRPr lang="en-US" sz="1800" dirty="0" smtClean="0"/>
          </a:p>
          <a:p>
            <a:r>
              <a:rPr lang="en-US" sz="1800" dirty="0"/>
              <a:t>http://stackoverflow.com/questions/21855335/structure-from-motion-from-multiple-views</a:t>
            </a:r>
            <a:endParaRPr lang="en-US" sz="1800" dirty="0" smtClean="0"/>
          </a:p>
          <a:p>
            <a:endParaRPr lang="en-US" sz="1800" dirty="0"/>
          </a:p>
        </p:txBody>
      </p:sp>
    </p:spTree>
    <p:extLst>
      <p:ext uri="{BB962C8B-B14F-4D97-AF65-F5344CB8AC3E}">
        <p14:creationId xmlns:p14="http://schemas.microsoft.com/office/powerpoint/2010/main" val="16965766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lang="en-US" baseline="30000" dirty="0" smtClean="0"/>
              <a:t>st</a:t>
            </a:r>
            <a:r>
              <a:rPr lang="en-US" dirty="0" smtClean="0"/>
              <a:t> Attempt - </a:t>
            </a:r>
            <a:r>
              <a:rPr lang="en-US" dirty="0" err="1" smtClean="0"/>
              <a:t>OpenCV</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err="1" smtClean="0"/>
              <a:t>OpenCV</a:t>
            </a:r>
            <a:r>
              <a:rPr lang="en-US" dirty="0" smtClean="0"/>
              <a:t> 3.1 has some 3D Scene Reconstruction and Structure from motion modules. But most of them require the camera intrinsic (f, cx and cy) to be known. These functions generate a sparse point cloud and a beta version of them is available. </a:t>
            </a:r>
          </a:p>
          <a:p>
            <a:pPr>
              <a:buFont typeface="Wingdings" panose="05000000000000000000" pitchFamily="2" charset="2"/>
              <a:buChar char="Ø"/>
            </a:pPr>
            <a:r>
              <a:rPr lang="en-US" dirty="0" smtClean="0"/>
              <a:t>Therefore auto calibration is required before proceeding. This can be done from the </a:t>
            </a:r>
            <a:r>
              <a:rPr lang="en-US" dirty="0" err="1" smtClean="0"/>
              <a:t>Kruppa</a:t>
            </a:r>
            <a:r>
              <a:rPr lang="en-US" dirty="0" smtClean="0"/>
              <a:t> Equations for solving the fundamental matrix with N-View Constraints. More information about this can </a:t>
            </a:r>
            <a:r>
              <a:rPr lang="en-US" dirty="0"/>
              <a:t>be </a:t>
            </a:r>
            <a:r>
              <a:rPr lang="en-US" dirty="0" smtClean="0"/>
              <a:t>found at this </a:t>
            </a:r>
            <a:r>
              <a:rPr lang="en-US" dirty="0" smtClean="0">
                <a:hlinkClick r:id="rId2"/>
              </a:rPr>
              <a:t>link</a:t>
            </a:r>
            <a:r>
              <a:rPr lang="en-US" dirty="0" smtClean="0"/>
              <a:t>. However, it is also stated that intrinsic parameters are recovered with fair but not excellent accuracy.</a:t>
            </a:r>
          </a:p>
          <a:p>
            <a:pPr>
              <a:buFont typeface="Wingdings" panose="05000000000000000000" pitchFamily="2" charset="2"/>
              <a:buChar char="Ø"/>
            </a:pPr>
            <a:r>
              <a:rPr lang="en-US" dirty="0" smtClean="0"/>
              <a:t>Also most </a:t>
            </a:r>
            <a:r>
              <a:rPr lang="en-US" dirty="0" err="1" smtClean="0"/>
              <a:t>OpenCV</a:t>
            </a:r>
            <a:r>
              <a:rPr lang="en-US" dirty="0" smtClean="0"/>
              <a:t> methods currently available use only stereo methods for 3D reconstruction using epipolar geometry techniques to generate depth maps. </a:t>
            </a:r>
          </a:p>
        </p:txBody>
      </p:sp>
    </p:spTree>
    <p:extLst>
      <p:ext uri="{BB962C8B-B14F-4D97-AF65-F5344CB8AC3E}">
        <p14:creationId xmlns:p14="http://schemas.microsoft.com/office/powerpoint/2010/main" val="3192949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400" dirty="0" smtClean="0"/>
              <a:t>Pipeline for 3D Reconstruction using </a:t>
            </a:r>
            <a:r>
              <a:rPr lang="en-US" sz="4400" dirty="0" err="1" smtClean="0"/>
              <a:t>OpenCV</a:t>
            </a:r>
            <a:r>
              <a:rPr lang="en-US" sz="4400" dirty="0" smtClean="0"/>
              <a:t> Stereo Matching</a:t>
            </a:r>
            <a:endParaRPr lang="en-US" sz="4400" dirty="0"/>
          </a:p>
        </p:txBody>
      </p:sp>
      <p:sp>
        <p:nvSpPr>
          <p:cNvPr id="5" name="Subtitle 4"/>
          <p:cNvSpPr>
            <a:spLocks noGrp="1"/>
          </p:cNvSpPr>
          <p:nvPr>
            <p:ph type="subTitle" idx="1"/>
          </p:nvPr>
        </p:nvSpPr>
        <p:spPr/>
        <p:txBody>
          <a:bodyPr/>
          <a:lstStyle/>
          <a:p>
            <a:r>
              <a:rPr lang="en-US" dirty="0" smtClean="0"/>
              <a:t>LEARNING the concepts</a:t>
            </a:r>
            <a:endParaRPr lang="en-US" dirty="0"/>
          </a:p>
        </p:txBody>
      </p:sp>
    </p:spTree>
    <p:extLst>
      <p:ext uri="{BB962C8B-B14F-4D97-AF65-F5344CB8AC3E}">
        <p14:creationId xmlns:p14="http://schemas.microsoft.com/office/powerpoint/2010/main" val="39165843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95759" y="197238"/>
            <a:ext cx="11820230" cy="6061894"/>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35508" lvl="1" indent="-342900">
              <a:buFont typeface="Wingdings" panose="05000000000000000000" pitchFamily="2" charset="2"/>
              <a:buChar char="Ø"/>
            </a:pPr>
            <a:r>
              <a:rPr lang="en-US" dirty="0" smtClean="0"/>
              <a:t>Start </a:t>
            </a:r>
            <a:r>
              <a:rPr lang="en-US" dirty="0"/>
              <a:t>with multiple views of a scene. </a:t>
            </a:r>
            <a:endParaRPr lang="en-US" dirty="0" smtClean="0"/>
          </a:p>
          <a:p>
            <a:pPr marL="761238" lvl="2" indent="-285750"/>
            <a:r>
              <a:rPr lang="en-US" sz="1800" dirty="0"/>
              <a:t>Extract SURF/SIFT/ORB key points from images</a:t>
            </a:r>
            <a:r>
              <a:rPr lang="en-US" sz="1800" dirty="0" smtClean="0"/>
              <a:t>.</a:t>
            </a:r>
            <a:endParaRPr lang="en-US" sz="1800" dirty="0"/>
          </a:p>
          <a:p>
            <a:pPr marL="635508" lvl="1" indent="-342900">
              <a:buFont typeface="Wingdings" panose="05000000000000000000" pitchFamily="2" charset="2"/>
              <a:buChar char="Ø"/>
            </a:pPr>
            <a:r>
              <a:rPr lang="en-US" dirty="0" smtClean="0"/>
              <a:t>Find </a:t>
            </a:r>
            <a:r>
              <a:rPr lang="en-US" dirty="0"/>
              <a:t>interesting points. </a:t>
            </a:r>
            <a:endParaRPr lang="en-US" dirty="0" smtClean="0"/>
          </a:p>
          <a:p>
            <a:pPr marL="818388" lvl="2" indent="-342900"/>
            <a:r>
              <a:rPr lang="en-US" sz="1800" dirty="0"/>
              <a:t>Pair-wise matching of images</a:t>
            </a:r>
            <a:r>
              <a:rPr lang="en-US" sz="1800" dirty="0" smtClean="0"/>
              <a:t>.</a:t>
            </a:r>
            <a:endParaRPr lang="en-US" sz="1800" dirty="0"/>
          </a:p>
          <a:p>
            <a:pPr marL="635508" lvl="1" indent="-342900">
              <a:buFont typeface="Wingdings" panose="05000000000000000000" pitchFamily="2" charset="2"/>
              <a:buChar char="Ø"/>
            </a:pPr>
            <a:r>
              <a:rPr lang="en-US" dirty="0" smtClean="0"/>
              <a:t>Simultaneously </a:t>
            </a:r>
            <a:r>
              <a:rPr lang="en-US" dirty="0"/>
              <a:t>solve for good matches and </a:t>
            </a:r>
            <a:r>
              <a:rPr lang="en-US" dirty="0" smtClean="0"/>
              <a:t>F (fundamental matrix) </a:t>
            </a:r>
            <a:r>
              <a:rPr lang="en-US" dirty="0"/>
              <a:t>using RANSAC. </a:t>
            </a:r>
          </a:p>
          <a:p>
            <a:pPr marL="635508" lvl="1" indent="-342900">
              <a:buFont typeface="Wingdings" panose="05000000000000000000" pitchFamily="2" charset="2"/>
              <a:buChar char="Ø"/>
            </a:pPr>
            <a:r>
              <a:rPr lang="en-US" dirty="0" smtClean="0"/>
              <a:t>Incorporate </a:t>
            </a:r>
            <a:r>
              <a:rPr lang="en-US" dirty="0"/>
              <a:t>additional knowledge (camera internal calibration, known angles, planes, etc.) to upgrade uncalibrated F to E. </a:t>
            </a:r>
            <a:endParaRPr lang="en-US" dirty="0" smtClean="0"/>
          </a:p>
          <a:p>
            <a:pPr marL="761238" lvl="2" indent="-285750"/>
            <a:r>
              <a:rPr lang="en-US" sz="1800" dirty="0"/>
              <a:t>Guess K matrix and then calculate essential matrix. [Hartley</a:t>
            </a:r>
            <a:r>
              <a:rPr lang="en-US" sz="1800" dirty="0" smtClean="0"/>
              <a:t>] </a:t>
            </a:r>
          </a:p>
          <a:p>
            <a:pPr marL="761238" lvl="2" indent="-285750"/>
            <a:r>
              <a:rPr lang="en-US" sz="1800" dirty="0" smtClean="0"/>
              <a:t>Assumptions made for calculating K:</a:t>
            </a:r>
          </a:p>
          <a:p>
            <a:pPr marL="944118" lvl="3" indent="-285750">
              <a:buFont typeface="Arial" panose="020B0604020202020204" pitchFamily="34" charset="0"/>
              <a:buChar char="•"/>
            </a:pPr>
            <a:r>
              <a:rPr lang="en-US" sz="1800" dirty="0" smtClean="0"/>
              <a:t>No skew</a:t>
            </a:r>
          </a:p>
          <a:p>
            <a:pPr marL="944118" lvl="3" indent="-285750">
              <a:buFont typeface="Arial" panose="020B0604020202020204" pitchFamily="34" charset="0"/>
              <a:buChar char="•"/>
            </a:pPr>
            <a:r>
              <a:rPr lang="en-US" sz="1800" dirty="0" smtClean="0"/>
              <a:t>Optical Center is at the center of the image</a:t>
            </a:r>
          </a:p>
          <a:p>
            <a:pPr marL="635508" lvl="1" indent="-342900">
              <a:buFont typeface="Wingdings" panose="05000000000000000000" pitchFamily="2" charset="2"/>
              <a:buChar char="Ø"/>
            </a:pPr>
            <a:r>
              <a:rPr lang="en-US" dirty="0" smtClean="0"/>
              <a:t>Decompose </a:t>
            </a:r>
            <a:r>
              <a:rPr lang="en-US" dirty="0"/>
              <a:t>E to find R and t. </a:t>
            </a:r>
          </a:p>
          <a:p>
            <a:pPr marL="635508" lvl="1" indent="-342900">
              <a:buFont typeface="Wingdings" panose="05000000000000000000" pitchFamily="2" charset="2"/>
              <a:buChar char="Ø"/>
            </a:pPr>
            <a:r>
              <a:rPr lang="en-US" dirty="0" smtClean="0"/>
              <a:t>Use </a:t>
            </a:r>
            <a:r>
              <a:rPr lang="en-US" dirty="0"/>
              <a:t>R and t, along with point correspondences, to triangulate the real-world 3D positions of the sparse feature points</a:t>
            </a:r>
            <a:r>
              <a:rPr lang="en-US" dirty="0" smtClean="0"/>
              <a:t>.</a:t>
            </a:r>
          </a:p>
          <a:p>
            <a:pPr marL="761238" lvl="2" indent="-285750">
              <a:buFont typeface="Wingdings" panose="05000000000000000000" pitchFamily="2" charset="2"/>
              <a:buChar char="Ø"/>
            </a:pPr>
            <a:endParaRPr lang="en-US" sz="1800" dirty="0" smtClean="0"/>
          </a:p>
          <a:p>
            <a:pPr marL="761238" lvl="2" indent="-285750">
              <a:buFont typeface="Wingdings" panose="05000000000000000000" pitchFamily="2" charset="2"/>
              <a:buChar char="Ø"/>
            </a:pPr>
            <a:endParaRPr lang="en-US" sz="1800" dirty="0"/>
          </a:p>
          <a:p>
            <a:pPr marL="475488" lvl="2" indent="0">
              <a:buNone/>
            </a:pPr>
            <a:r>
              <a:rPr lang="en-US" sz="1800" dirty="0" smtClean="0"/>
              <a:t> </a:t>
            </a:r>
          </a:p>
          <a:p>
            <a:pPr marL="761238" lvl="2" indent="-285750">
              <a:buFont typeface="Wingdings" panose="05000000000000000000" pitchFamily="2" charset="2"/>
              <a:buChar char="Ø"/>
            </a:pPr>
            <a:endParaRPr lang="en-US" sz="1800" dirty="0"/>
          </a:p>
        </p:txBody>
      </p:sp>
      <p:pic>
        <p:nvPicPr>
          <p:cNvPr id="6" name="Picture 5"/>
          <p:cNvPicPr>
            <a:picLocks noChangeAspect="1"/>
          </p:cNvPicPr>
          <p:nvPr/>
        </p:nvPicPr>
        <p:blipFill>
          <a:blip r:embed="rId2"/>
          <a:stretch>
            <a:fillRect/>
          </a:stretch>
        </p:blipFill>
        <p:spPr>
          <a:xfrm>
            <a:off x="9203128" y="716516"/>
            <a:ext cx="1985482" cy="764556"/>
          </a:xfrm>
          <a:prstGeom prst="rect">
            <a:avLst/>
          </a:prstGeom>
        </p:spPr>
      </p:pic>
      <p:pic>
        <p:nvPicPr>
          <p:cNvPr id="7" name="Picture 6"/>
          <p:cNvPicPr>
            <a:picLocks noChangeAspect="1"/>
          </p:cNvPicPr>
          <p:nvPr/>
        </p:nvPicPr>
        <p:blipFill>
          <a:blip r:embed="rId3"/>
          <a:stretch>
            <a:fillRect/>
          </a:stretch>
        </p:blipFill>
        <p:spPr>
          <a:xfrm>
            <a:off x="6936981" y="2367214"/>
            <a:ext cx="1213095" cy="289479"/>
          </a:xfrm>
          <a:prstGeom prst="rect">
            <a:avLst/>
          </a:prstGeom>
        </p:spPr>
      </p:pic>
      <p:pic>
        <p:nvPicPr>
          <p:cNvPr id="10" name="Picture 9"/>
          <p:cNvPicPr>
            <a:picLocks noChangeAspect="1"/>
          </p:cNvPicPr>
          <p:nvPr/>
        </p:nvPicPr>
        <p:blipFill>
          <a:blip r:embed="rId4"/>
          <a:stretch>
            <a:fillRect/>
          </a:stretch>
        </p:blipFill>
        <p:spPr>
          <a:xfrm>
            <a:off x="1173342" y="4518663"/>
            <a:ext cx="4353059" cy="1740469"/>
          </a:xfrm>
          <a:prstGeom prst="rect">
            <a:avLst/>
          </a:prstGeom>
        </p:spPr>
      </p:pic>
      <p:pic>
        <p:nvPicPr>
          <p:cNvPr id="11" name="Picture 10"/>
          <p:cNvPicPr>
            <a:picLocks noChangeAspect="1"/>
          </p:cNvPicPr>
          <p:nvPr/>
        </p:nvPicPr>
        <p:blipFill>
          <a:blip r:embed="rId5"/>
          <a:stretch>
            <a:fillRect/>
          </a:stretch>
        </p:blipFill>
        <p:spPr>
          <a:xfrm>
            <a:off x="5803297" y="4829575"/>
            <a:ext cx="1361840" cy="692559"/>
          </a:xfrm>
          <a:prstGeom prst="rect">
            <a:avLst/>
          </a:prstGeom>
        </p:spPr>
      </p:pic>
      <p:sp>
        <p:nvSpPr>
          <p:cNvPr id="12" name="Rectangle 11"/>
          <p:cNvSpPr/>
          <p:nvPr/>
        </p:nvSpPr>
        <p:spPr>
          <a:xfrm>
            <a:off x="8028022" y="4828122"/>
            <a:ext cx="2350213" cy="6925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P corresponds to the  </a:t>
            </a:r>
            <a:r>
              <a:rPr lang="en-US" sz="1400" dirty="0" err="1" smtClean="0"/>
              <a:t>epipole</a:t>
            </a:r>
            <a:r>
              <a:rPr lang="en-US" sz="1400" dirty="0" smtClean="0"/>
              <a:t> of the intersection of the </a:t>
            </a:r>
            <a:r>
              <a:rPr lang="en-US" sz="1400" dirty="0" err="1" smtClean="0"/>
              <a:t>epilines</a:t>
            </a:r>
            <a:endParaRPr lang="en-US" sz="1400" dirty="0"/>
          </a:p>
        </p:txBody>
      </p:sp>
    </p:spTree>
    <p:extLst>
      <p:ext uri="{BB962C8B-B14F-4D97-AF65-F5344CB8AC3E}">
        <p14:creationId xmlns:p14="http://schemas.microsoft.com/office/powerpoint/2010/main" val="3333615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95759" y="197238"/>
            <a:ext cx="11820230" cy="6061894"/>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75488" lvl="2" indent="0">
              <a:buNone/>
            </a:pPr>
            <a:endParaRPr lang="en-US" dirty="0"/>
          </a:p>
          <a:p>
            <a:pPr marL="635508" lvl="1" indent="-342900">
              <a:buFont typeface="Wingdings" panose="05000000000000000000" pitchFamily="2" charset="2"/>
              <a:buChar char="Ø"/>
            </a:pPr>
            <a:r>
              <a:rPr lang="en-US" dirty="0" smtClean="0"/>
              <a:t>Bundle </a:t>
            </a:r>
            <a:r>
              <a:rPr lang="en-US" dirty="0"/>
              <a:t>adjustment of pose and 3D points. </a:t>
            </a:r>
            <a:endParaRPr lang="en-US" dirty="0" smtClean="0"/>
          </a:p>
          <a:p>
            <a:pPr marL="818388" lvl="2" indent="-342900">
              <a:buFont typeface="Courier New" panose="02070309020205020404" pitchFamily="49" charset="0"/>
              <a:buChar char="o"/>
            </a:pPr>
            <a:r>
              <a:rPr lang="en-US" dirty="0" smtClean="0"/>
              <a:t>Optimize over the entire set by minimizing re-projection error:</a:t>
            </a:r>
          </a:p>
          <a:p>
            <a:pPr marL="818388" lvl="2" indent="-342900">
              <a:buFont typeface="Courier New" panose="02070309020205020404" pitchFamily="49" charset="0"/>
              <a:buChar char="o"/>
            </a:pPr>
            <a:endParaRPr lang="en-US" dirty="0"/>
          </a:p>
          <a:p>
            <a:pPr marL="475488" lvl="2" indent="0">
              <a:buNone/>
            </a:pPr>
            <a:r>
              <a:rPr lang="en-US" dirty="0" smtClean="0"/>
              <a:t>                                                            where  </a:t>
            </a:r>
          </a:p>
          <a:p>
            <a:pPr marL="818388" lvl="2" indent="-342900">
              <a:buFont typeface="Courier New" panose="02070309020205020404" pitchFamily="49" charset="0"/>
              <a:buChar char="o"/>
            </a:pPr>
            <a:endParaRPr lang="en-US" dirty="0"/>
          </a:p>
          <a:p>
            <a:pPr marL="635508" lvl="1" indent="-342900">
              <a:buFont typeface="Wingdings" panose="05000000000000000000" pitchFamily="2" charset="2"/>
              <a:buChar char="Ø"/>
            </a:pPr>
            <a:r>
              <a:rPr lang="en-US" dirty="0"/>
              <a:t>Repeat for multiple images and combine point clouds using Iterative Closest Point</a:t>
            </a:r>
            <a:r>
              <a:rPr lang="en-US" dirty="0" smtClean="0"/>
              <a:t>.</a:t>
            </a:r>
          </a:p>
          <a:p>
            <a:pPr marL="635508" lvl="1" indent="-342900">
              <a:buFont typeface="Wingdings" panose="05000000000000000000" pitchFamily="2" charset="2"/>
              <a:buChar char="Ø"/>
            </a:pPr>
            <a:r>
              <a:rPr lang="en-US" dirty="0" smtClean="0"/>
              <a:t>Get desired </a:t>
            </a:r>
            <a:r>
              <a:rPr lang="en-US" dirty="0"/>
              <a:t>dense depth </a:t>
            </a:r>
            <a:r>
              <a:rPr lang="en-US" dirty="0" smtClean="0"/>
              <a:t>map, using known </a:t>
            </a:r>
            <a:r>
              <a:rPr lang="en-US" dirty="0" err="1"/>
              <a:t>epipolar</a:t>
            </a:r>
            <a:r>
              <a:rPr lang="en-US" dirty="0"/>
              <a:t> constraints to constrain correspondence and use stereo </a:t>
            </a:r>
            <a:r>
              <a:rPr lang="en-US" dirty="0" smtClean="0"/>
              <a:t>(per-point </a:t>
            </a:r>
            <a:r>
              <a:rPr lang="en-US" dirty="0"/>
              <a:t>triangulation</a:t>
            </a:r>
            <a:r>
              <a:rPr lang="en-US" dirty="0" smtClean="0"/>
              <a:t>).</a:t>
            </a:r>
          </a:p>
          <a:p>
            <a:pPr marL="292608" lvl="1" indent="0">
              <a:buNone/>
            </a:pPr>
            <a:endParaRPr lang="en-US" dirty="0" smtClean="0"/>
          </a:p>
          <a:p>
            <a:pPr marL="292608" lvl="1" indent="0">
              <a:buNone/>
            </a:pPr>
            <a:r>
              <a:rPr lang="en-US" sz="2000" b="1" u="sng" dirty="0" err="1" smtClean="0"/>
              <a:t>OpenCV</a:t>
            </a:r>
            <a:r>
              <a:rPr lang="en-US" sz="2000" b="1" u="sng" dirty="0" smtClean="0"/>
              <a:t> function Block Chain</a:t>
            </a:r>
          </a:p>
          <a:p>
            <a:pPr marL="635508" lvl="1" indent="-342900">
              <a:buFont typeface="Wingdings" panose="05000000000000000000" pitchFamily="2" charset="2"/>
              <a:buChar char="Ø"/>
            </a:pPr>
            <a:endParaRPr lang="en-US" dirty="0"/>
          </a:p>
          <a:p>
            <a:pPr marL="292608" lvl="1" indent="0">
              <a:buNone/>
            </a:pPr>
            <a:endParaRPr lang="en-US" dirty="0" smtClean="0"/>
          </a:p>
        </p:txBody>
      </p:sp>
      <p:pic>
        <p:nvPicPr>
          <p:cNvPr id="3" name="Picture 2"/>
          <p:cNvPicPr>
            <a:picLocks noChangeAspect="1"/>
          </p:cNvPicPr>
          <p:nvPr/>
        </p:nvPicPr>
        <p:blipFill>
          <a:blip r:embed="rId2"/>
          <a:stretch>
            <a:fillRect/>
          </a:stretch>
        </p:blipFill>
        <p:spPr>
          <a:xfrm>
            <a:off x="1415047" y="1194414"/>
            <a:ext cx="1624367" cy="577160"/>
          </a:xfrm>
          <a:prstGeom prst="rect">
            <a:avLst/>
          </a:prstGeom>
        </p:spPr>
      </p:pic>
      <p:pic>
        <p:nvPicPr>
          <p:cNvPr id="4" name="Picture 3"/>
          <p:cNvPicPr>
            <a:picLocks noChangeAspect="1"/>
          </p:cNvPicPr>
          <p:nvPr/>
        </p:nvPicPr>
        <p:blipFill>
          <a:blip r:embed="rId3"/>
          <a:stretch>
            <a:fillRect/>
          </a:stretch>
        </p:blipFill>
        <p:spPr>
          <a:xfrm>
            <a:off x="3955207" y="1194414"/>
            <a:ext cx="1187977" cy="479840"/>
          </a:xfrm>
          <a:prstGeom prst="rect">
            <a:avLst/>
          </a:prstGeom>
        </p:spPr>
      </p:pic>
      <p:graphicFrame>
        <p:nvGraphicFramePr>
          <p:cNvPr id="5" name="Diagram 4"/>
          <p:cNvGraphicFramePr/>
          <p:nvPr>
            <p:extLst>
              <p:ext uri="{D42A27DB-BD31-4B8C-83A1-F6EECF244321}">
                <p14:modId xmlns:p14="http://schemas.microsoft.com/office/powerpoint/2010/main" val="247224013"/>
              </p:ext>
            </p:extLst>
          </p:nvPr>
        </p:nvGraphicFramePr>
        <p:xfrm>
          <a:off x="195759" y="2792229"/>
          <a:ext cx="11820230" cy="34669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810381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Current </a:t>
            </a:r>
            <a:r>
              <a:rPr lang="en-US" dirty="0" err="1" smtClean="0"/>
              <a:t>openCV</a:t>
            </a:r>
            <a:r>
              <a:rPr lang="en-US" dirty="0" smtClean="0"/>
              <a:t> module only supports 3D reconstruction using disparity maps from stereo left and right images and require the images to be the same sizes. Although the images can be resized, it leads to considerable loss of information and aspect ration for low resolution images. It use Block Matching Algorithm instead of a feature matching one.</a:t>
            </a:r>
          </a:p>
          <a:p>
            <a:pPr>
              <a:buFont typeface="Wingdings" panose="05000000000000000000" pitchFamily="2" charset="2"/>
              <a:buChar char="q"/>
            </a:pPr>
            <a:r>
              <a:rPr lang="en-US" dirty="0" err="1"/>
              <a:t>StereoRectifyUncalibrated</a:t>
            </a:r>
            <a:r>
              <a:rPr lang="en-US" dirty="0"/>
              <a:t> calculates simply planar perspective transformation not rectification transformation in object space. It is necessary to convert this planar transformation to object space transformation to extract </a:t>
            </a:r>
            <a:r>
              <a:rPr lang="en-US" dirty="0" smtClean="0"/>
              <a:t>K matrix.</a:t>
            </a:r>
          </a:p>
          <a:p>
            <a:pPr>
              <a:buFont typeface="Wingdings" panose="05000000000000000000" pitchFamily="2" charset="2"/>
              <a:buChar char="q"/>
            </a:pPr>
            <a:r>
              <a:rPr lang="en-US" dirty="0" err="1" smtClean="0"/>
              <a:t>OpenCV</a:t>
            </a:r>
            <a:r>
              <a:rPr lang="en-US" dirty="0" smtClean="0"/>
              <a:t> does not provide a module for ICP in it’s stable version and ICP can introduce scale ambiguity which need to be refined using Bundle Adjustment.</a:t>
            </a:r>
          </a:p>
          <a:p>
            <a:pPr marL="0" indent="0">
              <a:buNone/>
            </a:pPr>
            <a:r>
              <a:rPr lang="en-US" b="1" u="sng" dirty="0" smtClean="0"/>
              <a:t>Solution:</a:t>
            </a:r>
            <a:r>
              <a:rPr lang="en-US" dirty="0" smtClean="0"/>
              <a:t>  Instead of implementing these functions in </a:t>
            </a:r>
            <a:r>
              <a:rPr lang="en-US" dirty="0" err="1" smtClean="0"/>
              <a:t>OpenCV</a:t>
            </a:r>
            <a:r>
              <a:rPr lang="en-US" dirty="0" smtClean="0"/>
              <a:t> use a software tool that already performs it and implement later/ or contribute to </a:t>
            </a:r>
            <a:r>
              <a:rPr lang="en-US" dirty="0" err="1" smtClean="0"/>
              <a:t>openCV</a:t>
            </a:r>
            <a:r>
              <a:rPr lang="en-US" dirty="0" smtClean="0"/>
              <a:t> 3.1 </a:t>
            </a:r>
            <a:r>
              <a:rPr lang="en-US" dirty="0" err="1" smtClean="0"/>
              <a:t>Sfm</a:t>
            </a:r>
            <a:r>
              <a:rPr lang="en-US" dirty="0" smtClean="0"/>
              <a:t> module.</a:t>
            </a:r>
            <a:endParaRPr lang="en-US" dirty="0"/>
          </a:p>
        </p:txBody>
      </p:sp>
    </p:spTree>
    <p:extLst>
      <p:ext uri="{BB962C8B-B14F-4D97-AF65-F5344CB8AC3E}">
        <p14:creationId xmlns:p14="http://schemas.microsoft.com/office/powerpoint/2010/main" val="1975313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VisualSFM</a:t>
            </a:r>
            <a:r>
              <a:rPr lang="en-US" dirty="0" smtClean="0"/>
              <a:t> and </a:t>
            </a:r>
            <a:r>
              <a:rPr lang="en-US" dirty="0" smtClean="0"/>
              <a:t>CMVS</a:t>
            </a:r>
            <a:endParaRPr lang="en-US" dirty="0"/>
          </a:p>
        </p:txBody>
      </p:sp>
      <p:sp>
        <p:nvSpPr>
          <p:cNvPr id="3" name="Subtitle 2"/>
          <p:cNvSpPr>
            <a:spLocks noGrp="1"/>
          </p:cNvSpPr>
          <p:nvPr>
            <p:ph type="subTitle" idx="1"/>
          </p:nvPr>
        </p:nvSpPr>
        <p:spPr/>
        <p:txBody>
          <a:bodyPr/>
          <a:lstStyle/>
          <a:p>
            <a:r>
              <a:rPr lang="en-US" dirty="0" smtClean="0"/>
              <a:t>Using </a:t>
            </a:r>
            <a:r>
              <a:rPr lang="en-US" dirty="0" err="1" smtClean="0"/>
              <a:t>visualsfm</a:t>
            </a:r>
            <a:r>
              <a:rPr lang="en-US" dirty="0" smtClean="0"/>
              <a:t> for sparse reconstruction and </a:t>
            </a:r>
            <a:r>
              <a:rPr lang="en-US" dirty="0" err="1"/>
              <a:t>C</a:t>
            </a:r>
            <a:r>
              <a:rPr lang="en-US" dirty="0" err="1" smtClean="0"/>
              <a:t>mvs</a:t>
            </a:r>
            <a:r>
              <a:rPr lang="en-US" dirty="0" smtClean="0"/>
              <a:t> </a:t>
            </a:r>
            <a:r>
              <a:rPr lang="en-US" dirty="0" smtClean="0"/>
              <a:t>for dense reconstruction – using </a:t>
            </a:r>
            <a:r>
              <a:rPr lang="en-US" dirty="0" err="1" smtClean="0"/>
              <a:t>meshlab</a:t>
            </a:r>
            <a:r>
              <a:rPr lang="en-US" dirty="0" smtClean="0"/>
              <a:t> to visualize</a:t>
            </a:r>
            <a:endParaRPr lang="en-US" dirty="0"/>
          </a:p>
        </p:txBody>
      </p:sp>
    </p:spTree>
    <p:extLst>
      <p:ext uri="{BB962C8B-B14F-4D97-AF65-F5344CB8AC3E}">
        <p14:creationId xmlns:p14="http://schemas.microsoft.com/office/powerpoint/2010/main" val="37164772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Attempt 1 – Taking Recent Photos </a:t>
            </a:r>
            <a:endParaRPr lang="en-US" dirty="0"/>
          </a:p>
        </p:txBody>
      </p:sp>
      <p:sp>
        <p:nvSpPr>
          <p:cNvPr id="3" name="Content Placeholder 2"/>
          <p:cNvSpPr>
            <a:spLocks noGrp="1"/>
          </p:cNvSpPr>
          <p:nvPr>
            <p:ph idx="1"/>
          </p:nvPr>
        </p:nvSpPr>
        <p:spPr>
          <a:xfrm>
            <a:off x="1097280" y="1845733"/>
            <a:ext cx="10058400" cy="4336125"/>
          </a:xfrm>
        </p:spPr>
        <p:txBody>
          <a:bodyPr>
            <a:normAutofit fontScale="92500" lnSpcReduction="20000"/>
          </a:bodyPr>
          <a:lstStyle/>
          <a:p>
            <a:pPr lvl="1">
              <a:buFont typeface="Courier New" panose="02070309020205020404" pitchFamily="49" charset="0"/>
              <a:buChar char="o"/>
            </a:pPr>
            <a:r>
              <a:rPr lang="en-US" sz="1900" dirty="0"/>
              <a:t>8 pairs have two-view models</a:t>
            </a:r>
          </a:p>
          <a:p>
            <a:pPr lvl="1">
              <a:buFont typeface="Courier New" panose="02070309020205020404" pitchFamily="49" charset="0"/>
              <a:buChar char="o"/>
            </a:pPr>
            <a:r>
              <a:rPr lang="en-US" sz="1900" dirty="0" smtClean="0"/>
              <a:t>8 pairs have fundamental matrices</a:t>
            </a:r>
          </a:p>
          <a:p>
            <a:pPr lvl="1">
              <a:buFont typeface="Courier New" panose="02070309020205020404" pitchFamily="49" charset="0"/>
              <a:buChar char="o"/>
            </a:pPr>
            <a:r>
              <a:rPr lang="en-US" sz="1900" dirty="0" smtClean="0"/>
              <a:t>2 cameras used for reconstruction</a:t>
            </a:r>
          </a:p>
          <a:p>
            <a:pPr lvl="1">
              <a:buFont typeface="Courier New" panose="02070309020205020404" pitchFamily="49" charset="0"/>
              <a:buChar char="o"/>
            </a:pPr>
            <a:r>
              <a:rPr lang="en-US" sz="1900" dirty="0" smtClean="0"/>
              <a:t>1 model generated</a:t>
            </a:r>
            <a:endParaRPr lang="en-US" sz="1900" dirty="0" smtClean="0"/>
          </a:p>
          <a:p>
            <a:pPr lvl="1">
              <a:buFont typeface="Courier New" panose="02070309020205020404" pitchFamily="49" charset="0"/>
              <a:buChar char="o"/>
            </a:pPr>
            <a:r>
              <a:rPr lang="en-US" sz="1900" dirty="0" smtClean="0"/>
              <a:t>Total 670 3D vertices generated after Dense Reconstruction</a:t>
            </a:r>
          </a:p>
          <a:p>
            <a:pPr lvl="1">
              <a:buFont typeface="Courier New" panose="02070309020205020404" pitchFamily="49" charset="0"/>
              <a:buChar char="o"/>
            </a:pPr>
            <a:endParaRPr lang="en-US" sz="1900" dirty="0"/>
          </a:p>
          <a:p>
            <a:pPr marL="201168" lvl="1" indent="0">
              <a:buNone/>
            </a:pPr>
            <a:r>
              <a:rPr lang="en-US" sz="1900" dirty="0" smtClean="0"/>
              <a:t>Increasing the number of 3D vertices detected by changing some </a:t>
            </a:r>
            <a:r>
              <a:rPr lang="en-US" sz="1900" dirty="0" err="1" smtClean="0"/>
              <a:t>VisualSFM</a:t>
            </a:r>
            <a:r>
              <a:rPr lang="en-US" sz="1900" dirty="0" smtClean="0"/>
              <a:t> settings:</a:t>
            </a:r>
          </a:p>
          <a:p>
            <a:pPr lvl="1">
              <a:buFont typeface="Wingdings" panose="05000000000000000000" pitchFamily="2" charset="2"/>
              <a:buChar char="§"/>
            </a:pPr>
            <a:r>
              <a:rPr lang="en-US" sz="1900" dirty="0"/>
              <a:t>Changing minimum inlier matches for a pair to be considered </a:t>
            </a:r>
            <a:r>
              <a:rPr lang="en-US" sz="1900" dirty="0" smtClean="0"/>
              <a:t>correct from 15 to 10.</a:t>
            </a:r>
          </a:p>
          <a:p>
            <a:pPr lvl="1">
              <a:buFont typeface="Wingdings" panose="05000000000000000000" pitchFamily="2" charset="2"/>
              <a:buChar char="§"/>
            </a:pPr>
            <a:r>
              <a:rPr lang="en-US" sz="1900" dirty="0" smtClean="0"/>
              <a:t>Setting </a:t>
            </a:r>
            <a:r>
              <a:rPr lang="en-US" sz="1900" dirty="0" err="1" smtClean="0"/>
              <a:t>VisualSFM</a:t>
            </a:r>
            <a:r>
              <a:rPr lang="en-US" sz="1900" dirty="0" smtClean="0"/>
              <a:t> to output 1 Model and Merge two models if 3D matches is greater than 20</a:t>
            </a:r>
          </a:p>
          <a:p>
            <a:pPr lvl="1">
              <a:buFont typeface="Wingdings" panose="05000000000000000000" pitchFamily="2" charset="2"/>
              <a:buChar char="§"/>
            </a:pPr>
            <a:endParaRPr lang="en-US" sz="1900" dirty="0" smtClean="0"/>
          </a:p>
          <a:p>
            <a:pPr lvl="1"/>
            <a:r>
              <a:rPr lang="en-US" sz="1900" dirty="0" smtClean="0"/>
              <a:t>7 </a:t>
            </a:r>
            <a:r>
              <a:rPr lang="en-US" sz="1900" dirty="0"/>
              <a:t>pairs have two-view models</a:t>
            </a:r>
          </a:p>
          <a:p>
            <a:pPr lvl="1"/>
            <a:r>
              <a:rPr lang="en-US" sz="1900" dirty="0" smtClean="0"/>
              <a:t>7 </a:t>
            </a:r>
            <a:r>
              <a:rPr lang="en-US" sz="1900" dirty="0"/>
              <a:t>pairs have fundamental matrices</a:t>
            </a:r>
          </a:p>
          <a:p>
            <a:pPr lvl="1"/>
            <a:r>
              <a:rPr lang="en-US" sz="1900" dirty="0"/>
              <a:t>2 cameras used for reconstruction</a:t>
            </a:r>
          </a:p>
          <a:p>
            <a:pPr lvl="1"/>
            <a:r>
              <a:rPr lang="en-US" sz="1900" dirty="0"/>
              <a:t>1 model generated</a:t>
            </a:r>
          </a:p>
          <a:p>
            <a:pPr lvl="1"/>
            <a:r>
              <a:rPr lang="en-US" sz="1900" dirty="0"/>
              <a:t>Total </a:t>
            </a:r>
            <a:r>
              <a:rPr lang="en-US" sz="1900" dirty="0" smtClean="0"/>
              <a:t>904 </a:t>
            </a:r>
            <a:r>
              <a:rPr lang="en-US" sz="1900" dirty="0"/>
              <a:t>3D vertices generated after Dense Reconstruction</a:t>
            </a:r>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a:p>
          <a:p>
            <a:pPr marL="201168" lvl="1" indent="0">
              <a:buNone/>
            </a:pPr>
            <a:endParaRPr lang="en-US" sz="1600" dirty="0" smtClean="0"/>
          </a:p>
          <a:p>
            <a:pPr marL="201168" lvl="1" indent="0">
              <a:buNone/>
            </a:pPr>
            <a:endParaRPr lang="en-US" sz="1600" dirty="0"/>
          </a:p>
          <a:p>
            <a:endParaRPr lang="en-US" dirty="0"/>
          </a:p>
        </p:txBody>
      </p:sp>
      <p:pic>
        <p:nvPicPr>
          <p:cNvPr id="4" name="Picture 3"/>
          <p:cNvPicPr>
            <a:picLocks noChangeAspect="1"/>
          </p:cNvPicPr>
          <p:nvPr/>
        </p:nvPicPr>
        <p:blipFill>
          <a:blip r:embed="rId2"/>
          <a:stretch>
            <a:fillRect/>
          </a:stretch>
        </p:blipFill>
        <p:spPr>
          <a:xfrm>
            <a:off x="6932176" y="1836433"/>
            <a:ext cx="1035912" cy="853927"/>
          </a:xfrm>
          <a:prstGeom prst="rect">
            <a:avLst/>
          </a:prstGeom>
        </p:spPr>
      </p:pic>
      <p:sp>
        <p:nvSpPr>
          <p:cNvPr id="5" name="Rectangle 4"/>
          <p:cNvSpPr/>
          <p:nvPr/>
        </p:nvSpPr>
        <p:spPr>
          <a:xfrm>
            <a:off x="8216720" y="1862668"/>
            <a:ext cx="3129567" cy="14858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lvl="1" algn="ctr"/>
            <a:endParaRPr lang="en-US" sz="1600" dirty="0" smtClean="0"/>
          </a:p>
          <a:p>
            <a:pPr marL="0" lvl="1" algn="ctr"/>
            <a:r>
              <a:rPr lang="en-US" sz="1600" dirty="0" smtClean="0"/>
              <a:t>Due </a:t>
            </a:r>
            <a:r>
              <a:rPr lang="en-US" sz="1600" dirty="0"/>
              <a:t>to the low resolution of the images the reconstructed 3D image does not have many image points. This is because very less features are detected and matched.</a:t>
            </a:r>
          </a:p>
          <a:p>
            <a:pPr algn="ctr"/>
            <a:endParaRPr lang="en-US" dirty="0"/>
          </a:p>
        </p:txBody>
      </p:sp>
      <p:pic>
        <p:nvPicPr>
          <p:cNvPr id="7" name="Picture 6"/>
          <p:cNvPicPr>
            <a:picLocks noChangeAspect="1"/>
          </p:cNvPicPr>
          <p:nvPr/>
        </p:nvPicPr>
        <p:blipFill>
          <a:blip r:embed="rId3"/>
          <a:stretch>
            <a:fillRect/>
          </a:stretch>
        </p:blipFill>
        <p:spPr>
          <a:xfrm>
            <a:off x="6932176" y="4351086"/>
            <a:ext cx="1035912" cy="916373"/>
          </a:xfrm>
          <a:prstGeom prst="rect">
            <a:avLst/>
          </a:prstGeom>
        </p:spPr>
      </p:pic>
      <p:sp>
        <p:nvSpPr>
          <p:cNvPr id="8" name="Rectangle 7"/>
          <p:cNvSpPr/>
          <p:nvPr/>
        </p:nvSpPr>
        <p:spPr>
          <a:xfrm>
            <a:off x="8216720" y="4351086"/>
            <a:ext cx="3129567" cy="12878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 better result is obtained, let’s explore if tuning the parameters further gives a better result</a:t>
            </a:r>
            <a:endParaRPr lang="en-US" dirty="0"/>
          </a:p>
        </p:txBody>
      </p:sp>
    </p:spTree>
    <p:extLst>
      <p:ext uri="{BB962C8B-B14F-4D97-AF65-F5344CB8AC3E}">
        <p14:creationId xmlns:p14="http://schemas.microsoft.com/office/powerpoint/2010/main" val="2163830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Attempt 1 – </a:t>
            </a:r>
            <a:r>
              <a:rPr lang="en-US" dirty="0" smtClean="0"/>
              <a:t>Continued</a:t>
            </a:r>
            <a:endParaRPr lang="en-US" dirty="0"/>
          </a:p>
        </p:txBody>
      </p:sp>
      <p:sp>
        <p:nvSpPr>
          <p:cNvPr id="3" name="Content Placeholder 2"/>
          <p:cNvSpPr>
            <a:spLocks noGrp="1"/>
          </p:cNvSpPr>
          <p:nvPr>
            <p:ph idx="1"/>
          </p:nvPr>
        </p:nvSpPr>
        <p:spPr>
          <a:xfrm>
            <a:off x="1097280" y="1845733"/>
            <a:ext cx="10058400" cy="4336125"/>
          </a:xfrm>
        </p:spPr>
        <p:txBody>
          <a:bodyPr>
            <a:normAutofit/>
          </a:bodyPr>
          <a:lstStyle/>
          <a:p>
            <a:pPr lvl="1">
              <a:buFont typeface="Wingdings" panose="05000000000000000000" pitchFamily="2" charset="2"/>
              <a:buChar char="§"/>
            </a:pPr>
            <a:r>
              <a:rPr lang="en-US" sz="1900" dirty="0" smtClean="0"/>
              <a:t>Changing threshold </a:t>
            </a:r>
            <a:r>
              <a:rPr lang="en-US" sz="1900" dirty="0"/>
              <a:t>for the number of projections when adding a new </a:t>
            </a:r>
            <a:r>
              <a:rPr lang="en-US" sz="1900" dirty="0" smtClean="0"/>
              <a:t>camera from 20 to 12 and that for pose estimation from 64 to 40.</a:t>
            </a:r>
          </a:p>
          <a:p>
            <a:pPr lvl="1"/>
            <a:r>
              <a:rPr lang="en-US" sz="1600" dirty="0"/>
              <a:t>7 pairs have two-view models</a:t>
            </a:r>
          </a:p>
          <a:p>
            <a:pPr lvl="1"/>
            <a:r>
              <a:rPr lang="en-US" sz="1600" dirty="0"/>
              <a:t>7 pairs have fundamental matrices</a:t>
            </a:r>
          </a:p>
          <a:p>
            <a:pPr lvl="1"/>
            <a:r>
              <a:rPr lang="en-US" sz="1600" dirty="0" smtClean="0"/>
              <a:t>4 </a:t>
            </a:r>
            <a:r>
              <a:rPr lang="en-US" sz="1600" dirty="0"/>
              <a:t>cameras used for reconstruction</a:t>
            </a:r>
          </a:p>
          <a:p>
            <a:pPr lvl="1"/>
            <a:r>
              <a:rPr lang="en-US" sz="1600" dirty="0" smtClean="0"/>
              <a:t>Total 1462 </a:t>
            </a:r>
            <a:r>
              <a:rPr lang="en-US" sz="1600" dirty="0"/>
              <a:t>3D vertices generated after Dense </a:t>
            </a:r>
            <a:r>
              <a:rPr lang="en-US" sz="1600" dirty="0" smtClean="0"/>
              <a:t>Reconstruction</a:t>
            </a:r>
          </a:p>
          <a:p>
            <a:pPr marL="201168" lvl="1" indent="0">
              <a:buNone/>
            </a:pPr>
            <a:endParaRPr lang="en-US" sz="1600" dirty="0" smtClean="0"/>
          </a:p>
          <a:p>
            <a:pPr marL="201168" lvl="1" indent="0">
              <a:buNone/>
            </a:pPr>
            <a:r>
              <a:rPr lang="en-US" sz="1600" dirty="0" smtClean="0"/>
              <a:t>All the methods to improve results till now have been done by changing </a:t>
            </a:r>
            <a:r>
              <a:rPr lang="en-US" sz="1600" dirty="0" err="1" smtClean="0"/>
              <a:t>VisualSfm</a:t>
            </a:r>
            <a:r>
              <a:rPr lang="en-US" sz="1600" dirty="0" smtClean="0"/>
              <a:t> parameters. Let’s see how to further better them by:</a:t>
            </a:r>
          </a:p>
          <a:p>
            <a:pPr lvl="1">
              <a:buFont typeface="Wingdings" panose="05000000000000000000" pitchFamily="2" charset="2"/>
              <a:buChar char="v"/>
            </a:pPr>
            <a:r>
              <a:rPr lang="en-US" sz="1600" dirty="0" smtClean="0"/>
              <a:t>Adding a better feature matching algorithm (</a:t>
            </a:r>
            <a:r>
              <a:rPr lang="en-US" sz="1600" dirty="0" err="1" smtClean="0"/>
              <a:t>VisualSFM</a:t>
            </a:r>
            <a:r>
              <a:rPr lang="en-US" sz="1600" dirty="0" smtClean="0"/>
              <a:t> uses Multi-threaded match). Let’s see if using a Flann or Brute Force may give better results.</a:t>
            </a:r>
          </a:p>
          <a:p>
            <a:pPr lvl="1">
              <a:buFont typeface="Wingdings" panose="05000000000000000000" pitchFamily="2" charset="2"/>
              <a:buChar char="v"/>
            </a:pPr>
            <a:r>
              <a:rPr lang="en-US" sz="1600" dirty="0" smtClean="0"/>
              <a:t>Increasing the data size for running SFM by manipulating the current one.</a:t>
            </a:r>
          </a:p>
          <a:p>
            <a:pPr lvl="1">
              <a:buFont typeface="Wingdings" panose="05000000000000000000" pitchFamily="2" charset="2"/>
              <a:buChar char="v"/>
            </a:pPr>
            <a:r>
              <a:rPr lang="en-US" sz="1600" dirty="0" smtClean="0"/>
              <a:t>Training an Histogram of Gradients based object detector to extract the features of Notre Dame Cathedral only.</a:t>
            </a:r>
          </a:p>
          <a:p>
            <a:pPr marL="201168" lvl="1" indent="0">
              <a:buNone/>
            </a:pPr>
            <a:endParaRPr lang="en-US" sz="1600" dirty="0"/>
          </a:p>
          <a:p>
            <a:pPr marL="201168" lvl="1" indent="0">
              <a:buNone/>
            </a:pPr>
            <a:endParaRPr lang="en-US" sz="1600" dirty="0"/>
          </a:p>
          <a:p>
            <a:pPr marL="201168" lvl="1" indent="0">
              <a:buNone/>
            </a:pPr>
            <a:endParaRPr lang="en-US" sz="1600" dirty="0" smtClean="0"/>
          </a:p>
          <a:p>
            <a:pPr marL="201168" lvl="1" indent="0">
              <a:buNone/>
            </a:pPr>
            <a:endParaRPr lang="en-US" sz="1600" dirty="0"/>
          </a:p>
          <a:p>
            <a:endParaRPr lang="en-US" dirty="0"/>
          </a:p>
        </p:txBody>
      </p:sp>
      <p:pic>
        <p:nvPicPr>
          <p:cNvPr id="6" name="Picture 5"/>
          <p:cNvPicPr>
            <a:picLocks noChangeAspect="1"/>
          </p:cNvPicPr>
          <p:nvPr/>
        </p:nvPicPr>
        <p:blipFill>
          <a:blip r:embed="rId2"/>
          <a:stretch>
            <a:fillRect/>
          </a:stretch>
        </p:blipFill>
        <p:spPr>
          <a:xfrm>
            <a:off x="7329668" y="2277264"/>
            <a:ext cx="1054479" cy="1134566"/>
          </a:xfrm>
          <a:prstGeom prst="rect">
            <a:avLst/>
          </a:prstGeom>
        </p:spPr>
      </p:pic>
    </p:spTree>
    <p:extLst>
      <p:ext uri="{BB962C8B-B14F-4D97-AF65-F5344CB8AC3E}">
        <p14:creationId xmlns:p14="http://schemas.microsoft.com/office/powerpoint/2010/main" val="380843445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866</TotalTime>
  <Words>819</Words>
  <Application>Microsoft Office PowerPoint</Application>
  <PresentationFormat>Widescreen</PresentationFormat>
  <Paragraphs>98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Courier New</vt:lpstr>
      <vt:lpstr>Wingdings</vt:lpstr>
      <vt:lpstr>Retrospect</vt:lpstr>
      <vt:lpstr>3D Reconstruction of Notre Dame Cathedral</vt:lpstr>
      <vt:lpstr>1st Attempt - OpenCV</vt:lpstr>
      <vt:lpstr>Pipeline for 3D Reconstruction using OpenCV Stereo Matching</vt:lpstr>
      <vt:lpstr>PowerPoint Presentation</vt:lpstr>
      <vt:lpstr>PowerPoint Presentation</vt:lpstr>
      <vt:lpstr>Challenges</vt:lpstr>
      <vt:lpstr>VisualSFM and CMVS</vt:lpstr>
      <vt:lpstr>Attempt 1 – Taking Recent Photos </vt:lpstr>
      <vt:lpstr>Attempt 1 – Continued</vt:lpstr>
      <vt:lpstr>Attempt 2</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Reconstruction of Notre Dame Cathedral</dc:title>
  <dc:creator>Karan Ahuja</dc:creator>
  <cp:lastModifiedBy>Karan Ahuja</cp:lastModifiedBy>
  <cp:revision>27</cp:revision>
  <dcterms:created xsi:type="dcterms:W3CDTF">2016-01-21T18:01:42Z</dcterms:created>
  <dcterms:modified xsi:type="dcterms:W3CDTF">2016-01-22T17:30:30Z</dcterms:modified>
</cp:coreProperties>
</file>