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251" r:id="rId2"/>
    <p:sldId id="2306" r:id="rId3"/>
    <p:sldId id="2291" r:id="rId4"/>
    <p:sldId id="2346" r:id="rId5"/>
    <p:sldId id="2349" r:id="rId6"/>
    <p:sldId id="2350" r:id="rId7"/>
    <p:sldId id="2348" r:id="rId8"/>
    <p:sldId id="2351" r:id="rId9"/>
    <p:sldId id="2347" r:id="rId10"/>
    <p:sldId id="2357" r:id="rId11"/>
    <p:sldId id="2358" r:id="rId12"/>
    <p:sldId id="2352" r:id="rId13"/>
    <p:sldId id="2356" r:id="rId14"/>
    <p:sldId id="2354" r:id="rId15"/>
    <p:sldId id="2355" r:id="rId16"/>
    <p:sldId id="2359" r:id="rId17"/>
  </p:sldIdLst>
  <p:sldSz cx="17068800" cy="960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79D1B5F-3A61-0048-B300-A0E30198CCB2}">
          <p14:sldIdLst>
            <p14:sldId id="2251"/>
            <p14:sldId id="2306"/>
            <p14:sldId id="2291"/>
            <p14:sldId id="2346"/>
            <p14:sldId id="2349"/>
            <p14:sldId id="2350"/>
            <p14:sldId id="2348"/>
            <p14:sldId id="2351"/>
            <p14:sldId id="2347"/>
            <p14:sldId id="2357"/>
            <p14:sldId id="2358"/>
            <p14:sldId id="2352"/>
            <p14:sldId id="2356"/>
            <p14:sldId id="2354"/>
            <p14:sldId id="2355"/>
            <p14:sldId id="235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EEE"/>
    <a:srgbClr val="660D7A"/>
    <a:srgbClr val="008001"/>
    <a:srgbClr val="C76122"/>
    <a:srgbClr val="787878"/>
    <a:srgbClr val="000000"/>
    <a:srgbClr val="C66DC3"/>
    <a:srgbClr val="DAE3F3"/>
    <a:srgbClr val="FBE6D7"/>
    <a:srgbClr val="C97E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75"/>
    <p:restoredTop sz="92379"/>
  </p:normalViewPr>
  <p:slideViewPr>
    <p:cSldViewPr snapToGrid="0">
      <p:cViewPr varScale="1">
        <p:scale>
          <a:sx n="77" d="100"/>
          <a:sy n="77" d="100"/>
        </p:scale>
        <p:origin x="944" y="184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CAE77EC-D3FC-78DA-B514-57F48C937B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07151D-1111-6B77-F6FF-F052A80759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5C6FCA-3418-8246-B0FA-4719E60BE35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864FD-49E8-1D77-1E0B-79D828B98D3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08B0F-BE26-8F4F-E3E3-CAE578FA98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621AE-7DA4-D54D-9CCC-CDA74B43F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3066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5:23:47.49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03:54.80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1318 4115 24575,'-6'4'0,"-18"-5"0,-28-13 0,-34-24 0,31 6 0,-2-6 0,-4-7 0,1-5-426,-3-6 1,2-5 425,1-7 0,1-5 0,19 19 0,0-3 0,2-2 0,-2-6 0,1-2 0,2-2-364,1-5 1,2-2 0,1 0 363,4 3 0,1 0 0,1 0 0,5 5 0,0 1 0,3 1-130,-7-23 1,3 3 129,2 13 0,1 4 0,2 8 0,2 3 0,-9-34 591,6 13-591,7 5 1322,5-3-1322,4-6 287,3-3-287,0-3 0,3-9 0,0 47 0,2 0 0,3-2 0,3 1 0,3-3 0,3 0 0,3 1 0,2 0 0,2-4 0,1 1 0,1-1 0,1 1 0,-1 3 0,0 2 0,-1 6 0,0 3 0,17-27 0,-7 18 0,-5 15 0,-3 8 0,5 2 0,6-2 0,13-9 0,12-5 0,9-7 0,8-1 0,-3 6 0,-2 9 0,-11 10 0,-14 10 0,-13 6 0,-15 6 0,-6 3 0,-6 2 0,-5 2 0,-3 3 0,1 4 0,0 1 0,3 2 0,2-1 0,1 2 0,5 2 0,4 2 0,7 0 0,3-3 0,1-3 0,-4-6 0,-4-3 0,-5-1 0,-4-2 0,0 0 0,-4 0 0,-2 2 0,-2 0 0,-1 0 0,1-2 0,3 0 0,1 0 0,2 4 0,-3-4 0,3 4 0,-3-4 0,4 0 0,-4 0 0,2 0 0,-7-2 0,-1-4 0,-6-8 0,-11-8 0,-16-9 0,-14-5 0,-6-4 0,0 3 0,9 7 0,11 9 0,12 6 0,10 7 0,9 2 0,4 4 0,5 0 0,6 5 0,8 7 0,9 11 0,9 9 0,12 7 0,8-2 0,5-5 0,-5-6 0,-12-7 0,-12-5 0,-12-6 0,-9-1 0,-7-3 0,-5 3 0,-3-1 0,-3 3 0,-10 8 0,-13 14 0,-19 15 0,-13 13 0,-2 4 0,5-6 0,13-12 0,15-13 0,11-10 0,10-7 0,4-4 0,2-2 0,0-5 0,0 0 0,0-3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7T01:27:18.68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80DBE4-BA34-9E4D-A962-00E021AE4F38}" type="datetimeFigureOut">
              <a:rPr lang="en-US" smtClean="0"/>
              <a:t>9/16/24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81A604-26CC-4441-974A-CFC2CDD76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325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667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5334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3002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50669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8336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6003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3670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301338" algn="l" defTabSz="1075334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slicing is an analysis technique for understanding and debugging the program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01246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245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57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1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7241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6818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3088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6160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Program slicing is an analysis technique for understanding and debugging the program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0FFCEDE-22F4-344E-9362-E7F6CA609CDC}" type="slidenum">
              <a:rPr kumimoji="0" lang="en-US" sz="1200" b="0" i="1" u="none" strike="noStrike" kern="1200" cap="none" spc="0" normalizeH="0" baseline="0" noProof="0" smtClean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Arial" charset="0"/>
                <a:ea typeface="ＭＳ Ｐゴシック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1" u="none" strike="noStrike" kern="1200" cap="none" spc="0" normalizeH="0" baseline="0" noProof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22340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78579A-A0BC-F449-84F8-D9DDA8D402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11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345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13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616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4326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284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81A604-26CC-4441-974A-CFC2CDD7603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599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33600" y="1571308"/>
            <a:ext cx="12801600" cy="3342640"/>
          </a:xfrm>
          <a:prstGeom prst="rect">
            <a:avLst/>
          </a:prstGeom>
        </p:spPr>
        <p:txBody>
          <a:bodyPr anchor="b"/>
          <a:lstStyle>
            <a:lvl1pPr algn="ctr"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5042854"/>
            <a:ext cx="12801600" cy="2318067"/>
          </a:xfrm>
        </p:spPr>
        <p:txBody>
          <a:bodyPr/>
          <a:lstStyle>
            <a:lvl1pPr marL="0" indent="0" algn="ctr">
              <a:buNone/>
              <a:defRPr sz="3360"/>
            </a:lvl1pPr>
            <a:lvl2pPr marL="640064" indent="0" algn="ctr">
              <a:buNone/>
              <a:defRPr sz="2800"/>
            </a:lvl2pPr>
            <a:lvl3pPr marL="1280128" indent="0" algn="ctr">
              <a:buNone/>
              <a:defRPr sz="2520"/>
            </a:lvl3pPr>
            <a:lvl4pPr marL="1920192" indent="0" algn="ctr">
              <a:buNone/>
              <a:defRPr sz="2240"/>
            </a:lvl4pPr>
            <a:lvl5pPr marL="2560256" indent="0" algn="ctr">
              <a:buNone/>
              <a:defRPr sz="2240"/>
            </a:lvl5pPr>
            <a:lvl6pPr marL="3200320" indent="0" algn="ctr">
              <a:buNone/>
              <a:defRPr sz="2240"/>
            </a:lvl6pPr>
            <a:lvl7pPr marL="3840384" indent="0" algn="ctr">
              <a:buNone/>
              <a:defRPr sz="2240"/>
            </a:lvl7pPr>
            <a:lvl8pPr marL="4480448" indent="0" algn="ctr">
              <a:buNone/>
              <a:defRPr sz="2240"/>
            </a:lvl8pPr>
            <a:lvl9pPr marL="5120512" indent="0" algn="ctr">
              <a:buNone/>
              <a:defRPr sz="22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5011F-6072-864F-A955-4D18F6F3E94F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82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CDB01-E6E8-5E43-AA5A-E84BBEC64184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55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14862" y="511179"/>
            <a:ext cx="3680460" cy="8136573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3482" y="511179"/>
            <a:ext cx="10828020" cy="81365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CE98AC-7217-974D-93DA-AC595B703F02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8BD3A-8925-6F42-A615-0D34B843C92E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33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4591" y="2393634"/>
            <a:ext cx="14721840" cy="3993832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4591" y="6425249"/>
            <a:ext cx="14721840" cy="2100262"/>
          </a:xfrm>
        </p:spPr>
        <p:txBody>
          <a:bodyPr/>
          <a:lstStyle>
            <a:lvl1pPr marL="0" indent="0">
              <a:buNone/>
              <a:defRPr sz="3360">
                <a:solidFill>
                  <a:schemeClr val="tx1">
                    <a:tint val="75000"/>
                  </a:schemeClr>
                </a:solidFill>
              </a:defRPr>
            </a:lvl1pPr>
            <a:lvl2pPr marL="640064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2pPr>
            <a:lvl3pPr marL="128012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3pPr>
            <a:lvl4pPr marL="192019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4pPr>
            <a:lvl5pPr marL="2560256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5pPr>
            <a:lvl6pPr marL="3200320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6pPr>
            <a:lvl7pPr marL="3840384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7pPr>
            <a:lvl8pPr marL="4480448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8pPr>
            <a:lvl9pPr marL="5120512" indent="0">
              <a:buNone/>
              <a:defRPr sz="22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2CD77-0DAF-CB4E-82A1-12FA5D2C5C88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82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34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41080" y="2555876"/>
            <a:ext cx="7254240" cy="6091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9CF56-F659-5C44-B2C9-24AECE42E45D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860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3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5706" y="2353632"/>
            <a:ext cx="722090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5706" y="3507109"/>
            <a:ext cx="722090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641083" y="2353632"/>
            <a:ext cx="7256463" cy="1153477"/>
          </a:xfrm>
        </p:spPr>
        <p:txBody>
          <a:bodyPr anchor="b"/>
          <a:lstStyle>
            <a:lvl1pPr marL="0" indent="0">
              <a:buNone/>
              <a:defRPr sz="3360" b="1"/>
            </a:lvl1pPr>
            <a:lvl2pPr marL="640064" indent="0">
              <a:buNone/>
              <a:defRPr sz="2800" b="1"/>
            </a:lvl2pPr>
            <a:lvl3pPr marL="1280128" indent="0">
              <a:buNone/>
              <a:defRPr sz="2520" b="1"/>
            </a:lvl3pPr>
            <a:lvl4pPr marL="1920192" indent="0">
              <a:buNone/>
              <a:defRPr sz="2240" b="1"/>
            </a:lvl4pPr>
            <a:lvl5pPr marL="2560256" indent="0">
              <a:buNone/>
              <a:defRPr sz="2240" b="1"/>
            </a:lvl5pPr>
            <a:lvl6pPr marL="3200320" indent="0">
              <a:buNone/>
              <a:defRPr sz="2240" b="1"/>
            </a:lvl6pPr>
            <a:lvl7pPr marL="3840384" indent="0">
              <a:buNone/>
              <a:defRPr sz="2240" b="1"/>
            </a:lvl7pPr>
            <a:lvl8pPr marL="4480448" indent="0">
              <a:buNone/>
              <a:defRPr sz="2240" b="1"/>
            </a:lvl8pPr>
            <a:lvl9pPr marL="5120512" indent="0">
              <a:buNone/>
              <a:defRPr sz="22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641083" y="3507109"/>
            <a:ext cx="7256463" cy="51584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6265-0CC9-ED46-84D8-90469D46C54A}" type="datetime1">
              <a:rPr lang="en-CA" smtClean="0"/>
              <a:t>2024-09-16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4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85021-33C0-054D-A169-76602F6CD7FC}" type="datetime1">
              <a:rPr lang="en-CA" smtClean="0"/>
              <a:t>2024-09-16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00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FB258-D720-E042-AC61-917AB729F0F3}" type="datetime1">
              <a:rPr lang="en-CA" smtClean="0"/>
              <a:t>2024-09-16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06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56463" y="1382400"/>
            <a:ext cx="8641080" cy="6823075"/>
          </a:xfrm>
        </p:spPr>
        <p:txBody>
          <a:bodyPr/>
          <a:lstStyle>
            <a:lvl1pPr>
              <a:defRPr sz="4480"/>
            </a:lvl1pPr>
            <a:lvl2pPr>
              <a:defRPr sz="3920"/>
            </a:lvl2pPr>
            <a:lvl3pPr>
              <a:defRPr sz="336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02481-05F3-CF4B-B031-461144FF82DE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943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5706" y="640080"/>
            <a:ext cx="5505132" cy="2240280"/>
          </a:xfrm>
          <a:prstGeom prst="rect">
            <a:avLst/>
          </a:prstGeom>
        </p:spPr>
        <p:txBody>
          <a:bodyPr anchor="b"/>
          <a:lstStyle>
            <a:lvl1pPr>
              <a:defRPr sz="4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256463" y="1382400"/>
            <a:ext cx="8641080" cy="6823075"/>
          </a:xfrm>
        </p:spPr>
        <p:txBody>
          <a:bodyPr anchor="t"/>
          <a:lstStyle>
            <a:lvl1pPr marL="0" indent="0">
              <a:buNone/>
              <a:defRPr sz="4480"/>
            </a:lvl1pPr>
            <a:lvl2pPr marL="640064" indent="0">
              <a:buNone/>
              <a:defRPr sz="3920"/>
            </a:lvl2pPr>
            <a:lvl3pPr marL="1280128" indent="0">
              <a:buNone/>
              <a:defRPr sz="3360"/>
            </a:lvl3pPr>
            <a:lvl4pPr marL="1920192" indent="0">
              <a:buNone/>
              <a:defRPr sz="2800"/>
            </a:lvl4pPr>
            <a:lvl5pPr marL="2560256" indent="0">
              <a:buNone/>
              <a:defRPr sz="2800"/>
            </a:lvl5pPr>
            <a:lvl6pPr marL="3200320" indent="0">
              <a:buNone/>
              <a:defRPr sz="2800"/>
            </a:lvl6pPr>
            <a:lvl7pPr marL="3840384" indent="0">
              <a:buNone/>
              <a:defRPr sz="2800"/>
            </a:lvl7pPr>
            <a:lvl8pPr marL="4480448" indent="0">
              <a:buNone/>
              <a:defRPr sz="2800"/>
            </a:lvl8pPr>
            <a:lvl9pPr marL="5120512" indent="0">
              <a:buNone/>
              <a:defRPr sz="2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5706" y="2880360"/>
            <a:ext cx="5505132" cy="5336223"/>
          </a:xfrm>
        </p:spPr>
        <p:txBody>
          <a:bodyPr/>
          <a:lstStyle>
            <a:lvl1pPr marL="0" indent="0">
              <a:buNone/>
              <a:defRPr sz="2240"/>
            </a:lvl1pPr>
            <a:lvl2pPr marL="640064" indent="0">
              <a:buNone/>
              <a:defRPr sz="1960"/>
            </a:lvl2pPr>
            <a:lvl3pPr marL="1280128" indent="0">
              <a:buNone/>
              <a:defRPr sz="1680"/>
            </a:lvl3pPr>
            <a:lvl4pPr marL="1920192" indent="0">
              <a:buNone/>
              <a:defRPr sz="1400"/>
            </a:lvl4pPr>
            <a:lvl5pPr marL="2560256" indent="0">
              <a:buNone/>
              <a:defRPr sz="1400"/>
            </a:lvl5pPr>
            <a:lvl6pPr marL="3200320" indent="0">
              <a:buNone/>
              <a:defRPr sz="1400"/>
            </a:lvl6pPr>
            <a:lvl7pPr marL="3840384" indent="0">
              <a:buNone/>
              <a:defRPr sz="1400"/>
            </a:lvl7pPr>
            <a:lvl8pPr marL="4480448" indent="0">
              <a:buNone/>
              <a:defRPr sz="1400"/>
            </a:lvl8pPr>
            <a:lvl9pPr marL="5120512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76B16-6B52-B94F-A740-092EECFAF895}" type="datetime1">
              <a:rPr lang="en-CA" smtClean="0"/>
              <a:t>2024-09-16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46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3480" y="511176"/>
            <a:ext cx="14721840" cy="1855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3480" y="2555876"/>
            <a:ext cx="14721840" cy="6091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7348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F2115-A345-2E4C-92B2-E9FA484413CD}" type="datetime1">
              <a:rPr lang="en-CA" smtClean="0"/>
              <a:t>2024-09-16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54040" y="8898895"/>
            <a:ext cx="576072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054840" y="8898895"/>
            <a:ext cx="3840480" cy="5111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68DF8-D51F-7F40-96AF-F38D328D6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544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1280128" rtl="0" eaLnBrk="1" latinLnBrk="0" hangingPunct="1">
        <a:lnSpc>
          <a:spcPct val="90000"/>
        </a:lnSpc>
        <a:spcBef>
          <a:spcPct val="0"/>
        </a:spcBef>
        <a:buNone/>
        <a:defRPr sz="61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0032" indent="-320032" algn="l" defTabSz="1280128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3920" kern="1200">
          <a:solidFill>
            <a:schemeClr val="tx1"/>
          </a:solidFill>
          <a:latin typeface="+mn-lt"/>
          <a:ea typeface="+mn-ea"/>
          <a:cs typeface="+mn-cs"/>
        </a:defRPr>
      </a:lvl1pPr>
      <a:lvl2pPr marL="96009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2pPr>
      <a:lvl3pPr marL="160016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24022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880288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520352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4160416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800480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440544" indent="-320032" algn="l" defTabSz="1280128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4006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8012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92019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4pPr>
      <a:lvl5pPr marL="2560256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5pPr>
      <a:lvl6pPr marL="3200320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6pPr>
      <a:lvl7pPr marL="3840384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7pPr>
      <a:lvl8pPr marL="4480448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8pPr>
      <a:lvl9pPr marL="5120512" algn="l" defTabSz="1280128" rtl="0" eaLnBrk="1" latinLnBrk="0" hangingPunct="1">
        <a:defRPr sz="25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2.xml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4.png"/><Relationship Id="rId7" Type="http://schemas.openxmlformats.org/officeDocument/2006/relationships/image" Target="../media/image11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7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customXml" Target="../ink/ink3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Regression Failures</a:t>
            </a:r>
            <a:endParaRPr lang="en-US" sz="4800" i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E8A9716-813D-6118-9963-E89BC9ADAB51}"/>
              </a:ext>
            </a:extLst>
          </p:cNvPr>
          <p:cNvSpPr/>
          <p:nvPr/>
        </p:nvSpPr>
        <p:spPr>
          <a:xfrm>
            <a:off x="9762111" y="29706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r>
              <a:rPr kumimoji="0" lang="en-US" sz="2400" b="1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 panose="02040503050406030204" pitchFamily="18" charset="0"/>
                <a:ea typeface="+mn-ea"/>
                <a:cs typeface="Calibri" panose="020F0502020204030204" pitchFamily="34" charset="0"/>
                <a:sym typeface="Arial"/>
              </a:rPr>
              <a:t>′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6EB648-1E92-8DAC-90AD-FF07F3E97CE3}"/>
              </a:ext>
            </a:extLst>
          </p:cNvPr>
          <p:cNvSpPr/>
          <p:nvPr/>
        </p:nvSpPr>
        <p:spPr>
          <a:xfrm>
            <a:off x="5698142" y="2983371"/>
            <a:ext cx="1453027" cy="2762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400" b="1" i="1" kern="0" dirty="0">
                <a:solidFill>
                  <a:schemeClr val="tx1"/>
                </a:solidFill>
                <a:latin typeface="Cambria" panose="02040503050406030204" pitchFamily="18" charset="0"/>
                <a:cs typeface="Calibri" panose="020F0502020204030204" pitchFamily="34" charset="0"/>
                <a:sym typeface="Arial"/>
              </a:rPr>
              <a:t>P</a:t>
            </a:r>
            <a:endParaRPr kumimoji="0" lang="en-US" sz="2400" b="1" i="1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mbria" panose="02040503050406030204" pitchFamily="18" charset="0"/>
              <a:ea typeface="+mn-ea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D1A831-9BD9-9FAE-45F3-7A616C2997E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67" b="49557"/>
          <a:stretch/>
        </p:blipFill>
        <p:spPr>
          <a:xfrm>
            <a:off x="5002031" y="3259670"/>
            <a:ext cx="2898648" cy="12305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65B47C-B729-F17B-B308-093C38309D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529" t="1" r="1250" b="49121"/>
          <a:stretch/>
        </p:blipFill>
        <p:spPr>
          <a:xfrm>
            <a:off x="9063343" y="3259670"/>
            <a:ext cx="2898648" cy="12411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Google Shape;536;p35">
            <a:extLst>
              <a:ext uri="{FF2B5EF4-FFF2-40B4-BE49-F238E27FC236}">
                <a16:creationId xmlns:a16="http://schemas.microsoft.com/office/drawing/2014/main" id="{E01BEAEF-5E77-B2BE-D83F-CF9010EB247D}"/>
              </a:ext>
            </a:extLst>
          </p:cNvPr>
          <p:cNvSpPr/>
          <p:nvPr/>
        </p:nvSpPr>
        <p:spPr>
          <a:xfrm>
            <a:off x="5013976" y="3271338"/>
            <a:ext cx="2858633" cy="1210754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8" name="Google Shape;536;p35">
            <a:extLst>
              <a:ext uri="{FF2B5EF4-FFF2-40B4-BE49-F238E27FC236}">
                <a16:creationId xmlns:a16="http://schemas.microsoft.com/office/drawing/2014/main" id="{EE88F32A-35B0-0B5B-B094-AFBE6BE1819F}"/>
              </a:ext>
            </a:extLst>
          </p:cNvPr>
          <p:cNvSpPr/>
          <p:nvPr/>
        </p:nvSpPr>
        <p:spPr>
          <a:xfrm>
            <a:off x="9085273" y="3281751"/>
            <a:ext cx="2858633" cy="1217305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chemeClr val="bg1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19" name="Google Shape;536;p35">
            <a:extLst>
              <a:ext uri="{FF2B5EF4-FFF2-40B4-BE49-F238E27FC236}">
                <a16:creationId xmlns:a16="http://schemas.microsoft.com/office/drawing/2014/main" id="{A59AA7A5-CD55-A498-6064-2A2B8B1BC8A1}"/>
              </a:ext>
            </a:extLst>
          </p:cNvPr>
          <p:cNvSpPr/>
          <p:nvPr/>
        </p:nvSpPr>
        <p:spPr>
          <a:xfrm>
            <a:off x="9089239" y="3280382"/>
            <a:ext cx="2849784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0" name="Google Shape;536;p35">
            <a:extLst>
              <a:ext uri="{FF2B5EF4-FFF2-40B4-BE49-F238E27FC236}">
                <a16:creationId xmlns:a16="http://schemas.microsoft.com/office/drawing/2014/main" id="{E42E372E-EC21-D604-EE95-B848BC2EFE7F}"/>
              </a:ext>
            </a:extLst>
          </p:cNvPr>
          <p:cNvSpPr/>
          <p:nvPr/>
        </p:nvSpPr>
        <p:spPr>
          <a:xfrm>
            <a:off x="9088901" y="3523509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1" name="Google Shape;536;p35">
            <a:extLst>
              <a:ext uri="{FF2B5EF4-FFF2-40B4-BE49-F238E27FC236}">
                <a16:creationId xmlns:a16="http://schemas.microsoft.com/office/drawing/2014/main" id="{952BC32F-0A29-85B4-6EF8-D030FA9FCB34}"/>
              </a:ext>
            </a:extLst>
          </p:cNvPr>
          <p:cNvSpPr/>
          <p:nvPr/>
        </p:nvSpPr>
        <p:spPr>
          <a:xfrm>
            <a:off x="9093784" y="3769823"/>
            <a:ext cx="2850122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2" name="Google Shape;536;p35">
            <a:extLst>
              <a:ext uri="{FF2B5EF4-FFF2-40B4-BE49-F238E27FC236}">
                <a16:creationId xmlns:a16="http://schemas.microsoft.com/office/drawing/2014/main" id="{DF5E9BF0-A4B0-5849-97DD-13CC62CFB881}"/>
              </a:ext>
            </a:extLst>
          </p:cNvPr>
          <p:cNvSpPr/>
          <p:nvPr/>
        </p:nvSpPr>
        <p:spPr>
          <a:xfrm>
            <a:off x="9088902" y="4018844"/>
            <a:ext cx="2858970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3" name="Google Shape;536;p35">
            <a:extLst>
              <a:ext uri="{FF2B5EF4-FFF2-40B4-BE49-F238E27FC236}">
                <a16:creationId xmlns:a16="http://schemas.microsoft.com/office/drawing/2014/main" id="{242436A8-E170-3C8F-1CF4-4D9C9F332A31}"/>
              </a:ext>
            </a:extLst>
          </p:cNvPr>
          <p:cNvSpPr/>
          <p:nvPr/>
        </p:nvSpPr>
        <p:spPr>
          <a:xfrm>
            <a:off x="5022627" y="3275030"/>
            <a:ext cx="2858296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4" name="Google Shape;536;p35">
            <a:extLst>
              <a:ext uri="{FF2B5EF4-FFF2-40B4-BE49-F238E27FC236}">
                <a16:creationId xmlns:a16="http://schemas.microsoft.com/office/drawing/2014/main" id="{099C5BCC-B9A6-E6CD-0785-344A92D6A61D}"/>
              </a:ext>
            </a:extLst>
          </p:cNvPr>
          <p:cNvSpPr/>
          <p:nvPr/>
        </p:nvSpPr>
        <p:spPr>
          <a:xfrm>
            <a:off x="5022290" y="3518155"/>
            <a:ext cx="2858633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5" name="Google Shape;536;p35">
            <a:extLst>
              <a:ext uri="{FF2B5EF4-FFF2-40B4-BE49-F238E27FC236}">
                <a16:creationId xmlns:a16="http://schemas.microsoft.com/office/drawing/2014/main" id="{374EFCF6-EF04-7206-5B10-A18451C04B07}"/>
              </a:ext>
            </a:extLst>
          </p:cNvPr>
          <p:cNvSpPr/>
          <p:nvPr/>
        </p:nvSpPr>
        <p:spPr>
          <a:xfrm>
            <a:off x="5023543" y="3759749"/>
            <a:ext cx="2857379" cy="240013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6" name="Google Shape;536;p35">
            <a:extLst>
              <a:ext uri="{FF2B5EF4-FFF2-40B4-BE49-F238E27FC236}">
                <a16:creationId xmlns:a16="http://schemas.microsoft.com/office/drawing/2014/main" id="{EE4C9082-2929-3382-BF55-89C7F9E1F3F5}"/>
              </a:ext>
            </a:extLst>
          </p:cNvPr>
          <p:cNvSpPr/>
          <p:nvPr/>
        </p:nvSpPr>
        <p:spPr>
          <a:xfrm>
            <a:off x="5022627" y="4256986"/>
            <a:ext cx="2858633" cy="216657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0281C24D-6915-58DA-7DE4-809F4270080E}"/>
              </a:ext>
            </a:extLst>
          </p:cNvPr>
          <p:cNvSpPr/>
          <p:nvPr/>
        </p:nvSpPr>
        <p:spPr>
          <a:xfrm rot="16200000">
            <a:off x="8383064" y="4019926"/>
            <a:ext cx="243231" cy="689166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94DDFF7D-EC76-DA64-7C9E-A9F02CBF090F}"/>
              </a:ext>
            </a:extLst>
          </p:cNvPr>
          <p:cNvSpPr/>
          <p:nvPr/>
        </p:nvSpPr>
        <p:spPr>
          <a:xfrm rot="16200000">
            <a:off x="8377478" y="3553434"/>
            <a:ext cx="249764" cy="693803"/>
          </a:xfrm>
          <a:prstGeom prst="downArrow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</a:pPr>
            <a:endParaRPr lang="en-US" sz="1867"/>
          </a:p>
        </p:txBody>
      </p:sp>
      <p:sp>
        <p:nvSpPr>
          <p:cNvPr id="29" name="Bulle narrative : rectangle 4">
            <a:extLst>
              <a:ext uri="{FF2B5EF4-FFF2-40B4-BE49-F238E27FC236}">
                <a16:creationId xmlns:a16="http://schemas.microsoft.com/office/drawing/2014/main" id="{33315B6F-E9DB-DA50-0D52-CB2227BDFED8}"/>
              </a:ext>
            </a:extLst>
          </p:cNvPr>
          <p:cNvSpPr/>
          <p:nvPr/>
        </p:nvSpPr>
        <p:spPr>
          <a:xfrm>
            <a:off x="7568672" y="3321246"/>
            <a:ext cx="1826618" cy="421097"/>
          </a:xfrm>
          <a:prstGeom prst="wedgeRectCallout">
            <a:avLst>
              <a:gd name="adj1" fmla="val 18074"/>
              <a:gd name="adj2" fmla="val 29203"/>
            </a:avLst>
          </a:prstGeom>
          <a:noFill/>
          <a:ln w="19050"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>
                <a:solidFill>
                  <a:schemeClr val="tx1"/>
                </a:solidFill>
              </a:rPr>
              <a:t>Changes</a:t>
            </a:r>
          </a:p>
        </p:txBody>
      </p:sp>
      <p:sp>
        <p:nvSpPr>
          <p:cNvPr id="30" name="Google Shape;536;p35">
            <a:extLst>
              <a:ext uri="{FF2B5EF4-FFF2-40B4-BE49-F238E27FC236}">
                <a16:creationId xmlns:a16="http://schemas.microsoft.com/office/drawing/2014/main" id="{803F770F-30D8-5D3F-2AB8-03A35433DAF6}"/>
              </a:ext>
            </a:extLst>
          </p:cNvPr>
          <p:cNvSpPr/>
          <p:nvPr/>
        </p:nvSpPr>
        <p:spPr>
          <a:xfrm>
            <a:off x="9089240" y="4262635"/>
            <a:ext cx="2854666" cy="219456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FF0000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1" name="Google Shape;536;p35">
            <a:extLst>
              <a:ext uri="{FF2B5EF4-FFF2-40B4-BE49-F238E27FC236}">
                <a16:creationId xmlns:a16="http://schemas.microsoft.com/office/drawing/2014/main" id="{E4E07461-2085-5D3C-533F-C62909064BE0}"/>
              </a:ext>
            </a:extLst>
          </p:cNvPr>
          <p:cNvSpPr/>
          <p:nvPr/>
        </p:nvSpPr>
        <p:spPr>
          <a:xfrm>
            <a:off x="5027206" y="4025576"/>
            <a:ext cx="2853716" cy="210312"/>
          </a:xfrm>
          <a:prstGeom prst="wedgeRectCallout">
            <a:avLst>
              <a:gd name="adj1" fmla="val 21433"/>
              <a:gd name="adj2" fmla="val -47908"/>
            </a:avLst>
          </a:prstGeom>
          <a:solidFill>
            <a:srgbClr val="AFABAB"/>
          </a:solidFill>
          <a:ln w="1905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lvl="0" algn="ctr"/>
            <a:endParaRPr lang="en-CA" sz="2600" dirty="0">
              <a:solidFill>
                <a:schemeClr val="tx1"/>
              </a:solidFill>
              <a:latin typeface="Cambria" panose="02040503050406030204" pitchFamily="18" charset="0"/>
            </a:endParaRPr>
          </a:p>
        </p:txBody>
      </p:sp>
      <p:sp>
        <p:nvSpPr>
          <p:cNvPr id="32" name="Google Shape;503;p40">
            <a:extLst>
              <a:ext uri="{FF2B5EF4-FFF2-40B4-BE49-F238E27FC236}">
                <a16:creationId xmlns:a16="http://schemas.microsoft.com/office/drawing/2014/main" id="{562967CC-8B36-21C5-6006-9508E5861969}"/>
              </a:ext>
            </a:extLst>
          </p:cNvPr>
          <p:cNvSpPr/>
          <p:nvPr/>
        </p:nvSpPr>
        <p:spPr>
          <a:xfrm>
            <a:off x="3927423" y="5260675"/>
            <a:ext cx="9293901" cy="10159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28575" cap="flat" cmpd="sng">
            <a:noFill/>
            <a:prstDash val="solid"/>
            <a:round/>
            <a:headEnd type="none" w="sm" len="sm"/>
            <a:tailEnd type="none" w="sm" len="sm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u="sng" dirty="0">
                <a:latin typeface="Calibri"/>
                <a:ea typeface="Calibri"/>
                <a:cs typeface="Calibri"/>
                <a:sym typeface="Calibri"/>
              </a:rPr>
              <a:t>Unintended different behaviors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</a:t>
            </a:r>
          </a:p>
          <a:p>
            <a:pPr marL="88901" algn="ctr" defTabSz="914411" rtl="1">
              <a:lnSpc>
                <a:spcPts val="3740"/>
              </a:lnSpc>
              <a:buClr>
                <a:schemeClr val="dk1"/>
              </a:buClr>
              <a:buSzPts val="2200"/>
            </a:pP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between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base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and the </a:t>
            </a:r>
            <a:r>
              <a:rPr lang="en-US" sz="2800" i="1" dirty="0">
                <a:latin typeface="Calibri"/>
                <a:ea typeface="Calibri"/>
                <a:cs typeface="Calibri"/>
                <a:sym typeface="Calibri"/>
              </a:rPr>
              <a:t>changed</a:t>
            </a:r>
            <a:r>
              <a:rPr lang="en-US" sz="2800" dirty="0">
                <a:latin typeface="Calibri"/>
                <a:ea typeface="Calibri"/>
                <a:cs typeface="Calibri"/>
                <a:sym typeface="Calibri"/>
              </a:rPr>
              <a:t> version of the program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FCA49114-4A67-E295-567A-15683DD0A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14:cNvPr>
              <p14:cNvContentPartPr/>
              <p14:nvPr/>
            </p14:nvContentPartPr>
            <p14:xfrm>
              <a:off x="1026320" y="48068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215DE66-44E1-C726-6245-DA782B26EAF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20200" y="480072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857113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10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E2AAC3B-4CD1-41B5-9829-C5AEE4A107DD}"/>
              </a:ext>
            </a:extLst>
          </p:cNvPr>
          <p:cNvSpPr/>
          <p:nvPr/>
        </p:nvSpPr>
        <p:spPr>
          <a:xfrm>
            <a:off x="9245328" y="323353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CFEA656-286F-D7E3-C0ED-4102DC31D605}"/>
              </a:ext>
            </a:extLst>
          </p:cNvPr>
          <p:cNvSpPr txBox="1"/>
          <p:nvPr/>
        </p:nvSpPr>
        <p:spPr>
          <a:xfrm>
            <a:off x="9905083" y="3195360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707690-562C-19BF-2D06-737319050EFC}"/>
              </a:ext>
            </a:extLst>
          </p:cNvPr>
          <p:cNvSpPr/>
          <p:nvPr/>
        </p:nvSpPr>
        <p:spPr>
          <a:xfrm>
            <a:off x="3434145" y="323201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C9BE766-4853-390A-D13B-5A4327ED416D}"/>
              </a:ext>
            </a:extLst>
          </p:cNvPr>
          <p:cNvSpPr txBox="1"/>
          <p:nvPr/>
        </p:nvSpPr>
        <p:spPr>
          <a:xfrm>
            <a:off x="4080810" y="3187123"/>
            <a:ext cx="35336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date.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year 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= </a:t>
            </a:r>
            <a:r>
              <a:rPr lang="en-CA" sz="1100" b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"003"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ED2A7542-2EAE-4D52-0F38-601413EA537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E9941BCB-6B4D-295C-CA80-D2C0E0AA3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7FE3AB84-FD93-4639-42C7-E38D20531998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2E9CD674-5E60-8555-D70C-193B40EF16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582"/>
          <a:stretch/>
        </p:blipFill>
        <p:spPr>
          <a:xfrm>
            <a:off x="5038319" y="8352635"/>
            <a:ext cx="2456636" cy="5051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500A912-4452-2550-CFB2-A94DF08839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59310"/>
          <a:stretch/>
        </p:blipFill>
        <p:spPr>
          <a:xfrm>
            <a:off x="10894008" y="8349243"/>
            <a:ext cx="2456636" cy="50850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B52A0BB1-5843-B8B5-9A17-3F31549773BE}"/>
              </a:ext>
            </a:extLst>
          </p:cNvPr>
          <p:cNvSpPr txBox="1"/>
          <p:nvPr/>
        </p:nvSpPr>
        <p:spPr>
          <a:xfrm>
            <a:off x="3312900" y="8345447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036B2E6-D212-466B-EF6D-D4DC55EDE97B}"/>
              </a:ext>
            </a:extLst>
          </p:cNvPr>
          <p:cNvSpPr txBox="1"/>
          <p:nvPr/>
        </p:nvSpPr>
        <p:spPr>
          <a:xfrm>
            <a:off x="3226898" y="8319865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1374D4-EC98-463E-9EA7-CA8B4212D6C4}"/>
              </a:ext>
            </a:extLst>
          </p:cNvPr>
          <p:cNvSpPr txBox="1"/>
          <p:nvPr/>
        </p:nvSpPr>
        <p:spPr>
          <a:xfrm>
            <a:off x="9162781" y="8342246"/>
            <a:ext cx="72227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C245EA1-A6F8-717B-FF98-663FFF7F1865}"/>
              </a:ext>
            </a:extLst>
          </p:cNvPr>
          <p:cNvSpPr txBox="1"/>
          <p:nvPr/>
        </p:nvSpPr>
        <p:spPr>
          <a:xfrm>
            <a:off x="9076779" y="8316664"/>
            <a:ext cx="245580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7" name="Pentagon 16">
            <a:extLst>
              <a:ext uri="{FF2B5EF4-FFF2-40B4-BE49-F238E27FC236}">
                <a16:creationId xmlns:a16="http://schemas.microsoft.com/office/drawing/2014/main" id="{1E806136-332D-9CAC-66C1-E61D1D1509CC}"/>
              </a:ext>
            </a:extLst>
          </p:cNvPr>
          <p:cNvSpPr/>
          <p:nvPr/>
        </p:nvSpPr>
        <p:spPr>
          <a:xfrm rot="5400000">
            <a:off x="12058272" y="3302325"/>
            <a:ext cx="356942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entagon 20">
            <a:extLst>
              <a:ext uri="{FF2B5EF4-FFF2-40B4-BE49-F238E27FC236}">
                <a16:creationId xmlns:a16="http://schemas.microsoft.com/office/drawing/2014/main" id="{672128C4-3B47-1FBF-A1C6-72CB3F8BEA3D}"/>
              </a:ext>
            </a:extLst>
          </p:cNvPr>
          <p:cNvSpPr/>
          <p:nvPr/>
        </p:nvSpPr>
        <p:spPr>
          <a:xfrm rot="5400000">
            <a:off x="6147472" y="3322854"/>
            <a:ext cx="356941" cy="216325"/>
          </a:xfrm>
          <a:prstGeom prst="homePlat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7BFA9E75-1490-435E-021F-16A07D2293B2}"/>
              </a:ext>
            </a:extLst>
          </p:cNvPr>
          <p:cNvSpPr/>
          <p:nvPr/>
        </p:nvSpPr>
        <p:spPr>
          <a:xfrm>
            <a:off x="13084959" y="3262294"/>
            <a:ext cx="3592804" cy="793810"/>
          </a:xfrm>
          <a:prstGeom prst="wedgeRoundRectCallout">
            <a:avLst>
              <a:gd name="adj1" fmla="val -65728"/>
              <a:gd name="adj2" fmla="val -1013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Skipping irrelevant statements</a:t>
            </a:r>
            <a:endParaRPr lang="en-CA" sz="2000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9B287A-1FCD-2438-A64F-82C9842C6500}"/>
              </a:ext>
            </a:extLst>
          </p:cNvPr>
          <p:cNvGrpSpPr/>
          <p:nvPr/>
        </p:nvGrpSpPr>
        <p:grpSpPr>
          <a:xfrm>
            <a:off x="5030466" y="7936014"/>
            <a:ext cx="308944" cy="339364"/>
            <a:chOff x="9747316" y="3968685"/>
            <a:chExt cx="308944" cy="33936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63C9E8-513B-BDBC-F7B7-26BD7190911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9988D86-FA38-AB17-5F7B-453F13D2EB6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8314BAA8-8C8D-3313-D43D-D655718BEB94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076065B8-4E0B-4225-2AB3-C94A592F70C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5931B2-C133-B15B-DD04-46956A480FC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431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11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sp>
        <p:nvSpPr>
          <p:cNvPr id="36" name="Oval 35">
            <a:extLst>
              <a:ext uri="{FF2B5EF4-FFF2-40B4-BE49-F238E27FC236}">
                <a16:creationId xmlns:a16="http://schemas.microsoft.com/office/drawing/2014/main" id="{028BB043-A4B4-A0E6-1CE7-C0578D2B522F}"/>
              </a:ext>
            </a:extLst>
          </p:cNvPr>
          <p:cNvSpPr/>
          <p:nvPr/>
        </p:nvSpPr>
        <p:spPr>
          <a:xfrm>
            <a:off x="8812474" y="2832655"/>
            <a:ext cx="137160" cy="137160"/>
          </a:xfrm>
          <a:prstGeom prst="ellipse">
            <a:avLst/>
          </a:prstGeom>
          <a:solidFill>
            <a:srgbClr val="E352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C37005-5DD4-6615-F0EC-8221C124BD70}"/>
              </a:ext>
            </a:extLst>
          </p:cNvPr>
          <p:cNvSpPr/>
          <p:nvPr/>
        </p:nvSpPr>
        <p:spPr>
          <a:xfrm>
            <a:off x="9245328" y="3609709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43FBA1-209B-947F-E550-19074A7867C7}"/>
              </a:ext>
            </a:extLst>
          </p:cNvPr>
          <p:cNvSpPr txBox="1"/>
          <p:nvPr/>
        </p:nvSpPr>
        <p:spPr>
          <a:xfrm>
            <a:off x="9907145" y="3562610"/>
            <a:ext cx="40590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33ACE2E-4031-6159-2577-1E0FFB1C67D5}"/>
              </a:ext>
            </a:extLst>
          </p:cNvPr>
          <p:cNvSpPr/>
          <p:nvPr/>
        </p:nvSpPr>
        <p:spPr>
          <a:xfrm>
            <a:off x="3434145" y="3608185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CB4CFA8-FCC5-3542-33CF-007FA86B882F}"/>
              </a:ext>
            </a:extLst>
          </p:cNvPr>
          <p:cNvSpPr txBox="1"/>
          <p:nvPr/>
        </p:nvSpPr>
        <p:spPr>
          <a:xfrm>
            <a:off x="4093900" y="3570006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Assert.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assertEquals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(format, </a:t>
            </a:r>
            <a:r>
              <a:rPr lang="en-CA" sz="1100" i="1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getFormat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(date));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FDC8B704-6D3E-48AD-4EBF-8B2CABB6392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743A8EF-069B-99D5-B963-498308A125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DADE773B-BDBE-7716-264C-A138E0377C1D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US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2F1DFF6-4222-A80D-2A1C-6D0FBB90731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b="47255"/>
          <a:stretch/>
        </p:blipFill>
        <p:spPr>
          <a:xfrm>
            <a:off x="5038319" y="8352635"/>
            <a:ext cx="2456636" cy="65916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7534084-193B-4C05-43F4-E9F6FB8C06F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9096"/>
          <a:stretch/>
        </p:blipFill>
        <p:spPr>
          <a:xfrm>
            <a:off x="10894008" y="8349244"/>
            <a:ext cx="2456636" cy="511176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FBE52E1-801C-1022-C172-9B9DC13D1B31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5B06532-D069-C743-5B02-EE9CD21965F6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6F1BE2F-9F8E-70F3-0FBD-11188D1EA1DD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6678785-6CC2-07E0-9212-867BE76660A9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866824F-DF8B-F92F-14B0-99332DA7E5A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5353762" y="8841067"/>
            <a:ext cx="2015952" cy="18035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FE42BF81-47BC-5C0D-F1DC-77819DC2252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2A410704-2298-C944-BB65-E05C45F9EA9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569FBCF-9529-B80C-C618-1606B2EC9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8741" t="19893" b="59090"/>
          <a:stretch/>
        </p:blipFill>
        <p:spPr>
          <a:xfrm>
            <a:off x="11239415" y="8837113"/>
            <a:ext cx="2015952" cy="180356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85CE26D8-A2DF-7222-20B6-FD6227B25777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5063355" y="8721294"/>
            <a:ext cx="114013" cy="867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54AB6D7F-3235-C39E-60FE-288E810A80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-1" t="11787" r="17155" b="38449"/>
          <a:stretch/>
        </p:blipFill>
        <p:spPr>
          <a:xfrm>
            <a:off x="10919088" y="8716905"/>
            <a:ext cx="114013" cy="86749"/>
          </a:xfrm>
          <a:prstGeom prst="rect">
            <a:avLst/>
          </a:prstGeom>
        </p:spPr>
      </p:pic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29BA826-77A1-EFD7-AA79-24780FC20075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3800881-A969-7F01-CD8E-5E29B56953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07240-F9FA-9982-EF24-056B7E9545B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384B7081-28F2-0E5A-6B5B-BDCCA9DB5C68}"/>
              </a:ext>
            </a:extLst>
          </p:cNvPr>
          <p:cNvSpPr/>
          <p:nvPr/>
        </p:nvSpPr>
        <p:spPr>
          <a:xfrm>
            <a:off x="6848190" y="7186589"/>
            <a:ext cx="3592804" cy="793810"/>
          </a:xfrm>
          <a:prstGeom prst="wedgeRoundRectCallout">
            <a:avLst>
              <a:gd name="adj1" fmla="val 65833"/>
              <a:gd name="adj2" fmla="val 168860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marL="0" algn="ctr" defTabSz="457200" rtl="1" eaLnBrk="1" latinLnBrk="0" hangingPunct="1"/>
            <a:r>
              <a:rPr lang="en-US" sz="2000" dirty="0">
                <a:solidFill>
                  <a:schemeClr val="tx1"/>
                </a:solidFill>
              </a:rPr>
              <a:t>Displays only important variables</a:t>
            </a:r>
            <a:endParaRPr lang="en-CA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324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12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592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80F118BC-1830-D5F1-E989-9A1BCB1F3C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43627" y="8530927"/>
            <a:ext cx="1408178" cy="201168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C6FA20BE-1E23-6C1F-CDF4-620D61BD5C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2638" y="8530927"/>
            <a:ext cx="1408178" cy="2011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4D0013B-43DB-3CD5-F534-17914FACEF46}"/>
              </a:ext>
            </a:extLst>
          </p:cNvPr>
          <p:cNvSpPr/>
          <p:nvPr/>
        </p:nvSpPr>
        <p:spPr>
          <a:xfrm>
            <a:off x="3434144" y="4923993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60ACC-02D9-1060-2668-190055C7A9D7}"/>
              </a:ext>
            </a:extLst>
          </p:cNvPr>
          <p:cNvSpPr/>
          <p:nvPr/>
        </p:nvSpPr>
        <p:spPr>
          <a:xfrm>
            <a:off x="5697132" y="4914468"/>
            <a:ext cx="284625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E2C9815-F0F7-2CF9-FE53-A31853A887F9}"/>
              </a:ext>
            </a:extLst>
          </p:cNvPr>
          <p:cNvSpPr/>
          <p:nvPr/>
        </p:nvSpPr>
        <p:spPr>
          <a:xfrm>
            <a:off x="9250263" y="4926739"/>
            <a:ext cx="1090711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1E8914E-A501-6CCC-1AEC-66F73612CA5E}"/>
              </a:ext>
            </a:extLst>
          </p:cNvPr>
          <p:cNvSpPr/>
          <p:nvPr/>
        </p:nvSpPr>
        <p:spPr>
          <a:xfrm>
            <a:off x="11345368" y="4914468"/>
            <a:ext cx="3016378" cy="182880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8B973F10-449D-0BE2-E535-A733113EC7D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12FABB7-54DF-15F9-9411-7C7D2B3C85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8797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39330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13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Selecting Which Statements to Debug 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624855-515E-6CB8-6FBB-6EF26F26B3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27168" y="5129637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5725286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BB06352-7603-9A32-47DD-5079037C9A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27111" y="5111918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5707567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99F07B37-D6B6-DD64-7488-C8479C7ECD78}"/>
              </a:ext>
            </a:extLst>
          </p:cNvPr>
          <p:cNvGrpSpPr/>
          <p:nvPr/>
        </p:nvGrpSpPr>
        <p:grpSpPr>
          <a:xfrm>
            <a:off x="12823436" y="1549728"/>
            <a:ext cx="1192896" cy="674566"/>
            <a:chOff x="13046679" y="2312969"/>
            <a:chExt cx="1192896" cy="67456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826D26-4FE4-EE4B-3491-CDA238035494}"/>
                </a:ext>
              </a:extLst>
            </p:cNvPr>
            <p:cNvGrpSpPr/>
            <p:nvPr/>
          </p:nvGrpSpPr>
          <p:grpSpPr>
            <a:xfrm>
              <a:off x="13046679" y="2312969"/>
              <a:ext cx="1192896" cy="674566"/>
              <a:chOff x="7810154" y="8116542"/>
              <a:chExt cx="1192896" cy="674566"/>
            </a:xfrm>
          </p:grpSpPr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47ADD8D9-E313-0CE3-294B-D6C1AF39EBF9}"/>
                  </a:ext>
                </a:extLst>
              </p:cNvPr>
              <p:cNvSpPr/>
              <p:nvPr/>
            </p:nvSpPr>
            <p:spPr>
              <a:xfrm>
                <a:off x="7810154" y="8116542"/>
                <a:ext cx="1192896" cy="656846"/>
              </a:xfrm>
              <a:prstGeom prst="roundRect">
                <a:avLst>
                  <a:gd name="adj" fmla="val 6924"/>
                </a:avLst>
              </a:prstGeom>
              <a:solidFill>
                <a:srgbClr val="F2F2F2"/>
              </a:solidFill>
              <a:ln>
                <a:noFill/>
              </a:ln>
              <a:effectLst>
                <a:glow rad="63500">
                  <a:schemeClr val="bg1">
                    <a:lumMod val="75000"/>
                    <a:alpha val="40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4506D90-C553-578D-A05B-92529283AF69}"/>
                  </a:ext>
                </a:extLst>
              </p:cNvPr>
              <p:cNvSpPr txBox="1"/>
              <p:nvPr/>
            </p:nvSpPr>
            <p:spPr>
              <a:xfrm>
                <a:off x="7934585" y="8134262"/>
                <a:ext cx="984565" cy="6568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Essentials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Secondary</a:t>
                </a:r>
              </a:p>
              <a:p>
                <a:pPr>
                  <a:lnSpc>
                    <a:spcPts val="1460"/>
                  </a:lnSpc>
                </a:pPr>
                <a:r>
                  <a:rPr lang="en-CA" sz="1050" dirty="0">
                    <a:solidFill>
                      <a:srgbClr val="242424"/>
                    </a:solidFill>
                  </a:rPr>
                  <a:t>All</a:t>
                </a:r>
              </a:p>
            </p:txBody>
          </p:sp>
        </p:grp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D3A6532-EBC7-449B-8E0A-D2DC69D8BB3B}"/>
                </a:ext>
              </a:extLst>
            </p:cNvPr>
            <p:cNvSpPr/>
            <p:nvPr/>
          </p:nvSpPr>
          <p:spPr>
            <a:xfrm>
              <a:off x="13094063" y="239830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262CF076-22E0-898E-4B4D-86CBB5FD165D}"/>
                </a:ext>
              </a:extLst>
            </p:cNvPr>
            <p:cNvSpPr/>
            <p:nvPr/>
          </p:nvSpPr>
          <p:spPr>
            <a:xfrm>
              <a:off x="13094063" y="2601543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107332F1-0AD8-FE0E-A989-14E385F931BC}"/>
                </a:ext>
              </a:extLst>
            </p:cNvPr>
            <p:cNvSpPr/>
            <p:nvPr/>
          </p:nvSpPr>
          <p:spPr>
            <a:xfrm>
              <a:off x="13093546" y="2799720"/>
              <a:ext cx="137160" cy="13716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26DD514-A4BD-65C7-E910-D5E46762D589}"/>
              </a:ext>
            </a:extLst>
          </p:cNvPr>
          <p:cNvGrpSpPr/>
          <p:nvPr/>
        </p:nvGrpSpPr>
        <p:grpSpPr>
          <a:xfrm>
            <a:off x="13666136" y="1902650"/>
            <a:ext cx="308944" cy="339364"/>
            <a:chOff x="9747316" y="3968685"/>
            <a:chExt cx="308944" cy="339364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31C97A9C-D74D-E2CF-EB6B-93EBD0749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83F357F1-6FB9-C27F-7EFB-CD4B38FFC5CF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5938B16-DE0F-B5E1-A7B4-BB4FD4974346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033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Debugging Essential Statements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258FECD-5E07-A55D-FF91-712F2428B52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41EB866-4355-64FD-5E44-05DF11EF86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CE6AC271-2F33-A4B6-A214-A93924908F90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9AD7BBB-C984-2F71-F4D7-793815228DE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9649C31-E14A-F04E-B09B-954E1E107F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D6A2384B-B43F-A28A-F496-F79F72B4F088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AB52EA3-E276-56C2-92EB-14D37C5ED257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A9DBD7A-087B-D6D2-B4C2-5E051AC553A9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DCE1CAA-B9D6-8F25-07A7-686F25FE87EC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DC28F313-4F5F-DD22-B37E-DDD15A50D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B753CDD9-DDBF-C5AA-8813-681F65E3EE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DEFC77A7-64C5-EF3E-9C5B-9AF66C601C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468A88C-6FFC-435C-68BB-9EA36935DD6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A1C67D47-D8BF-579A-1DC4-D909F554E84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22C9A789-1D5C-CAE1-2397-F2ED4356DF2F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84477F5-7395-AB81-872B-FA19F3CD8A30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3C5C079-A1AF-E48A-0297-186B296701A9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72221"/>
              <a:gd name="adj2" fmla="val -7038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sp>
        <p:nvSpPr>
          <p:cNvPr id="49" name="Rounded Rectangular Callout 48">
            <a:extLst>
              <a:ext uri="{FF2B5EF4-FFF2-40B4-BE49-F238E27FC236}">
                <a16:creationId xmlns:a16="http://schemas.microsoft.com/office/drawing/2014/main" id="{49E477AB-9F79-2852-514E-F6E3BED9007A}"/>
              </a:ext>
            </a:extLst>
          </p:cNvPr>
          <p:cNvSpPr/>
          <p:nvPr/>
        </p:nvSpPr>
        <p:spPr>
          <a:xfrm>
            <a:off x="7442716" y="9011902"/>
            <a:ext cx="3572648" cy="448996"/>
          </a:xfrm>
          <a:prstGeom prst="wedgeRoundRectCallout">
            <a:avLst>
              <a:gd name="adj1" fmla="val -70999"/>
              <a:gd name="adj2" fmla="val -6822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Different values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47331117-AC71-44FB-D9AB-B506C545F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91C13AE-2CC4-814D-D961-91DAA22D46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E95C326C-E97C-77CC-7200-136751643272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D09F4996-57BC-2D2E-B980-B5BF89856E9C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1D982DA-80AF-8017-6E1C-D5C866404320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14:cNvPr>
              <p14:cNvContentPartPr/>
              <p14:nvPr/>
            </p14:nvContentPartPr>
            <p14:xfrm>
              <a:off x="9400400" y="4902000"/>
              <a:ext cx="593280" cy="14828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D8D42ECE-C77C-823D-40B4-84CC5EAE86A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394280" y="4895880"/>
                <a:ext cx="605520" cy="1495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6753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Side-by-Side Debugging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C5D88961-09B7-A852-AE34-695F699B08CA}"/>
              </a:ext>
            </a:extLst>
          </p:cNvPr>
          <p:cNvSpPr/>
          <p:nvPr/>
        </p:nvSpPr>
        <p:spPr>
          <a:xfrm>
            <a:off x="9245328" y="6300277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D765A2-C1C0-3FC2-C014-D1832FF9ED9F}"/>
              </a:ext>
            </a:extLst>
          </p:cNvPr>
          <p:cNvSpPr txBox="1"/>
          <p:nvPr/>
        </p:nvSpPr>
        <p:spPr>
          <a:xfrm>
            <a:off x="9909701" y="6255748"/>
            <a:ext cx="40611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D30E64-1563-B442-2F57-B6E44DD9607A}"/>
              </a:ext>
            </a:extLst>
          </p:cNvPr>
          <p:cNvSpPr/>
          <p:nvPr/>
        </p:nvSpPr>
        <p:spPr>
          <a:xfrm>
            <a:off x="3434145" y="6300196"/>
            <a:ext cx="5116418" cy="175315"/>
          </a:xfrm>
          <a:prstGeom prst="rect">
            <a:avLst/>
          </a:prstGeom>
          <a:solidFill>
            <a:srgbClr val="4472C4">
              <a:alpha val="96078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A24658-DD68-F582-7A81-C36085BA8899}"/>
              </a:ext>
            </a:extLst>
          </p:cNvPr>
          <p:cNvSpPr txBox="1"/>
          <p:nvPr/>
        </p:nvSpPr>
        <p:spPr>
          <a:xfrm>
            <a:off x="4090354" y="6256764"/>
            <a:ext cx="416393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100" noProof="1">
                <a:solidFill>
                  <a:schemeClr val="bg1"/>
                </a:solidFill>
                <a:latin typeface="Fira Code" panose="020B0809050000020004" pitchFamily="49" charset="0"/>
              </a:rPr>
              <a:t>return</a:t>
            </a:r>
            <a:r>
              <a:rPr lang="en-CA" sz="1100" noProof="1">
                <a:solidFill>
                  <a:schemeClr val="bg1"/>
                </a:solidFill>
                <a:effectLst/>
                <a:latin typeface="Fira Code" panose="020B0809050000020004" pitchFamily="49" charset="0"/>
              </a:rPr>
              <a:t> result;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5F7D1416-D504-D8E7-2514-45D6D3B37C62}"/>
              </a:ext>
            </a:extLst>
          </p:cNvPr>
          <p:cNvSpPr/>
          <p:nvPr/>
        </p:nvSpPr>
        <p:spPr>
          <a:xfrm>
            <a:off x="7682572" y="3738860"/>
            <a:ext cx="2964916" cy="610069"/>
          </a:xfrm>
          <a:prstGeom prst="wedgeRoundRectCallout">
            <a:avLst>
              <a:gd name="adj1" fmla="val -9494"/>
              <a:gd name="adj2" fmla="val 32996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Sync the debugging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080AD4-B364-97E3-06DD-8CD620D6E5E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5077"/>
          <a:stretch/>
        </p:blipFill>
        <p:spPr>
          <a:xfrm>
            <a:off x="2807768" y="7432541"/>
            <a:ext cx="5905449" cy="210432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7ADBA50-3192-CF5F-B6CF-92BB5FD29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45721" y="7437074"/>
            <a:ext cx="5847676" cy="209584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D334FC2-21B7-7A0B-35DB-91A38DF8D039}"/>
              </a:ext>
            </a:extLst>
          </p:cNvPr>
          <p:cNvSpPr/>
          <p:nvPr/>
        </p:nvSpPr>
        <p:spPr>
          <a:xfrm>
            <a:off x="2807768" y="7432541"/>
            <a:ext cx="11658703" cy="2100381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CFF30A9-2DD1-D26E-AC27-4400A421EEF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300" b="59368"/>
          <a:stretch/>
        </p:blipFill>
        <p:spPr>
          <a:xfrm>
            <a:off x="5038319" y="8350380"/>
            <a:ext cx="2456636" cy="179110"/>
          </a:xfrm>
          <a:prstGeom prst="rect">
            <a:avLst/>
          </a:prstGeom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F0C86B1-9FFE-B4E3-9C72-C0FA1A43EB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255" b="59096"/>
          <a:stretch/>
        </p:blipFill>
        <p:spPr>
          <a:xfrm>
            <a:off x="10894008" y="8346422"/>
            <a:ext cx="2456636" cy="18306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AB55679-0CDA-5836-E833-035F1997BE80}"/>
              </a:ext>
            </a:extLst>
          </p:cNvPr>
          <p:cNvSpPr txBox="1"/>
          <p:nvPr/>
        </p:nvSpPr>
        <p:spPr>
          <a:xfrm>
            <a:off x="3312900" y="8345447"/>
            <a:ext cx="1187307" cy="149113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EFF8E08-28E8-4F4F-D693-1061D1389178}"/>
              </a:ext>
            </a:extLst>
          </p:cNvPr>
          <p:cNvSpPr txBox="1"/>
          <p:nvPr/>
        </p:nvSpPr>
        <p:spPr>
          <a:xfrm>
            <a:off x="3228878" y="8312344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6D4EC28-749D-50FC-50D5-2CBF4C1EA346}"/>
              </a:ext>
            </a:extLst>
          </p:cNvPr>
          <p:cNvSpPr txBox="1"/>
          <p:nvPr/>
        </p:nvSpPr>
        <p:spPr>
          <a:xfrm>
            <a:off x="9162781" y="8342246"/>
            <a:ext cx="1491403" cy="152314"/>
          </a:xfrm>
          <a:prstGeom prst="rect">
            <a:avLst/>
          </a:prstGeom>
          <a:solidFill>
            <a:srgbClr val="D5D5D5"/>
          </a:solidFill>
        </p:spPr>
        <p:txBody>
          <a:bodyPr wrap="none">
            <a:noAutofit/>
          </a:bodyPr>
          <a:lstStyle/>
          <a:p>
            <a:pPr>
              <a:lnSpc>
                <a:spcPts val="1620"/>
              </a:lnSpc>
            </a:pPr>
            <a:endParaRPr lang="en-CA" sz="1100" noProof="1">
              <a:solidFill>
                <a:srgbClr val="F3E5E6"/>
              </a:solidFill>
              <a:effectLst/>
              <a:latin typeface="Fira Code" panose="020F050202020403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74204A-5FD9-A2BE-A729-E88A8DF9A408}"/>
              </a:ext>
            </a:extLst>
          </p:cNvPr>
          <p:cNvSpPr txBox="1"/>
          <p:nvPr/>
        </p:nvSpPr>
        <p:spPr>
          <a:xfrm>
            <a:off x="9076779" y="8308275"/>
            <a:ext cx="306494" cy="2231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50" dirty="0">
                <a:solidFill>
                  <a:srgbClr val="10101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75E53564-A765-4F6B-7437-61EAC2705E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45206" y="8339088"/>
            <a:ext cx="1187307" cy="1622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081C0110-F681-3767-983D-1C66039F78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00495" y="8342246"/>
            <a:ext cx="1390280" cy="162416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D829BADC-F643-94AC-1149-27A3D82D07D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05476" y="8699858"/>
            <a:ext cx="2047257" cy="194136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82D1F2F-7558-AE3F-A8DD-D04D987B8F8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0340" y="8699858"/>
            <a:ext cx="2047257" cy="194136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0140FA7-C87E-98CF-44A5-AAF2E276B22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1725" y="8717877"/>
            <a:ext cx="1452725" cy="18948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755BD4B4-D790-6D87-D56F-FB8996B4EFEB}"/>
              </a:ext>
            </a:extLst>
          </p:cNvPr>
          <p:cNvSpPr txBox="1"/>
          <p:nvPr/>
        </p:nvSpPr>
        <p:spPr>
          <a:xfrm>
            <a:off x="7097597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E42AF4F-C605-8A15-2B36-B66D27991DD7}"/>
              </a:ext>
            </a:extLst>
          </p:cNvPr>
          <p:cNvSpPr txBox="1"/>
          <p:nvPr/>
        </p:nvSpPr>
        <p:spPr>
          <a:xfrm>
            <a:off x="12818395" y="8664294"/>
            <a:ext cx="8435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: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func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(year) </a:t>
            </a: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70CBE9F-8E52-BDCD-E27D-CCAFE95788B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198963" y="8518524"/>
            <a:ext cx="923545" cy="210312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EA30E32C-5B39-B00D-BE05-0BA5A559F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058630" y="8507455"/>
            <a:ext cx="931187" cy="212052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BD521E4-7A6C-0D80-E670-DB79772E86E7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l="9457" t="1367"/>
          <a:stretch/>
        </p:blipFill>
        <p:spPr>
          <a:xfrm>
            <a:off x="5794664" y="8542502"/>
            <a:ext cx="488488" cy="180546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711542A-A755-0D3F-6A20-C7681D7EAB69}"/>
              </a:ext>
            </a:extLst>
          </p:cNvPr>
          <p:cNvSpPr txBox="1"/>
          <p:nvPr/>
        </p:nvSpPr>
        <p:spPr>
          <a:xfrm>
            <a:off x="6143248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3ADCAFC-66B0-08CF-5973-82B26D0A2B51}"/>
              </a:ext>
            </a:extLst>
          </p:cNvPr>
          <p:cNvSpPr txBox="1"/>
          <p:nvPr/>
        </p:nvSpPr>
        <p:spPr>
          <a:xfrm>
            <a:off x="11864046" y="8478949"/>
            <a:ext cx="47641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FF0000"/>
                </a:solidFill>
              </a:rPr>
              <a:t>[Diff]</a:t>
            </a:r>
          </a:p>
        </p:txBody>
      </p:sp>
    </p:spTree>
    <p:extLst>
      <p:ext uri="{BB962C8B-B14F-4D97-AF65-F5344CB8AC3E}">
        <p14:creationId xmlns:p14="http://schemas.microsoft.com/office/powerpoint/2010/main" val="1220028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16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Textual Explanations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5238B899-AC9E-5E96-AED3-DE8A673119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5179BF1-F35A-A0D5-CA22-76F410E74BC2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C01B154-2351-0098-523C-F6236C463D7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A145EC6-BA97-CBED-9329-9E7C34BEE4E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1727CA8-686A-949F-E4F1-F9F56ADE2F16}"/>
              </a:ext>
            </a:extLst>
          </p:cNvPr>
          <p:cNvGrpSpPr/>
          <p:nvPr/>
        </p:nvGrpSpPr>
        <p:grpSpPr>
          <a:xfrm>
            <a:off x="11137239" y="5816072"/>
            <a:ext cx="4308369" cy="997637"/>
            <a:chOff x="5202178" y="7689161"/>
            <a:chExt cx="4308369" cy="997637"/>
          </a:xfrm>
        </p:grpSpPr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1F9B6D1-C9CB-4D80-0C59-5F9E5B9E473F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47E851E-CAA9-BF0A-7B13-F6C70B54C1A0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0986160F-2B24-3C13-4E0D-9C6599F88FB8}"/>
              </a:ext>
            </a:extLst>
          </p:cNvPr>
          <p:cNvGrpSpPr/>
          <p:nvPr/>
        </p:nvGrpSpPr>
        <p:grpSpPr>
          <a:xfrm>
            <a:off x="5345641" y="5841351"/>
            <a:ext cx="4308369" cy="997637"/>
            <a:chOff x="5202178" y="7689161"/>
            <a:chExt cx="4308369" cy="997637"/>
          </a:xfrm>
        </p:grpSpPr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238A709-9480-CB62-BC0B-F2454F6192C1}"/>
                </a:ext>
              </a:extLst>
            </p:cNvPr>
            <p:cNvSpPr/>
            <p:nvPr/>
          </p:nvSpPr>
          <p:spPr>
            <a:xfrm>
              <a:off x="5202178" y="7689161"/>
              <a:ext cx="4308369" cy="997637"/>
            </a:xfrm>
            <a:prstGeom prst="roundRect">
              <a:avLst>
                <a:gd name="adj" fmla="val 6924"/>
              </a:avLst>
            </a:prstGeom>
            <a:solidFill>
              <a:srgbClr val="F2F2F2"/>
            </a:solidFill>
            <a:ln>
              <a:noFill/>
            </a:ln>
            <a:effectLst>
              <a:glow rad="63500">
                <a:schemeClr val="bg1">
                  <a:lumMod val="75000"/>
                  <a:alpha val="4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70ACE45-746E-66BC-3DF2-7EA4C7C46A99}"/>
                </a:ext>
              </a:extLst>
            </p:cNvPr>
            <p:cNvSpPr txBox="1"/>
            <p:nvPr/>
          </p:nvSpPr>
          <p:spPr>
            <a:xfrm>
              <a:off x="5335610" y="7714441"/>
              <a:ext cx="4110822" cy="9002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Low" defTabSz="914400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The variable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result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is assigned in line 21 based on the value of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year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19) and the output of the method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getMonthFormat.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It is further reassigned in lines 23 and 25, based on its previous value and the output of the methods 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getDayFormat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23)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and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getTimeFormat </a:t>
              </a:r>
              <a:r>
                <a:rPr kumimoji="0" lang="en-US" altLang="en-US" sz="1050" b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(line 25) 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applied on</a:t>
              </a:r>
              <a:r>
                <a:rPr kumimoji="0" lang="en-US" altLang="en-US" sz="1050" b="0" i="1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 tokenLen</a:t>
              </a:r>
              <a:r>
                <a:rPr kumimoji="0" lang="en-US" altLang="en-US" sz="1050" b="0" i="0" u="none" strike="noStrike" cap="none" normalizeH="0" baseline="0" noProof="1">
                  <a:ln>
                    <a:noFill/>
                  </a:ln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Arial" panose="020B0604020202020204" pitchFamily="34" charset="0"/>
                  <a:cs typeface="Calibri" panose="020F0502020204030204" pitchFamily="34" charset="0"/>
                </a:rPr>
                <a:t>. </a:t>
              </a:r>
              <a:endParaRPr kumimoji="0" lang="en-US" altLang="en-US" sz="1050" b="0" i="0" u="none" strike="noStrike" cap="none" normalizeH="0" baseline="0" noProof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14:cNvPr>
              <p14:cNvContentPartPr/>
              <p14:nvPr/>
            </p14:nvContentPartPr>
            <p14:xfrm>
              <a:off x="2095880" y="4969200"/>
              <a:ext cx="3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7036F7-B06A-1FF6-DF6B-B1D1A2B484E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089760" y="496308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705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 Slicing for Debugging</a:t>
            </a:r>
            <a:endParaRPr lang="en-US" sz="4800" i="1" dirty="0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13890292-0C07-1A71-CF98-9C752AA01135}"/>
              </a:ext>
            </a:extLst>
          </p:cNvPr>
          <p:cNvSpPr/>
          <p:nvPr/>
        </p:nvSpPr>
        <p:spPr>
          <a:xfrm>
            <a:off x="2944677" y="1898059"/>
            <a:ext cx="10817818" cy="128183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Program slicing </a:t>
            </a:r>
            <a:r>
              <a:rPr lang="en-US" sz="2800" dirty="0">
                <a:solidFill>
                  <a:schemeClr val="tx1"/>
                </a:solidFill>
              </a:rPr>
              <a:t>computes a subset of program statements </a:t>
            </a: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that </a:t>
            </a:r>
            <a:r>
              <a:rPr lang="en-US" sz="2800" b="1" dirty="0">
                <a:solidFill>
                  <a:schemeClr val="tx1"/>
                </a:solidFill>
              </a:rPr>
              <a:t>are related </a:t>
            </a:r>
            <a:r>
              <a:rPr lang="en-US" sz="2800" dirty="0">
                <a:solidFill>
                  <a:schemeClr val="tx1"/>
                </a:solidFill>
              </a:rPr>
              <a:t>to a particular variable in a statement [*]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EC4350-9683-8D02-9C4E-EA7C1E3A6E39}"/>
              </a:ext>
            </a:extLst>
          </p:cNvPr>
          <p:cNvSpPr txBox="1"/>
          <p:nvPr/>
        </p:nvSpPr>
        <p:spPr>
          <a:xfrm>
            <a:off x="124343" y="9164113"/>
            <a:ext cx="10048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60" dirty="0"/>
              <a:t>[*] 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Weiser M, Program slicing, IEEE Transactions on Software </a:t>
            </a:r>
            <a:r>
              <a:rPr lang="en-CA" sz="2000" dirty="0">
                <a:solidFill>
                  <a:srgbClr val="222222"/>
                </a:solidFill>
                <a:latin typeface="Arial" panose="020B0604020202020204" pitchFamily="34" charset="0"/>
              </a:rPr>
              <a:t>E</a:t>
            </a:r>
            <a:r>
              <a:rPr lang="en-CA" sz="20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ngineering, 1984</a:t>
            </a:r>
            <a:endParaRPr lang="en-US" sz="196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9E6BA-B223-044A-C706-C928EC511FE7}"/>
              </a:ext>
            </a:extLst>
          </p:cNvPr>
          <p:cNvSpPr txBox="1"/>
          <p:nvPr/>
        </p:nvSpPr>
        <p:spPr>
          <a:xfrm>
            <a:off x="5148522" y="7288876"/>
            <a:ext cx="2540082" cy="547650"/>
          </a:xfrm>
          <a:prstGeom prst="wedgeRectCallout">
            <a:avLst>
              <a:gd name="adj1" fmla="val 81672"/>
              <a:gd name="adj2" fmla="val -132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rgbClr val="FF0000"/>
                </a:solidFill>
              </a:rPr>
              <a:t>~35k </a:t>
            </a:r>
            <a:r>
              <a:rPr lang="en-CA" sz="2200" dirty="0"/>
              <a:t>statements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D0F15A-D52F-4926-5B12-2FB5BE00696A}"/>
              </a:ext>
            </a:extLst>
          </p:cNvPr>
          <p:cNvSpPr txBox="1"/>
          <p:nvPr/>
        </p:nvSpPr>
        <p:spPr>
          <a:xfrm>
            <a:off x="11102945" y="7308757"/>
            <a:ext cx="2520058" cy="547650"/>
          </a:xfrm>
          <a:prstGeom prst="wedgeRectCallout">
            <a:avLst>
              <a:gd name="adj1" fmla="val -96597"/>
              <a:gd name="adj2" fmla="val -138154"/>
            </a:avLst>
          </a:prstGeom>
          <a:solidFill>
            <a:srgbClr val="E2F0DA"/>
          </a:solidFill>
          <a:ln>
            <a:solidFill>
              <a:schemeClr val="accent6"/>
            </a:solidFill>
          </a:ln>
        </p:spPr>
        <p:txBody>
          <a:bodyPr wrap="square" tIns="0" bIns="9144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CA" sz="2200" b="1" dirty="0">
                <a:solidFill>
                  <a:schemeClr val="accent6"/>
                </a:solidFill>
              </a:rPr>
              <a:t>~500 </a:t>
            </a:r>
            <a:r>
              <a:rPr lang="en-CA" sz="2200" dirty="0"/>
              <a:t>statements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6EFC5334-D47B-38B8-F5E8-E86D9081BD2F}"/>
              </a:ext>
            </a:extLst>
          </p:cNvPr>
          <p:cNvSpPr/>
          <p:nvPr/>
        </p:nvSpPr>
        <p:spPr>
          <a:xfrm>
            <a:off x="7957181" y="7169186"/>
            <a:ext cx="2877187" cy="862307"/>
          </a:xfrm>
          <a:prstGeom prst="rightArrow">
            <a:avLst>
              <a:gd name="adj1" fmla="val 100000"/>
              <a:gd name="adj2" fmla="val 50000"/>
            </a:avLst>
          </a:prstGeom>
          <a:gradFill flip="none" rotWithShape="1">
            <a:gsLst>
              <a:gs pos="34000">
                <a:srgbClr val="FCE5D6"/>
              </a:gs>
              <a:gs pos="99000">
                <a:schemeClr val="accent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0" eaLnBrk="1" latinLnBrk="0" hangingPunct="1"/>
            <a:endParaRPr lang="en-US" sz="2200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BD2341D-44FC-3FE4-6CDD-AC00C64C4E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9033874"/>
              </p:ext>
            </p:extLst>
          </p:nvPr>
        </p:nvGraphicFramePr>
        <p:xfrm>
          <a:off x="4232787" y="3557813"/>
          <a:ext cx="7821733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0763">
                  <a:extLst>
                    <a:ext uri="{9D8B030D-6E8A-4147-A177-3AD203B41FA5}">
                      <a16:colId xmlns:a16="http://schemas.microsoft.com/office/drawing/2014/main" val="174326294"/>
                    </a:ext>
                  </a:extLst>
                </a:gridCol>
                <a:gridCol w="1527485">
                  <a:extLst>
                    <a:ext uri="{9D8B030D-6E8A-4147-A177-3AD203B41FA5}">
                      <a16:colId xmlns:a16="http://schemas.microsoft.com/office/drawing/2014/main" val="2082113361"/>
                    </a:ext>
                  </a:extLst>
                </a:gridCol>
                <a:gridCol w="1470901">
                  <a:extLst>
                    <a:ext uri="{9D8B030D-6E8A-4147-A177-3AD203B41FA5}">
                      <a16:colId xmlns:a16="http://schemas.microsoft.com/office/drawing/2014/main" val="3532656153"/>
                    </a:ext>
                  </a:extLst>
                </a:gridCol>
                <a:gridCol w="1384378">
                  <a:extLst>
                    <a:ext uri="{9D8B030D-6E8A-4147-A177-3AD203B41FA5}">
                      <a16:colId xmlns:a16="http://schemas.microsoft.com/office/drawing/2014/main" val="3389723989"/>
                    </a:ext>
                  </a:extLst>
                </a:gridCol>
                <a:gridCol w="1488206">
                  <a:extLst>
                    <a:ext uri="{9D8B030D-6E8A-4147-A177-3AD203B41FA5}">
                      <a16:colId xmlns:a16="http://schemas.microsoft.com/office/drawing/2014/main" val="216008486"/>
                    </a:ext>
                  </a:extLst>
                </a:gridCol>
              </a:tblGrid>
              <a:tr h="166361"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buggy versions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</a:rPr>
                        <a:t>Statements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031923"/>
                  </a:ext>
                </a:extLst>
              </a:tr>
              <a:tr h="126730">
                <a:tc vMerge="1">
                  <a:txBody>
                    <a:bodyPr/>
                    <a:lstStyle/>
                    <a:p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trace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slice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% reduction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4005134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Chart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5,913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106356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Closure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95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92,663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1,027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392125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Lang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49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3,091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89.57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9571966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Math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633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8,801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94.49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4322523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Mockito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26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3,115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188843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Time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13,038</a:t>
                      </a:r>
                    </a:p>
                  </a:txBody>
                  <a:tcPr marL="9525" marR="9525" marT="9525" marB="0"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9295711"/>
                  </a:ext>
                </a:extLst>
              </a:tr>
              <a:tr h="166644"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Defects4J Avg.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8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278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36,017</a:t>
                      </a:r>
                    </a:p>
                  </a:txBody>
                  <a:tcPr marL="9525" marR="9525" marT="9525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6D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CA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AE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83326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8590829-E9CC-7BEE-DE13-55A008BB2FB9}"/>
              </a:ext>
            </a:extLst>
          </p:cNvPr>
          <p:cNvSpPr txBox="1"/>
          <p:nvPr/>
        </p:nvSpPr>
        <p:spPr>
          <a:xfrm>
            <a:off x="8019177" y="7227568"/>
            <a:ext cx="27070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&gt; 95% reduction of the code to inspect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CE42B709-389D-B295-2E1D-569E608E1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709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C36F40F-7D0A-E7F1-3C93-29685650FEEE}"/>
              </a:ext>
            </a:extLst>
          </p:cNvPr>
          <p:cNvSpPr/>
          <p:nvPr/>
        </p:nvSpPr>
        <p:spPr>
          <a:xfrm>
            <a:off x="4784268" y="7437415"/>
            <a:ext cx="7699942" cy="256032"/>
          </a:xfrm>
          <a:prstGeom prst="roundRect">
            <a:avLst>
              <a:gd name="adj" fmla="val 0"/>
            </a:avLst>
          </a:prstGeom>
          <a:solidFill>
            <a:srgbClr val="7030A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8019EB4-C809-67E6-76BE-58888EF6726A}"/>
              </a:ext>
            </a:extLst>
          </p:cNvPr>
          <p:cNvSpPr/>
          <p:nvPr/>
        </p:nvSpPr>
        <p:spPr>
          <a:xfrm>
            <a:off x="4784267" y="3106401"/>
            <a:ext cx="7679283" cy="675093"/>
          </a:xfrm>
          <a:prstGeom prst="roundRect">
            <a:avLst>
              <a:gd name="adj" fmla="val 0"/>
            </a:avLst>
          </a:prstGeom>
          <a:solidFill>
            <a:schemeClr val="accent2">
              <a:lumMod val="40000"/>
              <a:lumOff val="60000"/>
              <a:alpha val="3882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56896" tIns="28448" rIns="56896" bIns="2844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2400" noProof="1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FE9CEC2-E3FE-BEED-E7D1-2C2841826F94}"/>
              </a:ext>
            </a:extLst>
          </p:cNvPr>
          <p:cNvSpPr/>
          <p:nvPr/>
        </p:nvSpPr>
        <p:spPr>
          <a:xfrm>
            <a:off x="4768758" y="2843129"/>
            <a:ext cx="3467597" cy="53173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948DE27-7585-B965-66B1-513E2755AF55}"/>
              </a:ext>
            </a:extLst>
          </p:cNvPr>
          <p:cNvSpPr txBox="1"/>
          <p:nvPr/>
        </p:nvSpPr>
        <p:spPr>
          <a:xfrm>
            <a:off x="4737415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F49A15-C9AB-916E-6B4E-AA30D63F16FC}"/>
              </a:ext>
            </a:extLst>
          </p:cNvPr>
          <p:cNvSpPr txBox="1"/>
          <p:nvPr/>
        </p:nvSpPr>
        <p:spPr>
          <a:xfrm>
            <a:off x="5049414" y="2868991"/>
            <a:ext cx="3467604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== 2)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08652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  <a:r>
              <a:rPr lang="en-CA" sz="1400" b="1" noProof="1">
                <a:highlight>
                  <a:srgbClr val="C0C0C0"/>
                </a:highlight>
              </a:rPr>
              <a:t> </a:t>
            </a:r>
          </a:p>
          <a:p>
            <a:pPr marL="108652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 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232124D-1AD6-821E-3734-09716FB17B74}"/>
              </a:ext>
            </a:extLst>
          </p:cNvPr>
          <p:cNvSpPr/>
          <p:nvPr/>
        </p:nvSpPr>
        <p:spPr>
          <a:xfrm>
            <a:off x="8995955" y="2843133"/>
            <a:ext cx="3467597" cy="53173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0EE50F4-669E-80AC-ECEC-AA7D906FDF85}"/>
              </a:ext>
            </a:extLst>
          </p:cNvPr>
          <p:cNvSpPr txBox="1"/>
          <p:nvPr/>
        </p:nvSpPr>
        <p:spPr>
          <a:xfrm>
            <a:off x="8964611" y="2868991"/>
            <a:ext cx="532166" cy="5317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749"/>
              </a:lnSpc>
            </a:pPr>
            <a:r>
              <a:rPr lang="en-US" sz="1400" noProof="1"/>
              <a:t>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14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15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16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17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18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19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20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21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22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23</a:t>
            </a:r>
          </a:p>
          <a:p>
            <a:pPr>
              <a:lnSpc>
                <a:spcPts val="1749"/>
              </a:lnSpc>
            </a:pPr>
            <a:r>
              <a:rPr lang="en-US" sz="1400" noProof="1"/>
              <a:t>24</a:t>
            </a:r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BCF573EA-7A10-AC5A-57FC-B92A99EBA85D}"/>
              </a:ext>
            </a:extLst>
          </p:cNvPr>
          <p:cNvCxnSpPr>
            <a:cxnSpLocks/>
          </p:cNvCxnSpPr>
          <p:nvPr/>
        </p:nvCxnSpPr>
        <p:spPr>
          <a:xfrm>
            <a:off x="9273147" y="2843130"/>
            <a:ext cx="0" cy="53173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51721099-5216-A79A-AFD0-05162CC4C65F}"/>
              </a:ext>
            </a:extLst>
          </p:cNvPr>
          <p:cNvSpPr txBox="1"/>
          <p:nvPr/>
        </p:nvSpPr>
        <p:spPr>
          <a:xfrm>
            <a:off x="9252489" y="2868988"/>
            <a:ext cx="3467592" cy="53173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749"/>
              </a:lnSpc>
            </a:pPr>
            <a:r>
              <a:rPr lang="en-CA" sz="1400" noProof="1"/>
              <a:t>public static void main(String[] args){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String format =  “yyyyMMddHH:mm:ss”;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 date = new Date();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date.year = “003”;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date.month = “01”;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e.day = “10”;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date.time = “15 33 20”;</a:t>
            </a:r>
          </a:p>
          <a:p>
            <a:pPr marL="109640">
              <a:lnSpc>
                <a:spcPts val="1749"/>
              </a:lnSpc>
            </a:pPr>
            <a:r>
              <a:rPr lang="en-CA" sz="1400" noProof="1"/>
              <a:t>assertEquals(format, getFormat(date));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public String getFormat(Date date){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String result; 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if (date.year.length() &gt;= 4)</a:t>
            </a:r>
            <a:r>
              <a:rPr lang="en-CA" sz="1400" b="1" noProof="1"/>
              <a:t> </a:t>
            </a: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[false]</a:t>
            </a:r>
            <a:endParaRPr lang="en-CA" sz="1400" b="1" noProof="1">
              <a:highlight>
                <a:srgbClr val="C0C0C0"/>
              </a:highlight>
            </a:endParaRPr>
          </a:p>
          <a:p>
            <a:pPr marL="112603">
              <a:lnSpc>
                <a:spcPts val="1749"/>
              </a:lnSpc>
            </a:pPr>
            <a:r>
              <a:rPr lang="en-CA" sz="1400" b="1" noProof="1">
                <a:solidFill>
                  <a:schemeClr val="bg1">
                    <a:lumMod val="85000"/>
                  </a:schemeClr>
                </a:solidFill>
              </a:rPr>
              <a:t>    year = “yyyy”;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>
                <a:highlight>
                  <a:srgbClr val="FFB8C5"/>
                </a:highlight>
              </a:rPr>
              <a:t>else</a:t>
            </a:r>
          </a:p>
          <a:p>
            <a:pPr marL="112603">
              <a:lnSpc>
                <a:spcPts val="1749"/>
              </a:lnSpc>
            </a:pPr>
            <a:r>
              <a:rPr lang="en-CA" sz="1400" b="1" noProof="1"/>
              <a:t>    </a:t>
            </a:r>
            <a:r>
              <a:rPr lang="en-CA" sz="1400" b="1" noProof="1">
                <a:highlight>
                  <a:srgbClr val="FFB8C5"/>
                </a:highlight>
              </a:rPr>
              <a:t>year = “yy”;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int tokenLen = date.month.length();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date.day.length(); 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result = result+getDayFormat(tokenLen);</a:t>
            </a:r>
          </a:p>
          <a:p>
            <a:pPr marL="108652">
              <a:lnSpc>
                <a:spcPts val="1749"/>
              </a:lnSpc>
            </a:pPr>
            <a:r>
              <a:rPr lang="en-CA" sz="1400" noProof="1">
                <a:solidFill>
                  <a:schemeClr val="bg1"/>
                </a:solidFill>
              </a:rPr>
              <a:t>tokenLen = date.tim ();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result = Func1(year);</a:t>
            </a:r>
          </a:p>
          <a:p>
            <a:pPr marL="108652">
              <a:lnSpc>
                <a:spcPts val="1749"/>
              </a:lnSpc>
            </a:pPr>
            <a:r>
              <a:rPr lang="en-CA" sz="1400" noProof="1"/>
              <a:t>return result;</a:t>
            </a:r>
          </a:p>
          <a:p>
            <a:pPr>
              <a:lnSpc>
                <a:spcPts val="1749"/>
              </a:lnSpc>
            </a:pPr>
            <a:r>
              <a:rPr lang="en-CA" sz="1400" noProof="1"/>
              <a:t>}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746DCD9-7419-03A8-18F7-6D3EAA46414B}"/>
              </a:ext>
            </a:extLst>
          </p:cNvPr>
          <p:cNvSpPr/>
          <p:nvPr/>
        </p:nvSpPr>
        <p:spPr>
          <a:xfrm>
            <a:off x="4767394" y="2646880"/>
            <a:ext cx="3467590" cy="196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V1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8AF2863-3369-9059-BD74-E32F01981DBB}"/>
              </a:ext>
            </a:extLst>
          </p:cNvPr>
          <p:cNvSpPr/>
          <p:nvPr/>
        </p:nvSpPr>
        <p:spPr>
          <a:xfrm>
            <a:off x="8995959" y="2646880"/>
            <a:ext cx="3467591" cy="1962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noProof="1">
                <a:ln w="0">
                  <a:noFill/>
                </a:ln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V2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9755A2E-F94A-43E6-C670-8520947E9385}"/>
              </a:ext>
            </a:extLst>
          </p:cNvPr>
          <p:cNvCxnSpPr>
            <a:cxnSpLocks/>
            <a:stCxn id="118" idx="1"/>
          </p:cNvCxnSpPr>
          <p:nvPr/>
        </p:nvCxnSpPr>
        <p:spPr>
          <a:xfrm>
            <a:off x="7801957" y="5685117"/>
            <a:ext cx="1193998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80FCECAC-37ED-0536-6C6A-1C60DF1B28F9}"/>
              </a:ext>
            </a:extLst>
          </p:cNvPr>
          <p:cNvSpPr txBox="1"/>
          <p:nvPr/>
        </p:nvSpPr>
        <p:spPr>
          <a:xfrm>
            <a:off x="8211986" y="5361612"/>
            <a:ext cx="8883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1">
                <a:solidFill>
                  <a:srgbClr val="FF0000"/>
                </a:solidFill>
              </a:rPr>
              <a:t>Update</a:t>
            </a:r>
          </a:p>
        </p:txBody>
      </p:sp>
      <p:sp>
        <p:nvSpPr>
          <p:cNvPr id="118" name="Right Brace 117">
            <a:extLst>
              <a:ext uri="{FF2B5EF4-FFF2-40B4-BE49-F238E27FC236}">
                <a16:creationId xmlns:a16="http://schemas.microsoft.com/office/drawing/2014/main" id="{65195313-0675-BCC1-1D56-5093BC2EE695}"/>
              </a:ext>
            </a:extLst>
          </p:cNvPr>
          <p:cNvSpPr/>
          <p:nvPr/>
        </p:nvSpPr>
        <p:spPr>
          <a:xfrm>
            <a:off x="7621790" y="5249528"/>
            <a:ext cx="180167" cy="871177"/>
          </a:xfrm>
          <a:prstGeom prst="rightBrace">
            <a:avLst>
              <a:gd name="adj1" fmla="val 16161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noProof="1"/>
          </a:p>
        </p:txBody>
      </p:sp>
      <p:pic>
        <p:nvPicPr>
          <p:cNvPr id="21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21BB327A-3ACC-6151-B5D6-F0E5DF0677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22691" r="57273" b="51363"/>
          <a:stretch/>
        </p:blipFill>
        <p:spPr bwMode="auto">
          <a:xfrm>
            <a:off x="5084514" y="4608935"/>
            <a:ext cx="176843" cy="256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 descr="Pass Fail Images – Browse 5,146 Stock Photos, Vectors, and ...">
            <a:extLst>
              <a:ext uri="{FF2B5EF4-FFF2-40B4-BE49-F238E27FC236}">
                <a16:creationId xmlns:a16="http://schemas.microsoft.com/office/drawing/2014/main" id="{878A5780-E9CB-6EC3-E8D2-0739E18CB017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4444" b="99167" l="0" r="89437">
                        <a14:foregroundMark x1="21831" y1="8889" x2="21831" y2="8889"/>
                        <a14:foregroundMark x1="21831" y1="10000" x2="15962" y2="16111"/>
                        <a14:foregroundMark x1="28638" y1="25556" x2="21362" y2="36944"/>
                        <a14:foregroundMark x1="19953" y1="65278" x2="19249" y2="67778"/>
                        <a14:foregroundMark x1="3521" y1="70278" x2="6808" y2="95833"/>
                        <a14:foregroundMark x1="6808" y1="95833" x2="15962" y2="99167"/>
                        <a14:foregroundMark x1="15962" y1="99167" x2="18545" y2="94722"/>
                        <a14:foregroundMark x1="5399" y1="78333" x2="3991" y2="73889"/>
                        <a14:foregroundMark x1="469" y1="76667" x2="0" y2="77222"/>
                        <a14:foregroundMark x1="24648" y1="27222" x2="18779" y2="35833"/>
                        <a14:foregroundMark x1="18779" y1="35833" x2="9624" y2="32222"/>
                        <a14:foregroundMark x1="9624" y1="32222" x2="3756" y2="21667"/>
                        <a14:foregroundMark x1="3756" y1="21667" x2="3052" y2="11111"/>
                        <a14:foregroundMark x1="3052" y1="11111" x2="12911" y2="9444"/>
                        <a14:foregroundMark x1="12911" y1="9444" x2="14789" y2="10556"/>
                        <a14:foregroundMark x1="17606" y1="18611" x2="24178" y2="10556"/>
                        <a14:foregroundMark x1="24178" y1="10556" x2="24648" y2="9167"/>
                        <a14:foregroundMark x1="19249" y1="4444" x2="23474" y2="5278"/>
                        <a14:foregroundMark x1="32160" y1="15556" x2="31690" y2="21944"/>
                        <a14:foregroundMark x1="25117" y1="17500" x2="22770" y2="22778"/>
                        <a14:foregroundMark x1="9390" y1="20556" x2="24178" y2="15833"/>
                        <a14:foregroundMark x1="19484" y1="79167" x2="21362" y2="78056"/>
                        <a14:foregroundMark x1="24413" y1="70833" x2="13615" y2="84167"/>
                        <a14:backgroundMark x1="47418" y1="62500" x2="55634" y2="9444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50000" r="57273" b="-1365"/>
          <a:stretch/>
        </p:blipFill>
        <p:spPr bwMode="auto">
          <a:xfrm>
            <a:off x="9294278" y="4681693"/>
            <a:ext cx="175028" cy="173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99E75965-1FFA-8F1C-823A-5578EABA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122" y="37638"/>
            <a:ext cx="15791395" cy="1661267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Context-Aware Refinement-Based Slicing</a:t>
            </a:r>
            <a:b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Debugging Regression Failures</a:t>
            </a:r>
            <a:endParaRPr lang="en-US" sz="4800" i="1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975139-5964-C373-38B3-97138181377E}"/>
              </a:ext>
            </a:extLst>
          </p:cNvPr>
          <p:cNvCxnSpPr>
            <a:cxnSpLocks/>
          </p:cNvCxnSpPr>
          <p:nvPr/>
        </p:nvCxnSpPr>
        <p:spPr>
          <a:xfrm>
            <a:off x="5058739" y="2843126"/>
            <a:ext cx="0" cy="5317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D48B49A-2146-2C49-3914-6E55391623CA}"/>
              </a:ext>
            </a:extLst>
          </p:cNvPr>
          <p:cNvGrpSpPr/>
          <p:nvPr/>
        </p:nvGrpSpPr>
        <p:grpSpPr>
          <a:xfrm>
            <a:off x="12257248" y="5755943"/>
            <a:ext cx="4114800" cy="1661267"/>
            <a:chOff x="12496800" y="6079804"/>
            <a:chExt cx="4114800" cy="1661267"/>
          </a:xfrm>
        </p:grpSpPr>
        <p:sp>
          <p:nvSpPr>
            <p:cNvPr id="31" name="Rounded Rectangular Callout 30">
              <a:extLst>
                <a:ext uri="{FF2B5EF4-FFF2-40B4-BE49-F238E27FC236}">
                  <a16:creationId xmlns:a16="http://schemas.microsoft.com/office/drawing/2014/main" id="{6265D745-0716-64CA-046E-4737FAA3F7D2}"/>
                </a:ext>
              </a:extLst>
            </p:cNvPr>
            <p:cNvSpPr/>
            <p:nvPr/>
          </p:nvSpPr>
          <p:spPr>
            <a:xfrm>
              <a:off x="12496800" y="6079804"/>
              <a:ext cx="4114800" cy="1661267"/>
            </a:xfrm>
            <a:prstGeom prst="wedgeRoundRectCallout">
              <a:avLst>
                <a:gd name="adj1" fmla="val -94012"/>
                <a:gd name="adj2" fmla="val 49527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EF5403A-671C-98C9-5CEB-C56531AB74B6}"/>
                </a:ext>
              </a:extLst>
            </p:cNvPr>
            <p:cNvSpPr/>
            <p:nvPr/>
          </p:nvSpPr>
          <p:spPr>
            <a:xfrm>
              <a:off x="12711811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5AB1A67-2AA8-B59B-BE15-2238FCBC3DFC}"/>
                </a:ext>
              </a:extLst>
            </p:cNvPr>
            <p:cNvSpPr txBox="1"/>
            <p:nvPr/>
          </p:nvSpPr>
          <p:spPr>
            <a:xfrm>
              <a:off x="12680467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F2E000A-F9A7-8CE3-4533-21D7DEB07A6E}"/>
                </a:ext>
              </a:extLst>
            </p:cNvPr>
            <p:cNvCxnSpPr>
              <a:cxnSpLocks/>
            </p:cNvCxnSpPr>
            <p:nvPr/>
          </p:nvCxnSpPr>
          <p:spPr>
            <a:xfrm>
              <a:off x="13016713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3755450-A4D3-3213-BF7E-61171C98312E}"/>
                </a:ext>
              </a:extLst>
            </p:cNvPr>
            <p:cNvSpPr txBox="1"/>
            <p:nvPr/>
          </p:nvSpPr>
          <p:spPr>
            <a:xfrm>
              <a:off x="12912925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05C4DBC-A8AC-E5D3-BA6E-89B3D673E6E4}"/>
              </a:ext>
            </a:extLst>
          </p:cNvPr>
          <p:cNvGrpSpPr/>
          <p:nvPr/>
        </p:nvGrpSpPr>
        <p:grpSpPr>
          <a:xfrm>
            <a:off x="481741" y="5730918"/>
            <a:ext cx="4114800" cy="1661267"/>
            <a:chOff x="563679" y="6079804"/>
            <a:chExt cx="4114800" cy="1661267"/>
          </a:xfrm>
        </p:grpSpPr>
        <p:sp>
          <p:nvSpPr>
            <p:cNvPr id="42" name="Rounded Rectangular Callout 41">
              <a:extLst>
                <a:ext uri="{FF2B5EF4-FFF2-40B4-BE49-F238E27FC236}">
                  <a16:creationId xmlns:a16="http://schemas.microsoft.com/office/drawing/2014/main" id="{B9EBE716-0D46-96FB-8A55-FEC41FE1A154}"/>
                </a:ext>
              </a:extLst>
            </p:cNvPr>
            <p:cNvSpPr/>
            <p:nvPr/>
          </p:nvSpPr>
          <p:spPr>
            <a:xfrm>
              <a:off x="563679" y="6079804"/>
              <a:ext cx="4114800" cy="1661267"/>
            </a:xfrm>
            <a:prstGeom prst="wedgeRoundRectCallout">
              <a:avLst>
                <a:gd name="adj1" fmla="val 85382"/>
                <a:gd name="adj2" fmla="val 53530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08652">
                <a:lnSpc>
                  <a:spcPts val="1749"/>
                </a:lnSpc>
              </a:pPr>
              <a:endParaRPr lang="en-CA" sz="1400" noProof="1">
                <a:solidFill>
                  <a:schemeClr val="tx1"/>
                </a:solidFill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0BBCF870-611C-8E2A-F29D-C76B57A515A2}"/>
                </a:ext>
              </a:extLst>
            </p:cNvPr>
            <p:cNvSpPr/>
            <p:nvPr/>
          </p:nvSpPr>
          <p:spPr>
            <a:xfrm>
              <a:off x="778690" y="6347866"/>
              <a:ext cx="3668706" cy="117519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noProof="1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8C42E02-EB13-06C6-E741-1BE25B02E1B8}"/>
                </a:ext>
              </a:extLst>
            </p:cNvPr>
            <p:cNvSpPr txBox="1"/>
            <p:nvPr/>
          </p:nvSpPr>
          <p:spPr>
            <a:xfrm>
              <a:off x="747346" y="6347869"/>
              <a:ext cx="532166" cy="13932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749"/>
                </a:lnSpc>
              </a:pPr>
              <a:r>
                <a:rPr lang="en-US" sz="1400" noProof="1"/>
                <a:t>17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18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19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20</a:t>
              </a:r>
            </a:p>
            <a:p>
              <a:pPr>
                <a:lnSpc>
                  <a:spcPts val="1749"/>
                </a:lnSpc>
              </a:pPr>
              <a:r>
                <a:rPr lang="en-US" sz="1400" noProof="1"/>
                <a:t>21</a:t>
              </a:r>
            </a:p>
            <a:p>
              <a:pPr>
                <a:lnSpc>
                  <a:spcPts val="1749"/>
                </a:lnSpc>
              </a:pPr>
              <a:endParaRPr lang="en-US" sz="1400" noProof="1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D572638-3BE0-BF93-2B54-2615D6AAC017}"/>
                </a:ext>
              </a:extLst>
            </p:cNvPr>
            <p:cNvCxnSpPr>
              <a:cxnSpLocks/>
            </p:cNvCxnSpPr>
            <p:nvPr/>
          </p:nvCxnSpPr>
          <p:spPr>
            <a:xfrm>
              <a:off x="1083592" y="6347866"/>
              <a:ext cx="0" cy="117519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AB390E36-00E0-94BC-A2C0-43B3744FA755}"/>
                </a:ext>
              </a:extLst>
            </p:cNvPr>
            <p:cNvSpPr txBox="1"/>
            <p:nvPr/>
          </p:nvSpPr>
          <p:spPr>
            <a:xfrm>
              <a:off x="979804" y="6347866"/>
              <a:ext cx="3467592" cy="117519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int tokenLen = date.month.length();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year+getMonthFormat(tokenLen);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date.day.length(); 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result = result+getDayFormat(tokenLen);</a:t>
              </a:r>
            </a:p>
            <a:p>
              <a:pPr marL="108652">
                <a:lnSpc>
                  <a:spcPts val="1749"/>
                </a:lnSpc>
              </a:pPr>
              <a:r>
                <a:rPr lang="en-CA" sz="1400" noProof="1">
                  <a:solidFill>
                    <a:schemeClr val="tx1"/>
                  </a:solidFill>
                </a:rPr>
                <a:t>tokenLen = date.time.length(); </a:t>
              </a:r>
            </a:p>
          </p:txBody>
        </p:sp>
      </p:grpSp>
      <p:sp>
        <p:nvSpPr>
          <p:cNvPr id="54" name="Rounded Rectangular Callout 53">
            <a:extLst>
              <a:ext uri="{FF2B5EF4-FFF2-40B4-BE49-F238E27FC236}">
                <a16:creationId xmlns:a16="http://schemas.microsoft.com/office/drawing/2014/main" id="{571C5BD8-C3A8-56D8-5656-0AD8AE17CECC}"/>
              </a:ext>
            </a:extLst>
          </p:cNvPr>
          <p:cNvSpPr/>
          <p:nvPr/>
        </p:nvSpPr>
        <p:spPr>
          <a:xfrm>
            <a:off x="12728696" y="3389518"/>
            <a:ext cx="2380101" cy="610069"/>
          </a:xfrm>
          <a:prstGeom prst="wedgeRoundRectCallout">
            <a:avLst>
              <a:gd name="adj1" fmla="val -93657"/>
              <a:gd name="adj2" fmla="val -15012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C98799A0-A6A6-45EF-2938-6C11769AC3D1}"/>
              </a:ext>
            </a:extLst>
          </p:cNvPr>
          <p:cNvSpPr/>
          <p:nvPr/>
        </p:nvSpPr>
        <p:spPr>
          <a:xfrm>
            <a:off x="12942490" y="8035426"/>
            <a:ext cx="2793626" cy="610069"/>
          </a:xfrm>
          <a:prstGeom prst="wedgeRoundRectCallout">
            <a:avLst>
              <a:gd name="adj1" fmla="val -12357"/>
              <a:gd name="adj2" fmla="val -146729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Secondary statements</a:t>
            </a:r>
          </a:p>
        </p:txBody>
      </p: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9D900DC-0C64-3180-3131-26364A095129}"/>
              </a:ext>
            </a:extLst>
          </p:cNvPr>
          <p:cNvSpPr/>
          <p:nvPr/>
        </p:nvSpPr>
        <p:spPr>
          <a:xfrm>
            <a:off x="12729736" y="4816588"/>
            <a:ext cx="2380101" cy="610069"/>
          </a:xfrm>
          <a:prstGeom prst="wedgeRoundRectCallout">
            <a:avLst>
              <a:gd name="adj1" fmla="val -84343"/>
              <a:gd name="adj2" fmla="val 6220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>
              <a:lnSpc>
                <a:spcPct val="150000"/>
              </a:lnSpc>
            </a:pPr>
            <a:r>
              <a:rPr lang="en-CA" sz="2000" dirty="0">
                <a:solidFill>
                  <a:schemeClr val="tx1"/>
                </a:solidFill>
              </a:rPr>
              <a:t>Primary statements</a:t>
            </a:r>
          </a:p>
        </p:txBody>
      </p:sp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53492-85A4-275E-73AF-B2D20A01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2054840" y="8898895"/>
            <a:ext cx="3840480" cy="511175"/>
          </a:xfrm>
        </p:spPr>
        <p:txBody>
          <a:bodyPr/>
          <a:lstStyle/>
          <a:p>
            <a:fld id="{6C668DF8-D51F-7F40-96AF-F38D328D6D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0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4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03B2576-1AC6-288E-53EF-581D9B3EB03F}"/>
              </a:ext>
            </a:extLst>
          </p:cNvPr>
          <p:cNvSpPr/>
          <p:nvPr/>
        </p:nvSpPr>
        <p:spPr>
          <a:xfrm>
            <a:off x="12950302" y="4422752"/>
            <a:ext cx="3260739" cy="610069"/>
          </a:xfrm>
          <a:prstGeom prst="wedgeRoundRectCallout">
            <a:avLst>
              <a:gd name="adj1" fmla="val -66039"/>
              <a:gd name="adj2" fmla="val -3757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sp>
        <p:nvSpPr>
          <p:cNvPr id="16" name="Rounded Rectangular Callout 15">
            <a:extLst>
              <a:ext uri="{FF2B5EF4-FFF2-40B4-BE49-F238E27FC236}">
                <a16:creationId xmlns:a16="http://schemas.microsoft.com/office/drawing/2014/main" id="{57A2FBD3-FF90-E9C9-3B8C-998DAD72441C}"/>
              </a:ext>
            </a:extLst>
          </p:cNvPr>
          <p:cNvSpPr/>
          <p:nvPr/>
        </p:nvSpPr>
        <p:spPr>
          <a:xfrm>
            <a:off x="12955298" y="4422752"/>
            <a:ext cx="3260739" cy="610069"/>
          </a:xfrm>
          <a:prstGeom prst="wedgeRoundRectCallout">
            <a:avLst>
              <a:gd name="adj1" fmla="val -98756"/>
              <a:gd name="adj2" fmla="val 49856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Highlight the executed changes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C1C8CBB-B2A6-DFAD-28F8-22F58D16DF2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31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5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6DC1657-1184-9453-49C3-79D52072F9A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CB10736-A64B-4C5E-CE5F-23DFD3F2F9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880944" y="274407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Keeping </a:t>
            </a:r>
            <a:r>
              <a:rPr lang="en-CA" sz="2000" b="1" dirty="0">
                <a:solidFill>
                  <a:schemeClr val="tx1"/>
                </a:solidFill>
              </a:rPr>
              <a:t>Primary</a:t>
            </a:r>
            <a:r>
              <a:rPr lang="en-CA" sz="2000" dirty="0">
                <a:solidFill>
                  <a:schemeClr val="tx1"/>
                </a:solidFill>
              </a:rPr>
              <a:t> statements</a:t>
            </a:r>
          </a:p>
        </p:txBody>
      </p:sp>
    </p:spTree>
    <p:extLst>
      <p:ext uri="{BB962C8B-B14F-4D97-AF65-F5344CB8AC3E}">
        <p14:creationId xmlns:p14="http://schemas.microsoft.com/office/powerpoint/2010/main" val="4140916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6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2D95B401-B8A4-8567-7FE7-7CA09E4E2909}"/>
              </a:ext>
            </a:extLst>
          </p:cNvPr>
          <p:cNvSpPr/>
          <p:nvPr/>
        </p:nvSpPr>
        <p:spPr>
          <a:xfrm>
            <a:off x="13419884" y="4481133"/>
            <a:ext cx="3152371" cy="737343"/>
          </a:xfrm>
          <a:prstGeom prst="wedgeRoundRectCallout">
            <a:avLst>
              <a:gd name="adj1" fmla="val -68621"/>
              <a:gd name="adj2" fmla="val 51785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Graying out </a:t>
            </a:r>
            <a:r>
              <a:rPr lang="en-CA" sz="2000" b="1" dirty="0">
                <a:solidFill>
                  <a:schemeClr val="tx1"/>
                </a:solidFill>
              </a:rPr>
              <a:t>Secondary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D5389-1724-C041-C82F-21D5F9F541C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205CB8-B40B-BDC1-372C-6C3B0E677BA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7632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7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ular Callout 16">
            <a:extLst>
              <a:ext uri="{FF2B5EF4-FFF2-40B4-BE49-F238E27FC236}">
                <a16:creationId xmlns:a16="http://schemas.microsoft.com/office/drawing/2014/main" id="{7869ED82-BFFA-3C83-7FD3-490473842AEA}"/>
              </a:ext>
            </a:extLst>
          </p:cNvPr>
          <p:cNvSpPr/>
          <p:nvPr/>
        </p:nvSpPr>
        <p:spPr>
          <a:xfrm>
            <a:off x="12463775" y="7208998"/>
            <a:ext cx="3022610" cy="737343"/>
          </a:xfrm>
          <a:prstGeom prst="wedgeRoundRectCallout">
            <a:avLst>
              <a:gd name="adj1" fmla="val -69109"/>
              <a:gd name="adj2" fmla="val -100043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methods</a:t>
            </a:r>
          </a:p>
        </p:txBody>
      </p:sp>
      <p:sp>
        <p:nvSpPr>
          <p:cNvPr id="21" name="Rounded Rectangular Callout 20">
            <a:extLst>
              <a:ext uri="{FF2B5EF4-FFF2-40B4-BE49-F238E27FC236}">
                <a16:creationId xmlns:a16="http://schemas.microsoft.com/office/drawing/2014/main" id="{8AA0AD0F-A6D2-6AEB-61E5-7013B5DE5BC8}"/>
              </a:ext>
            </a:extLst>
          </p:cNvPr>
          <p:cNvSpPr/>
          <p:nvPr/>
        </p:nvSpPr>
        <p:spPr>
          <a:xfrm>
            <a:off x="13079485" y="2839838"/>
            <a:ext cx="3022610" cy="737343"/>
          </a:xfrm>
          <a:prstGeom prst="wedgeRoundRectCallout">
            <a:avLst>
              <a:gd name="adj1" fmla="val -130147"/>
              <a:gd name="adj2" fmla="val 405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Folding </a:t>
            </a:r>
            <a:r>
              <a:rPr lang="en-CA" sz="2000" b="1" dirty="0">
                <a:solidFill>
                  <a:schemeClr val="tx1"/>
                </a:solidFill>
              </a:rPr>
              <a:t>Irrelevant </a:t>
            </a:r>
            <a:r>
              <a:rPr lang="en-CA" sz="2000" dirty="0">
                <a:solidFill>
                  <a:schemeClr val="tx1"/>
                </a:solidFill>
              </a:rPr>
              <a:t>statements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19E9C06-E285-AA43-0FB6-0EB2A8CCC19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0D9BB04-4076-13C6-88BD-3EF94B0AC4C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654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8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DF7D292-BC1E-22E9-BB5E-5B26987C92C3}"/>
              </a:ext>
            </a:extLst>
          </p:cNvPr>
          <p:cNvGrpSpPr/>
          <p:nvPr/>
        </p:nvGrpSpPr>
        <p:grpSpPr>
          <a:xfrm>
            <a:off x="9192150" y="3512714"/>
            <a:ext cx="308944" cy="339364"/>
            <a:chOff x="9747316" y="3968685"/>
            <a:chExt cx="308944" cy="3393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A7169CE-E2BA-A403-D12E-D4339D9C1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4686" b="96486" l="4405" r="95000">
                          <a14:foregroundMark x1="48452" y1="45687" x2="48452" y2="45687"/>
                          <a14:foregroundMark x1="56786" y1="53355" x2="41786" y2="40256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775890" y="4034424"/>
              <a:ext cx="217186" cy="21756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6A995B4-BAD5-9DF2-4B53-1D6BE463A97A}"/>
                </a:ext>
              </a:extLst>
            </p:cNvPr>
            <p:cNvSpPr/>
            <p:nvPr/>
          </p:nvSpPr>
          <p:spPr>
            <a:xfrm>
              <a:off x="9747316" y="3968685"/>
              <a:ext cx="308944" cy="339364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3BCD424F-D887-78DF-B43D-5A31CA3FAC34}"/>
              </a:ext>
            </a:extLst>
          </p:cNvPr>
          <p:cNvSpPr/>
          <p:nvPr/>
        </p:nvSpPr>
        <p:spPr>
          <a:xfrm>
            <a:off x="8475030" y="4831856"/>
            <a:ext cx="3022610" cy="737343"/>
          </a:xfrm>
          <a:prstGeom prst="wedgeRoundRectCallout">
            <a:avLst>
              <a:gd name="adj1" fmla="val -20908"/>
              <a:gd name="adj2" fmla="val -185671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Unfolding the irrelevant statements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DC3B073-AA5A-977B-93B6-0C7656C9275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52DC995C-27F6-D22A-46E8-10C717C78DD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18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29B5C706-BB8F-9623-110D-8A84B9A25992}"/>
              </a:ext>
            </a:extLst>
          </p:cNvPr>
          <p:cNvGrpSpPr/>
          <p:nvPr/>
        </p:nvGrpSpPr>
        <p:grpSpPr>
          <a:xfrm>
            <a:off x="2346863" y="1316432"/>
            <a:ext cx="12450414" cy="6369446"/>
            <a:chOff x="2346863" y="1316432"/>
            <a:chExt cx="12450414" cy="6369446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74F2CE6-FFAF-EE9E-6EED-C2B691C82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487003" y="1316432"/>
              <a:ext cx="12310274" cy="6209686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0BB8DAB-1E2A-99BB-07DF-CDD88EECCA57}"/>
                </a:ext>
              </a:extLst>
            </p:cNvPr>
            <p:cNvSpPr txBox="1"/>
            <p:nvPr/>
          </p:nvSpPr>
          <p:spPr>
            <a:xfrm>
              <a:off x="3426971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D9556BA-979D-30AD-9E84-0543A608EDF0}"/>
                </a:ext>
              </a:extLst>
            </p:cNvPr>
            <p:cNvSpPr txBox="1"/>
            <p:nvPr/>
          </p:nvSpPr>
          <p:spPr>
            <a:xfrm>
              <a:off x="3418454" y="2023530"/>
              <a:ext cx="5080188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chemeClr val="bg1">
                      <a:lumMod val="6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== 2)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r>
                <a:rPr lang="en-CA" sz="1100" b="1" noProof="1">
                  <a:solidFill>
                    <a:srgbClr val="000000"/>
                  </a:solidFill>
                  <a:latin typeface="Fira Code" panose="020B0809050000020004" pitchFamily="49" charset="0"/>
                </a:rPr>
                <a:t>  </a:t>
              </a:r>
            </a:p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10F39E-061E-BBC6-DD39-BA52591B784B}"/>
                </a:ext>
              </a:extLst>
            </p:cNvPr>
            <p:cNvSpPr txBox="1"/>
            <p:nvPr/>
          </p:nvSpPr>
          <p:spPr>
            <a:xfrm>
              <a:off x="2943958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7A7FBF9-F80B-B1D2-B6AF-34E5B0BE0385}"/>
                </a:ext>
              </a:extLst>
            </p:cNvPr>
            <p:cNvSpPr txBox="1"/>
            <p:nvPr/>
          </p:nvSpPr>
          <p:spPr>
            <a:xfrm flipH="1">
              <a:off x="2925150" y="2020397"/>
              <a:ext cx="801722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00039F3-2D64-9D2A-C55B-CE950E3252CA}"/>
                </a:ext>
              </a:extLst>
            </p:cNvPr>
            <p:cNvSpPr txBox="1"/>
            <p:nvPr/>
          </p:nvSpPr>
          <p:spPr>
            <a:xfrm>
              <a:off x="2346863" y="5920516"/>
              <a:ext cx="402715" cy="1694411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>
              <a:no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8713134-4E38-B180-9BE6-14B976D4071C}"/>
                </a:ext>
              </a:extLst>
            </p:cNvPr>
            <p:cNvSpPr txBox="1"/>
            <p:nvPr/>
          </p:nvSpPr>
          <p:spPr>
            <a:xfrm>
              <a:off x="9245328" y="2046771"/>
              <a:ext cx="4976278" cy="5394960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F7F5C1-A912-CD6F-481B-D505A07564CE}"/>
                </a:ext>
              </a:extLst>
            </p:cNvPr>
            <p:cNvSpPr txBox="1"/>
            <p:nvPr/>
          </p:nvSpPr>
          <p:spPr>
            <a:xfrm>
              <a:off x="9236811" y="2023530"/>
              <a:ext cx="5229660" cy="50871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package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org.example;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import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org.junit.Assert;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class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Lang 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void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main(String[] args){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String format = 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"yyyyMMddHH:mm:ss"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 date =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new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Date();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date.</a:t>
              </a:r>
              <a:r>
                <a:rPr lang="en-CA" sz="1100" b="1" noProof="1">
                  <a:solidFill>
                    <a:srgbClr val="660E7A"/>
                  </a:solidFill>
                  <a:effectLst/>
                  <a:latin typeface="Fira Code" panose="020B0809050000020004" pitchFamily="49" charset="0"/>
                </a:rPr>
                <a:t>year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= </a:t>
              </a:r>
              <a:r>
                <a:rPr lang="en-CA" sz="1100" b="1" noProof="1">
                  <a:solidFill>
                    <a:srgbClr val="008000"/>
                  </a:solidFill>
                  <a:effectLst/>
                  <a:latin typeface="Fira Code" panose="020B0809050000020004" pitchFamily="49" charset="0"/>
                </a:rPr>
                <a:t>"003"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Assert.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assertEquals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(format, </a:t>
              </a:r>
              <a:r>
                <a:rPr lang="en-CA" sz="1100" i="1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getFormat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(date));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String getFormat(Date date){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...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if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(date.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.length()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&gt;=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 </a:t>
              </a:r>
              <a:r>
                <a:rPr lang="en-CA" sz="1100" noProof="1">
                  <a:solidFill>
                    <a:schemeClr val="bg1"/>
                  </a:solidFill>
                  <a:highlight>
                    <a:srgbClr val="800000"/>
                  </a:highlight>
                  <a:latin typeface="Fira Code" panose="020B0809050000020004" pitchFamily="49" charset="0"/>
                </a:rPr>
                <a:t>4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)</a:t>
              </a:r>
              <a:br>
                <a:rPr lang="en-CA" sz="1100" noProof="1">
                  <a:solidFill>
                    <a:srgbClr val="000000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strike="sngStrike" noProof="1">
                  <a:solidFill>
                    <a:schemeClr val="bg1">
                      <a:lumMod val="85000"/>
                    </a:schemeClr>
                  </a:solidFill>
                  <a:effectLst/>
                  <a:latin typeface="Fira Code" panose="020B0809050000020004" pitchFamily="49" charset="0"/>
                </a:rPr>
                <a:t>year = "yyyy";</a:t>
              </a:r>
              <a:b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else</a:t>
              </a:r>
              <a:b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b="1" noProof="1">
                  <a:solidFill>
                    <a:schemeClr val="bg1"/>
                  </a:solidFill>
                  <a:effectLst/>
                  <a:latin typeface="Fira Code" panose="020B0809050000020004" pitchFamily="49" charset="0"/>
                </a:rPr>
                <a:t>            </a:t>
              </a:r>
              <a:r>
                <a:rPr lang="en-CA" sz="1100" noProof="1">
                  <a:solidFill>
                    <a:schemeClr val="bg1"/>
                  </a:solidFill>
                  <a:effectLst/>
                  <a:highlight>
                    <a:srgbClr val="800000"/>
                  </a:highlight>
                  <a:latin typeface="Fira Code" panose="020B0809050000020004" pitchFamily="49" charset="0"/>
                </a:rPr>
                <a:t>year = "yy";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month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String result = year+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getMonthFormat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day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getDayFormat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tokenLen = date.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time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.length();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        result = result+</a:t>
              </a:r>
              <a:r>
                <a:rPr lang="en-CA" sz="1100" i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getTimeFormat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(tokenLen);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    </a:t>
              </a:r>
              <a:r>
                <a:rPr lang="en-CA" sz="1100" b="1" noProof="1">
                  <a:solidFill>
                    <a:srgbClr val="000080"/>
                  </a:solidFill>
                  <a:effectLst/>
                  <a:latin typeface="Fira Code" panose="020B0809050000020004" pitchFamily="49" charset="0"/>
                </a:rPr>
                <a:t>return </a:t>
              </a: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result;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}</a:t>
              </a:r>
              <a:b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</a:br>
              <a:r>
                <a:rPr lang="en-CA" sz="1100" noProof="1">
                  <a:solidFill>
                    <a:srgbClr val="000000"/>
                  </a:solidFill>
                  <a:effectLst/>
                  <a:latin typeface="Fira Code" panose="020B0809050000020004" pitchFamily="49" charset="0"/>
                </a:rPr>
                <a:t>    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public static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String getMonthFormat(</a:t>
              </a:r>
              <a:r>
                <a:rPr lang="en-CA" sz="1100" b="1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int </a:t>
              </a:r>
              <a: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  <a:t>tokenLen){...}</a:t>
              </a:r>
              <a:br>
                <a:rPr lang="en-CA" sz="1100" noProof="1">
                  <a:solidFill>
                    <a:schemeClr val="bg1">
                      <a:lumMod val="75000"/>
                    </a:schemeClr>
                  </a:solidFill>
                  <a:effectLst/>
                  <a:latin typeface="Fira Code" panose="020B0809050000020004" pitchFamily="49" charset="0"/>
                </a:rPr>
              </a:br>
              <a:endParaRPr lang="en-CA" sz="1100" noProof="1">
                <a:solidFill>
                  <a:schemeClr val="bg1">
                    <a:lumMod val="75000"/>
                  </a:schemeClr>
                </a:solidFill>
                <a:effectLst/>
                <a:latin typeface="Fira Code" panose="020B0809050000020004" pitchFamily="49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7F7969-1685-D6F0-0692-ADE1D6B34009}"/>
                </a:ext>
              </a:extLst>
            </p:cNvPr>
            <p:cNvSpPr txBox="1"/>
            <p:nvPr/>
          </p:nvSpPr>
          <p:spPr>
            <a:xfrm>
              <a:off x="8762315" y="2008172"/>
              <a:ext cx="402715" cy="548640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>
                <a:lnSpc>
                  <a:spcPts val="1620"/>
                </a:lnSpc>
              </a:pPr>
              <a:endParaRPr lang="en-CA" sz="1100" noProof="1">
                <a:solidFill>
                  <a:srgbClr val="F3E5E6"/>
                </a:solidFill>
                <a:effectLst/>
                <a:latin typeface="Fira Code" panose="020F0502020204030204" pitchFamily="34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5BB0D81-C60B-92A7-FFB9-33AA02100D1D}"/>
                </a:ext>
              </a:extLst>
            </p:cNvPr>
            <p:cNvSpPr txBox="1"/>
            <p:nvPr/>
          </p:nvSpPr>
          <p:spPr>
            <a:xfrm flipH="1">
              <a:off x="8743507" y="2020397"/>
              <a:ext cx="501821" cy="489480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12</a:t>
              </a:r>
              <a:endParaRPr lang="en-CA" sz="1100" noProof="1">
                <a:solidFill>
                  <a:srgbClr val="ACACAC"/>
                </a:solidFill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17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18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19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20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21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22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23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24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25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effectLst/>
                  <a:latin typeface="Fira Code" panose="020F0502020204030204" pitchFamily="34" charset="0"/>
                </a:rPr>
                <a:t>26</a:t>
              </a: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27</a:t>
              </a:r>
              <a:endParaRPr lang="en-CA" sz="1100" noProof="1">
                <a:solidFill>
                  <a:srgbClr val="ACACAC"/>
                </a:solidFill>
                <a:effectLst/>
                <a:latin typeface="Fira Code" panose="020F0502020204030204" pitchFamily="34" charset="0"/>
              </a:endParaRPr>
            </a:p>
            <a:p>
              <a:pPr>
                <a:lnSpc>
                  <a:spcPts val="1520"/>
                </a:lnSpc>
              </a:pPr>
              <a:r>
                <a:rPr lang="en-CA" sz="1100" noProof="1">
                  <a:solidFill>
                    <a:srgbClr val="ACACAC"/>
                  </a:solidFill>
                  <a:latin typeface="Fira Code" panose="020F0502020204030204" pitchFamily="34" charset="0"/>
                </a:rPr>
                <a:t>28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5EC864C-64B5-3471-C786-9BB5A5F60719}"/>
                </a:ext>
              </a:extLst>
            </p:cNvPr>
            <p:cNvSpPr/>
            <p:nvPr/>
          </p:nvSpPr>
          <p:spPr>
            <a:xfrm>
              <a:off x="2822713" y="7433129"/>
              <a:ext cx="11643758" cy="252749"/>
            </a:xfrm>
            <a:prstGeom prst="rect">
              <a:avLst/>
            </a:prstGeom>
            <a:solidFill>
              <a:srgbClr val="EDEDED"/>
            </a:solidFill>
            <a:ln>
              <a:solidFill>
                <a:srgbClr val="CECEC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D453DD-1B39-110B-0C20-DD19E7C7E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68DF8-D51F-7F40-96AF-F38D328D6DA1}" type="slidenum">
              <a:rPr lang="en-US" smtClean="0"/>
              <a:t>9</a:t>
            </a:fld>
            <a:endParaRPr lang="en-US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9FF250D-4FBF-979E-C070-800F2183A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228"/>
            <a:ext cx="17068800" cy="1186619"/>
          </a:xfrm>
        </p:spPr>
        <p:txBody>
          <a:bodyPr>
            <a:normAutofit/>
          </a:bodyPr>
          <a:lstStyle/>
          <a:p>
            <a:pPr algn="ctr"/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Focusing on Necessary </a:t>
            </a:r>
            <a:r>
              <a:rPr lang="en-US" sz="4800" i="1" noProof="1">
                <a:solidFill>
                  <a:srgbClr val="010084"/>
                </a:solidFill>
              </a:rPr>
              <a:t>I</a:t>
            </a:r>
            <a:r>
              <a:rPr lang="en-US" sz="4800" i="1" noProof="1">
                <a:solidFill>
                  <a:srgbClr val="01008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nformation</a:t>
            </a:r>
            <a:endParaRPr lang="en-US" sz="4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44D4D9-46AA-2773-C5B3-695DFF00181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37017" y="3429000"/>
            <a:ext cx="181882" cy="1776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11E35F1-7033-0271-3A68-0643BE2A560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47215" y="4159958"/>
            <a:ext cx="181882" cy="1776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3A90F4-93D9-A279-858E-72606C6A1F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36960" y="3411281"/>
            <a:ext cx="181882" cy="1776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59217CE-EFF3-8516-D0C5-D7DFCBECA42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47158" y="4142239"/>
            <a:ext cx="181882" cy="177678"/>
          </a:xfrm>
          <a:prstGeom prst="rect">
            <a:avLst/>
          </a:prstGeom>
        </p:spPr>
      </p:pic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3B35658-CFB8-C407-F471-F86F1D94ECDE}"/>
              </a:ext>
            </a:extLst>
          </p:cNvPr>
          <p:cNvCxnSpPr/>
          <p:nvPr/>
        </p:nvCxnSpPr>
        <p:spPr>
          <a:xfrm>
            <a:off x="9244074" y="2046771"/>
            <a:ext cx="0" cy="5380348"/>
          </a:xfrm>
          <a:prstGeom prst="line">
            <a:avLst/>
          </a:prstGeom>
          <a:ln>
            <a:solidFill>
              <a:srgbClr val="EEEEE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6891993-0AED-3B84-B94F-7AC5B289F7D2}"/>
              </a:ext>
            </a:extLst>
          </p:cNvPr>
          <p:cNvSpPr/>
          <p:nvPr/>
        </p:nvSpPr>
        <p:spPr>
          <a:xfrm>
            <a:off x="12902848" y="4415635"/>
            <a:ext cx="2380101" cy="610069"/>
          </a:xfrm>
          <a:prstGeom prst="wedgeRoundRectCallout">
            <a:avLst>
              <a:gd name="adj1" fmla="val -101806"/>
              <a:gd name="adj2" fmla="val -3657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tIns="0" bIns="109728" rtlCol="0" anchor="ctr"/>
          <a:lstStyle/>
          <a:p>
            <a:pPr algn="ctr"/>
            <a:r>
              <a:rPr lang="en-CA" sz="2000" dirty="0">
                <a:solidFill>
                  <a:schemeClr val="tx1"/>
                </a:solidFill>
              </a:rPr>
              <a:t>Unexecuted statements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F356393-2D72-34AD-17B5-1B2170577E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3219794" y="6654433"/>
            <a:ext cx="181882" cy="17767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ABE3E97-DDA4-E2C4-94B9-D87880CFB0D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682" r="94653" b="75050"/>
          <a:stretch/>
        </p:blipFill>
        <p:spPr>
          <a:xfrm>
            <a:off x="9019737" y="6664836"/>
            <a:ext cx="181882" cy="177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984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120534</TotalTime>
  <Words>6737</Words>
  <Application>Microsoft Macintosh PowerPoint</Application>
  <PresentationFormat>Custom</PresentationFormat>
  <Paragraphs>960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Cambria</vt:lpstr>
      <vt:lpstr>Fira Code</vt:lpstr>
      <vt:lpstr>Office Theme</vt:lpstr>
      <vt:lpstr>Regression Failures</vt:lpstr>
      <vt:lpstr>Program Slicing for Debugging</vt:lpstr>
      <vt:lpstr>Context-Aware Refinement-Based Slicing for Debugging Regression Failures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Focusing on Necessary Information</vt:lpstr>
      <vt:lpstr>Debugging Essential Statements</vt:lpstr>
      <vt:lpstr>Debugging Essential Statements</vt:lpstr>
      <vt:lpstr>Debugging Essential Statements</vt:lpstr>
      <vt:lpstr>Selecting Which Statements to Debug on</vt:lpstr>
      <vt:lpstr>Debugging Essential Statements</vt:lpstr>
      <vt:lpstr>Side-by-Side Debugging</vt:lpstr>
      <vt:lpstr>Textual Explanations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sahar badihi</dc:creator>
  <cp:lastModifiedBy>sahar badihi</cp:lastModifiedBy>
  <cp:revision>397</cp:revision>
  <dcterms:created xsi:type="dcterms:W3CDTF">2023-04-06T17:35:45Z</dcterms:created>
  <dcterms:modified xsi:type="dcterms:W3CDTF">2024-09-17T00:51:50Z</dcterms:modified>
</cp:coreProperties>
</file>